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257" r:id="rId3"/>
    <p:sldId id="270" r:id="rId4"/>
    <p:sldId id="336" r:id="rId5"/>
    <p:sldId id="358" r:id="rId6"/>
    <p:sldId id="357" r:id="rId7"/>
    <p:sldId id="345" r:id="rId8"/>
    <p:sldId id="344" r:id="rId9"/>
    <p:sldId id="354" r:id="rId10"/>
    <p:sldId id="346" r:id="rId11"/>
    <p:sldId id="356" r:id="rId12"/>
    <p:sldId id="264" r:id="rId13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4" autoAdjust="0"/>
    <p:restoredTop sz="94660"/>
  </p:normalViewPr>
  <p:slideViewPr>
    <p:cSldViewPr>
      <p:cViewPr varScale="1">
        <p:scale>
          <a:sx n="56" d="100"/>
          <a:sy n="56" d="100"/>
        </p:scale>
        <p:origin x="78" y="546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3" d="2"/>
        <a:sy n="3" d="2"/>
      </p:scale>
      <p:origin x="0" y="0"/>
    </p:cViewPr>
  </p:notesTextViewPr>
  <p:notesViewPr>
    <p:cSldViewPr>
      <p:cViewPr varScale="1">
        <p:scale>
          <a:sx n="60" d="100"/>
          <a:sy n="60" d="100"/>
        </p:scale>
        <p:origin x="2970" y="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5/14/2019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E6AF579C-E269-44CC-A9F4-B7D1E2EA3836}" type="slidenum">
              <a:rPr lang="en-US"/>
              <a:pPr/>
              <a:t>12</a:t>
            </a:fld>
            <a:endParaRPr lang="en-US" dirty="0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May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2019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2019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2019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2019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May 2019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4" y="6475413"/>
            <a:ext cx="479298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Agenda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802.11-19/0899r0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19/11-19-0631-01-AANI-minutes-aani-sc-2019-04-08.docx" TargetMode="External"/><Relationship Id="rId3" Type="http://schemas.openxmlformats.org/officeDocument/2006/relationships/hyperlink" Target="https://mentor.ieee.org/802.11/dcn/19/11-19-0550-00-0000-2019-03-liaison-from-nufront.docx" TargetMode="External"/><Relationship Id="rId7" Type="http://schemas.openxmlformats.org/officeDocument/2006/relationships/hyperlink" Target="https://mentor.ieee.org/802.11/dcn/19/11-19-0675-00-AANI-minutes-aani-sc-2019-04-16.docx" TargetMode="External"/><Relationship Id="rId2" Type="http://schemas.openxmlformats.org/officeDocument/2006/relationships/hyperlink" Target="https://mentor.ieee.org/802.11/dcn/19/11-19-0519-00-AANI-aani-march-2019-meeting-minutes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19/11-19-0692-00-AANI-minutes-aani-sc-2019-04-22.docx" TargetMode="External"/><Relationship Id="rId5" Type="http://schemas.openxmlformats.org/officeDocument/2006/relationships/hyperlink" Target="https://mentor.ieee.org/802.11/dcn/19/11-19-0726-01-AANI-minutes-aani-sc-2019-04-29.docx" TargetMode="External"/><Relationship Id="rId4" Type="http://schemas.openxmlformats.org/officeDocument/2006/relationships/hyperlink" Target="https://mentor.ieee.org/802.11/dcn/19/11-19-0743-00-AANI-minutes-aani-sc-2019-05-06.docx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9/11-19-0626-00-AANI-euht-tech-brief-en-forieee-20190407.pptx" TargetMode="External"/><Relationship Id="rId7" Type="http://schemas.openxmlformats.org/officeDocument/2006/relationships/hyperlink" Target="https://mentor.ieee.org/802.11/dcn/19/11-19-0728-00-AANI-euht-evaluation-mobility.pptx" TargetMode="External"/><Relationship Id="rId2" Type="http://schemas.openxmlformats.org/officeDocument/2006/relationships/hyperlink" Target="https://mentor.ieee.org/802.11/dcn/19/11-19-0625-00-AANI-proposal-from-nufront-20190407.ppt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19/11-19-0694-00-AANI-preliminary-results-of-euht-evaluation-on-urban-macro-urllc-and-mmtc.pptx" TargetMode="External"/><Relationship Id="rId5" Type="http://schemas.openxmlformats.org/officeDocument/2006/relationships/hyperlink" Target="https://mentor.ieee.org/802.11/dcn/19/11-19-0672-00-AANI-euht-standard-intro-0422.pptx%20EUHT%20standard%20intro_0422" TargetMode="External"/><Relationship Id="rId4" Type="http://schemas.openxmlformats.org/officeDocument/2006/relationships/hyperlink" Target="https://mentor.ieee.org/802.11/dcn/19/11-19-0671-00-AANI-preliminary-results-of-euht-evaluation-on-urban-macro-urllc.pptx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-ec/dcn/17/ec-17-0090-22-0PNP-ieee-802-lmsc-operations-manual.pdf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emf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itu.int/dms_pub/itu-r/md/15/sg05/c/R15-SG05-C-0056!!MSW-E.docx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AANI SC Update to 802.11 WG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idx="1"/>
          </p:nvPr>
        </p:nvSpPr>
        <p:spPr>
          <a:xfrm>
            <a:off x="838200" y="1675607"/>
            <a:ext cx="10361084" cy="380999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2019-05-14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2019</a:t>
            </a:r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2004219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51707734"/>
              </p:ext>
            </p:extLst>
          </p:nvPr>
        </p:nvGraphicFramePr>
        <p:xfrm>
          <a:off x="461963" y="2500312"/>
          <a:ext cx="11333162" cy="3900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11" name="Document" r:id="rId4" imgW="8245941" imgH="2844112" progId="Word.Document.8">
                  <p:embed/>
                </p:oleObj>
              </mc:Choice>
              <mc:Fallback>
                <p:oleObj name="Document" r:id="rId4" imgW="8245941" imgH="2844112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1963" y="2500312"/>
                        <a:ext cx="11333162" cy="3900488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</a:t>
            </a:fld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F98622-7D65-4A39-81AD-8F03030EF4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647701"/>
          </a:xfrm>
        </p:spPr>
        <p:txBody>
          <a:bodyPr/>
          <a:lstStyle/>
          <a:p>
            <a:r>
              <a:rPr lang="en-US" dirty="0"/>
              <a:t>Straw Polls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F4710E-5E4C-4FE9-AEDB-C34D7E035E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524001"/>
            <a:ext cx="10361084" cy="1560514"/>
          </a:xfrm>
        </p:spPr>
        <p:txBody>
          <a:bodyPr/>
          <a:lstStyle/>
          <a:p>
            <a:r>
              <a:rPr lang="en-US" dirty="0"/>
              <a:t>Two identical Straw Polls were taken in the AANI SC:</a:t>
            </a:r>
          </a:p>
          <a:p>
            <a:endParaRPr lang="en-US" sz="1050" dirty="0"/>
          </a:p>
          <a:p>
            <a:r>
              <a:rPr lang="en-US" dirty="0"/>
              <a:t>Assuming all documentation is in order and available for review. Do you support submitting a joint 802.11ax and EUHT IMT-2020 proposal?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F1E176-E8C0-447F-A315-18B8745343E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DAE9CB-D93A-4994-8B31-465769F6EBD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Joseph Levy (InterDigital)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89732B1-365D-41C2-B0D5-5B00CCA1D94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2019</a:t>
            </a:r>
            <a:endParaRPr lang="en-GB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288BB3F6-29E3-433A-8DC3-A16E6CAA6A8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24543324"/>
              </p:ext>
            </p:extLst>
          </p:nvPr>
        </p:nvGraphicFramePr>
        <p:xfrm>
          <a:off x="1792818" y="3084515"/>
          <a:ext cx="8001000" cy="3200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15231">
                  <a:extLst>
                    <a:ext uri="{9D8B030D-6E8A-4147-A177-3AD203B41FA5}">
                      <a16:colId xmlns:a16="http://schemas.microsoft.com/office/drawing/2014/main" val="3233895138"/>
                    </a:ext>
                  </a:extLst>
                </a:gridCol>
                <a:gridCol w="2002578">
                  <a:extLst>
                    <a:ext uri="{9D8B030D-6E8A-4147-A177-3AD203B41FA5}">
                      <a16:colId xmlns:a16="http://schemas.microsoft.com/office/drawing/2014/main" val="4195567010"/>
                    </a:ext>
                  </a:extLst>
                </a:gridCol>
                <a:gridCol w="2083191">
                  <a:extLst>
                    <a:ext uri="{9D8B030D-6E8A-4147-A177-3AD203B41FA5}">
                      <a16:colId xmlns:a16="http://schemas.microsoft.com/office/drawing/2014/main" val="29019616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/>
                        <a:t>Response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Monday 5/13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Tuesday 5/14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974965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/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770596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/>
                        <a:t>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237838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/>
                        <a:t>I need more information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99272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/>
                        <a:t>Abstain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605625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/>
                        <a:t>Room Count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12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125498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/>
                        <a:t>802.11 Voting Members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111793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690043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611185"/>
          </a:xfrm>
        </p:spPr>
        <p:txBody>
          <a:bodyPr/>
          <a:lstStyle/>
          <a:p>
            <a:r>
              <a:rPr lang="en-US" dirty="0"/>
              <a:t>Next Steps In AANI SC  - Thursday AM1/PM2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376362"/>
            <a:ext cx="11265958" cy="4910528"/>
          </a:xfrm>
        </p:spPr>
        <p:txBody>
          <a:bodyPr/>
          <a:lstStyle/>
          <a:p>
            <a:pPr marL="0" indent="0"/>
            <a:r>
              <a:rPr lang="en-US" dirty="0"/>
              <a:t>Thursday – AM1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Continuation of Technical Discussion / Contributions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sz="1600" dirty="0"/>
              <a:t>11-19/0901 "Paths to 5G."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sz="1600" dirty="0"/>
              <a:t>11-19/0870 “Submission documents of EUHT” – Detailed discussion</a:t>
            </a:r>
          </a:p>
          <a:p>
            <a:pPr marL="514350" lvl="1" indent="0"/>
            <a:r>
              <a:rPr lang="en-US" altLang="en-US" sz="1600" dirty="0">
                <a:solidFill>
                  <a:schemeClr val="tx1"/>
                </a:solidFill>
              </a:rPr>
              <a:t>Embedded documents:</a:t>
            </a:r>
          </a:p>
          <a:p>
            <a:pPr marL="1371600" lvl="2" indent="-457200">
              <a:buFont typeface="+mj-lt"/>
              <a:buAutoNum type="arabicPeriod"/>
            </a:pPr>
            <a:r>
              <a:rPr lang="en-US" altLang="en-US" sz="1400" dirty="0">
                <a:solidFill>
                  <a:schemeClr val="tx1"/>
                </a:solidFill>
              </a:rPr>
              <a:t>Characteristics template – EUHT RIT</a:t>
            </a:r>
          </a:p>
          <a:p>
            <a:pPr marL="1371600" lvl="2" indent="-457200">
              <a:buFont typeface="+mj-lt"/>
              <a:buAutoNum type="arabicPeriod"/>
            </a:pPr>
            <a:r>
              <a:rPr lang="en-US" altLang="en-US" sz="1400" dirty="0">
                <a:solidFill>
                  <a:schemeClr val="tx1"/>
                </a:solidFill>
              </a:rPr>
              <a:t>Link Budget Template – Channel Model A – EUHT - 700MHz</a:t>
            </a:r>
          </a:p>
          <a:p>
            <a:pPr marL="1371600" lvl="2" indent="-457200">
              <a:buFont typeface="+mj-lt"/>
              <a:buAutoNum type="arabicPeriod"/>
            </a:pPr>
            <a:r>
              <a:rPr lang="en-US" altLang="en-US" sz="1400" dirty="0">
                <a:solidFill>
                  <a:schemeClr val="tx1"/>
                </a:solidFill>
              </a:rPr>
              <a:t>Compliance Template – EUHT RIT</a:t>
            </a:r>
          </a:p>
          <a:p>
            <a:pPr marL="1371600" lvl="2" indent="-457200">
              <a:buFont typeface="+mj-lt"/>
              <a:buAutoNum type="arabicPeriod"/>
            </a:pPr>
            <a:r>
              <a:rPr lang="en-US" altLang="en-US" sz="1400" dirty="0">
                <a:solidFill>
                  <a:schemeClr val="tx1"/>
                </a:solidFill>
              </a:rPr>
              <a:t>Self Evaluation Report – EUHT </a:t>
            </a:r>
          </a:p>
          <a:p>
            <a:pPr marL="0" indent="0"/>
            <a:r>
              <a:rPr lang="en-US" dirty="0"/>
              <a:t>Thursday – PM2</a:t>
            </a:r>
          </a:p>
          <a:p>
            <a:pPr>
              <a:spcBef>
                <a:spcPts val="200"/>
              </a:spcBef>
              <a:buFont typeface="+mj-lt"/>
              <a:buAutoNum type="arabicPeriod"/>
              <a:defRPr/>
            </a:pPr>
            <a:r>
              <a:rPr lang="en-US" sz="2000" dirty="0"/>
              <a:t>Continuation of Technical Discussion / Contributions</a:t>
            </a:r>
          </a:p>
          <a:p>
            <a:pPr lvl="1">
              <a:spcBef>
                <a:spcPts val="200"/>
              </a:spcBef>
              <a:buFont typeface="+mj-lt"/>
              <a:buAutoNum type="arabicPeriod"/>
              <a:defRPr/>
            </a:pPr>
            <a:r>
              <a:rPr lang="en-US" sz="1600" dirty="0"/>
              <a:t>11-19/0870 “Submission documents of EUHT” – Detailed discussion</a:t>
            </a:r>
          </a:p>
          <a:p>
            <a:pPr lvl="1">
              <a:spcBef>
                <a:spcPts val="200"/>
              </a:spcBef>
              <a:buFont typeface="+mj-lt"/>
              <a:buAutoNum type="arabicPeriod"/>
              <a:defRPr/>
            </a:pPr>
            <a:r>
              <a:rPr lang="en-US" altLang="en-US" sz="1600" dirty="0"/>
              <a:t>??</a:t>
            </a:r>
          </a:p>
          <a:p>
            <a:pPr>
              <a:spcBef>
                <a:spcPts val="200"/>
              </a:spcBef>
              <a:buFont typeface="+mj-lt"/>
              <a:buAutoNum type="arabicPeriod"/>
              <a:defRPr/>
            </a:pPr>
            <a:r>
              <a:rPr lang="en-US" sz="2000" dirty="0"/>
              <a:t>Straw Polls / Motions</a:t>
            </a:r>
          </a:p>
          <a:p>
            <a:pPr>
              <a:spcBef>
                <a:spcPts val="200"/>
              </a:spcBef>
              <a:buFont typeface="+mj-lt"/>
              <a:buAutoNum type="arabicPeriod"/>
              <a:defRPr/>
            </a:pPr>
            <a:r>
              <a:rPr lang="en-US" altLang="en-US" sz="2000" dirty="0"/>
              <a:t>Future Sessions Planning</a:t>
            </a:r>
            <a:endParaRPr lang="en-US" altLang="en-US" sz="1800" dirty="0"/>
          </a:p>
          <a:p>
            <a:pPr marL="114300" indent="0"/>
            <a:endParaRPr lang="en-US" altLang="en-US" dirty="0">
              <a:highlight>
                <a:srgbClr val="FFFF00"/>
              </a:highlight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662652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2019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723899" y="1524000"/>
            <a:ext cx="10665885" cy="4951414"/>
          </a:xfrm>
          <a:ln/>
        </p:spPr>
        <p:txBody>
          <a:bodyPr/>
          <a:lstStyle/>
          <a:p>
            <a:r>
              <a:rPr lang="en-US" altLang="en-US" sz="2800" dirty="0"/>
              <a:t>This document provides the AANI SC Chair’s report to 802.11 regarding the actives of the AANI SC since the March 2019 F2F 802.11 meeting in Vancouver, BC, Canada.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2019</a:t>
            </a:r>
            <a:endParaRPr lang="en-GB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457199"/>
          </a:xfrm>
        </p:spPr>
        <p:txBody>
          <a:bodyPr/>
          <a:lstStyle/>
          <a:p>
            <a:r>
              <a:rPr lang="en-US" altLang="en-US" dirty="0"/>
              <a:t>802.11 AANI SC Meetings and Activities Summary</a:t>
            </a:r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>
          <a:xfrm>
            <a:off x="379943" y="1276894"/>
            <a:ext cx="11430000" cy="5103814"/>
          </a:xfrm>
        </p:spPr>
        <p:txBody>
          <a:bodyPr/>
          <a:lstStyle/>
          <a:p>
            <a:r>
              <a:rPr lang="en-US" altLang="en-US" dirty="0"/>
              <a:t>The AANI SC activities at the 802.11 </a:t>
            </a:r>
            <a:r>
              <a:rPr lang="en-US" dirty="0"/>
              <a:t>March 2019 Meeting in Vancouver, BC, Canada are summarized in the </a:t>
            </a:r>
            <a:r>
              <a:rPr lang="en-US" altLang="en-US" dirty="0">
                <a:hlinkClick r:id="rId2"/>
              </a:rPr>
              <a:t>11-19/0519r0</a:t>
            </a:r>
            <a:endParaRPr lang="en-US" altLang="en-US" dirty="0"/>
          </a:p>
          <a:p>
            <a:r>
              <a:rPr lang="en-US" altLang="en-US" dirty="0"/>
              <a:t> After the 802.11 March 2019 Meeting (13 March 2019)– an e-mail was received from Jun Lei (Nufront) proposing that Nufront and 802.11 provide a joint proposal to the ITU-R WP5D for IMT-2020. </a:t>
            </a:r>
            <a:r>
              <a:rPr lang="en-US" b="0" u="sng" dirty="0">
                <a:hlinkClick r:id="rId3"/>
              </a:rPr>
              <a:t>11-19/0550r0</a:t>
            </a:r>
            <a:endParaRPr lang="en-US" altLang="en-US" dirty="0"/>
          </a:p>
          <a:p>
            <a:r>
              <a:rPr lang="en-US" altLang="en-US" dirty="0"/>
              <a:t>The 802.11 Chair assigned the responsibility to respond to this proposal to AANI SC.</a:t>
            </a:r>
          </a:p>
          <a:p>
            <a:r>
              <a:rPr lang="en-US" altLang="en-US" dirty="0"/>
              <a:t>The AANI SC Chair the established a series of teleconferences to discuss this proposal – these discussion are summarized in the teleconference minutes: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>
                <a:hlinkClick r:id="rId4"/>
              </a:rPr>
              <a:t>11-19/0743r0</a:t>
            </a:r>
            <a:r>
              <a:rPr lang="en-US" altLang="en-US" sz="2000" dirty="0"/>
              <a:t> “AANI SC Minutes, AANI SC”  -  Marks (EthAirNet Associates) – 2019-05-06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>
                <a:hlinkClick r:id="rId5"/>
              </a:rPr>
              <a:t>11-19/0726r1</a:t>
            </a:r>
            <a:r>
              <a:rPr lang="en-US" altLang="en-US" sz="2000" dirty="0"/>
              <a:t> “AANI SC Minutes AANI SC 2019-04-29” - </a:t>
            </a:r>
            <a:r>
              <a:rPr lang="en-US" altLang="en-US" sz="2000" dirty="0" err="1"/>
              <a:t>Haifeng</a:t>
            </a:r>
            <a:r>
              <a:rPr lang="en-US" altLang="en-US" sz="2000" dirty="0"/>
              <a:t> Huang (Nufront)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>
                <a:hlinkClick r:id="rId6"/>
              </a:rPr>
              <a:t>11-19/0692r0</a:t>
            </a:r>
            <a:r>
              <a:rPr lang="en-US" altLang="en-US" sz="2000" dirty="0"/>
              <a:t> “AANI SC Minutes, AANI SC, 2019-04-22” - </a:t>
            </a:r>
            <a:r>
              <a:rPr lang="en-US" altLang="en-US" sz="2000" dirty="0" err="1"/>
              <a:t>Haifeng</a:t>
            </a:r>
            <a:r>
              <a:rPr lang="en-US" altLang="en-US" sz="2000" dirty="0"/>
              <a:t> HUSANG (Nufront)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>
                <a:hlinkClick r:id="rId7"/>
              </a:rPr>
              <a:t>11-19/0675r0</a:t>
            </a:r>
            <a:r>
              <a:rPr lang="en-US" altLang="en-US" sz="2000" dirty="0"/>
              <a:t> “AANI SC Minutes, AANI SC, 2019-04-16” Joseph Levy (InterDigital)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>
                <a:hlinkClick r:id="rId8"/>
              </a:rPr>
              <a:t>11-19/0631r1</a:t>
            </a:r>
            <a:r>
              <a:rPr lang="en-US" altLang="en-US" sz="2000" dirty="0"/>
              <a:t> “AANI SC Minutes, AANI SC, 2019-04-08” Joseph Levy (InterDigital) </a:t>
            </a:r>
          </a:p>
          <a:p>
            <a:endParaRPr lang="en-US" alt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2019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877094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 Contributions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2763" y="1328768"/>
            <a:ext cx="11265958" cy="4767232"/>
          </a:xfrm>
        </p:spPr>
        <p:txBody>
          <a:bodyPr/>
          <a:lstStyle/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altLang="en-US" sz="2400" dirty="0"/>
              <a:t>Jun LEI (Nufront) presented </a:t>
            </a:r>
            <a:r>
              <a:rPr lang="en-US" altLang="en-US" sz="2400" dirty="0">
                <a:hlinkClick r:id="rId2"/>
              </a:rPr>
              <a:t>11-19/0625r0</a:t>
            </a:r>
            <a:r>
              <a:rPr lang="en-US" altLang="en-US" sz="2400" dirty="0"/>
              <a:t> – “proposal from Nufront_20190407”,</a:t>
            </a:r>
            <a:br>
              <a:rPr lang="en-US" dirty="0"/>
            </a:br>
            <a:r>
              <a:rPr lang="en-US" sz="2400" dirty="0"/>
              <a:t>"It is proposed that IEEE and Nufront work together to directly submit IEEE 802.11ax and EUHT to ITU for IMT-2020."</a:t>
            </a:r>
            <a:r>
              <a:rPr lang="en-US" altLang="en-US" sz="2400" dirty="0"/>
              <a:t> 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altLang="en-US" sz="2400" dirty="0" err="1"/>
              <a:t>Shenfa</a:t>
            </a:r>
            <a:r>
              <a:rPr lang="en-US" altLang="en-US" sz="2400" dirty="0"/>
              <a:t> LIU (Nufront) presented </a:t>
            </a:r>
            <a:r>
              <a:rPr lang="en-US" altLang="en-US" sz="2400" dirty="0">
                <a:hlinkClick r:id="rId3"/>
              </a:rPr>
              <a:t>11-19/0626r0</a:t>
            </a:r>
            <a:r>
              <a:rPr lang="en-US" altLang="en-US" sz="2400" dirty="0"/>
              <a:t> – “</a:t>
            </a:r>
            <a:r>
              <a:rPr lang="nl-NL" sz="2400" dirty="0"/>
              <a:t>EUHT Tech Brief En for IEEE 20190407</a:t>
            </a:r>
            <a:r>
              <a:rPr lang="en-US" altLang="en-US" sz="2400" dirty="0"/>
              <a:t>” </a:t>
            </a:r>
            <a:r>
              <a:rPr lang="en-US" sz="2400" dirty="0"/>
              <a:t>An overview of EUHT technology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altLang="en-US" sz="2400" dirty="0"/>
              <a:t>Jun LEI (Nufront) presented </a:t>
            </a:r>
            <a:r>
              <a:rPr lang="en-US" altLang="en-US" sz="2400" dirty="0">
                <a:hlinkClick r:id="rId4"/>
              </a:rPr>
              <a:t>11-19/0671r0</a:t>
            </a:r>
            <a:r>
              <a:rPr lang="en-US" altLang="en-US" sz="2400" dirty="0"/>
              <a:t>  “The preliminary evaluation results of EUHT on Urban Macro URLLC” 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sz="2400" dirty="0"/>
              <a:t>Jun Lei (Nufront) </a:t>
            </a:r>
            <a:r>
              <a:rPr lang="en-US" altLang="en-US" sz="2400" dirty="0"/>
              <a:t>posted </a:t>
            </a:r>
            <a:r>
              <a:rPr lang="nl-NL" altLang="en-US" sz="2400" dirty="0">
                <a:hlinkClick r:id="rId5"/>
              </a:rPr>
              <a:t>11-19/0672r0</a:t>
            </a:r>
            <a:r>
              <a:rPr lang="en-US" sz="2400" dirty="0"/>
              <a:t> - EUHT standard intro_0422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altLang="en-US" sz="2400" dirty="0"/>
              <a:t>Jun LEI (Nufront) presented </a:t>
            </a:r>
            <a:r>
              <a:rPr lang="en-US" altLang="en-US" sz="2400" dirty="0">
                <a:hlinkClick r:id="rId6"/>
              </a:rPr>
              <a:t>11-19/0694r0</a:t>
            </a:r>
            <a:r>
              <a:rPr lang="en-US" altLang="en-US" sz="2400" dirty="0"/>
              <a:t>  “</a:t>
            </a:r>
            <a:r>
              <a:rPr lang="en-US" sz="2400" dirty="0"/>
              <a:t>Preliminary Results of EUHT Evaluation on Urban Macro URLLC and </a:t>
            </a:r>
            <a:r>
              <a:rPr lang="en-US" sz="2400" dirty="0" err="1"/>
              <a:t>mMTC</a:t>
            </a:r>
            <a:r>
              <a:rPr lang="en-US" altLang="en-US" sz="2400" dirty="0"/>
              <a:t>” 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altLang="en-US" sz="2400" dirty="0"/>
              <a:t>Jun LEI (Nufront) presented </a:t>
            </a:r>
            <a:r>
              <a:rPr lang="en-US" altLang="en-US" sz="2400" dirty="0">
                <a:hlinkClick r:id="rId7"/>
              </a:rPr>
              <a:t>11-19/0728r0</a:t>
            </a:r>
            <a:r>
              <a:rPr lang="en-US" altLang="en-US" sz="2400" dirty="0"/>
              <a:t> “</a:t>
            </a:r>
            <a:r>
              <a:rPr lang="en-US" sz="2400" dirty="0"/>
              <a:t>EUHT Evaluation Mobility”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endParaRPr lang="en-US" altLang="en-US" sz="2400" dirty="0"/>
          </a:p>
          <a:p>
            <a:pPr marL="857250" lvl="1" indent="-457200">
              <a:buFont typeface="Arial" panose="020B0604020202020204" pitchFamily="34" charset="0"/>
              <a:buChar char="•"/>
            </a:pPr>
            <a:endParaRPr lang="en-US" alt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370984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AANI SC Activity at this meeting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1964" y="1298576"/>
            <a:ext cx="11265958" cy="4949824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altLang="en-US" sz="2800" b="0" dirty="0"/>
              <a:t>Monday 13 May 2019 PM2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altLang="en-US" dirty="0"/>
              <a:t>Reviewed AANI SC Status and discussed the following contributions:</a:t>
            </a:r>
          </a:p>
          <a:p>
            <a:pPr marL="971550" lvl="1" indent="-457200">
              <a:buFont typeface="+mj-lt"/>
              <a:buAutoNum type="arabicPeriod"/>
            </a:pPr>
            <a:r>
              <a:rPr lang="en-US" altLang="en-US" b="0" dirty="0"/>
              <a:t>11-19/0855r2 “Comments on Proposal to Submit IEEE 802.11ax and EUHT to ITU for IMT-2020” Hassan Yaghoobi (Intel Corp.) </a:t>
            </a:r>
          </a:p>
          <a:p>
            <a:pPr marL="971550" lvl="1" indent="-457200">
              <a:buFont typeface="+mj-lt"/>
              <a:buAutoNum type="arabicPeriod"/>
            </a:pPr>
            <a:r>
              <a:rPr lang="en-US" altLang="en-US" b="0" dirty="0"/>
              <a:t>11-19/0889r2 “Response to the comments on Proposal to Submit IEEE 802.11ax and EUHT to ITU for IMT-2020” Jun LEI (Nufront) </a:t>
            </a:r>
          </a:p>
          <a:p>
            <a:pPr marL="971550" lvl="1" indent="-457200">
              <a:buFont typeface="+mj-lt"/>
              <a:buAutoNum type="arabicPeriod"/>
            </a:pPr>
            <a:r>
              <a:rPr lang="en-US" altLang="en-US" b="0" dirty="0"/>
              <a:t>11-19/0869r0 “Current Status of submission about EUHT” Jun LEI (Nufront)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altLang="en-US" sz="2800" b="0" dirty="0"/>
              <a:t>Tuesday 14 May 2019 AM1</a:t>
            </a:r>
          </a:p>
          <a:p>
            <a:pPr marL="971550" lvl="1" indent="-457200">
              <a:buFont typeface="+mj-lt"/>
              <a:buAutoNum type="arabicPeriod"/>
            </a:pPr>
            <a:r>
              <a:rPr lang="en-US" altLang="en-US" dirty="0"/>
              <a:t>11-19/0870r0 “Submission documents of EUHT” Jun LEI (Nufront) </a:t>
            </a:r>
          </a:p>
          <a:p>
            <a:pPr marL="971550" lvl="1" indent="-457200">
              <a:buFont typeface="+mj-lt"/>
              <a:buAutoNum type="arabicPeriod"/>
            </a:pPr>
            <a:r>
              <a:rPr lang="en-US" altLang="en-US" dirty="0"/>
              <a:t>11-19/0888r0 “Discussion on IMT-2020 </a:t>
            </a:r>
            <a:r>
              <a:rPr lang="en-US" altLang="en-US" dirty="0" err="1"/>
              <a:t>mMTC</a:t>
            </a:r>
            <a:r>
              <a:rPr lang="en-US" altLang="en-US" dirty="0"/>
              <a:t> and URLLC requirements” Sindhu Verma (Broadcom) </a:t>
            </a:r>
          </a:p>
          <a:p>
            <a:pPr marL="971550" lvl="1" indent="-457200">
              <a:buFont typeface="+mj-lt"/>
              <a:buAutoNum type="arabicPeriod"/>
            </a:pPr>
            <a:r>
              <a:rPr lang="en-US" altLang="en-US" dirty="0"/>
              <a:t>11-19/0871r0 “802.11ax for IMT-2020 </a:t>
            </a:r>
            <a:r>
              <a:rPr lang="en-US" altLang="en-US" dirty="0" err="1"/>
              <a:t>eMBB</a:t>
            </a:r>
            <a:r>
              <a:rPr lang="en-US" altLang="en-US" dirty="0"/>
              <a:t> Dense Urban” Sindhu Verma (Broadcom) </a:t>
            </a:r>
          </a:p>
          <a:p>
            <a:pPr marL="914400" lvl="1" indent="-514350">
              <a:buFont typeface="+mj-lt"/>
              <a:buAutoNum type="arabicPeriod"/>
            </a:pPr>
            <a:endParaRPr lang="en-US" altLang="en-US" sz="2800" b="0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nl-NL" altLang="en-US" sz="3200" dirty="0"/>
          </a:p>
          <a:p>
            <a:pPr marL="857250" lvl="1" indent="-457200">
              <a:buFont typeface="Arial" panose="020B0604020202020204" pitchFamily="34" charset="0"/>
              <a:buChar char="•"/>
            </a:pPr>
            <a:endParaRPr lang="en-US" altLang="en-US" sz="2400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513990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4C3AF5-3F58-40DC-A8AB-8910246A9D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802.11 Chair Provided the Process for Approval of an IMT-2020 Proposal to ITU-R WP5D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44576B-EA27-4145-B50D-09A260563D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1981201"/>
            <a:ext cx="11430000" cy="4113213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WG approval at 75% required (in meeting or via WG LB), subsequent 802 EC review period, if there an objection, EC ballot 50%.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sz="2400" dirty="0"/>
              <a:t>WG approval – May meeting (Friday 5/17 plenary) or subsequent WGLB (15 days)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sz="2400" dirty="0"/>
              <a:t>Additional 802.18/EC – EC notification – “ability to object” window (5 days)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sz="2400" dirty="0"/>
              <a:t>If there is an objection, there will need to be an EC ballot 50% (10 days)</a:t>
            </a:r>
          </a:p>
          <a:p>
            <a:pPr marL="400050" lvl="1" indent="0"/>
            <a:endParaRPr lang="en-US" sz="2600" dirty="0"/>
          </a:p>
          <a:p>
            <a:pPr marL="400050" lvl="1" indent="0"/>
            <a:r>
              <a:rPr lang="en-US" sz="2600" dirty="0"/>
              <a:t>See </a:t>
            </a:r>
            <a:r>
              <a:rPr lang="en-US" sz="2600" dirty="0">
                <a:hlinkClick r:id="rId2"/>
              </a:rPr>
              <a:t>https://mentor.ieee.org/802-ec/dcn/17/ec-17-0090-22-0PNP-ieee-802-lmsc-operations-manual.pdf</a:t>
            </a:r>
            <a:r>
              <a:rPr lang="en-US" sz="2600" dirty="0"/>
              <a:t>, section 7.2.2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5E6FB1C-54CD-40DD-B0FF-830025864CF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73DEC0-9018-4F74-8560-D7BE07FF420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Joseph Levy (InterDigital)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1682BF3-2EA5-455B-A97E-4CE4FDBC1D5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450038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C4F68D-BF2F-4196-91B5-8A5717D39A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Dates of Interest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EC4DEE3-90E9-4767-B3A8-7F86C8EAC498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May 2019</a:t>
            </a:r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CCA04CE-782B-40D8-9E91-647696920CD5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0C4990B-A27B-44F2-94F7-7C7EE0090CE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06B781AF-4CCF-49B0-A572-DE54FBE5D942}" type="slidenum">
              <a:rPr lang="en-GB" smtClean="0"/>
              <a:pPr/>
              <a:t>7</a:t>
            </a:fld>
            <a:endParaRPr lang="en-GB" dirty="0"/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1D4C355E-0B3C-4EF8-845B-02B7FB0E754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4892407"/>
              </p:ext>
            </p:extLst>
          </p:nvPr>
        </p:nvGraphicFramePr>
        <p:xfrm>
          <a:off x="152400" y="2043778"/>
          <a:ext cx="11615659" cy="413887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3" name="Worksheet" r:id="rId3" imgW="9572824" imgH="2933583" progId="Excel.Sheet.12">
                  <p:embed/>
                </p:oleObj>
              </mc:Choice>
              <mc:Fallback>
                <p:oleObj name="Worksheet" r:id="rId3" imgW="9572824" imgH="2933583" progId="Excel.Sheet.12">
                  <p:embed/>
                  <p:pic>
                    <p:nvPicPr>
                      <p:cNvPr id="6" name="Object 5">
                        <a:extLst>
                          <a:ext uri="{FF2B5EF4-FFF2-40B4-BE49-F238E27FC236}">
                            <a16:creationId xmlns:a16="http://schemas.microsoft.com/office/drawing/2014/main" id="{1D4C355E-0B3C-4EF8-845B-02B7FB0E754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2400" y="2043778"/>
                        <a:ext cx="11615659" cy="413887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16644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446468-7C78-481D-BAB5-4770BF43BC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needs to be provided for a IMT-2020 proposal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4CA145-871C-4FED-9CB0-9C364095AC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1"/>
            <a:ext cx="11201399" cy="4494213"/>
          </a:xfrm>
        </p:spPr>
        <p:txBody>
          <a:bodyPr/>
          <a:lstStyle/>
          <a:p>
            <a:r>
              <a:rPr lang="en-US" dirty="0"/>
              <a:t>A joint 802.11ax/EUHT proposal must have a: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A Complete Characteristics Template (Description Template 5.2.3.2)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A Complete Link Budget Template (Description Template 5.2.3.3)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A Complete Compliance Template (RIT/SRIT Compliance Template 5.2.4)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A Complete Self-Evaluation Report (Self generated or endorsed)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An Indication of Compliance with the ITU Policy on Intellectual Property Rights</a:t>
            </a:r>
          </a:p>
          <a:p>
            <a:pPr marL="457200" indent="-457200">
              <a:buFont typeface="+mj-lt"/>
              <a:buAutoNum type="arabicPeriod"/>
            </a:pPr>
            <a:endParaRPr lang="en-US" dirty="0"/>
          </a:p>
          <a:p>
            <a:pPr marL="0" indent="0"/>
            <a:r>
              <a:rPr lang="en-US" b="0" dirty="0"/>
              <a:t>According to ITU-R </a:t>
            </a:r>
            <a:r>
              <a:rPr lang="fr-FR" b="0" dirty="0"/>
              <a:t>Document 5/56-E - </a:t>
            </a:r>
            <a:r>
              <a:rPr lang="fr-FR" b="0" i="1" dirty="0"/>
              <a:t>Working Party 5D, </a:t>
            </a:r>
            <a:r>
              <a:rPr lang="en-US" b="0" i="1" dirty="0"/>
              <a:t>DRAFT NEW REPORT ITU-R M.[IMT-2020.SUBMISSION Requirements, evaluation criteria and submission templates for the development of IMT-2020 </a:t>
            </a:r>
            <a:r>
              <a:rPr lang="en-US" b="0" dirty="0"/>
              <a:t>– 3 July 2017 - </a:t>
            </a:r>
            <a:r>
              <a:rPr lang="en-US" dirty="0">
                <a:hlinkClick r:id="rId2"/>
              </a:rPr>
              <a:t>IMT-2020.SUBMISSION</a:t>
            </a:r>
            <a:endParaRPr lang="en-US" b="0" dirty="0"/>
          </a:p>
          <a:p>
            <a:pPr marL="0" indent="0"/>
            <a:endParaRPr lang="en-US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E35F84D-DE9D-4F01-A923-C4E9D002221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F5C5C4-511D-49AE-984B-FD00560DF39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45EBD10-70D6-48D8-BC50-67380EFDE25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540970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611185"/>
          </a:xfrm>
        </p:spPr>
        <p:txBody>
          <a:bodyPr/>
          <a:lstStyle/>
          <a:p>
            <a:r>
              <a:rPr lang="en-US" dirty="0"/>
              <a:t>IMT-2020 Proposal – Templates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2763" y="1447800"/>
            <a:ext cx="11265958" cy="4876800"/>
          </a:xfrm>
        </p:spPr>
        <p:txBody>
          <a:bodyPr/>
          <a:lstStyle/>
          <a:p>
            <a:pPr marL="571500" indent="-457200">
              <a:buFont typeface="Arial" panose="020B0604020202020204" pitchFamily="34" charset="0"/>
              <a:buChar char="•"/>
            </a:pPr>
            <a:r>
              <a:rPr lang="en-US" altLang="en-US" dirty="0">
                <a:solidFill>
                  <a:schemeClr val="tx1"/>
                </a:solidFill>
              </a:rPr>
              <a:t>11-19/0870r1 “Submission documents of EUHT” Jun LEI (Nufront) </a:t>
            </a:r>
          </a:p>
          <a:p>
            <a:pPr marL="514350" lvl="1" indent="0"/>
            <a:r>
              <a:rPr lang="en-US" altLang="en-US" dirty="0">
                <a:solidFill>
                  <a:schemeClr val="tx1"/>
                </a:solidFill>
              </a:rPr>
              <a:t>Discussion on embedded documents:</a:t>
            </a:r>
          </a:p>
          <a:p>
            <a:pPr marL="971550" lvl="1" indent="-457200">
              <a:buFont typeface="+mj-lt"/>
              <a:buAutoNum type="arabicPeriod"/>
            </a:pPr>
            <a:r>
              <a:rPr lang="en-US" altLang="en-US" dirty="0">
                <a:solidFill>
                  <a:schemeClr val="tx1"/>
                </a:solidFill>
              </a:rPr>
              <a:t>Characteristics template – EUHT RIT</a:t>
            </a:r>
          </a:p>
          <a:p>
            <a:pPr marL="971550" lvl="1" indent="-457200">
              <a:buFont typeface="+mj-lt"/>
              <a:buAutoNum type="arabicPeriod"/>
            </a:pPr>
            <a:r>
              <a:rPr lang="en-US" altLang="en-US" dirty="0">
                <a:solidFill>
                  <a:schemeClr val="tx1"/>
                </a:solidFill>
              </a:rPr>
              <a:t>Link Budget Template – Channel Model A – EUHT - 700MHz</a:t>
            </a:r>
          </a:p>
          <a:p>
            <a:pPr marL="971550" lvl="1" indent="-457200">
              <a:buFont typeface="+mj-lt"/>
              <a:buAutoNum type="arabicPeriod"/>
            </a:pPr>
            <a:r>
              <a:rPr lang="en-US" altLang="en-US" dirty="0">
                <a:solidFill>
                  <a:schemeClr val="tx1"/>
                </a:solidFill>
              </a:rPr>
              <a:t>Compliance Template – EUHT RIT</a:t>
            </a:r>
          </a:p>
          <a:p>
            <a:pPr marL="971550" lvl="1" indent="-457200">
              <a:buFont typeface="+mj-lt"/>
              <a:buAutoNum type="arabicPeriod"/>
            </a:pPr>
            <a:r>
              <a:rPr lang="en-US" altLang="en-US" dirty="0">
                <a:solidFill>
                  <a:schemeClr val="tx1"/>
                </a:solidFill>
              </a:rPr>
              <a:t>Self Evaluation Report – EUHT </a:t>
            </a:r>
          </a:p>
          <a:p>
            <a:pPr marL="971550" lvl="1" indent="-457200">
              <a:buFont typeface="+mj-lt"/>
              <a:buAutoNum type="arabicPeriod"/>
            </a:pPr>
            <a:endParaRPr lang="en-US" altLang="en-US" dirty="0">
              <a:solidFill>
                <a:schemeClr val="tx1"/>
              </a:solidFill>
            </a:endParaRPr>
          </a:p>
          <a:p>
            <a:pPr marL="571500" indent="-457200">
              <a:buFont typeface="Arial" panose="020B0604020202020204" pitchFamily="34" charset="0"/>
              <a:buChar char="•"/>
            </a:pPr>
            <a:r>
              <a:rPr lang="en-US" altLang="en-US" dirty="0">
                <a:solidFill>
                  <a:schemeClr val="tx1"/>
                </a:solidFill>
              </a:rPr>
              <a:t>There are currently no “Submission Documents” for 802.11ax</a:t>
            </a:r>
          </a:p>
          <a:p>
            <a:pPr marL="114300" indent="0"/>
            <a:endParaRPr lang="en-US" altLang="en-US" dirty="0">
              <a:highlight>
                <a:srgbClr val="FFFF00"/>
              </a:highlight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721986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23671</TotalTime>
  <Words>940</Words>
  <Application>Microsoft Office PowerPoint</Application>
  <PresentationFormat>Widescreen</PresentationFormat>
  <Paragraphs>149</Paragraphs>
  <Slides>12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Arial Unicode MS</vt:lpstr>
      <vt:lpstr>MS Gothic</vt:lpstr>
      <vt:lpstr>Arial</vt:lpstr>
      <vt:lpstr>Times New Roman</vt:lpstr>
      <vt:lpstr>Office Theme</vt:lpstr>
      <vt:lpstr>Document</vt:lpstr>
      <vt:lpstr>Microsoft Excel Worksheet</vt:lpstr>
      <vt:lpstr>AANI SC Update to 802.11 WG</vt:lpstr>
      <vt:lpstr>Abstract</vt:lpstr>
      <vt:lpstr>802.11 AANI SC Meetings and Activities Summary</vt:lpstr>
      <vt:lpstr>Teleconference Contributions</vt:lpstr>
      <vt:lpstr>AANI SC Activity at this meeting</vt:lpstr>
      <vt:lpstr>802.11 Chair Provided the Process for Approval of an IMT-2020 Proposal to ITU-R WP5D</vt:lpstr>
      <vt:lpstr>Dates of Interest</vt:lpstr>
      <vt:lpstr>What needs to be provided for a IMT-2020 proposal</vt:lpstr>
      <vt:lpstr>IMT-2020 Proposal – Templates </vt:lpstr>
      <vt:lpstr>Straw Polls </vt:lpstr>
      <vt:lpstr>Next Steps In AANI SC  - Thursday AM1/PM2</vt:lpstr>
      <vt:lpstr>References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11-19-0618-01-AANI-aani-sc-agenda-may-2019</dc:title>
  <dc:creator>Levy, Joseph</dc:creator>
  <cp:lastModifiedBy>Joseph Levy</cp:lastModifiedBy>
  <cp:revision>337</cp:revision>
  <cp:lastPrinted>1601-01-01T00:00:00Z</cp:lastPrinted>
  <dcterms:created xsi:type="dcterms:W3CDTF">2017-06-02T20:57:23Z</dcterms:created>
  <dcterms:modified xsi:type="dcterms:W3CDTF">2019-05-15T14:30:45Z</dcterms:modified>
</cp:coreProperties>
</file>