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2.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6.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27"/>
  </p:notesMasterIdLst>
  <p:handoutMasterIdLst>
    <p:handoutMasterId r:id="rId28"/>
  </p:handoutMasterIdLst>
  <p:sldIdLst>
    <p:sldId id="256" r:id="rId2"/>
    <p:sldId id="274" r:id="rId3"/>
    <p:sldId id="260" r:id="rId4"/>
    <p:sldId id="262" r:id="rId5"/>
    <p:sldId id="261" r:id="rId6"/>
    <p:sldId id="277" r:id="rId7"/>
    <p:sldId id="263" r:id="rId8"/>
    <p:sldId id="278" r:id="rId9"/>
    <p:sldId id="264" r:id="rId10"/>
    <p:sldId id="298" r:id="rId11"/>
    <p:sldId id="299" r:id="rId12"/>
    <p:sldId id="300" r:id="rId13"/>
    <p:sldId id="287" r:id="rId14"/>
    <p:sldId id="284" r:id="rId15"/>
    <p:sldId id="305" r:id="rId16"/>
    <p:sldId id="280" r:id="rId17"/>
    <p:sldId id="267" r:id="rId18"/>
    <p:sldId id="269" r:id="rId19"/>
    <p:sldId id="279" r:id="rId20"/>
    <p:sldId id="306" r:id="rId21"/>
    <p:sldId id="307" r:id="rId22"/>
    <p:sldId id="308" r:id="rId23"/>
    <p:sldId id="288" r:id="rId24"/>
    <p:sldId id="295" r:id="rId25"/>
    <p:sldId id="276" r:id="rId26"/>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tan, Alecsander" initials="EA" lastIdx="13" clrIdx="0">
    <p:extLst>
      <p:ext uri="{19B8F6BF-5375-455C-9EA6-DF929625EA0E}">
        <p15:presenceInfo xmlns:p15="http://schemas.microsoft.com/office/powerpoint/2012/main" userId="S-1-5-21-1952997573-423393015-1030492284-11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9F4"/>
    <a:srgbClr val="00B050"/>
    <a:srgbClr val="C2ECA2"/>
    <a:srgbClr val="DFAFAF"/>
    <a:srgbClr val="F8FDFB"/>
    <a:srgbClr val="CDDEAC"/>
    <a:srgbClr val="C2D69A"/>
    <a:srgbClr val="9BBB59"/>
    <a:srgbClr val="00CC66"/>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80485" autoAdjust="0"/>
  </p:normalViewPr>
  <p:slideViewPr>
    <p:cSldViewPr>
      <p:cViewPr varScale="1">
        <p:scale>
          <a:sx n="54" d="100"/>
          <a:sy n="54" d="100"/>
        </p:scale>
        <p:origin x="1157" y="48"/>
      </p:cViewPr>
      <p:guideLst>
        <p:guide orient="horz" pos="2160"/>
        <p:guide pos="2880"/>
      </p:guideLst>
    </p:cSldViewPr>
  </p:slideViewPr>
  <p:outlineViewPr>
    <p:cViewPr varScale="1">
      <p:scale>
        <a:sx n="170" d="200"/>
        <a:sy n="170" d="200"/>
      </p:scale>
      <p:origin x="0" y="-2890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20" y="-972"/>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2.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C:\Users\mtk10539\Documents\Active\9.%20reports\%5b4%5d%20LAA%20&amp;%20eLAA\%5b2019.04.16%5d%20Co-work%20with%20JamesW%20-%20Resim%20with%20new%20params\simulation_resul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tk10539\Documents\Active\9.%20reports\%5b4%5d%20LAA%20&amp;%20eLAA\%5b2019.04.16%5d%20Co-work%20with%20JamesW%20-%20Resim%20with%20new%20params\simulation_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53149606299214E-2"/>
          <c:y val="9.0904716455897566E-2"/>
          <c:w val="0.88389129483814521"/>
          <c:h val="0.63327347833765346"/>
        </c:manualLayout>
      </c:layout>
      <c:barChart>
        <c:barDir val="col"/>
        <c:grouping val="clustered"/>
        <c:varyColors val="0"/>
        <c:ser>
          <c:idx val="0"/>
          <c:order val="0"/>
          <c:tx>
            <c:strRef>
              <c:f>'+Airtime'!$A$2</c:f>
              <c:strCache>
                <c:ptCount val="1"/>
                <c:pt idx="0">
                  <c:v>IEEE 1</c:v>
                </c:pt>
              </c:strCache>
            </c:strRef>
          </c:tx>
          <c:spPr>
            <a:solidFill>
              <a:srgbClr val="CDDEA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'+Airtime'!$B$1:$E$1</c:f>
              <c:strCache>
                <c:ptCount val="4"/>
                <c:pt idx="0">
                  <c:v>VO</c:v>
                </c:pt>
                <c:pt idx="1">
                  <c:v>VI</c:v>
                </c:pt>
                <c:pt idx="2">
                  <c:v>BE</c:v>
                </c:pt>
                <c:pt idx="3">
                  <c:v>BK</c:v>
                </c:pt>
              </c:strCache>
            </c:strRef>
          </c:cat>
          <c:val>
            <c:numRef>
              <c:f>'+Airtime'!$B$2:$E$2</c:f>
              <c:numCache>
                <c:formatCode>0.0</c:formatCode>
                <c:ptCount val="4"/>
                <c:pt idx="0">
                  <c:v>5.8567665189599998</c:v>
                </c:pt>
                <c:pt idx="1">
                  <c:v>5.4765713421999997</c:v>
                </c:pt>
                <c:pt idx="2">
                  <c:v>5.1288176330399997</c:v>
                </c:pt>
                <c:pt idx="3">
                  <c:v>5.0466840719999997</c:v>
                </c:pt>
              </c:numCache>
            </c:numRef>
          </c:val>
        </c:ser>
        <c:ser>
          <c:idx val="1"/>
          <c:order val="1"/>
          <c:tx>
            <c:strRef>
              <c:f>'+Airtime'!$A$3</c:f>
              <c:strCache>
                <c:ptCount val="1"/>
                <c:pt idx="0">
                  <c:v>IEEE 2</c:v>
                </c:pt>
              </c:strCache>
            </c:strRef>
          </c:tx>
          <c:spPr>
            <a:solidFill>
              <a:srgbClr val="9BBB5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'+Airtime'!$B$1:$E$1</c:f>
              <c:strCache>
                <c:ptCount val="4"/>
                <c:pt idx="0">
                  <c:v>VO</c:v>
                </c:pt>
                <c:pt idx="1">
                  <c:v>VI</c:v>
                </c:pt>
                <c:pt idx="2">
                  <c:v>BE</c:v>
                </c:pt>
                <c:pt idx="3">
                  <c:v>BK</c:v>
                </c:pt>
              </c:strCache>
            </c:strRef>
          </c:cat>
          <c:val>
            <c:numRef>
              <c:f>'+Airtime'!$B$3:$E$3</c:f>
              <c:numCache>
                <c:formatCode>0.0</c:formatCode>
                <c:ptCount val="4"/>
                <c:pt idx="0">
                  <c:v>5.85073033884</c:v>
                </c:pt>
                <c:pt idx="1">
                  <c:v>5.5826529032399996</c:v>
                </c:pt>
                <c:pt idx="2">
                  <c:v>5.1313056930799998</c:v>
                </c:pt>
                <c:pt idx="3">
                  <c:v>5.0616124322399996</c:v>
                </c:pt>
              </c:numCache>
            </c:numRef>
          </c:val>
        </c:ser>
        <c:dLbls>
          <c:dLblPos val="outEnd"/>
          <c:showLegendKey val="0"/>
          <c:showVal val="1"/>
          <c:showCatName val="0"/>
          <c:showSerName val="0"/>
          <c:showPercent val="0"/>
          <c:showBubbleSize val="0"/>
        </c:dLbls>
        <c:gapWidth val="219"/>
        <c:overlap val="-27"/>
        <c:axId val="139623944"/>
        <c:axId val="141569272"/>
      </c:barChart>
      <c:catAx>
        <c:axId val="139623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1569272"/>
        <c:crosses val="autoZero"/>
        <c:auto val="1"/>
        <c:lblAlgn val="ctr"/>
        <c:lblOffset val="100"/>
        <c:noMultiLvlLbl val="0"/>
      </c:catAx>
      <c:valAx>
        <c:axId val="141569272"/>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9623944"/>
        <c:crosses val="autoZero"/>
        <c:crossBetween val="between"/>
      </c:valAx>
      <c:spPr>
        <a:noFill/>
        <a:ln>
          <a:noFill/>
        </a:ln>
        <a:effectLst/>
      </c:spPr>
    </c:plotArea>
    <c:legend>
      <c:legendPos val="b"/>
      <c:layout>
        <c:manualLayout>
          <c:xMode val="edge"/>
          <c:yMode val="edge"/>
          <c:x val="0.83455077730668281"/>
          <c:y val="3.7347567548718583E-2"/>
          <c:w val="0.12027573476392375"/>
          <c:h val="0.1340813145551876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80653418598778"/>
          <c:y val="0.17171296296296296"/>
          <c:w val="0.8616379846589286"/>
          <c:h val="0.56301644743874502"/>
        </c:manualLayout>
      </c:layout>
      <c:barChart>
        <c:barDir val="col"/>
        <c:grouping val="clustered"/>
        <c:varyColors val="0"/>
        <c:ser>
          <c:idx val="0"/>
          <c:order val="0"/>
          <c:tx>
            <c:strRef>
              <c:f>'+TP'!$A$3</c:f>
              <c:strCache>
                <c:ptCount val="1"/>
                <c:pt idx="0">
                  <c:v>IEEE 1</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'+TP'!$B$2:$E$2</c:f>
              <c:strCache>
                <c:ptCount val="4"/>
                <c:pt idx="0">
                  <c:v>VO</c:v>
                </c:pt>
                <c:pt idx="1">
                  <c:v>VI</c:v>
                </c:pt>
                <c:pt idx="2">
                  <c:v>BE</c:v>
                </c:pt>
                <c:pt idx="3">
                  <c:v>BK</c:v>
                </c:pt>
              </c:strCache>
            </c:strRef>
          </c:cat>
          <c:val>
            <c:numRef>
              <c:f>'+TP'!$B$3:$E$3</c:f>
              <c:numCache>
                <c:formatCode>0.0</c:formatCode>
                <c:ptCount val="4"/>
                <c:pt idx="0">
                  <c:v>29.4373</c:v>
                </c:pt>
                <c:pt idx="1">
                  <c:v>32.762</c:v>
                </c:pt>
                <c:pt idx="2">
                  <c:v>34.0105</c:v>
                </c:pt>
                <c:pt idx="3">
                  <c:v>33.530200000000001</c:v>
                </c:pt>
              </c:numCache>
            </c:numRef>
          </c:val>
        </c:ser>
        <c:ser>
          <c:idx val="1"/>
          <c:order val="1"/>
          <c:tx>
            <c:strRef>
              <c:f>'+TP'!$A$4</c:f>
              <c:strCache>
                <c:ptCount val="1"/>
                <c:pt idx="0">
                  <c:v>IEEE 2</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'+TP'!$B$2:$E$2</c:f>
              <c:strCache>
                <c:ptCount val="4"/>
                <c:pt idx="0">
                  <c:v>VO</c:v>
                </c:pt>
                <c:pt idx="1">
                  <c:v>VI</c:v>
                </c:pt>
                <c:pt idx="2">
                  <c:v>BE</c:v>
                </c:pt>
                <c:pt idx="3">
                  <c:v>BK</c:v>
                </c:pt>
              </c:strCache>
            </c:strRef>
          </c:cat>
          <c:val>
            <c:numRef>
              <c:f>'+TP'!$B$4:$E$4</c:f>
              <c:numCache>
                <c:formatCode>0.0</c:formatCode>
                <c:ptCount val="4"/>
                <c:pt idx="0">
                  <c:v>29.368500000000001</c:v>
                </c:pt>
                <c:pt idx="1">
                  <c:v>33.555500000000002</c:v>
                </c:pt>
                <c:pt idx="2">
                  <c:v>34.055799999999998</c:v>
                </c:pt>
                <c:pt idx="3">
                  <c:v>33.668599999999998</c:v>
                </c:pt>
              </c:numCache>
            </c:numRef>
          </c:val>
        </c:ser>
        <c:dLbls>
          <c:dLblPos val="outEnd"/>
          <c:showLegendKey val="0"/>
          <c:showVal val="1"/>
          <c:showCatName val="0"/>
          <c:showSerName val="0"/>
          <c:showPercent val="0"/>
          <c:showBubbleSize val="0"/>
        </c:dLbls>
        <c:gapWidth val="219"/>
        <c:overlap val="-27"/>
        <c:axId val="185751088"/>
        <c:axId val="185751480"/>
      </c:barChart>
      <c:catAx>
        <c:axId val="185751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5751480"/>
        <c:crosses val="autoZero"/>
        <c:auto val="1"/>
        <c:lblAlgn val="ctr"/>
        <c:lblOffset val="100"/>
        <c:noMultiLvlLbl val="0"/>
      </c:catAx>
      <c:valAx>
        <c:axId val="185751480"/>
        <c:scaling>
          <c:orientation val="minMax"/>
          <c:max val="6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5751088"/>
        <c:crosses val="autoZero"/>
        <c:crossBetween val="between"/>
      </c:valAx>
      <c:spPr>
        <a:noFill/>
        <a:ln>
          <a:noFill/>
        </a:ln>
        <a:effectLst/>
      </c:spPr>
    </c:plotArea>
    <c:legend>
      <c:legendPos val="b"/>
      <c:layout>
        <c:manualLayout>
          <c:xMode val="edge"/>
          <c:yMode val="edge"/>
          <c:x val="0.41643558238507639"/>
          <c:y val="0.90967399261188508"/>
          <c:w val="0.1671288352298472"/>
          <c:h val="9.0326007388114887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038655986359242"/>
          <c:y val="0.17171296296296296"/>
          <c:w val="0.85905787643341869"/>
          <c:h val="0.54982688888582365"/>
        </c:manualLayout>
      </c:layout>
      <c:barChart>
        <c:barDir val="col"/>
        <c:grouping val="clustered"/>
        <c:varyColors val="0"/>
        <c:ser>
          <c:idx val="0"/>
          <c:order val="0"/>
          <c:tx>
            <c:strRef>
              <c:f>'+TP'!$A$6</c:f>
              <c:strCache>
                <c:ptCount val="1"/>
                <c:pt idx="0">
                  <c:v>ETSI</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'+TP'!$B$5:$E$5</c:f>
              <c:strCache>
                <c:ptCount val="4"/>
                <c:pt idx="0">
                  <c:v>Class 4 vs VO</c:v>
                </c:pt>
                <c:pt idx="1">
                  <c:v>Class 3 vs VI</c:v>
                </c:pt>
                <c:pt idx="2">
                  <c:v>Class 2 vs BE</c:v>
                </c:pt>
                <c:pt idx="3">
                  <c:v>Class 1 vs BK</c:v>
                </c:pt>
              </c:strCache>
            </c:strRef>
          </c:cat>
          <c:val>
            <c:numRef>
              <c:f>'+TP'!$B$6:$E$6</c:f>
              <c:numCache>
                <c:formatCode>0.0</c:formatCode>
                <c:ptCount val="4"/>
                <c:pt idx="0">
                  <c:v>49.276699999999998</c:v>
                </c:pt>
                <c:pt idx="1">
                  <c:v>38.242699999999999</c:v>
                </c:pt>
                <c:pt idx="2">
                  <c:v>51.879899999999999</c:v>
                </c:pt>
                <c:pt idx="3">
                  <c:v>50.935000000000002</c:v>
                </c:pt>
              </c:numCache>
            </c:numRef>
          </c:val>
        </c:ser>
        <c:ser>
          <c:idx val="1"/>
          <c:order val="1"/>
          <c:tx>
            <c:strRef>
              <c:f>'+TP'!$A$7</c:f>
              <c:strCache>
                <c:ptCount val="1"/>
                <c:pt idx="0">
                  <c:v>IEEE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'+TP'!$B$5:$E$5</c:f>
              <c:strCache>
                <c:ptCount val="4"/>
                <c:pt idx="0">
                  <c:v>Class 4 vs VO</c:v>
                </c:pt>
                <c:pt idx="1">
                  <c:v>Class 3 vs VI</c:v>
                </c:pt>
                <c:pt idx="2">
                  <c:v>Class 2 vs BE</c:v>
                </c:pt>
                <c:pt idx="3">
                  <c:v>Class 1 vs BK</c:v>
                </c:pt>
              </c:strCache>
            </c:strRef>
          </c:cat>
          <c:val>
            <c:numRef>
              <c:f>'+TP'!$B$7:$E$7</c:f>
              <c:numCache>
                <c:formatCode>0.0</c:formatCode>
                <c:ptCount val="4"/>
                <c:pt idx="0">
                  <c:v>18.114000000000001</c:v>
                </c:pt>
                <c:pt idx="1">
                  <c:v>30.998000000000001</c:v>
                </c:pt>
                <c:pt idx="2">
                  <c:v>19.932099999999998</c:v>
                </c:pt>
                <c:pt idx="3">
                  <c:v>19.821100000000001</c:v>
                </c:pt>
              </c:numCache>
            </c:numRef>
          </c:val>
        </c:ser>
        <c:dLbls>
          <c:dLblPos val="outEnd"/>
          <c:showLegendKey val="0"/>
          <c:showVal val="1"/>
          <c:showCatName val="0"/>
          <c:showSerName val="0"/>
          <c:showPercent val="0"/>
          <c:showBubbleSize val="0"/>
        </c:dLbls>
        <c:gapWidth val="219"/>
        <c:overlap val="-27"/>
        <c:axId val="141568880"/>
        <c:axId val="140480600"/>
      </c:barChart>
      <c:catAx>
        <c:axId val="141568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0480600"/>
        <c:crosses val="autoZero"/>
        <c:auto val="1"/>
        <c:lblAlgn val="ctr"/>
        <c:lblOffset val="100"/>
        <c:noMultiLvlLbl val="0"/>
      </c:catAx>
      <c:valAx>
        <c:axId val="1404806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1568880"/>
        <c:crosses val="autoZero"/>
        <c:crossBetween val="between"/>
      </c:valAx>
      <c:spPr>
        <a:noFill/>
        <a:ln>
          <a:noFill/>
        </a:ln>
        <a:effectLst/>
      </c:spPr>
    </c:plotArea>
    <c:legend>
      <c:legendPos val="b"/>
      <c:layout>
        <c:manualLayout>
          <c:xMode val="edge"/>
          <c:yMode val="edge"/>
          <c:x val="0.43239020652802779"/>
          <c:y val="0.90712252072787469"/>
          <c:w val="0.13165793688475649"/>
          <c:h val="9.2877479272125266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80653418598778"/>
          <c:y val="0.17171296296296296"/>
          <c:w val="0.8616379846589286"/>
          <c:h val="0.60514690871974341"/>
        </c:manualLayout>
      </c:layout>
      <c:barChart>
        <c:barDir val="col"/>
        <c:grouping val="clustered"/>
        <c:varyColors val="0"/>
        <c:ser>
          <c:idx val="0"/>
          <c:order val="0"/>
          <c:tx>
            <c:strRef>
              <c:f>'+TP'!$A$27</c:f>
              <c:strCache>
                <c:ptCount val="1"/>
                <c:pt idx="0">
                  <c:v>IEEE 1</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'+TP'!$B$2:$E$2</c:f>
              <c:strCache>
                <c:ptCount val="4"/>
                <c:pt idx="0">
                  <c:v>VO</c:v>
                </c:pt>
                <c:pt idx="1">
                  <c:v>VI</c:v>
                </c:pt>
                <c:pt idx="2">
                  <c:v>BE</c:v>
                </c:pt>
                <c:pt idx="3">
                  <c:v>BK</c:v>
                </c:pt>
              </c:strCache>
            </c:strRef>
          </c:cat>
          <c:val>
            <c:numRef>
              <c:f>'+TP'!$B$27:$E$27</c:f>
              <c:numCache>
                <c:formatCode>0.0</c:formatCode>
                <c:ptCount val="4"/>
                <c:pt idx="0">
                  <c:v>29.4373</c:v>
                </c:pt>
                <c:pt idx="1">
                  <c:v>32.762</c:v>
                </c:pt>
                <c:pt idx="2">
                  <c:v>35.906700000000001</c:v>
                </c:pt>
                <c:pt idx="3">
                  <c:v>35.633800000000001</c:v>
                </c:pt>
              </c:numCache>
            </c:numRef>
          </c:val>
        </c:ser>
        <c:ser>
          <c:idx val="1"/>
          <c:order val="1"/>
          <c:tx>
            <c:strRef>
              <c:f>'+TP'!$A$28</c:f>
              <c:strCache>
                <c:ptCount val="1"/>
                <c:pt idx="0">
                  <c:v>IEEE 2</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'+TP'!$B$2:$E$2</c:f>
              <c:strCache>
                <c:ptCount val="4"/>
                <c:pt idx="0">
                  <c:v>VO</c:v>
                </c:pt>
                <c:pt idx="1">
                  <c:v>VI</c:v>
                </c:pt>
                <c:pt idx="2">
                  <c:v>BE</c:v>
                </c:pt>
                <c:pt idx="3">
                  <c:v>BK</c:v>
                </c:pt>
              </c:strCache>
            </c:strRef>
          </c:cat>
          <c:val>
            <c:numRef>
              <c:f>'+TP'!$B$28:$E$28</c:f>
              <c:numCache>
                <c:formatCode>0.0</c:formatCode>
                <c:ptCount val="4"/>
                <c:pt idx="0">
                  <c:v>29.368500000000001</c:v>
                </c:pt>
                <c:pt idx="1">
                  <c:v>33.555500000000002</c:v>
                </c:pt>
                <c:pt idx="2">
                  <c:v>35.616399999999999</c:v>
                </c:pt>
                <c:pt idx="3">
                  <c:v>35.435400000000001</c:v>
                </c:pt>
              </c:numCache>
            </c:numRef>
          </c:val>
        </c:ser>
        <c:dLbls>
          <c:dLblPos val="outEnd"/>
          <c:showLegendKey val="0"/>
          <c:showVal val="1"/>
          <c:showCatName val="0"/>
          <c:showSerName val="0"/>
          <c:showPercent val="0"/>
          <c:showBubbleSize val="0"/>
        </c:dLbls>
        <c:gapWidth val="219"/>
        <c:overlap val="-27"/>
        <c:axId val="140481776"/>
        <c:axId val="140482168"/>
      </c:barChart>
      <c:catAx>
        <c:axId val="140481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0482168"/>
        <c:crosses val="autoZero"/>
        <c:auto val="1"/>
        <c:lblAlgn val="ctr"/>
        <c:lblOffset val="100"/>
        <c:noMultiLvlLbl val="0"/>
      </c:catAx>
      <c:valAx>
        <c:axId val="140482168"/>
        <c:scaling>
          <c:orientation val="minMax"/>
          <c:max val="6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04817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038655986359242"/>
          <c:y val="0.17171296296296296"/>
          <c:w val="0.85905787643341869"/>
          <c:h val="0.54985123878014008"/>
        </c:manualLayout>
      </c:layout>
      <c:barChart>
        <c:barDir val="col"/>
        <c:grouping val="clustered"/>
        <c:varyColors val="0"/>
        <c:ser>
          <c:idx val="0"/>
          <c:order val="0"/>
          <c:tx>
            <c:strRef>
              <c:f>'+TP'!$A$30</c:f>
              <c:strCache>
                <c:ptCount val="1"/>
                <c:pt idx="0">
                  <c:v>ETSI</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'+TP'!$B$5:$E$5</c:f>
              <c:strCache>
                <c:ptCount val="4"/>
                <c:pt idx="0">
                  <c:v>Class 4 vs VO</c:v>
                </c:pt>
                <c:pt idx="1">
                  <c:v>Class 3 vs VI</c:v>
                </c:pt>
                <c:pt idx="2">
                  <c:v>Class 2 vs BE</c:v>
                </c:pt>
                <c:pt idx="3">
                  <c:v>Class 1 vs BK</c:v>
                </c:pt>
              </c:strCache>
            </c:strRef>
          </c:cat>
          <c:val>
            <c:numRef>
              <c:f>'+TP'!$B$30:$E$30</c:f>
              <c:numCache>
                <c:formatCode>0.0</c:formatCode>
                <c:ptCount val="4"/>
                <c:pt idx="0">
                  <c:v>49.276699999999998</c:v>
                </c:pt>
                <c:pt idx="1">
                  <c:v>38.242699999999999</c:v>
                </c:pt>
                <c:pt idx="2">
                  <c:v>38.950699999999998</c:v>
                </c:pt>
                <c:pt idx="3">
                  <c:v>36.522500000000001</c:v>
                </c:pt>
              </c:numCache>
            </c:numRef>
          </c:val>
        </c:ser>
        <c:ser>
          <c:idx val="1"/>
          <c:order val="1"/>
          <c:tx>
            <c:strRef>
              <c:f>'+TP'!$A$31</c:f>
              <c:strCache>
                <c:ptCount val="1"/>
                <c:pt idx="0">
                  <c:v>IEEE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'+TP'!$B$5:$E$5</c:f>
              <c:strCache>
                <c:ptCount val="4"/>
                <c:pt idx="0">
                  <c:v>Class 4 vs VO</c:v>
                </c:pt>
                <c:pt idx="1">
                  <c:v>Class 3 vs VI</c:v>
                </c:pt>
                <c:pt idx="2">
                  <c:v>Class 2 vs BE</c:v>
                </c:pt>
                <c:pt idx="3">
                  <c:v>Class 1 vs BK</c:v>
                </c:pt>
              </c:strCache>
            </c:strRef>
          </c:cat>
          <c:val>
            <c:numRef>
              <c:f>'+TP'!$B$31:$E$31</c:f>
              <c:numCache>
                <c:formatCode>0.0</c:formatCode>
                <c:ptCount val="4"/>
                <c:pt idx="0">
                  <c:v>18.114000000000001</c:v>
                </c:pt>
                <c:pt idx="1">
                  <c:v>30.998000000000001</c:v>
                </c:pt>
                <c:pt idx="2">
                  <c:v>33.457299999999996</c:v>
                </c:pt>
                <c:pt idx="3">
                  <c:v>34.515900000000002</c:v>
                </c:pt>
              </c:numCache>
            </c:numRef>
          </c:val>
        </c:ser>
        <c:dLbls>
          <c:dLblPos val="outEnd"/>
          <c:showLegendKey val="0"/>
          <c:showVal val="1"/>
          <c:showCatName val="0"/>
          <c:showSerName val="0"/>
          <c:showPercent val="0"/>
          <c:showBubbleSize val="0"/>
        </c:dLbls>
        <c:gapWidth val="219"/>
        <c:overlap val="-27"/>
        <c:axId val="140482952"/>
        <c:axId val="140483344"/>
      </c:barChart>
      <c:catAx>
        <c:axId val="140482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0483344"/>
        <c:crosses val="autoZero"/>
        <c:auto val="1"/>
        <c:lblAlgn val="ctr"/>
        <c:lblOffset val="100"/>
        <c:noMultiLvlLbl val="0"/>
      </c:catAx>
      <c:valAx>
        <c:axId val="14048334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0482952"/>
        <c:crosses val="autoZero"/>
        <c:crossBetween val="between"/>
      </c:valAx>
      <c:spPr>
        <a:noFill/>
        <a:ln>
          <a:noFill/>
        </a:ln>
        <a:effectLst/>
      </c:spPr>
    </c:plotArea>
    <c:legend>
      <c:legendPos val="b"/>
      <c:layout>
        <c:manualLayout>
          <c:xMode val="edge"/>
          <c:yMode val="edge"/>
          <c:x val="0.43684512509831969"/>
          <c:y val="0.900118960735659"/>
          <c:w val="0.14418270753798632"/>
          <c:h val="9.988112996725416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387205897749703E-2"/>
          <c:y val="0.16708333333333336"/>
          <c:w val="0.88205728066660172"/>
          <c:h val="0.60514690871974341"/>
        </c:manualLayout>
      </c:layout>
      <c:barChart>
        <c:barDir val="col"/>
        <c:grouping val="clustered"/>
        <c:varyColors val="0"/>
        <c:ser>
          <c:idx val="0"/>
          <c:order val="0"/>
          <c:tx>
            <c:strRef>
              <c:f>'+Airtime'!$A$13</c:f>
              <c:strCache>
                <c:ptCount val="1"/>
                <c:pt idx="0">
                  <c:v>Collision</c:v>
                </c:pt>
              </c:strCache>
            </c:strRef>
          </c:tx>
          <c:spPr>
            <a:solidFill>
              <a:schemeClr val="bg1">
                <a:lumMod val="65000"/>
              </a:schemeClr>
            </a:solidFill>
            <a:ln>
              <a:noFill/>
            </a:ln>
            <a:effectLst/>
          </c:spPr>
          <c:invertIfNegative val="0"/>
          <c:dLbls>
            <c:dLbl>
              <c:idx val="0"/>
              <c:layout>
                <c:manualLayout>
                  <c:x val="0"/>
                  <c:y val="0.111111111111111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8.7962962962962798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7246663173035446E-17"/>
                  <c:y val="6.01851851851850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018518518518518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'+Airtime'!$B$10:$E$10</c:f>
              <c:strCache>
                <c:ptCount val="4"/>
                <c:pt idx="0">
                  <c:v>VO</c:v>
                </c:pt>
                <c:pt idx="1">
                  <c:v>VI</c:v>
                </c:pt>
                <c:pt idx="2">
                  <c:v>BE</c:v>
                </c:pt>
                <c:pt idx="3">
                  <c:v>BK</c:v>
                </c:pt>
              </c:strCache>
            </c:strRef>
          </c:cat>
          <c:val>
            <c:numRef>
              <c:f>'+Airtime'!$B$13:$E$13</c:f>
              <c:numCache>
                <c:formatCode>0.0</c:formatCode>
                <c:ptCount val="4"/>
                <c:pt idx="0">
                  <c:v>1.8905699999999999</c:v>
                </c:pt>
                <c:pt idx="1">
                  <c:v>1.1589060000000002</c:v>
                </c:pt>
                <c:pt idx="2">
                  <c:v>0.58045000000000013</c:v>
                </c:pt>
                <c:pt idx="3">
                  <c:v>0.5631600000000001</c:v>
                </c:pt>
              </c:numCache>
            </c:numRef>
          </c:val>
        </c:ser>
        <c:ser>
          <c:idx val="1"/>
          <c:order val="1"/>
          <c:tx>
            <c:strRef>
              <c:f>'+Airtime'!$A$14</c:f>
              <c:strCache>
                <c:ptCount val="1"/>
                <c:pt idx="0">
                  <c:v>Collision</c:v>
                </c:pt>
              </c:strCache>
            </c:strRef>
          </c:tx>
          <c:spPr>
            <a:solidFill>
              <a:schemeClr val="bg1">
                <a:lumMod val="65000"/>
              </a:schemeClr>
            </a:solidFill>
            <a:ln>
              <a:noFill/>
            </a:ln>
            <a:effectLst/>
          </c:spPr>
          <c:invertIfNegative val="0"/>
          <c:dLbls>
            <c:dLbl>
              <c:idx val="0"/>
              <c:layout>
                <c:manualLayout>
                  <c:x val="0"/>
                  <c:y val="0.111111111111111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7246663173035446E-17"/>
                  <c:y val="8.7962962962962798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3449332634607089E-16"/>
                  <c:y val="6.01851851851850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018518518518518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'+Airtime'!$B$10:$E$10</c:f>
              <c:strCache>
                <c:ptCount val="4"/>
                <c:pt idx="0">
                  <c:v>VO</c:v>
                </c:pt>
                <c:pt idx="1">
                  <c:v>VI</c:v>
                </c:pt>
                <c:pt idx="2">
                  <c:v>BE</c:v>
                </c:pt>
                <c:pt idx="3">
                  <c:v>BK</c:v>
                </c:pt>
              </c:strCache>
            </c:strRef>
          </c:cat>
          <c:val>
            <c:numRef>
              <c:f>'+Airtime'!$B$14:$E$14</c:f>
              <c:numCache>
                <c:formatCode>0.0</c:formatCode>
                <c:ptCount val="4"/>
                <c:pt idx="0">
                  <c:v>1.8905699999999999</c:v>
                </c:pt>
                <c:pt idx="1">
                  <c:v>1.1589060000000002</c:v>
                </c:pt>
                <c:pt idx="2">
                  <c:v>0.58045000000000013</c:v>
                </c:pt>
                <c:pt idx="3">
                  <c:v>0.5631600000000001</c:v>
                </c:pt>
              </c:numCache>
            </c:numRef>
          </c:val>
        </c:ser>
        <c:dLbls>
          <c:dLblPos val="outEnd"/>
          <c:showLegendKey val="0"/>
          <c:showVal val="1"/>
          <c:showCatName val="0"/>
          <c:showSerName val="0"/>
          <c:showPercent val="0"/>
          <c:showBubbleSize val="0"/>
        </c:dLbls>
        <c:gapWidth val="219"/>
        <c:overlap val="-27"/>
        <c:axId val="142545384"/>
        <c:axId val="142545776"/>
      </c:barChart>
      <c:catAx>
        <c:axId val="142545384"/>
        <c:scaling>
          <c:orientation val="minMax"/>
        </c:scaling>
        <c:delete val="1"/>
        <c:axPos val="b"/>
        <c:numFmt formatCode="General" sourceLinked="1"/>
        <c:majorTickMark val="none"/>
        <c:minorTickMark val="none"/>
        <c:tickLblPos val="nextTo"/>
        <c:crossAx val="142545776"/>
        <c:crosses val="autoZero"/>
        <c:auto val="1"/>
        <c:lblAlgn val="ctr"/>
        <c:lblOffset val="100"/>
        <c:noMultiLvlLbl val="0"/>
      </c:catAx>
      <c:valAx>
        <c:axId val="142545776"/>
        <c:scaling>
          <c:orientation val="minMax"/>
          <c:max val="10"/>
        </c:scaling>
        <c:delete val="1"/>
        <c:axPos val="l"/>
        <c:majorGridlines>
          <c:spPr>
            <a:ln w="9525" cap="flat" cmpd="sng" algn="ctr">
              <a:noFill/>
              <a:round/>
            </a:ln>
            <a:effectLst/>
          </c:spPr>
        </c:majorGridlines>
        <c:numFmt formatCode="0.0" sourceLinked="1"/>
        <c:majorTickMark val="none"/>
        <c:minorTickMark val="none"/>
        <c:tickLblPos val="nextTo"/>
        <c:crossAx val="142545384"/>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65908428113152E-2"/>
          <c:y val="0.1300462962962963"/>
          <c:w val="0.88389129483814521"/>
          <c:h val="0.60514690871974341"/>
        </c:manualLayout>
      </c:layout>
      <c:barChart>
        <c:barDir val="col"/>
        <c:grouping val="clustered"/>
        <c:varyColors val="0"/>
        <c:ser>
          <c:idx val="0"/>
          <c:order val="0"/>
          <c:tx>
            <c:strRef>
              <c:f>'+Airtime'!$A$6</c:f>
              <c:strCache>
                <c:ptCount val="1"/>
                <c:pt idx="0">
                  <c:v>ETSI</c:v>
                </c:pt>
              </c:strCache>
            </c:strRef>
          </c:tx>
          <c:spPr>
            <a:solidFill>
              <a:srgbClr val="4F81BD"/>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'+Airtime'!$B$5:$E$5</c:f>
              <c:strCache>
                <c:ptCount val="4"/>
                <c:pt idx="0">
                  <c:v>Class 4 vs VO</c:v>
                </c:pt>
                <c:pt idx="1">
                  <c:v>Class 3 vs VI</c:v>
                </c:pt>
                <c:pt idx="2">
                  <c:v>Class 2 vs BE</c:v>
                </c:pt>
                <c:pt idx="3">
                  <c:v>Class 1 vs BK</c:v>
                </c:pt>
              </c:strCache>
            </c:strRef>
          </c:cat>
          <c:val>
            <c:numRef>
              <c:f>'+Airtime'!$B$6:$E$6</c:f>
              <c:numCache>
                <c:formatCode>0.0</c:formatCode>
                <c:ptCount val="4"/>
                <c:pt idx="0">
                  <c:v>7.3511516749209997</c:v>
                </c:pt>
                <c:pt idx="1">
                  <c:v>5.7955302725350002</c:v>
                </c:pt>
                <c:pt idx="2">
                  <c:v>7.144335408731</c:v>
                </c:pt>
                <c:pt idx="3">
                  <c:v>7.0879445505809997</c:v>
                </c:pt>
              </c:numCache>
            </c:numRef>
          </c:val>
        </c:ser>
        <c:ser>
          <c:idx val="1"/>
          <c:order val="1"/>
          <c:tx>
            <c:strRef>
              <c:f>'+Airtime'!$A$7</c:f>
              <c:strCache>
                <c:ptCount val="1"/>
                <c:pt idx="0">
                  <c:v>IEEE</c:v>
                </c:pt>
              </c:strCache>
            </c:strRef>
          </c:tx>
          <c:spPr>
            <a:solidFill>
              <a:srgbClr val="9BBB5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'+Airtime'!$B$5:$E$5</c:f>
              <c:strCache>
                <c:ptCount val="4"/>
                <c:pt idx="0">
                  <c:v>Class 4 vs VO</c:v>
                </c:pt>
                <c:pt idx="1">
                  <c:v>Class 3 vs VI</c:v>
                </c:pt>
                <c:pt idx="2">
                  <c:v>Class 2 vs BE</c:v>
                </c:pt>
                <c:pt idx="3">
                  <c:v>Class 1 vs BK</c:v>
                </c:pt>
              </c:strCache>
            </c:strRef>
          </c:cat>
          <c:val>
            <c:numRef>
              <c:f>'+Airtime'!$B$7:$E$7</c:f>
              <c:numCache>
                <c:formatCode>0.0</c:formatCode>
                <c:ptCount val="4"/>
                <c:pt idx="0">
                  <c:v>4.02722476848</c:v>
                </c:pt>
                <c:pt idx="1">
                  <c:v>5.0436791620800001</c:v>
                </c:pt>
                <c:pt idx="2">
                  <c:v>2.9762162428000001</c:v>
                </c:pt>
                <c:pt idx="3">
                  <c:v>2.9563038825599999</c:v>
                </c:pt>
              </c:numCache>
            </c:numRef>
          </c:val>
        </c:ser>
        <c:dLbls>
          <c:dLblPos val="outEnd"/>
          <c:showLegendKey val="0"/>
          <c:showVal val="1"/>
          <c:showCatName val="0"/>
          <c:showSerName val="0"/>
          <c:showPercent val="0"/>
          <c:showBubbleSize val="0"/>
        </c:dLbls>
        <c:gapWidth val="219"/>
        <c:overlap val="-27"/>
        <c:axId val="142546560"/>
        <c:axId val="142546952"/>
      </c:barChart>
      <c:catAx>
        <c:axId val="14254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2546952"/>
        <c:crosses val="autoZero"/>
        <c:auto val="1"/>
        <c:lblAlgn val="ctr"/>
        <c:lblOffset val="100"/>
        <c:noMultiLvlLbl val="0"/>
      </c:catAx>
      <c:valAx>
        <c:axId val="142546952"/>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2546560"/>
        <c:crosses val="autoZero"/>
        <c:crossBetween val="between"/>
        <c:majorUnit val="2"/>
      </c:valAx>
      <c:spPr>
        <a:noFill/>
        <a:ln>
          <a:noFill/>
        </a:ln>
        <a:effectLst/>
      </c:spPr>
    </c:plotArea>
    <c:legend>
      <c:legendPos val="b"/>
      <c:layout>
        <c:manualLayout>
          <c:xMode val="edge"/>
          <c:yMode val="edge"/>
          <c:x val="0.81269947506561679"/>
          <c:y val="1.7791265675123898E-2"/>
          <c:w val="0.10793438320209973"/>
          <c:h val="0.1303568824730242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53149606299214E-2"/>
          <c:y val="0.17171296296296296"/>
          <c:w val="0.88389129483814521"/>
          <c:h val="0.60514690871974341"/>
        </c:manualLayout>
      </c:layout>
      <c:barChart>
        <c:barDir val="col"/>
        <c:grouping val="clustered"/>
        <c:varyColors val="0"/>
        <c:ser>
          <c:idx val="0"/>
          <c:order val="0"/>
          <c:tx>
            <c:strRef>
              <c:f>'+Airtime'!$A$20</c:f>
              <c:strCache>
                <c:ptCount val="1"/>
                <c:pt idx="0">
                  <c:v>Collision</c:v>
                </c:pt>
              </c:strCache>
            </c:strRef>
          </c:tx>
          <c:spPr>
            <a:solidFill>
              <a:schemeClr val="bg1">
                <a:lumMod val="65000"/>
              </a:schemeClr>
            </a:solidFill>
            <a:ln>
              <a:noFill/>
            </a:ln>
            <a:effectLst/>
          </c:spPr>
          <c:invertIfNegative val="0"/>
          <c:dLbls>
            <c:dLbl>
              <c:idx val="0"/>
              <c:layout>
                <c:manualLayout>
                  <c:x val="0"/>
                  <c:y val="0.11494252873563218"/>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7.356321839080459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7.356321839080459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7.356321839080451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'+Airtime'!$B$17:$E$17</c:f>
              <c:strCache>
                <c:ptCount val="4"/>
                <c:pt idx="0">
                  <c:v>Class 4 vs VO</c:v>
                </c:pt>
                <c:pt idx="1">
                  <c:v>Class 3 vs VI</c:v>
                </c:pt>
                <c:pt idx="2">
                  <c:v>Class 2 vs BE</c:v>
                </c:pt>
                <c:pt idx="3">
                  <c:v>Class 1 vs BK</c:v>
                </c:pt>
              </c:strCache>
            </c:strRef>
          </c:cat>
          <c:val>
            <c:numRef>
              <c:f>'+Airtime'!$B$20:$E$20</c:f>
              <c:numCache>
                <c:formatCode>0.0</c:formatCode>
                <c:ptCount val="4"/>
                <c:pt idx="0">
                  <c:v>1.5760000000000001</c:v>
                </c:pt>
                <c:pt idx="1">
                  <c:v>0.96</c:v>
                </c:pt>
                <c:pt idx="2">
                  <c:v>0.75600000000000001</c:v>
                </c:pt>
                <c:pt idx="3">
                  <c:v>0.74399999999999999</c:v>
                </c:pt>
              </c:numCache>
            </c:numRef>
          </c:val>
        </c:ser>
        <c:ser>
          <c:idx val="1"/>
          <c:order val="1"/>
          <c:tx>
            <c:strRef>
              <c:f>'+Airtime'!$A$21</c:f>
              <c:strCache>
                <c:ptCount val="1"/>
                <c:pt idx="0">
                  <c:v>Collision</c:v>
                </c:pt>
              </c:strCache>
            </c:strRef>
          </c:tx>
          <c:spPr>
            <a:solidFill>
              <a:schemeClr val="bg1">
                <a:lumMod val="65000"/>
              </a:schemeClr>
            </a:solidFill>
            <a:ln>
              <a:noFill/>
            </a:ln>
            <a:effectLst/>
          </c:spPr>
          <c:invertIfNegative val="0"/>
          <c:dLbls>
            <c:dLbl>
              <c:idx val="0"/>
              <c:layout>
                <c:manualLayout>
                  <c:x val="0"/>
                  <c:y val="0.1149425287356321"/>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7806274794447677E-17"/>
                  <c:y val="7.356321839080459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4.597701149425287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4.597701149425287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'+Airtime'!$B$17:$E$17</c:f>
              <c:strCache>
                <c:ptCount val="4"/>
                <c:pt idx="0">
                  <c:v>Class 4 vs VO</c:v>
                </c:pt>
                <c:pt idx="1">
                  <c:v>Class 3 vs VI</c:v>
                </c:pt>
                <c:pt idx="2">
                  <c:v>Class 2 vs BE</c:v>
                </c:pt>
                <c:pt idx="3">
                  <c:v>Class 1 vs BK</c:v>
                </c:pt>
              </c:strCache>
            </c:strRef>
          </c:cat>
          <c:val>
            <c:numRef>
              <c:f>'+Airtime'!$B$21:$E$21</c:f>
              <c:numCache>
                <c:formatCode>0.0</c:formatCode>
                <c:ptCount val="4"/>
                <c:pt idx="0">
                  <c:v>1.5933359999999999</c:v>
                </c:pt>
                <c:pt idx="1">
                  <c:v>0.96911999999999998</c:v>
                </c:pt>
                <c:pt idx="2">
                  <c:v>0.31122000000000005</c:v>
                </c:pt>
                <c:pt idx="3">
                  <c:v>0.30628</c:v>
                </c:pt>
              </c:numCache>
            </c:numRef>
          </c:val>
        </c:ser>
        <c:dLbls>
          <c:dLblPos val="outEnd"/>
          <c:showLegendKey val="0"/>
          <c:showVal val="1"/>
          <c:showCatName val="0"/>
          <c:showSerName val="0"/>
          <c:showPercent val="0"/>
          <c:showBubbleSize val="0"/>
        </c:dLbls>
        <c:gapWidth val="219"/>
        <c:overlap val="-27"/>
        <c:axId val="142547736"/>
        <c:axId val="142548128"/>
      </c:barChart>
      <c:catAx>
        <c:axId val="142547736"/>
        <c:scaling>
          <c:orientation val="minMax"/>
        </c:scaling>
        <c:delete val="1"/>
        <c:axPos val="b"/>
        <c:numFmt formatCode="General" sourceLinked="1"/>
        <c:majorTickMark val="none"/>
        <c:minorTickMark val="none"/>
        <c:tickLblPos val="nextTo"/>
        <c:crossAx val="142548128"/>
        <c:crosses val="autoZero"/>
        <c:auto val="1"/>
        <c:lblAlgn val="ctr"/>
        <c:lblOffset val="100"/>
        <c:noMultiLvlLbl val="0"/>
      </c:catAx>
      <c:valAx>
        <c:axId val="142548128"/>
        <c:scaling>
          <c:orientation val="minMax"/>
          <c:max val="10"/>
        </c:scaling>
        <c:delete val="1"/>
        <c:axPos val="l"/>
        <c:majorGridlines>
          <c:spPr>
            <a:ln w="9525" cap="flat" cmpd="sng" algn="ctr">
              <a:noFill/>
              <a:round/>
            </a:ln>
            <a:effectLst/>
          </c:spPr>
        </c:majorGridlines>
        <c:numFmt formatCode="0.0" sourceLinked="1"/>
        <c:majorTickMark val="none"/>
        <c:minorTickMark val="none"/>
        <c:tickLblPos val="nextTo"/>
        <c:crossAx val="142547736"/>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5553149606299214E-2"/>
          <c:y val="0.17171296296296296"/>
          <c:w val="0.88389129483814521"/>
          <c:h val="0.60514690871974341"/>
        </c:manualLayout>
      </c:layout>
      <c:barChart>
        <c:barDir val="col"/>
        <c:grouping val="clustered"/>
        <c:varyColors val="0"/>
        <c:ser>
          <c:idx val="0"/>
          <c:order val="0"/>
          <c:tx>
            <c:strRef>
              <c:f>'+Airtime'!$A$29</c:f>
              <c:strCache>
                <c:ptCount val="1"/>
                <c:pt idx="0">
                  <c:v>IEEE 1</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'+Airtime'!$B$1:$E$1</c:f>
              <c:strCache>
                <c:ptCount val="4"/>
                <c:pt idx="0">
                  <c:v>VO</c:v>
                </c:pt>
                <c:pt idx="1">
                  <c:v>VI</c:v>
                </c:pt>
                <c:pt idx="2">
                  <c:v>BE</c:v>
                </c:pt>
                <c:pt idx="3">
                  <c:v>BK</c:v>
                </c:pt>
              </c:strCache>
            </c:strRef>
          </c:cat>
          <c:val>
            <c:numRef>
              <c:f>'+Airtime'!$B$29:$E$29</c:f>
              <c:numCache>
                <c:formatCode>0.0</c:formatCode>
                <c:ptCount val="4"/>
                <c:pt idx="0">
                  <c:v>5.8567665189599998</c:v>
                </c:pt>
                <c:pt idx="1">
                  <c:v>5.4765713421999997</c:v>
                </c:pt>
                <c:pt idx="2">
                  <c:v>5.2194628912400001</c:v>
                </c:pt>
                <c:pt idx="3">
                  <c:v>5.1835105309999996</c:v>
                </c:pt>
              </c:numCache>
            </c:numRef>
          </c:val>
        </c:ser>
        <c:ser>
          <c:idx val="1"/>
          <c:order val="1"/>
          <c:tx>
            <c:strRef>
              <c:f>'+Airtime'!$A$30</c:f>
              <c:strCache>
                <c:ptCount val="1"/>
                <c:pt idx="0">
                  <c:v>IEEE 2</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'+Airtime'!$B$1:$E$1</c:f>
              <c:strCache>
                <c:ptCount val="4"/>
                <c:pt idx="0">
                  <c:v>VO</c:v>
                </c:pt>
                <c:pt idx="1">
                  <c:v>VI</c:v>
                </c:pt>
                <c:pt idx="2">
                  <c:v>BE</c:v>
                </c:pt>
                <c:pt idx="3">
                  <c:v>BK</c:v>
                </c:pt>
              </c:strCache>
            </c:strRef>
          </c:cat>
          <c:val>
            <c:numRef>
              <c:f>'+Airtime'!$B$30:$E$30</c:f>
              <c:numCache>
                <c:formatCode>0.0</c:formatCode>
                <c:ptCount val="4"/>
                <c:pt idx="0">
                  <c:v>5.85073033884</c:v>
                </c:pt>
                <c:pt idx="1">
                  <c:v>5.5826529032399996</c:v>
                </c:pt>
                <c:pt idx="2">
                  <c:v>5.1834865309999998</c:v>
                </c:pt>
                <c:pt idx="3">
                  <c:v>5.1595182908400004</c:v>
                </c:pt>
              </c:numCache>
            </c:numRef>
          </c:val>
        </c:ser>
        <c:dLbls>
          <c:dLblPos val="outEnd"/>
          <c:showLegendKey val="0"/>
          <c:showVal val="1"/>
          <c:showCatName val="0"/>
          <c:showSerName val="0"/>
          <c:showPercent val="0"/>
          <c:showBubbleSize val="0"/>
        </c:dLbls>
        <c:gapWidth val="219"/>
        <c:overlap val="-27"/>
        <c:axId val="143113168"/>
        <c:axId val="143113560"/>
      </c:barChart>
      <c:catAx>
        <c:axId val="14311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3113560"/>
        <c:crosses val="autoZero"/>
        <c:auto val="1"/>
        <c:lblAlgn val="ctr"/>
        <c:lblOffset val="100"/>
        <c:noMultiLvlLbl val="0"/>
      </c:catAx>
      <c:valAx>
        <c:axId val="1431135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3113168"/>
        <c:crosses val="autoZero"/>
        <c:crossBetween val="between"/>
      </c:valAx>
      <c:spPr>
        <a:noFill/>
        <a:ln>
          <a:noFill/>
        </a:ln>
        <a:effectLst/>
      </c:spPr>
    </c:plotArea>
    <c:legend>
      <c:legendPos val="b"/>
      <c:layout>
        <c:manualLayout>
          <c:xMode val="edge"/>
          <c:yMode val="edge"/>
          <c:x val="0.76978489259090543"/>
          <c:y val="9.4891003207932409E-2"/>
          <c:w val="0.11056795586502101"/>
          <c:h val="0.127331219014289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53149606299214E-2"/>
          <c:y val="0.17171296296296296"/>
          <c:w val="0.88389129483814521"/>
          <c:h val="0.60514690871974341"/>
        </c:manualLayout>
      </c:layout>
      <c:barChart>
        <c:barDir val="col"/>
        <c:grouping val="clustered"/>
        <c:varyColors val="0"/>
        <c:ser>
          <c:idx val="0"/>
          <c:order val="0"/>
          <c:tx>
            <c:strRef>
              <c:f>'+Airtime'!$A$71</c:f>
              <c:strCache>
                <c:ptCount val="1"/>
                <c:pt idx="0">
                  <c:v>Collision</c:v>
                </c:pt>
              </c:strCache>
            </c:strRef>
          </c:tx>
          <c:spPr>
            <a:solidFill>
              <a:schemeClr val="bg1">
                <a:lumMod val="65000"/>
              </a:schemeClr>
            </a:solidFill>
            <a:ln>
              <a:noFill/>
            </a:ln>
            <a:effectLst/>
          </c:spPr>
          <c:invertIfNegative val="0"/>
          <c:dLbls>
            <c:dLbl>
              <c:idx val="0"/>
              <c:layout>
                <c:manualLayout>
                  <c:x val="0"/>
                  <c:y val="0.1296296296296296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8.7962962962962965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555555555555546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01851851851850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'+Airtime'!$B$68:$E$68</c:f>
              <c:strCache>
                <c:ptCount val="4"/>
                <c:pt idx="0">
                  <c:v>VO</c:v>
                </c:pt>
                <c:pt idx="1">
                  <c:v>VI</c:v>
                </c:pt>
                <c:pt idx="2">
                  <c:v>BE</c:v>
                </c:pt>
                <c:pt idx="3">
                  <c:v>BK</c:v>
                </c:pt>
              </c:strCache>
            </c:strRef>
          </c:cat>
          <c:val>
            <c:numRef>
              <c:f>'+Airtime'!$B$71:$E$71</c:f>
              <c:numCache>
                <c:formatCode>0.0</c:formatCode>
                <c:ptCount val="4"/>
                <c:pt idx="0">
                  <c:v>1.8905699999999999</c:v>
                </c:pt>
                <c:pt idx="1">
                  <c:v>1.1589060000000002</c:v>
                </c:pt>
                <c:pt idx="2">
                  <c:v>0.53478000000000003</c:v>
                </c:pt>
                <c:pt idx="3">
                  <c:v>0.53478000000000003</c:v>
                </c:pt>
              </c:numCache>
            </c:numRef>
          </c:val>
        </c:ser>
        <c:ser>
          <c:idx val="1"/>
          <c:order val="1"/>
          <c:tx>
            <c:strRef>
              <c:f>'+Airtime'!$A$72</c:f>
              <c:strCache>
                <c:ptCount val="1"/>
                <c:pt idx="0">
                  <c:v>Collision</c:v>
                </c:pt>
              </c:strCache>
            </c:strRef>
          </c:tx>
          <c:spPr>
            <a:solidFill>
              <a:schemeClr val="bg1">
                <a:lumMod val="65000"/>
              </a:schemeClr>
            </a:solidFill>
            <a:ln>
              <a:noFill/>
            </a:ln>
            <a:effectLst/>
          </c:spPr>
          <c:invertIfNegative val="0"/>
          <c:dLbls>
            <c:dLbl>
              <c:idx val="0"/>
              <c:layout>
                <c:manualLayout>
                  <c:x val="-3.3669639846457387E-17"/>
                  <c:y val="0.125"/>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8.333333333333316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555555555555546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01851851851850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'+Airtime'!$B$68:$E$68</c:f>
              <c:strCache>
                <c:ptCount val="4"/>
                <c:pt idx="0">
                  <c:v>VO</c:v>
                </c:pt>
                <c:pt idx="1">
                  <c:v>VI</c:v>
                </c:pt>
                <c:pt idx="2">
                  <c:v>BE</c:v>
                </c:pt>
                <c:pt idx="3">
                  <c:v>BK</c:v>
                </c:pt>
              </c:strCache>
            </c:strRef>
          </c:cat>
          <c:val>
            <c:numRef>
              <c:f>'+Airtime'!$B$72:$E$72</c:f>
              <c:numCache>
                <c:formatCode>0.0</c:formatCode>
                <c:ptCount val="4"/>
                <c:pt idx="0">
                  <c:v>1.8905699999999999</c:v>
                </c:pt>
                <c:pt idx="1">
                  <c:v>1.1589060000000002</c:v>
                </c:pt>
                <c:pt idx="2">
                  <c:v>0.53478000000000003</c:v>
                </c:pt>
                <c:pt idx="3">
                  <c:v>0.53478000000000003</c:v>
                </c:pt>
              </c:numCache>
            </c:numRef>
          </c:val>
        </c:ser>
        <c:dLbls>
          <c:dLblPos val="outEnd"/>
          <c:showLegendKey val="0"/>
          <c:showVal val="1"/>
          <c:showCatName val="0"/>
          <c:showSerName val="0"/>
          <c:showPercent val="0"/>
          <c:showBubbleSize val="0"/>
        </c:dLbls>
        <c:gapWidth val="219"/>
        <c:overlap val="-27"/>
        <c:axId val="143114344"/>
        <c:axId val="143114736"/>
      </c:barChart>
      <c:catAx>
        <c:axId val="143114344"/>
        <c:scaling>
          <c:orientation val="minMax"/>
        </c:scaling>
        <c:delete val="1"/>
        <c:axPos val="b"/>
        <c:numFmt formatCode="General" sourceLinked="1"/>
        <c:majorTickMark val="none"/>
        <c:minorTickMark val="none"/>
        <c:tickLblPos val="nextTo"/>
        <c:crossAx val="143114736"/>
        <c:crosses val="autoZero"/>
        <c:auto val="1"/>
        <c:lblAlgn val="ctr"/>
        <c:lblOffset val="100"/>
        <c:noMultiLvlLbl val="0"/>
      </c:catAx>
      <c:valAx>
        <c:axId val="143114736"/>
        <c:scaling>
          <c:orientation val="minMax"/>
          <c:max val="10"/>
        </c:scaling>
        <c:delete val="1"/>
        <c:axPos val="l"/>
        <c:majorGridlines>
          <c:spPr>
            <a:ln w="9525" cap="flat" cmpd="sng" algn="ctr">
              <a:noFill/>
              <a:round/>
            </a:ln>
            <a:effectLst/>
          </c:spPr>
        </c:majorGridlines>
        <c:numFmt formatCode="0.0" sourceLinked="1"/>
        <c:majorTickMark val="none"/>
        <c:minorTickMark val="none"/>
        <c:tickLblPos val="nextTo"/>
        <c:crossAx val="143114344"/>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5553149606299214E-2"/>
          <c:y val="0.17171296296296296"/>
          <c:w val="0.88389129483814521"/>
          <c:h val="0.55302344972978923"/>
        </c:manualLayout>
      </c:layout>
      <c:barChart>
        <c:barDir val="col"/>
        <c:grouping val="clustered"/>
        <c:varyColors val="0"/>
        <c:ser>
          <c:idx val="0"/>
          <c:order val="0"/>
          <c:tx>
            <c:strRef>
              <c:f>'+Airtime'!$A$33</c:f>
              <c:strCache>
                <c:ptCount val="1"/>
                <c:pt idx="0">
                  <c:v>ETSI</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'+Airtime'!$B$5:$E$5</c:f>
              <c:strCache>
                <c:ptCount val="4"/>
                <c:pt idx="0">
                  <c:v>Class 4 vs VO</c:v>
                </c:pt>
                <c:pt idx="1">
                  <c:v>Class 3 vs VI</c:v>
                </c:pt>
                <c:pt idx="2">
                  <c:v>Class 2 vs BE</c:v>
                </c:pt>
                <c:pt idx="3">
                  <c:v>Class 1 vs BK</c:v>
                </c:pt>
              </c:strCache>
            </c:strRef>
          </c:cat>
          <c:val>
            <c:numRef>
              <c:f>'+Airtime'!$B$33:$E$33</c:f>
              <c:numCache>
                <c:formatCode>0.0</c:formatCode>
                <c:ptCount val="4"/>
                <c:pt idx="0">
                  <c:v>7.3511516749209997</c:v>
                </c:pt>
                <c:pt idx="1">
                  <c:v>5.7955302725350002</c:v>
                </c:pt>
                <c:pt idx="2">
                  <c:v>5.4929881684059998</c:v>
                </c:pt>
                <c:pt idx="3">
                  <c:v>5.2943538682089999</c:v>
                </c:pt>
              </c:numCache>
            </c:numRef>
          </c:val>
        </c:ser>
        <c:ser>
          <c:idx val="1"/>
          <c:order val="1"/>
          <c:tx>
            <c:strRef>
              <c:f>'+Airtime'!$A$34</c:f>
              <c:strCache>
                <c:ptCount val="1"/>
                <c:pt idx="0">
                  <c:v>IEEE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'+Airtime'!$B$5:$E$5</c:f>
              <c:strCache>
                <c:ptCount val="4"/>
                <c:pt idx="0">
                  <c:v>Class 4 vs VO</c:v>
                </c:pt>
                <c:pt idx="1">
                  <c:v>Class 3 vs VI</c:v>
                </c:pt>
                <c:pt idx="2">
                  <c:v>Class 2 vs BE</c:v>
                </c:pt>
                <c:pt idx="3">
                  <c:v>Class 1 vs BK</c:v>
                </c:pt>
              </c:strCache>
            </c:strRef>
          </c:cat>
          <c:val>
            <c:numRef>
              <c:f>'+Airtime'!$B$34:$E$34</c:f>
              <c:numCache>
                <c:formatCode>0.0</c:formatCode>
                <c:ptCount val="4"/>
                <c:pt idx="0">
                  <c:v>4.02722476848</c:v>
                </c:pt>
                <c:pt idx="1">
                  <c:v>5.0436791620800001</c:v>
                </c:pt>
                <c:pt idx="2">
                  <c:v>4.8718797091199999</c:v>
                </c:pt>
                <c:pt idx="3">
                  <c:v>5.0276850900400003</c:v>
                </c:pt>
              </c:numCache>
            </c:numRef>
          </c:val>
        </c:ser>
        <c:dLbls>
          <c:dLblPos val="outEnd"/>
          <c:showLegendKey val="0"/>
          <c:showVal val="1"/>
          <c:showCatName val="0"/>
          <c:showSerName val="0"/>
          <c:showPercent val="0"/>
          <c:showBubbleSize val="0"/>
        </c:dLbls>
        <c:gapWidth val="219"/>
        <c:overlap val="-27"/>
        <c:axId val="143115520"/>
        <c:axId val="143115912"/>
      </c:barChart>
      <c:catAx>
        <c:axId val="143115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3115912"/>
        <c:crosses val="autoZero"/>
        <c:auto val="1"/>
        <c:lblAlgn val="ctr"/>
        <c:lblOffset val="100"/>
        <c:noMultiLvlLbl val="0"/>
      </c:catAx>
      <c:valAx>
        <c:axId val="143115912"/>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3115520"/>
        <c:crosses val="autoZero"/>
        <c:crossBetween val="between"/>
      </c:valAx>
      <c:spPr>
        <a:noFill/>
        <a:ln>
          <a:noFill/>
        </a:ln>
        <a:effectLst/>
      </c:spPr>
    </c:plotArea>
    <c:legend>
      <c:legendPos val="b"/>
      <c:layout>
        <c:manualLayout>
          <c:xMode val="edge"/>
          <c:yMode val="edge"/>
          <c:x val="0.77350090508952807"/>
          <c:y val="7.0614936783238699E-2"/>
          <c:w val="9.8219540301445932E-2"/>
          <c:h val="0.1293485357727828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53149606299214E-2"/>
          <c:y val="0.17171296296296296"/>
          <c:w val="0.88389129483814521"/>
          <c:h val="0.60514690871974341"/>
        </c:manualLayout>
      </c:layout>
      <c:barChart>
        <c:barDir val="col"/>
        <c:grouping val="clustered"/>
        <c:varyColors val="0"/>
        <c:ser>
          <c:idx val="0"/>
          <c:order val="0"/>
          <c:tx>
            <c:strRef>
              <c:f>'+Airtime'!$A$78</c:f>
              <c:strCache>
                <c:ptCount val="1"/>
                <c:pt idx="0">
                  <c:v>Collision</c:v>
                </c:pt>
              </c:strCache>
            </c:strRef>
          </c:tx>
          <c:spPr>
            <a:solidFill>
              <a:schemeClr val="bg1">
                <a:lumMod val="65000"/>
              </a:schemeClr>
            </a:solidFill>
            <a:ln>
              <a:noFill/>
            </a:ln>
            <a:effectLst/>
          </c:spPr>
          <c:invertIfNegative val="0"/>
          <c:dLbls>
            <c:dLbl>
              <c:idx val="0"/>
              <c:layout>
                <c:manualLayout>
                  <c:x val="0"/>
                  <c:y val="0.1233689205219455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8375288538887768E-17"/>
                  <c:y val="8.066429418742576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6939501779359428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68446026097271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'+Airtime'!$B$75:$E$75</c:f>
              <c:strCache>
                <c:ptCount val="4"/>
                <c:pt idx="0">
                  <c:v>Class 4 vs VO</c:v>
                </c:pt>
                <c:pt idx="1">
                  <c:v>Class 3 vs VI</c:v>
                </c:pt>
                <c:pt idx="2">
                  <c:v>Class 2 vs BE</c:v>
                </c:pt>
                <c:pt idx="3">
                  <c:v>Class 1 vs BK</c:v>
                </c:pt>
              </c:strCache>
            </c:strRef>
          </c:cat>
          <c:val>
            <c:numRef>
              <c:f>'+Airtime'!$B$78:$E$78</c:f>
              <c:numCache>
                <c:formatCode>0.0</c:formatCode>
                <c:ptCount val="4"/>
                <c:pt idx="0">
                  <c:v>1.5760000000000001</c:v>
                </c:pt>
                <c:pt idx="1">
                  <c:v>0.96</c:v>
                </c:pt>
                <c:pt idx="2">
                  <c:v>0.51</c:v>
                </c:pt>
                <c:pt idx="3">
                  <c:v>0.52800000000000002</c:v>
                </c:pt>
              </c:numCache>
            </c:numRef>
          </c:val>
        </c:ser>
        <c:ser>
          <c:idx val="1"/>
          <c:order val="1"/>
          <c:tx>
            <c:strRef>
              <c:f>'+Airtime'!$A$79</c:f>
              <c:strCache>
                <c:ptCount val="1"/>
                <c:pt idx="0">
                  <c:v>Collision</c:v>
                </c:pt>
              </c:strCache>
            </c:strRef>
          </c:tx>
          <c:spPr>
            <a:solidFill>
              <a:schemeClr val="bg1">
                <a:lumMod val="65000"/>
              </a:schemeClr>
            </a:solidFill>
            <a:ln>
              <a:noFill/>
            </a:ln>
            <a:effectLst/>
          </c:spPr>
          <c:invertIfNegative val="0"/>
          <c:dLbls>
            <c:dLbl>
              <c:idx val="0"/>
              <c:layout>
                <c:manualLayout>
                  <c:x val="-3.4187644269443884E-17"/>
                  <c:y val="0.11862396204033206"/>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8375288538887768E-17"/>
                  <c:y val="8.0664294187425864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5.6939501779359344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68446026097280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'+Airtime'!$B$75:$E$75</c:f>
              <c:strCache>
                <c:ptCount val="4"/>
                <c:pt idx="0">
                  <c:v>Class 4 vs VO</c:v>
                </c:pt>
                <c:pt idx="1">
                  <c:v>Class 3 vs VI</c:v>
                </c:pt>
                <c:pt idx="2">
                  <c:v>Class 2 vs BE</c:v>
                </c:pt>
                <c:pt idx="3">
                  <c:v>Class 1 vs BK</c:v>
                </c:pt>
              </c:strCache>
            </c:strRef>
          </c:cat>
          <c:val>
            <c:numRef>
              <c:f>'+Airtime'!$B$79:$E$79</c:f>
              <c:numCache>
                <c:formatCode>0.0</c:formatCode>
                <c:ptCount val="4"/>
                <c:pt idx="0">
                  <c:v>1.5933359999999999</c:v>
                </c:pt>
                <c:pt idx="1">
                  <c:v>0.96911999999999998</c:v>
                </c:pt>
                <c:pt idx="2">
                  <c:v>0.50507000000000002</c:v>
                </c:pt>
                <c:pt idx="3">
                  <c:v>0.52289600000000003</c:v>
                </c:pt>
              </c:numCache>
            </c:numRef>
          </c:val>
        </c:ser>
        <c:dLbls>
          <c:dLblPos val="outEnd"/>
          <c:showLegendKey val="0"/>
          <c:showVal val="1"/>
          <c:showCatName val="0"/>
          <c:showSerName val="0"/>
          <c:showPercent val="0"/>
          <c:showBubbleSize val="0"/>
        </c:dLbls>
        <c:gapWidth val="219"/>
        <c:overlap val="-27"/>
        <c:axId val="143116696"/>
        <c:axId val="185748344"/>
      </c:barChart>
      <c:catAx>
        <c:axId val="143116696"/>
        <c:scaling>
          <c:orientation val="minMax"/>
        </c:scaling>
        <c:delete val="1"/>
        <c:axPos val="b"/>
        <c:numFmt formatCode="General" sourceLinked="1"/>
        <c:majorTickMark val="none"/>
        <c:minorTickMark val="none"/>
        <c:tickLblPos val="nextTo"/>
        <c:crossAx val="185748344"/>
        <c:crosses val="autoZero"/>
        <c:auto val="1"/>
        <c:lblAlgn val="ctr"/>
        <c:lblOffset val="100"/>
        <c:noMultiLvlLbl val="0"/>
      </c:catAx>
      <c:valAx>
        <c:axId val="185748344"/>
        <c:scaling>
          <c:orientation val="minMax"/>
          <c:max val="10"/>
        </c:scaling>
        <c:delete val="1"/>
        <c:axPos val="l"/>
        <c:majorGridlines>
          <c:spPr>
            <a:ln w="9525" cap="flat" cmpd="sng" algn="ctr">
              <a:noFill/>
              <a:round/>
            </a:ln>
            <a:effectLst/>
          </c:spPr>
        </c:majorGridlines>
        <c:numFmt formatCode="0.0" sourceLinked="1"/>
        <c:majorTickMark val="none"/>
        <c:minorTickMark val="none"/>
        <c:tickLblPos val="nextTo"/>
        <c:crossAx val="143116696"/>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360132716060784E-2"/>
          <c:y val="5.0925925925925923E-2"/>
          <c:w val="0.79673465655285547"/>
          <c:h val="0.5848674917309491"/>
        </c:manualLayout>
      </c:layout>
      <c:lineChart>
        <c:grouping val="standard"/>
        <c:varyColors val="0"/>
        <c:ser>
          <c:idx val="0"/>
          <c:order val="0"/>
          <c:tx>
            <c:strRef>
              <c:f>'+Param(Airtime)'!$B$15</c:f>
              <c:strCache>
                <c:ptCount val="1"/>
                <c:pt idx="0">
                  <c:v>ETSI (LAA)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'+Param(Airtime)'!$F$10:$K$10</c:f>
              <c:strCache>
                <c:ptCount val="6"/>
                <c:pt idx="0">
                  <c:v>1.9ms</c:v>
                </c:pt>
                <c:pt idx="1">
                  <c:v>2.0ms</c:v>
                </c:pt>
                <c:pt idx="2">
                  <c:v>2.1ms</c:v>
                </c:pt>
                <c:pt idx="3">
                  <c:v>2.2ms</c:v>
                </c:pt>
                <c:pt idx="4">
                  <c:v>2.3ms</c:v>
                </c:pt>
                <c:pt idx="5">
                  <c:v>2.4ms</c:v>
                </c:pt>
              </c:strCache>
            </c:strRef>
          </c:cat>
          <c:val>
            <c:numRef>
              <c:f>'+Param(Airtime)'!$F$15:$K$15</c:f>
              <c:numCache>
                <c:formatCode>0%</c:formatCode>
                <c:ptCount val="6"/>
                <c:pt idx="0">
                  <c:v>0.55338196286472152</c:v>
                </c:pt>
                <c:pt idx="1">
                  <c:v>0.65427830596369918</c:v>
                </c:pt>
                <c:pt idx="2">
                  <c:v>0.6230876216968011</c:v>
                </c:pt>
                <c:pt idx="3">
                  <c:v>0.50358166189111753</c:v>
                </c:pt>
                <c:pt idx="4">
                  <c:v>0.4870494475638471</c:v>
                </c:pt>
                <c:pt idx="5">
                  <c:v>0.48606173994387281</c:v>
                </c:pt>
              </c:numCache>
            </c:numRef>
          </c:val>
          <c:smooth val="0"/>
        </c:ser>
        <c:ser>
          <c:idx val="1"/>
          <c:order val="1"/>
          <c:tx>
            <c:strRef>
              <c:f>'+Param(Airtime)'!$B$16</c:f>
              <c:strCache>
                <c:ptCount val="1"/>
                <c:pt idx="0">
                  <c:v>IEEE (WiFi)</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'+Param(Airtime)'!$F$10:$K$10</c:f>
              <c:strCache>
                <c:ptCount val="6"/>
                <c:pt idx="0">
                  <c:v>1.9ms</c:v>
                </c:pt>
                <c:pt idx="1">
                  <c:v>2.0ms</c:v>
                </c:pt>
                <c:pt idx="2">
                  <c:v>2.1ms</c:v>
                </c:pt>
                <c:pt idx="3">
                  <c:v>2.2ms</c:v>
                </c:pt>
                <c:pt idx="4">
                  <c:v>2.3ms</c:v>
                </c:pt>
                <c:pt idx="5">
                  <c:v>2.4ms</c:v>
                </c:pt>
              </c:strCache>
            </c:strRef>
          </c:cat>
          <c:val>
            <c:numRef>
              <c:f>'+Param(Airtime)'!$F$16:$K$16</c:f>
              <c:numCache>
                <c:formatCode>0%</c:formatCode>
                <c:ptCount val="6"/>
                <c:pt idx="0">
                  <c:v>0.44661803713527853</c:v>
                </c:pt>
                <c:pt idx="1">
                  <c:v>0.34572169403630076</c:v>
                </c:pt>
                <c:pt idx="2">
                  <c:v>0.3769123783031989</c:v>
                </c:pt>
                <c:pt idx="3">
                  <c:v>0.49641833810888253</c:v>
                </c:pt>
                <c:pt idx="4">
                  <c:v>0.51295055243615284</c:v>
                </c:pt>
                <c:pt idx="5">
                  <c:v>0.51393826005612719</c:v>
                </c:pt>
              </c:numCache>
            </c:numRef>
          </c:val>
          <c:smooth val="0"/>
        </c:ser>
        <c:dLbls>
          <c:showLegendKey val="0"/>
          <c:showVal val="0"/>
          <c:showCatName val="0"/>
          <c:showSerName val="0"/>
          <c:showPercent val="0"/>
          <c:showBubbleSize val="0"/>
        </c:dLbls>
        <c:marker val="1"/>
        <c:smooth val="0"/>
        <c:axId val="185749520"/>
        <c:axId val="185749912"/>
      </c:lineChart>
      <c:catAx>
        <c:axId val="185749520"/>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b="1" dirty="0" smtClean="0"/>
                  <a:t>Varying LAA </a:t>
                </a:r>
                <a:r>
                  <a:rPr lang="en-US" b="1" dirty="0"/>
                  <a:t>TXOP</a:t>
                </a:r>
              </a:p>
            </c:rich>
          </c:tx>
          <c:layout>
            <c:manualLayout>
              <c:xMode val="edge"/>
              <c:yMode val="edge"/>
              <c:x val="0.83599558376907701"/>
              <c:y val="0.65522978535761411"/>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5749912"/>
        <c:crosses val="autoZero"/>
        <c:auto val="1"/>
        <c:lblAlgn val="ctr"/>
        <c:lblOffset val="100"/>
        <c:noMultiLvlLbl val="0"/>
      </c:catAx>
      <c:valAx>
        <c:axId val="185749912"/>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5749520"/>
        <c:crosses val="autoZero"/>
        <c:crossBetween val="between"/>
      </c:valAx>
      <c:spPr>
        <a:noFill/>
        <a:ln>
          <a:noFill/>
        </a:ln>
        <a:effectLst/>
      </c:spPr>
    </c:plotArea>
    <c:legend>
      <c:legendPos val="b"/>
      <c:layout>
        <c:manualLayout>
          <c:xMode val="edge"/>
          <c:yMode val="edge"/>
          <c:x val="0.84320021084808472"/>
          <c:y val="0.30150408282298041"/>
          <c:w val="0.14649261846965178"/>
          <c:h val="0.147569991251093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2.png"/></Relationships>
</file>

<file path=ppt/drawings/_rels/drawing2.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0.83388</cdr:x>
      <cdr:y>0.18965</cdr:y>
    </cdr:from>
    <cdr:to>
      <cdr:x>0.94766</cdr:x>
      <cdr:y>0.25975</cdr:y>
    </cdr:to>
    <cdr:pic>
      <cdr:nvPicPr>
        <cdr:cNvPr id="2" name="Picture 1"/>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726704" y="523874"/>
          <a:ext cx="781357" cy="193612"/>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0.79057</cdr:x>
      <cdr:y>0.22073</cdr:y>
    </cdr:from>
    <cdr:to>
      <cdr:x>0.90505</cdr:x>
      <cdr:y>0.29224</cdr:y>
    </cdr:to>
    <cdr:pic>
      <cdr:nvPicPr>
        <cdr:cNvPr id="2" name="Picture 1"/>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466882" y="605511"/>
          <a:ext cx="791700" cy="196175"/>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5/16/2019</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3774831" y="97004"/>
            <a:ext cx="257433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505200" y="97004"/>
            <a:ext cx="2843963" cy="211498"/>
          </a:xfrm>
          <a:ln/>
        </p:spPr>
        <p:txBody>
          <a:bodyPr/>
          <a:lstStyle/>
          <a:p>
            <a:r>
              <a:rPr lang="en-US" dirty="0"/>
              <a:t>doc.: </a:t>
            </a:r>
            <a:r>
              <a:rPr lang="en-GB" dirty="0"/>
              <a:t>IEEE 802.11-14/1202r0</a:t>
            </a:r>
            <a:endParaRPr lang="en-US" dirty="0"/>
          </a:p>
        </p:txBody>
      </p:sp>
      <p:sp>
        <p:nvSpPr>
          <p:cNvPr id="5" name="Rectangle 3"/>
          <p:cNvSpPr>
            <a:spLocks noGrp="1" noChangeArrowheads="1"/>
          </p:cNvSpPr>
          <p:nvPr>
            <p:ph type="dt"/>
          </p:nvPr>
        </p:nvSpPr>
        <p:spPr>
          <a:xfrm>
            <a:off x="661237" y="97004"/>
            <a:ext cx="1457290" cy="211498"/>
          </a:xfrm>
          <a:ln/>
        </p:spPr>
        <p:txBody>
          <a:bodyPr/>
          <a:lstStyle/>
          <a:p>
            <a:r>
              <a:rPr lang="en-US" dirty="0"/>
              <a:t>September 2014</a:t>
            </a:r>
          </a:p>
        </p:txBody>
      </p:sp>
      <p:sp>
        <p:nvSpPr>
          <p:cNvPr id="6" name="Rectangle 6"/>
          <p:cNvSpPr>
            <a:spLocks noGrp="1" noChangeArrowheads="1"/>
          </p:cNvSpPr>
          <p:nvPr>
            <p:ph type="ftr"/>
          </p:nvPr>
        </p:nvSpPr>
        <p:spPr>
          <a:xfrm>
            <a:off x="4204956" y="9000620"/>
            <a:ext cx="2150626" cy="295780"/>
          </a:xfrm>
          <a:ln/>
        </p:spPr>
        <p:txBody>
          <a:bodyPr/>
          <a:lstStyle/>
          <a:p>
            <a:r>
              <a:rPr lang="en-US" altLang="zh-TW" dirty="0" smtClean="0">
                <a:solidFill>
                  <a:schemeClr val="tx1"/>
                </a:solidFill>
              </a:rPr>
              <a:t>Chung-Ta Ku, Mediatek</a:t>
            </a:r>
            <a:endParaRPr lang="en-GB"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7692C-7FF9-4503-B597-DDD473AAF944}" type="slidenum">
              <a:rPr lang="en-US" smtClean="0"/>
              <a:pPr/>
              <a:t>5</a:t>
            </a:fld>
            <a:endParaRPr lang="en-US"/>
          </a:p>
        </p:txBody>
      </p:sp>
    </p:spTree>
    <p:extLst>
      <p:ext uri="{BB962C8B-B14F-4D97-AF65-F5344CB8AC3E}">
        <p14:creationId xmlns:p14="http://schemas.microsoft.com/office/powerpoint/2010/main" val="927056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7692C-7FF9-4503-B597-DDD473AAF944}" type="slidenum">
              <a:rPr lang="en-US" smtClean="0"/>
              <a:pPr/>
              <a:t>6</a:t>
            </a:fld>
            <a:endParaRPr lang="en-US"/>
          </a:p>
        </p:txBody>
      </p:sp>
    </p:spTree>
    <p:extLst>
      <p:ext uri="{BB962C8B-B14F-4D97-AF65-F5344CB8AC3E}">
        <p14:creationId xmlns:p14="http://schemas.microsoft.com/office/powerpoint/2010/main" val="833129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Chung-Ta Ku, Mediatek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3"/>
          <p:cNvSpPr>
            <a:spLocks noGrp="1"/>
          </p:cNvSpPr>
          <p:nvPr>
            <p:ph type="title"/>
          </p:nvPr>
        </p:nvSpPr>
        <p:spPr/>
        <p:txBody>
          <a:bodyPr/>
          <a:lstStyle/>
          <a:p>
            <a:r>
              <a:rPr lang="en-US"/>
              <a:t>Click to edit Master title style</a:t>
            </a:r>
          </a:p>
        </p:txBody>
      </p:sp>
      <p:sp>
        <p:nvSpPr>
          <p:cNvPr id="5" name="Date Placeholder 4"/>
          <p:cNvSpPr>
            <a:spLocks noGrp="1"/>
          </p:cNvSpPr>
          <p:nvPr>
            <p:ph type="dt" idx="10"/>
          </p:nvPr>
        </p:nvSpPr>
        <p:spPr/>
        <p:txBody>
          <a:bodyPr/>
          <a:lstStyle>
            <a:lvl1pPr>
              <a:defRPr/>
            </a:lvl1pPr>
          </a:lstStyle>
          <a:p>
            <a:r>
              <a:rPr lang="en-US" dirty="0" smtClean="0"/>
              <a:t>May 2019</a:t>
            </a:r>
            <a:endParaRPr lang="en-GB" dirty="0"/>
          </a:p>
        </p:txBody>
      </p:sp>
      <p:sp>
        <p:nvSpPr>
          <p:cNvPr id="7" name="Footer Placeholder 6"/>
          <p:cNvSpPr>
            <a:spLocks noGrp="1"/>
          </p:cNvSpPr>
          <p:nvPr>
            <p:ph type="ftr" idx="11"/>
          </p:nvPr>
        </p:nvSpPr>
        <p:spPr/>
        <p:txBody>
          <a:bodyPr/>
          <a:lstStyle/>
          <a:p>
            <a:r>
              <a:rPr lang="en-GB" dirty="0" smtClean="0"/>
              <a:t>Chung-Ta Ku, Mediatek</a:t>
            </a:r>
            <a:endParaRPr lang="en-GB" dirty="0"/>
          </a:p>
        </p:txBody>
      </p:sp>
      <p:sp>
        <p:nvSpPr>
          <p:cNvPr id="8" name="Slide Number Placeholder 7"/>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Chung-Ta Ku, Mediatek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dirty="0" smtClean="0"/>
              <a:t>Chung-Ta Ku, Mediatek</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Chung-Ta Ku, Mediatek</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4" name="Footer Placeholder 3"/>
          <p:cNvSpPr>
            <a:spLocks noGrp="1"/>
          </p:cNvSpPr>
          <p:nvPr>
            <p:ph type="ftr" idx="11"/>
          </p:nvPr>
        </p:nvSpPr>
        <p:spPr/>
        <p:txBody>
          <a:bodyPr/>
          <a:lstStyle>
            <a:lvl1pPr>
              <a:defRPr/>
            </a:lvl1pPr>
          </a:lstStyle>
          <a:p>
            <a:r>
              <a:rPr lang="en-GB" dirty="0" smtClean="0"/>
              <a:t>Chung-Ta Ku, Mediatek</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3" name="Footer Placeholder 2"/>
          <p:cNvSpPr>
            <a:spLocks noGrp="1"/>
          </p:cNvSpPr>
          <p:nvPr>
            <p:ph type="ftr" idx="11"/>
          </p:nvPr>
        </p:nvSpPr>
        <p:spPr/>
        <p:txBody>
          <a:bodyPr/>
          <a:lstStyle>
            <a:lvl1pPr>
              <a:defRPr/>
            </a:lvl1pPr>
          </a:lstStyle>
          <a:p>
            <a:r>
              <a:rPr lang="en-GB" dirty="0" smtClean="0"/>
              <a:t>Chung-Ta Ku, Mediatek</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Chung-Ta Ku, Mediatek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Chung-Ta Ku, Mediatek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3810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Chung-Ta Ku et al., Mediatek</a:t>
            </a:r>
            <a:endParaRPr lang="en-US"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1905000" y="303213"/>
            <a:ext cx="6934200" cy="32700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2019-TECH-Mediatek-0895-01-802.11 </a:t>
            </a:r>
            <a:r>
              <a:rPr kumimoji="0" lang="en-US" sz="1800" b="1" i="0" u="none" strike="noStrike" kern="1200" cap="none" spc="0" normalizeH="0" baseline="0" noProof="0" dirty="0" err="1" smtClean="0">
                <a:ln>
                  <a:noFill/>
                </a:ln>
                <a:solidFill>
                  <a:srgbClr val="000000"/>
                </a:solidFill>
                <a:effectLst/>
                <a:uLnTx/>
                <a:uFillTx/>
                <a:latin typeface="Times New Roman" pitchFamily="16" charset="0"/>
                <a:ea typeface="MS Gothic" charset="-128"/>
                <a:cs typeface="Arial Unicode MS" charset="0"/>
              </a:rPr>
              <a:t>Coex</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Sim &amp; Analysis</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ung-ta.ku@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ames.wang@mediatek.com" TargetMode="External"/><Relationship Id="rId4" Type="http://schemas.openxmlformats.org/officeDocument/2006/relationships/hyperlink" Target="mailto:paul.cheng@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60787"/>
            <a:ext cx="8534400" cy="117170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u="sng" dirty="0" smtClean="0"/>
              <a:t>802.11 </a:t>
            </a:r>
            <a:r>
              <a:rPr lang="en-US" sz="2800" u="sng" dirty="0" err="1" smtClean="0"/>
              <a:t>Coex</a:t>
            </a:r>
            <a:r>
              <a:rPr lang="en-US" sz="2800" u="sng" dirty="0" smtClean="0"/>
              <a:t> Simulation and Analysis</a:t>
            </a:r>
            <a:endParaRPr lang="en-GB" sz="2800" u="sng" dirty="0"/>
          </a:p>
        </p:txBody>
      </p:sp>
      <p:sp>
        <p:nvSpPr>
          <p:cNvPr id="3074" name="Rectangle 2"/>
          <p:cNvSpPr>
            <a:spLocks noGrp="1" noChangeArrowheads="1"/>
          </p:cNvSpPr>
          <p:nvPr>
            <p:ph type="body" idx="1"/>
          </p:nvPr>
        </p:nvSpPr>
        <p:spPr>
          <a:xfrm>
            <a:off x="685800" y="183249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2019-05-16</a:t>
            </a:r>
            <a:endParaRPr lang="en-GB" sz="2000" b="0" dirty="0"/>
          </a:p>
        </p:txBody>
      </p:sp>
      <p:sp>
        <p:nvSpPr>
          <p:cNvPr id="3076" name="Rectangle 4"/>
          <p:cNvSpPr>
            <a:spLocks noChangeArrowheads="1"/>
          </p:cNvSpPr>
          <p:nvPr/>
        </p:nvSpPr>
        <p:spPr bwMode="auto">
          <a:xfrm>
            <a:off x="533400" y="22479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2838283034"/>
              </p:ext>
            </p:extLst>
          </p:nvPr>
        </p:nvGraphicFramePr>
        <p:xfrm>
          <a:off x="533400" y="2628900"/>
          <a:ext cx="8207573" cy="2966720"/>
        </p:xfrm>
        <a:graphic>
          <a:graphicData uri="http://schemas.openxmlformats.org/drawingml/2006/table">
            <a:tbl>
              <a:tblPr firstRow="1" bandRow="1">
                <a:tableStyleId>{F5AB1C69-6EDB-4FF4-983F-18BD219EF322}</a:tableStyleId>
              </a:tblPr>
              <a:tblGrid>
                <a:gridCol w="2003743">
                  <a:extLst>
                    <a:ext uri="{9D8B030D-6E8A-4147-A177-3AD203B41FA5}">
                      <a16:colId xmlns:a16="http://schemas.microsoft.com/office/drawing/2014/main" xmlns="" val="20000"/>
                    </a:ext>
                  </a:extLst>
                </a:gridCol>
                <a:gridCol w="1395862">
                  <a:extLst>
                    <a:ext uri="{9D8B030D-6E8A-4147-A177-3AD203B41FA5}">
                      <a16:colId xmlns:a16="http://schemas.microsoft.com/office/drawing/2014/main" xmlns="" val="20001"/>
                    </a:ext>
                  </a:extLst>
                </a:gridCol>
                <a:gridCol w="1085670">
                  <a:extLst>
                    <a:ext uri="{9D8B030D-6E8A-4147-A177-3AD203B41FA5}">
                      <a16:colId xmlns:a16="http://schemas.microsoft.com/office/drawing/2014/main" xmlns="" val="20002"/>
                    </a:ext>
                  </a:extLst>
                </a:gridCol>
                <a:gridCol w="1229725">
                  <a:extLst>
                    <a:ext uri="{9D8B030D-6E8A-4147-A177-3AD203B41FA5}">
                      <a16:colId xmlns:a16="http://schemas.microsoft.com/office/drawing/2014/main" xmlns="" val="20003"/>
                    </a:ext>
                  </a:extLst>
                </a:gridCol>
                <a:gridCol w="2492573">
                  <a:extLst>
                    <a:ext uri="{9D8B030D-6E8A-4147-A177-3AD203B41FA5}">
                      <a16:colId xmlns:a16="http://schemas.microsoft.com/office/drawing/2014/main" xmlns="" val="20004"/>
                    </a:ext>
                  </a:extLst>
                </a:gridCol>
              </a:tblGrid>
              <a:tr h="370840">
                <a:tc>
                  <a:txBody>
                    <a:bodyPr/>
                    <a:lstStyle/>
                    <a:p>
                      <a:r>
                        <a:rPr lang="en-US"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Chung-Ta Ku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r>
                        <a:rPr lang="en-US" sz="1800" b="0" i="0" kern="1200" dirty="0" smtClean="0">
                          <a:solidFill>
                            <a:schemeClr val="dk1"/>
                          </a:solidFill>
                          <a:effectLst/>
                          <a:latin typeface="+mn-lt"/>
                          <a:ea typeface="+mn-ea"/>
                          <a:cs typeface="+mn-cs"/>
                        </a:rPr>
                        <a:t>2840 Junction Ave</a:t>
                      </a:r>
                    </a:p>
                    <a:p>
                      <a:r>
                        <a:rPr lang="en-US" sz="1800" b="0" i="0" kern="1200" dirty="0" smtClean="0">
                          <a:solidFill>
                            <a:schemeClr val="dk1"/>
                          </a:solidFill>
                          <a:effectLst/>
                          <a:latin typeface="+mn-lt"/>
                          <a:ea typeface="+mn-ea"/>
                          <a:cs typeface="+mn-cs"/>
                        </a:rPr>
                        <a:t>San Jose, CA</a:t>
                      </a:r>
                    </a:p>
                    <a:p>
                      <a:r>
                        <a:rPr lang="en-US" sz="1800" b="0" i="0" kern="1200" dirty="0" smtClean="0">
                          <a:solidFill>
                            <a:schemeClr val="dk1"/>
                          </a:solidFill>
                          <a:effectLst/>
                          <a:latin typeface="+mn-lt"/>
                          <a:ea typeface="+mn-ea"/>
                          <a:cs typeface="+mn-cs"/>
                        </a:rPr>
                        <a:t>95134</a:t>
                      </a:r>
                    </a:p>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r>
                        <a:rPr lang="en-US" sz="1800" b="0" i="0" kern="1200" dirty="0" smtClean="0">
                          <a:solidFill>
                            <a:schemeClr val="dk1"/>
                          </a:solidFill>
                          <a:effectLst/>
                          <a:latin typeface="+mn-lt"/>
                          <a:ea typeface="+mn-ea"/>
                          <a:cs typeface="+mn-cs"/>
                        </a:rPr>
                        <a:t>+1-408-526-1899</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hlinkClick r:id="rId3"/>
                        </a:rPr>
                        <a:t>chung-ta.ku@mediatek.com</a:t>
                      </a:r>
                      <a:r>
                        <a:rPr lang="en-US" sz="1600" kern="1200" dirty="0" smtClean="0">
                          <a:solidFill>
                            <a:schemeClr val="tx1"/>
                          </a:solidFill>
                          <a:latin typeface="+mn-lt"/>
                          <a:ea typeface="+mn-ea"/>
                          <a:cs typeface="+mn-cs"/>
                        </a:rPr>
                        <a:t> </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70840">
                <a:tc>
                  <a:txBody>
                    <a:bodyPr/>
                    <a:lstStyle/>
                    <a:p>
                      <a:r>
                        <a:rPr lang="en-US" sz="1600" dirty="0" smtClean="0">
                          <a:solidFill>
                            <a:schemeClr val="tx1"/>
                          </a:solidFill>
                        </a:rPr>
                        <a:t>Paul</a:t>
                      </a:r>
                      <a:r>
                        <a:rPr lang="en-US" sz="1600" baseline="0" dirty="0" smtClean="0">
                          <a:solidFill>
                            <a:schemeClr val="tx1"/>
                          </a:solidFill>
                        </a:rPr>
                        <a:t> Cheng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hlinkClick r:id="rId4"/>
                        </a:rPr>
                        <a:t>paul.cheng@mediatek.com</a:t>
                      </a:r>
                      <a:r>
                        <a:rPr lang="en-US" sz="1600" kern="1200" dirty="0" smtClean="0">
                          <a:solidFill>
                            <a:schemeClr val="tx1"/>
                          </a:solidFill>
                          <a:latin typeface="+mn-lt"/>
                          <a:ea typeface="+mn-ea"/>
                          <a:cs typeface="+mn-cs"/>
                        </a:rPr>
                        <a:t> </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James</a:t>
                      </a:r>
                      <a:r>
                        <a:rPr lang="en-US" sz="1600" baseline="0" dirty="0" smtClean="0">
                          <a:solidFill>
                            <a:schemeClr val="tx1"/>
                          </a:solidFill>
                        </a:rPr>
                        <a:t> Wang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hlinkClick r:id="rId5"/>
                        </a:rPr>
                        <a:t>james.wang@mediatek.com</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70840">
                <a:tc>
                  <a:txBody>
                    <a:bodyPr/>
                    <a:lstStyle/>
                    <a:p>
                      <a:r>
                        <a:rPr lang="en-US" sz="1600" dirty="0" smtClean="0">
                          <a:solidFill>
                            <a:schemeClr val="tx1"/>
                          </a:solidFill>
                        </a:rPr>
                        <a:t>Gabor </a:t>
                      </a:r>
                      <a:r>
                        <a:rPr lang="en-US" sz="1600" dirty="0" err="1" smtClean="0">
                          <a:solidFill>
                            <a:schemeClr val="tx1"/>
                          </a:solidFill>
                        </a:rPr>
                        <a:t>Bajko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70840">
                <a:tc>
                  <a:txBody>
                    <a:bodyPr/>
                    <a:lstStyle/>
                    <a:p>
                      <a:r>
                        <a:rPr lang="en-US" sz="1600" dirty="0" smtClean="0">
                          <a:solidFill>
                            <a:schemeClr val="tx1"/>
                          </a:solidFill>
                        </a:rPr>
                        <a:t>Yongho Seok</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solidFill>
                            <a:schemeClr val="tx1"/>
                          </a:solidFill>
                        </a:rPr>
                        <a:t>Jame</a:t>
                      </a:r>
                      <a:r>
                        <a:rPr lang="en-US" sz="1600" baseline="0" dirty="0" smtClean="0">
                          <a:solidFill>
                            <a:schemeClr val="tx1"/>
                          </a:solidFill>
                        </a:rPr>
                        <a:t>s Yee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smtClean="0">
                          <a:solidFill>
                            <a:schemeClr val="tx1"/>
                          </a:solidFill>
                        </a:rPr>
                        <a:t>Thomas Pare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latin typeface="+mn-lt"/>
                          <a:ea typeface="+mn-ea"/>
                          <a:cs typeface="+mn-cs"/>
                        </a:rPr>
                        <a:t>Mediatek</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6368"/>
            <a:ext cx="8229600" cy="2478348"/>
          </a:xfrm>
        </p:spPr>
        <p:txBody>
          <a:bodyPr>
            <a:normAutofit/>
          </a:bodyPr>
          <a:lstStyle/>
          <a:p>
            <a:r>
              <a:rPr lang="en-US" dirty="0" smtClean="0"/>
              <a:t>Airtime Usage</a:t>
            </a:r>
            <a:br>
              <a:rPr lang="en-US" dirty="0" smtClean="0"/>
            </a:br>
            <a:r>
              <a:rPr lang="en-US" dirty="0" smtClean="0"/>
              <a:t>- Simulation Results</a:t>
            </a:r>
            <a:br>
              <a:rPr lang="en-US" dirty="0" smtClean="0"/>
            </a:br>
            <a:r>
              <a:rPr lang="en-US" sz="2400" dirty="0" smtClean="0">
                <a:solidFill>
                  <a:srgbClr val="FF0000"/>
                </a:solidFill>
              </a:rPr>
              <a:t>(BE &amp; BK use 6ms TXOP Limit)</a:t>
            </a:r>
            <a:r>
              <a:rPr lang="en-US" dirty="0" smtClean="0"/>
              <a:t/>
            </a:r>
            <a:br>
              <a:rPr lang="en-US" dirty="0" smtClean="0"/>
            </a:br>
            <a:endParaRPr lang="en-US" dirty="0"/>
          </a:p>
        </p:txBody>
      </p:sp>
      <p:sp>
        <p:nvSpPr>
          <p:cNvPr id="3"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4"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4292569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1537334023"/>
              </p:ext>
            </p:extLst>
          </p:nvPr>
        </p:nvGraphicFramePr>
        <p:xfrm>
          <a:off x="1066801" y="1370013"/>
          <a:ext cx="691515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1541334"/>
              </p:ext>
            </p:extLst>
          </p:nvPr>
        </p:nvGraphicFramePr>
        <p:xfrm>
          <a:off x="1066800" y="1369060"/>
          <a:ext cx="6915151"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Airtime Usage</a:t>
            </a:r>
            <a:br>
              <a:rPr lang="en-US" dirty="0" smtClean="0"/>
            </a:br>
            <a:r>
              <a:rPr lang="en-US" sz="2400" dirty="0" smtClean="0"/>
              <a:t>(IEEE </a:t>
            </a:r>
            <a:r>
              <a:rPr lang="en-US" sz="2400" dirty="0"/>
              <a:t>vs </a:t>
            </a:r>
            <a:r>
              <a:rPr lang="en-US" sz="2400" dirty="0" smtClean="0"/>
              <a:t>IEEE)</a:t>
            </a:r>
            <a:endParaRPr lang="en-US" dirty="0"/>
          </a:p>
        </p:txBody>
      </p:sp>
      <p:sp>
        <p:nvSpPr>
          <p:cNvPr id="7" name="Content Placeholder 2"/>
          <p:cNvSpPr>
            <a:spLocks noGrp="1"/>
          </p:cNvSpPr>
          <p:nvPr>
            <p:ph sz="quarter" idx="4294967295"/>
          </p:nvPr>
        </p:nvSpPr>
        <p:spPr>
          <a:xfrm>
            <a:off x="457200" y="4343400"/>
            <a:ext cx="8229600" cy="2286000"/>
          </a:xfrm>
          <a:prstGeom prst="rect">
            <a:avLst/>
          </a:prstGeom>
        </p:spPr>
        <p:txBody>
          <a:bodyPr>
            <a:normAutofit/>
          </a:bodyPr>
          <a:lstStyle/>
          <a:p>
            <a:pPr>
              <a:buFont typeface="Arial" panose="020B0604020202020204" pitchFamily="34" charset="0"/>
              <a:buChar char="•"/>
            </a:pPr>
            <a:r>
              <a:rPr lang="en-US" sz="2000" dirty="0" smtClean="0"/>
              <a:t>Observation</a:t>
            </a:r>
          </a:p>
          <a:p>
            <a:pPr lvl="1">
              <a:buFont typeface="Arial" panose="020B0604020202020204" pitchFamily="34" charset="0"/>
              <a:buChar char="•"/>
            </a:pPr>
            <a:r>
              <a:rPr lang="en-US" sz="1400" dirty="0" smtClean="0"/>
              <a:t>Airtime includes “successful transmission time” and “collision time”</a:t>
            </a:r>
          </a:p>
          <a:p>
            <a:pPr lvl="1">
              <a:buFont typeface="Arial" panose="020B0604020202020204" pitchFamily="34" charset="0"/>
              <a:buChar char="•"/>
            </a:pPr>
            <a:r>
              <a:rPr lang="en-US" sz="1400" dirty="0" smtClean="0"/>
              <a:t>Airtime </a:t>
            </a:r>
            <a:r>
              <a:rPr lang="en-US" sz="1400" dirty="0"/>
              <a:t>= </a:t>
            </a:r>
            <a:r>
              <a:rPr lang="en-US" sz="1400" dirty="0" smtClean="0"/>
              <a:t>(10s </a:t>
            </a:r>
            <a:r>
              <a:rPr lang="en-US" sz="1400" dirty="0"/>
              <a:t>– </a:t>
            </a:r>
            <a:r>
              <a:rPr lang="en-US" sz="1400" dirty="0" smtClean="0"/>
              <a:t>“collision time”)/2 </a:t>
            </a:r>
            <a:r>
              <a:rPr lang="en-US" sz="1400" dirty="0"/>
              <a:t>+ </a:t>
            </a:r>
            <a:r>
              <a:rPr lang="en-US" sz="1400" dirty="0" smtClean="0"/>
              <a:t>“collision time”</a:t>
            </a:r>
          </a:p>
          <a:p>
            <a:pPr lvl="1">
              <a:buFont typeface="Arial" panose="020B0604020202020204" pitchFamily="34" charset="0"/>
              <a:buChar char="•"/>
            </a:pPr>
            <a:r>
              <a:rPr lang="en-US" sz="1400" dirty="0" smtClean="0"/>
              <a:t>From </a:t>
            </a:r>
            <a:r>
              <a:rPr lang="en-US" sz="1400" b="1" dirty="0" smtClean="0"/>
              <a:t>VO</a:t>
            </a:r>
            <a:r>
              <a:rPr lang="en-US" sz="1400" dirty="0" smtClean="0"/>
              <a:t> to </a:t>
            </a:r>
            <a:r>
              <a:rPr lang="en-US" sz="1400" b="1" dirty="0" smtClean="0"/>
              <a:t>BE </a:t>
            </a:r>
            <a:r>
              <a:rPr lang="en-US" sz="1400" dirty="0" smtClean="0"/>
              <a:t>category: </a:t>
            </a:r>
            <a:r>
              <a:rPr lang="en-US" sz="1400" dirty="0" err="1">
                <a:solidFill>
                  <a:srgbClr val="FF0000"/>
                </a:solidFill>
              </a:rPr>
              <a:t>CWmin</a:t>
            </a:r>
            <a:r>
              <a:rPr lang="en-US" sz="1400" dirty="0"/>
              <a:t>↑ =&gt; collision time↓ =&gt; </a:t>
            </a:r>
            <a:r>
              <a:rPr lang="en-US" sz="1400" dirty="0" smtClean="0"/>
              <a:t>Airtime</a:t>
            </a:r>
            <a:r>
              <a:rPr lang="en-US" sz="1400" dirty="0"/>
              <a:t> ↓ </a:t>
            </a:r>
            <a:endParaRPr lang="en-US" sz="1400" dirty="0" smtClean="0"/>
          </a:p>
          <a:p>
            <a:pPr marL="800100" lvl="1" indent="-342900">
              <a:buFont typeface="Arial" panose="020B0604020202020204" pitchFamily="34" charset="0"/>
              <a:buChar char="•"/>
            </a:pPr>
            <a:endParaRPr lang="en-US" dirty="0"/>
          </a:p>
        </p:txBody>
      </p:sp>
      <p:sp>
        <p:nvSpPr>
          <p:cNvPr id="3" name="TextBox 2"/>
          <p:cNvSpPr txBox="1"/>
          <p:nvPr/>
        </p:nvSpPr>
        <p:spPr>
          <a:xfrm>
            <a:off x="1630114" y="1180785"/>
            <a:ext cx="481222" cy="276999"/>
          </a:xfrm>
          <a:prstGeom prst="rect">
            <a:avLst/>
          </a:prstGeom>
          <a:noFill/>
        </p:spPr>
        <p:txBody>
          <a:bodyPr wrap="none" rtlCol="0">
            <a:spAutoFit/>
          </a:bodyPr>
          <a:lstStyle/>
          <a:p>
            <a:r>
              <a:rPr lang="en-US" sz="1200" dirty="0" smtClean="0"/>
              <a:t>(sec)</a:t>
            </a:r>
            <a:endParaRPr lang="en-US" sz="1400" dirty="0"/>
          </a:p>
        </p:txBody>
      </p:sp>
      <p:sp>
        <p:nvSpPr>
          <p:cNvPr id="4" name="TextBox 3"/>
          <p:cNvSpPr txBox="1"/>
          <p:nvPr/>
        </p:nvSpPr>
        <p:spPr>
          <a:xfrm>
            <a:off x="1143000" y="1447800"/>
            <a:ext cx="534121" cy="307777"/>
          </a:xfrm>
          <a:prstGeom prst="rect">
            <a:avLst/>
          </a:prstGeom>
          <a:noFill/>
        </p:spPr>
        <p:txBody>
          <a:bodyPr wrap="none" rtlCol="0">
            <a:spAutoFit/>
          </a:bodyPr>
          <a:lstStyle/>
          <a:p>
            <a:r>
              <a:rPr lang="en-US" sz="1400" dirty="0" smtClean="0">
                <a:solidFill>
                  <a:schemeClr val="tx1"/>
                </a:solidFill>
              </a:rPr>
              <a:t>(sec)</a:t>
            </a:r>
            <a:endParaRPr lang="en-US" sz="1400" dirty="0">
              <a:solidFill>
                <a:schemeClr val="tx1"/>
              </a:solidFill>
            </a:endParaRPr>
          </a:p>
        </p:txBody>
      </p:sp>
      <p:sp>
        <p:nvSpPr>
          <p:cNvPr id="9" name="TextBox 8"/>
          <p:cNvSpPr txBox="1"/>
          <p:nvPr/>
        </p:nvSpPr>
        <p:spPr>
          <a:xfrm>
            <a:off x="318536" y="903309"/>
            <a:ext cx="1311578" cy="276999"/>
          </a:xfrm>
          <a:prstGeom prst="rect">
            <a:avLst/>
          </a:prstGeom>
          <a:solidFill>
            <a:srgbClr val="FFC000"/>
          </a:solidFill>
        </p:spPr>
        <p:txBody>
          <a:bodyPr wrap="none" rtlCol="0">
            <a:spAutoFit/>
          </a:bodyPr>
          <a:lstStyle/>
          <a:p>
            <a:r>
              <a:rPr lang="en-US" sz="1200" dirty="0" smtClean="0">
                <a:solidFill>
                  <a:schemeClr val="tx1"/>
                </a:solidFill>
              </a:rPr>
              <a:t>Distance X = 10m</a:t>
            </a:r>
            <a:endParaRPr lang="en-US" sz="1200" dirty="0">
              <a:solidFill>
                <a:schemeClr val="tx1"/>
              </a:solidFill>
            </a:endParaRPr>
          </a:p>
        </p:txBody>
      </p:sp>
      <p:sp>
        <p:nvSpPr>
          <p:cNvPr id="10"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12"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2087385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2018647466"/>
              </p:ext>
            </p:extLst>
          </p:nvPr>
        </p:nvGraphicFramePr>
        <p:xfrm>
          <a:off x="1066799" y="1381250"/>
          <a:ext cx="6810376" cy="29238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val="3969312987"/>
              </p:ext>
            </p:extLst>
          </p:nvPr>
        </p:nvGraphicFramePr>
        <p:xfrm>
          <a:off x="1066801" y="1427288"/>
          <a:ext cx="6810374" cy="26765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Airtime Usage</a:t>
            </a:r>
            <a:br>
              <a:rPr lang="en-US" dirty="0" smtClean="0"/>
            </a:br>
            <a:r>
              <a:rPr lang="en-US" sz="2400" dirty="0" smtClean="0"/>
              <a:t>(ETSI vs IEEE)</a:t>
            </a:r>
            <a:endParaRPr lang="en-US" sz="2400" dirty="0"/>
          </a:p>
        </p:txBody>
      </p:sp>
      <p:sp>
        <p:nvSpPr>
          <p:cNvPr id="7" name="Content Placeholder 2"/>
          <p:cNvSpPr>
            <a:spLocks noGrp="1"/>
          </p:cNvSpPr>
          <p:nvPr>
            <p:ph sz="quarter" idx="4294967295"/>
          </p:nvPr>
        </p:nvSpPr>
        <p:spPr>
          <a:xfrm>
            <a:off x="457200" y="4309643"/>
            <a:ext cx="8610600" cy="2319757"/>
          </a:xfrm>
          <a:prstGeom prst="rect">
            <a:avLst/>
          </a:prstGeom>
        </p:spPr>
        <p:txBody>
          <a:bodyPr>
            <a:normAutofit/>
          </a:bodyPr>
          <a:lstStyle/>
          <a:p>
            <a:pPr>
              <a:buFont typeface="Arial" panose="020B0604020202020204" pitchFamily="34" charset="0"/>
              <a:buChar char="•"/>
            </a:pPr>
            <a:r>
              <a:rPr lang="en-US" sz="2000" dirty="0" smtClean="0"/>
              <a:t>Observation</a:t>
            </a:r>
            <a:endParaRPr lang="en-US" sz="1400" dirty="0" smtClean="0"/>
          </a:p>
          <a:p>
            <a:pPr lvl="1">
              <a:buFont typeface="Arial" panose="020B0604020202020204" pitchFamily="34" charset="0"/>
              <a:buChar char="•"/>
            </a:pPr>
            <a:r>
              <a:rPr lang="en-US" sz="1600" dirty="0" smtClean="0"/>
              <a:t>All ETSI </a:t>
            </a:r>
            <a:r>
              <a:rPr lang="en-US" sz="1600" b="1" dirty="0" smtClean="0"/>
              <a:t>Class 4, 3, 2, 1</a:t>
            </a:r>
            <a:r>
              <a:rPr lang="en-US" sz="1600" dirty="0" smtClean="0"/>
              <a:t> have </a:t>
            </a:r>
            <a:r>
              <a:rPr lang="en-US" sz="1600" dirty="0" smtClean="0">
                <a:solidFill>
                  <a:srgbClr val="FF0000"/>
                </a:solidFill>
              </a:rPr>
              <a:t>airtime advantage </a:t>
            </a:r>
            <a:r>
              <a:rPr lang="en-US" sz="1600" dirty="0" smtClean="0">
                <a:solidFill>
                  <a:schemeClr val="tx1"/>
                </a:solidFill>
              </a:rPr>
              <a:t>despite TXOP limit being the same as ETSI’s</a:t>
            </a:r>
          </a:p>
        </p:txBody>
      </p:sp>
      <p:sp>
        <p:nvSpPr>
          <p:cNvPr id="3" name="TextBox 2"/>
          <p:cNvSpPr txBox="1"/>
          <p:nvPr/>
        </p:nvSpPr>
        <p:spPr>
          <a:xfrm>
            <a:off x="1630114" y="1180785"/>
            <a:ext cx="481222" cy="276999"/>
          </a:xfrm>
          <a:prstGeom prst="rect">
            <a:avLst/>
          </a:prstGeom>
          <a:noFill/>
        </p:spPr>
        <p:txBody>
          <a:bodyPr wrap="none" rtlCol="0">
            <a:spAutoFit/>
          </a:bodyPr>
          <a:lstStyle/>
          <a:p>
            <a:r>
              <a:rPr lang="en-US" sz="1200" dirty="0" smtClean="0"/>
              <a:t>(sec)</a:t>
            </a:r>
            <a:endParaRPr lang="en-US" sz="1400" dirty="0"/>
          </a:p>
        </p:txBody>
      </p:sp>
      <p:sp>
        <p:nvSpPr>
          <p:cNvPr id="10" name="TextBox 9"/>
          <p:cNvSpPr txBox="1"/>
          <p:nvPr/>
        </p:nvSpPr>
        <p:spPr>
          <a:xfrm>
            <a:off x="1127760" y="1447800"/>
            <a:ext cx="534121" cy="307777"/>
          </a:xfrm>
          <a:prstGeom prst="rect">
            <a:avLst/>
          </a:prstGeom>
          <a:noFill/>
        </p:spPr>
        <p:txBody>
          <a:bodyPr wrap="none" rtlCol="0">
            <a:spAutoFit/>
          </a:bodyPr>
          <a:lstStyle/>
          <a:p>
            <a:r>
              <a:rPr lang="en-US" sz="1400" dirty="0" smtClean="0">
                <a:solidFill>
                  <a:schemeClr val="tx1"/>
                </a:solidFill>
              </a:rPr>
              <a:t>(sec)</a:t>
            </a:r>
            <a:endParaRPr lang="en-US" sz="1400" dirty="0">
              <a:solidFill>
                <a:schemeClr val="tx1"/>
              </a:solidFill>
            </a:endParaRPr>
          </a:p>
        </p:txBody>
      </p:sp>
      <p:sp>
        <p:nvSpPr>
          <p:cNvPr id="4" name="TextBox 3"/>
          <p:cNvSpPr txBox="1"/>
          <p:nvPr/>
        </p:nvSpPr>
        <p:spPr>
          <a:xfrm>
            <a:off x="377217" y="906712"/>
            <a:ext cx="1311578" cy="276999"/>
          </a:xfrm>
          <a:prstGeom prst="rect">
            <a:avLst/>
          </a:prstGeom>
          <a:solidFill>
            <a:srgbClr val="FFC000"/>
          </a:solidFill>
        </p:spPr>
        <p:txBody>
          <a:bodyPr wrap="none" rtlCol="0">
            <a:spAutoFit/>
          </a:bodyPr>
          <a:lstStyle/>
          <a:p>
            <a:r>
              <a:rPr lang="en-US" sz="1200" dirty="0" smtClean="0">
                <a:solidFill>
                  <a:schemeClr val="tx1"/>
                </a:solidFill>
              </a:rPr>
              <a:t>Distance X = 10m</a:t>
            </a:r>
            <a:endParaRPr lang="en-US" sz="1200" dirty="0">
              <a:solidFill>
                <a:schemeClr val="tx1"/>
              </a:solidFill>
            </a:endParaRPr>
          </a:p>
        </p:txBody>
      </p:sp>
      <p:sp>
        <p:nvSpPr>
          <p:cNvPr id="12" name="Rectangle 11"/>
          <p:cNvSpPr/>
          <p:nvPr/>
        </p:nvSpPr>
        <p:spPr>
          <a:xfrm>
            <a:off x="2406611" y="3752928"/>
            <a:ext cx="622286" cy="246221"/>
          </a:xfrm>
          <a:prstGeom prst="rect">
            <a:avLst/>
          </a:prstGeom>
        </p:spPr>
        <p:txBody>
          <a:bodyPr wrap="none">
            <a:spAutoFit/>
          </a:bodyPr>
          <a:lstStyle/>
          <a:p>
            <a:r>
              <a:rPr lang="en-US" sz="1000" dirty="0" smtClean="0">
                <a:solidFill>
                  <a:schemeClr val="bg1">
                    <a:lumMod val="65000"/>
                  </a:schemeClr>
                </a:solidFill>
              </a:rPr>
              <a:t>2.080ms</a:t>
            </a:r>
            <a:endParaRPr lang="en-US" sz="1000" dirty="0">
              <a:solidFill>
                <a:schemeClr val="bg1">
                  <a:lumMod val="65000"/>
                </a:schemeClr>
              </a:solidFill>
            </a:endParaRPr>
          </a:p>
        </p:txBody>
      </p:sp>
      <p:sp>
        <p:nvSpPr>
          <p:cNvPr id="13" name="Rectangle 12"/>
          <p:cNvSpPr/>
          <p:nvPr/>
        </p:nvSpPr>
        <p:spPr>
          <a:xfrm>
            <a:off x="1971873" y="3752928"/>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2ms</a:t>
            </a:r>
            <a:endParaRPr lang="en-US" sz="1000" dirty="0">
              <a:solidFill>
                <a:schemeClr val="bg1">
                  <a:lumMod val="65000"/>
                </a:schemeClr>
              </a:solidFill>
            </a:endParaRPr>
          </a:p>
        </p:txBody>
      </p:sp>
      <p:sp>
        <p:nvSpPr>
          <p:cNvPr id="14" name="Rectangle 13"/>
          <p:cNvSpPr/>
          <p:nvPr/>
        </p:nvSpPr>
        <p:spPr>
          <a:xfrm>
            <a:off x="3892511" y="3752928"/>
            <a:ext cx="622286" cy="246221"/>
          </a:xfrm>
          <a:prstGeom prst="rect">
            <a:avLst/>
          </a:prstGeom>
        </p:spPr>
        <p:txBody>
          <a:bodyPr wrap="none">
            <a:spAutoFit/>
          </a:bodyPr>
          <a:lstStyle/>
          <a:p>
            <a:r>
              <a:rPr lang="en-US" sz="1000" dirty="0" smtClean="0">
                <a:solidFill>
                  <a:schemeClr val="bg1">
                    <a:lumMod val="65000"/>
                  </a:schemeClr>
                </a:solidFill>
              </a:rPr>
              <a:t>4.096ms</a:t>
            </a:r>
            <a:endParaRPr lang="en-US" sz="1000" dirty="0">
              <a:solidFill>
                <a:schemeClr val="bg1">
                  <a:lumMod val="65000"/>
                </a:schemeClr>
              </a:solidFill>
            </a:endParaRPr>
          </a:p>
        </p:txBody>
      </p:sp>
      <p:sp>
        <p:nvSpPr>
          <p:cNvPr id="15" name="Rectangle 14"/>
          <p:cNvSpPr/>
          <p:nvPr/>
        </p:nvSpPr>
        <p:spPr>
          <a:xfrm>
            <a:off x="3429198" y="3752928"/>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4ms</a:t>
            </a:r>
            <a:endParaRPr lang="en-US" sz="1000" dirty="0">
              <a:solidFill>
                <a:schemeClr val="bg1">
                  <a:lumMod val="65000"/>
                </a:schemeClr>
              </a:solidFill>
            </a:endParaRPr>
          </a:p>
        </p:txBody>
      </p:sp>
      <p:sp>
        <p:nvSpPr>
          <p:cNvPr id="16" name="Rectangle 15"/>
          <p:cNvSpPr/>
          <p:nvPr/>
        </p:nvSpPr>
        <p:spPr>
          <a:xfrm>
            <a:off x="5426036" y="3752928"/>
            <a:ext cx="405880" cy="246221"/>
          </a:xfrm>
          <a:prstGeom prst="rect">
            <a:avLst/>
          </a:prstGeom>
        </p:spPr>
        <p:txBody>
          <a:bodyPr wrap="none">
            <a:spAutoFit/>
          </a:bodyPr>
          <a:lstStyle/>
          <a:p>
            <a:r>
              <a:rPr lang="en-US" sz="1000" b="1" dirty="0" smtClean="0">
                <a:solidFill>
                  <a:srgbClr val="FF0000"/>
                </a:solidFill>
              </a:rPr>
              <a:t>6ms</a:t>
            </a:r>
            <a:endParaRPr lang="en-US" sz="1000" b="1" dirty="0">
              <a:solidFill>
                <a:srgbClr val="FF0000"/>
              </a:solidFill>
            </a:endParaRPr>
          </a:p>
        </p:txBody>
      </p:sp>
      <p:sp>
        <p:nvSpPr>
          <p:cNvPr id="17" name="Rectangle 16"/>
          <p:cNvSpPr/>
          <p:nvPr/>
        </p:nvSpPr>
        <p:spPr>
          <a:xfrm>
            <a:off x="4991298" y="3752928"/>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18" name="Rectangle 17"/>
          <p:cNvSpPr/>
          <p:nvPr/>
        </p:nvSpPr>
        <p:spPr>
          <a:xfrm>
            <a:off x="6969086" y="3752928"/>
            <a:ext cx="405880" cy="246221"/>
          </a:xfrm>
          <a:prstGeom prst="rect">
            <a:avLst/>
          </a:prstGeom>
        </p:spPr>
        <p:txBody>
          <a:bodyPr wrap="none">
            <a:spAutoFit/>
          </a:bodyPr>
          <a:lstStyle/>
          <a:p>
            <a:r>
              <a:rPr lang="en-US" sz="1000" b="1" dirty="0" smtClean="0">
                <a:solidFill>
                  <a:srgbClr val="FF0000"/>
                </a:solidFill>
              </a:rPr>
              <a:t>6ms</a:t>
            </a:r>
            <a:endParaRPr lang="en-US" sz="1000" b="1" dirty="0">
              <a:solidFill>
                <a:srgbClr val="FF0000"/>
              </a:solidFill>
            </a:endParaRPr>
          </a:p>
        </p:txBody>
      </p:sp>
      <p:sp>
        <p:nvSpPr>
          <p:cNvPr id="19" name="Rectangle 18"/>
          <p:cNvSpPr/>
          <p:nvPr/>
        </p:nvSpPr>
        <p:spPr>
          <a:xfrm>
            <a:off x="6553398" y="3752928"/>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20" name="Rectangle 19"/>
          <p:cNvSpPr/>
          <p:nvPr/>
        </p:nvSpPr>
        <p:spPr>
          <a:xfrm>
            <a:off x="1428948" y="3752928"/>
            <a:ext cx="519694"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TXOP</a:t>
            </a:r>
            <a:endParaRPr lang="en-US" sz="1000" dirty="0">
              <a:solidFill>
                <a:schemeClr val="bg1">
                  <a:lumMod val="65000"/>
                </a:schemeClr>
              </a:solidFill>
            </a:endParaRPr>
          </a:p>
        </p:txBody>
      </p:sp>
      <p:pic>
        <p:nvPicPr>
          <p:cNvPr id="22" name="Picture 21"/>
          <p:cNvPicPr>
            <a:picLocks noChangeAspect="1"/>
          </p:cNvPicPr>
          <p:nvPr/>
        </p:nvPicPr>
        <p:blipFill>
          <a:blip r:embed="rId4"/>
          <a:stretch>
            <a:fillRect/>
          </a:stretch>
        </p:blipFill>
        <p:spPr>
          <a:xfrm>
            <a:off x="6495897" y="1979644"/>
            <a:ext cx="781357" cy="193612"/>
          </a:xfrm>
          <a:prstGeom prst="rect">
            <a:avLst/>
          </a:prstGeom>
        </p:spPr>
      </p:pic>
      <p:sp>
        <p:nvSpPr>
          <p:cNvPr id="23"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24"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2356672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38030"/>
            <a:ext cx="8229600" cy="2478348"/>
          </a:xfrm>
        </p:spPr>
        <p:txBody>
          <a:bodyPr>
            <a:normAutofit/>
          </a:bodyPr>
          <a:lstStyle/>
          <a:p>
            <a:r>
              <a:rPr lang="en-US" dirty="0"/>
              <a:t>Airtime </a:t>
            </a:r>
            <a:r>
              <a:rPr lang="en-US" dirty="0" smtClean="0"/>
              <a:t>Usage and TP</a:t>
            </a:r>
            <a:r>
              <a:rPr lang="en-US" dirty="0"/>
              <a:t/>
            </a:r>
            <a:br>
              <a:rPr lang="en-US" dirty="0"/>
            </a:br>
            <a:r>
              <a:rPr lang="en-US" dirty="0" smtClean="0"/>
              <a:t>- Analysis</a:t>
            </a:r>
            <a:endParaRPr lang="en-US" sz="4000" dirty="0"/>
          </a:p>
        </p:txBody>
      </p:sp>
      <p:sp>
        <p:nvSpPr>
          <p:cNvPr id="3"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4"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638249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 Medium Access and Utilization</a:t>
            </a:r>
            <a:endParaRPr lang="en-US" dirty="0"/>
          </a:p>
        </p:txBody>
      </p:sp>
      <p:sp>
        <p:nvSpPr>
          <p:cNvPr id="3" name="Content Placeholder 2"/>
          <p:cNvSpPr>
            <a:spLocks noGrp="1"/>
          </p:cNvSpPr>
          <p:nvPr>
            <p:ph sz="quarter" idx="4294967295"/>
          </p:nvPr>
        </p:nvSpPr>
        <p:spPr>
          <a:xfrm>
            <a:off x="456406" y="1751013"/>
            <a:ext cx="8229600" cy="4556126"/>
          </a:xfrm>
          <a:prstGeom prst="rect">
            <a:avLst/>
          </a:prstGeom>
        </p:spPr>
        <p:txBody>
          <a:bodyPr>
            <a:normAutofit/>
          </a:bodyPr>
          <a:lstStyle/>
          <a:p>
            <a:pPr>
              <a:buFont typeface="Arial" panose="020B0604020202020204" pitchFamily="34" charset="0"/>
              <a:buChar char="•"/>
            </a:pPr>
            <a:r>
              <a:rPr lang="en-US" sz="2000" dirty="0" smtClean="0"/>
              <a:t>EDCA Parameters</a:t>
            </a:r>
          </a:p>
          <a:p>
            <a:pPr lvl="1">
              <a:buFont typeface="Arial" panose="020B0604020202020204" pitchFamily="34" charset="0"/>
              <a:buChar char="•"/>
            </a:pPr>
            <a:r>
              <a:rPr lang="en-US" sz="1600" dirty="0" smtClean="0"/>
              <a:t>AIFSN(Td), </a:t>
            </a:r>
            <a:r>
              <a:rPr lang="en-US" sz="1600" dirty="0" err="1" smtClean="0"/>
              <a:t>CWmin</a:t>
            </a:r>
            <a:r>
              <a:rPr lang="en-US" sz="1600" dirty="0" smtClean="0"/>
              <a:t>, </a:t>
            </a:r>
            <a:r>
              <a:rPr lang="en-US" sz="1600" dirty="0" err="1" smtClean="0"/>
              <a:t>CWmax</a:t>
            </a:r>
            <a:r>
              <a:rPr lang="en-US" sz="1600" dirty="0" smtClean="0"/>
              <a:t>, TXOP Limit</a:t>
            </a:r>
            <a:endParaRPr lang="en-US" sz="2000" dirty="0" smtClean="0"/>
          </a:p>
          <a:p>
            <a:pPr>
              <a:buFont typeface="Arial" panose="020B0604020202020204" pitchFamily="34" charset="0"/>
              <a:buChar char="•"/>
            </a:pPr>
            <a:r>
              <a:rPr lang="en-US" dirty="0" smtClean="0"/>
              <a:t>BA time out </a:t>
            </a:r>
          </a:p>
          <a:p>
            <a:pPr lvl="1">
              <a:buFont typeface="Arial" panose="020B0604020202020204" pitchFamily="34" charset="0"/>
              <a:buChar char="•"/>
            </a:pPr>
            <a:r>
              <a:rPr lang="en-US" sz="1600" dirty="0" smtClean="0"/>
              <a:t>IEEE waiting for BA </a:t>
            </a:r>
            <a:r>
              <a:rPr lang="en-US" sz="1600" dirty="0"/>
              <a:t>t</a:t>
            </a:r>
            <a:r>
              <a:rPr lang="en-US" sz="1600" dirty="0" smtClean="0"/>
              <a:t>imeout issue (LAA uplink ACK is via licensed spectrum)</a:t>
            </a:r>
          </a:p>
          <a:p>
            <a:pPr>
              <a:buFont typeface="Arial" panose="020B0604020202020204" pitchFamily="34" charset="0"/>
              <a:buChar char="•"/>
            </a:pPr>
            <a:r>
              <a:rPr lang="en-US" dirty="0"/>
              <a:t>CW Adjustment issue</a:t>
            </a:r>
          </a:p>
          <a:p>
            <a:pPr lvl="1">
              <a:buFont typeface="Arial" panose="020B0604020202020204" pitchFamily="34" charset="0"/>
              <a:buChar char="•"/>
            </a:pPr>
            <a:r>
              <a:rPr lang="en-US" sz="1600" dirty="0"/>
              <a:t>In LAA, it adjusts CW based on reference </a:t>
            </a:r>
            <a:r>
              <a:rPr lang="en-US" sz="1600" dirty="0" err="1"/>
              <a:t>subframe</a:t>
            </a:r>
            <a:r>
              <a:rPr lang="en-US" sz="1600" dirty="0"/>
              <a:t> which is transmitted at least 4ms ago. By doing so, we observed LAA gets slight advantage (delay the doubling of CW) over IEEE, which adjusts the CW based on the last receiving PPDU (0ms ago). </a:t>
            </a:r>
          </a:p>
          <a:p>
            <a:pPr marL="457200" lvl="1" indent="0"/>
            <a:endParaRPr lang="en-US" sz="1600" dirty="0"/>
          </a:p>
          <a:p>
            <a:pPr lvl="1">
              <a:buFont typeface="Arial" panose="020B0604020202020204" pitchFamily="34" charset="0"/>
              <a:buChar char="•"/>
            </a:pPr>
            <a:endParaRPr lang="en-US" sz="1600" dirty="0" smtClean="0"/>
          </a:p>
        </p:txBody>
      </p:sp>
      <p:sp>
        <p:nvSpPr>
          <p:cNvPr id="4"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92867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Issue due to </a:t>
            </a:r>
            <a:r>
              <a:rPr lang="en-US" dirty="0" smtClean="0"/>
              <a:t>Waiting </a:t>
            </a:r>
            <a:r>
              <a:rPr lang="en-US" dirty="0"/>
              <a:t>for BA Timeout</a:t>
            </a:r>
          </a:p>
        </p:txBody>
      </p:sp>
      <p:sp>
        <p:nvSpPr>
          <p:cNvPr id="4" name="Date Placeholder 3"/>
          <p:cNvSpPr>
            <a:spLocks noGrp="1"/>
          </p:cNvSpPr>
          <p:nvPr>
            <p:ph type="dt" idx="10"/>
          </p:nvPr>
        </p:nvSpPr>
        <p:spPr/>
        <p:txBody>
          <a:bodyPr/>
          <a:lstStyle/>
          <a:p>
            <a:r>
              <a:rPr lang="en-US" dirty="0" smtClean="0"/>
              <a:t>May 2019</a:t>
            </a:r>
            <a:endParaRPr lang="en-GB" dirty="0"/>
          </a:p>
        </p:txBody>
      </p:sp>
      <p:sp>
        <p:nvSpPr>
          <p:cNvPr id="9" name="Rectangle 8"/>
          <p:cNvSpPr/>
          <p:nvPr/>
        </p:nvSpPr>
        <p:spPr>
          <a:xfrm>
            <a:off x="850106" y="4572000"/>
            <a:ext cx="7726644" cy="1949252"/>
          </a:xfrm>
          <a:prstGeom prst="rect">
            <a:avLst/>
          </a:prstGeom>
        </p:spPr>
        <p:txBody>
          <a:bodyPr wrap="square">
            <a:spAutoFit/>
          </a:bodyPr>
          <a:lstStyle/>
          <a:p>
            <a:pPr marL="342900" lvl="0" indent="-342900" eaLnBrk="1" hangingPunct="1">
              <a:spcBef>
                <a:spcPts val="600"/>
              </a:spcBef>
              <a:buFont typeface="Arial" panose="020B0604020202020204" pitchFamily="34" charset="0"/>
              <a:buChar char="•"/>
            </a:pPr>
            <a:r>
              <a:rPr lang="en-US" sz="2000" b="1" kern="0" dirty="0">
                <a:solidFill>
                  <a:srgbClr val="000000"/>
                </a:solidFill>
                <a:latin typeface="Times New Roman"/>
                <a:ea typeface="MS Gothic"/>
              </a:rPr>
              <a:t>Observation</a:t>
            </a:r>
          </a:p>
          <a:p>
            <a:pPr lvl="1" eaLnBrk="1" hangingPunct="1">
              <a:spcBef>
                <a:spcPts val="450"/>
              </a:spcBef>
              <a:buFont typeface="Arial" panose="020B0604020202020204" pitchFamily="34" charset="0"/>
              <a:buChar char="•"/>
            </a:pPr>
            <a:r>
              <a:rPr lang="en-US" sz="1400" kern="0" dirty="0">
                <a:solidFill>
                  <a:srgbClr val="000000"/>
                </a:solidFill>
                <a:latin typeface="Times New Roman"/>
                <a:ea typeface="MS Gothic"/>
              </a:rPr>
              <a:t>When collision happens</a:t>
            </a:r>
          </a:p>
          <a:p>
            <a:pPr lvl="2" eaLnBrk="1" hangingPunct="1">
              <a:spcBef>
                <a:spcPts val="450"/>
              </a:spcBef>
              <a:buFont typeface="Arial" panose="020B0604020202020204" pitchFamily="34" charset="0"/>
              <a:buChar char="•"/>
            </a:pPr>
            <a:r>
              <a:rPr lang="en-US" sz="1400" kern="0" dirty="0">
                <a:solidFill>
                  <a:srgbClr val="000000"/>
                </a:solidFill>
                <a:latin typeface="Times New Roman"/>
                <a:ea typeface="MS Gothic"/>
              </a:rPr>
              <a:t>LAA transmitter </a:t>
            </a:r>
            <a:r>
              <a:rPr lang="en-US" sz="1400" kern="0" dirty="0" smtClean="0">
                <a:solidFill>
                  <a:srgbClr val="000000"/>
                </a:solidFill>
                <a:latin typeface="Times New Roman"/>
                <a:ea typeface="MS Gothic"/>
              </a:rPr>
              <a:t>starts </a:t>
            </a:r>
            <a:r>
              <a:rPr lang="en-US" sz="1400" kern="0" dirty="0">
                <a:solidFill>
                  <a:srgbClr val="000000"/>
                </a:solidFill>
                <a:latin typeface="Times New Roman"/>
                <a:ea typeface="MS Gothic"/>
              </a:rPr>
              <a:t>to sense the channel once the media become idle immediately after a collision (yellow part). Note LAA uses </a:t>
            </a:r>
            <a:r>
              <a:rPr lang="en-US" sz="1400" kern="0" dirty="0" smtClean="0">
                <a:solidFill>
                  <a:srgbClr val="000000"/>
                </a:solidFill>
                <a:latin typeface="Times New Roman"/>
                <a:ea typeface="MS Gothic"/>
              </a:rPr>
              <a:t>the licensed </a:t>
            </a:r>
            <a:r>
              <a:rPr lang="en-US" sz="1400" kern="0" dirty="0">
                <a:solidFill>
                  <a:srgbClr val="000000"/>
                </a:solidFill>
                <a:latin typeface="Times New Roman"/>
                <a:ea typeface="MS Gothic"/>
              </a:rPr>
              <a:t>band for uplink ack.</a:t>
            </a:r>
          </a:p>
          <a:p>
            <a:pPr lvl="2" eaLnBrk="1" hangingPunct="1">
              <a:spcBef>
                <a:spcPts val="450"/>
              </a:spcBef>
              <a:buFont typeface="Arial" panose="020B0604020202020204" pitchFamily="34" charset="0"/>
              <a:buChar char="•"/>
            </a:pPr>
            <a:r>
              <a:rPr lang="en-US" sz="1400" kern="0" dirty="0">
                <a:solidFill>
                  <a:srgbClr val="000000"/>
                </a:solidFill>
                <a:latin typeface="Times New Roman"/>
                <a:ea typeface="MS Gothic"/>
              </a:rPr>
              <a:t>IEEE </a:t>
            </a:r>
            <a:r>
              <a:rPr lang="en-US" sz="1400" kern="0" dirty="0" smtClean="0">
                <a:solidFill>
                  <a:srgbClr val="000000"/>
                </a:solidFill>
                <a:latin typeface="Times New Roman"/>
                <a:ea typeface="MS Gothic"/>
              </a:rPr>
              <a:t>transmitter </a:t>
            </a:r>
            <a:r>
              <a:rPr lang="en-US" sz="1400" kern="0" dirty="0">
                <a:solidFill>
                  <a:srgbClr val="000000"/>
                </a:solidFill>
                <a:latin typeface="Times New Roman"/>
                <a:ea typeface="MS Gothic"/>
              </a:rPr>
              <a:t>waits for STA to send BA for a duration of 58us </a:t>
            </a:r>
            <a:r>
              <a:rPr lang="en-US" sz="1400" kern="0" dirty="0" smtClean="0">
                <a:solidFill>
                  <a:srgbClr val="000000"/>
                </a:solidFill>
                <a:latin typeface="Times New Roman"/>
                <a:ea typeface="MS Gothic"/>
              </a:rPr>
              <a:t>(</a:t>
            </a:r>
            <a:r>
              <a:rPr lang="en-US" sz="1400" kern="0" dirty="0" err="1" smtClean="0">
                <a:solidFill>
                  <a:srgbClr val="000000"/>
                </a:solidFill>
                <a:latin typeface="Times New Roman"/>
                <a:ea typeface="MS Gothic"/>
              </a:rPr>
              <a:t>i.e</a:t>
            </a:r>
            <a:r>
              <a:rPr lang="en-US" sz="1400" kern="0" dirty="0" smtClean="0">
                <a:solidFill>
                  <a:srgbClr val="000000"/>
                </a:solidFill>
                <a:latin typeface="Times New Roman"/>
                <a:ea typeface="MS Gothic"/>
              </a:rPr>
              <a:t>, </a:t>
            </a:r>
            <a:r>
              <a:rPr lang="en-US" sz="1400" kern="0" dirty="0">
                <a:solidFill>
                  <a:srgbClr val="000000"/>
                </a:solidFill>
                <a:latin typeface="Times New Roman"/>
                <a:ea typeface="MS Gothic"/>
              </a:rPr>
              <a:t>Wait for BA Timeout), and then starts to sense the channel (yellow part)</a:t>
            </a:r>
          </a:p>
          <a:p>
            <a:pPr lvl="1" eaLnBrk="1" hangingPunct="1">
              <a:spcBef>
                <a:spcPts val="450"/>
              </a:spcBef>
              <a:buFont typeface="Arial" panose="020B0604020202020204" pitchFamily="34" charset="0"/>
              <a:buChar char="•"/>
            </a:pPr>
            <a:r>
              <a:rPr lang="en-US" sz="1400" kern="0" dirty="0">
                <a:solidFill>
                  <a:srgbClr val="000000"/>
                </a:solidFill>
                <a:latin typeface="Times New Roman"/>
                <a:ea typeface="MS Gothic"/>
              </a:rPr>
              <a:t>Thus, LAA has higher channel access probability especially in a high collision environment</a:t>
            </a:r>
          </a:p>
        </p:txBody>
      </p:sp>
      <p:sp>
        <p:nvSpPr>
          <p:cNvPr id="10"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pic>
        <p:nvPicPr>
          <p:cNvPr id="2" name="Picture 1"/>
          <p:cNvPicPr>
            <a:picLocks noChangeAspect="1"/>
          </p:cNvPicPr>
          <p:nvPr/>
        </p:nvPicPr>
        <p:blipFill>
          <a:blip r:embed="rId2"/>
          <a:stretch>
            <a:fillRect/>
          </a:stretch>
        </p:blipFill>
        <p:spPr>
          <a:xfrm>
            <a:off x="1232693" y="1637507"/>
            <a:ext cx="6677025" cy="3048000"/>
          </a:xfrm>
          <a:prstGeom prst="rect">
            <a:avLst/>
          </a:prstGeom>
        </p:spPr>
      </p:pic>
    </p:spTree>
    <p:extLst>
      <p:ext uri="{BB962C8B-B14F-4D97-AF65-F5344CB8AC3E}">
        <p14:creationId xmlns:p14="http://schemas.microsoft.com/office/powerpoint/2010/main" val="1493278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Chart 25"/>
          <p:cNvGraphicFramePr>
            <a:graphicFrameLocks/>
          </p:cNvGraphicFramePr>
          <p:nvPr>
            <p:extLst>
              <p:ext uri="{D42A27DB-BD31-4B8C-83A1-F6EECF244321}">
                <p14:modId xmlns:p14="http://schemas.microsoft.com/office/powerpoint/2010/main" val="3124214224"/>
              </p:ext>
            </p:extLst>
          </p:nvPr>
        </p:nvGraphicFramePr>
        <p:xfrm>
          <a:off x="1400364" y="1401724"/>
          <a:ext cx="6905436" cy="240837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464820" y="432002"/>
            <a:ext cx="8229600" cy="1269800"/>
          </a:xfrm>
        </p:spPr>
        <p:txBody>
          <a:bodyPr/>
          <a:lstStyle/>
          <a:p>
            <a:r>
              <a:rPr lang="en-US" dirty="0" smtClean="0"/>
              <a:t>TXOP vs CA Prob.</a:t>
            </a:r>
            <a:endParaRPr lang="en-US" dirty="0"/>
          </a:p>
        </p:txBody>
      </p:sp>
      <p:sp>
        <p:nvSpPr>
          <p:cNvPr id="15" name="Content Placeholder 5"/>
          <p:cNvSpPr txBox="1">
            <a:spLocks/>
          </p:cNvSpPr>
          <p:nvPr/>
        </p:nvSpPr>
        <p:spPr>
          <a:xfrm>
            <a:off x="914400" y="3650277"/>
            <a:ext cx="7467600" cy="2750523"/>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Clr>
                <a:schemeClr val="accent1"/>
              </a:buClr>
              <a:buFont typeface="Lucida Grande"/>
              <a:buChar char="▪"/>
              <a:defRPr sz="3200" kern="1200" spc="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spc="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Font typeface="Lucida Grande"/>
              <a:buChar char="▪"/>
              <a:defRPr sz="2400" kern="1200" spc="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spc="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2000" kern="1200" spc="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dirty="0" smtClean="0"/>
              <a:t>Observation</a:t>
            </a:r>
          </a:p>
          <a:p>
            <a:pPr lvl="1"/>
            <a:r>
              <a:rPr lang="en-US" sz="1300" dirty="0" smtClean="0"/>
              <a:t>Region I</a:t>
            </a:r>
          </a:p>
          <a:p>
            <a:pPr lvl="2"/>
            <a:r>
              <a:rPr lang="en-US" sz="1300" dirty="0" smtClean="0"/>
              <a:t>Regardless of TXOP (COT), CA </a:t>
            </a:r>
            <a:r>
              <a:rPr lang="en-US" sz="1300" dirty="0"/>
              <a:t>prob</a:t>
            </a:r>
            <a:r>
              <a:rPr lang="en-US" sz="1300" dirty="0" smtClean="0"/>
              <a:t>. (probability of gaining channel access) is approximately equal</a:t>
            </a:r>
          </a:p>
          <a:p>
            <a:pPr lvl="1"/>
            <a:r>
              <a:rPr lang="en-US" sz="1300" dirty="0" smtClean="0"/>
              <a:t>Region II</a:t>
            </a:r>
          </a:p>
          <a:p>
            <a:pPr lvl="2"/>
            <a:r>
              <a:rPr lang="en-US" sz="1300" dirty="0" smtClean="0"/>
              <a:t>Affected </a:t>
            </a:r>
            <a:r>
              <a:rPr lang="en-US" sz="1300" dirty="0"/>
              <a:t>by </a:t>
            </a:r>
            <a:r>
              <a:rPr lang="en-US" sz="1300" b="1" dirty="0" smtClean="0">
                <a:solidFill>
                  <a:srgbClr val="FF0000"/>
                </a:solidFill>
              </a:rPr>
              <a:t>Waiting </a:t>
            </a:r>
            <a:r>
              <a:rPr lang="en-US" sz="1300" b="1" dirty="0">
                <a:solidFill>
                  <a:srgbClr val="FF0000"/>
                </a:solidFill>
              </a:rPr>
              <a:t>for BA Timeout </a:t>
            </a:r>
            <a:r>
              <a:rPr lang="en-US" sz="1300" b="1" dirty="0" smtClean="0">
                <a:solidFill>
                  <a:srgbClr val="FF0000"/>
                </a:solidFill>
              </a:rPr>
              <a:t>Issue</a:t>
            </a:r>
          </a:p>
          <a:p>
            <a:pPr lvl="2"/>
            <a:r>
              <a:rPr lang="en-US" sz="1300" dirty="0" smtClean="0"/>
              <a:t>ETSI (LAA) gets advantage by easily obtaining the channel after collision</a:t>
            </a:r>
          </a:p>
          <a:p>
            <a:r>
              <a:rPr lang="en-US" sz="1600" dirty="0" smtClean="0"/>
              <a:t>Conclusion</a:t>
            </a:r>
            <a:endParaRPr lang="en-US" sz="1800" dirty="0" smtClean="0"/>
          </a:p>
          <a:p>
            <a:pPr lvl="1"/>
            <a:r>
              <a:rPr lang="en-US" sz="1300" dirty="0" smtClean="0"/>
              <a:t>The red dashed circle shows the CA prob. </a:t>
            </a:r>
            <a:r>
              <a:rPr lang="en-US" sz="1300" dirty="0"/>
              <a:t>o</a:t>
            </a:r>
            <a:r>
              <a:rPr lang="en-US" sz="1300" dirty="0" smtClean="0"/>
              <a:t>f current VO vs Class 4 parameters in spec, where </a:t>
            </a:r>
            <a:r>
              <a:rPr lang="en-US" sz="1300" b="1" dirty="0" smtClean="0">
                <a:solidFill>
                  <a:srgbClr val="FF0000"/>
                </a:solidFill>
              </a:rPr>
              <a:t>Waiting for BA Timeout issue</a:t>
            </a:r>
            <a:r>
              <a:rPr lang="en-US" sz="1300" dirty="0" smtClean="0">
                <a:solidFill>
                  <a:srgbClr val="FF0000"/>
                </a:solidFill>
              </a:rPr>
              <a:t> </a:t>
            </a:r>
            <a:r>
              <a:rPr lang="en-US" sz="1300" dirty="0" smtClean="0"/>
              <a:t>is the main factor cause unfairness of CA prob.</a:t>
            </a:r>
          </a:p>
          <a:p>
            <a:pPr lvl="1"/>
            <a:r>
              <a:rPr lang="en-US" sz="1300" dirty="0" smtClean="0"/>
              <a:t>The ratio of </a:t>
            </a:r>
            <a:r>
              <a:rPr lang="en-US" sz="1300" b="1" dirty="0" smtClean="0"/>
              <a:t>CA prob. 65% vs 35% </a:t>
            </a:r>
            <a:r>
              <a:rPr lang="en-US" sz="1300" dirty="0" smtClean="0"/>
              <a:t>here is what was observed in </a:t>
            </a:r>
            <a:r>
              <a:rPr lang="en-US" sz="1300" b="1" dirty="0" smtClean="0"/>
              <a:t>airtime simulation results 7.4s vs 4.0s</a:t>
            </a:r>
            <a:endParaRPr lang="en-US" sz="1300" b="1" dirty="0"/>
          </a:p>
        </p:txBody>
      </p:sp>
      <p:sp>
        <p:nvSpPr>
          <p:cNvPr id="37" name="Rectangle 36"/>
          <p:cNvSpPr/>
          <p:nvPr/>
        </p:nvSpPr>
        <p:spPr>
          <a:xfrm>
            <a:off x="1981200" y="1026723"/>
            <a:ext cx="505267" cy="230832"/>
          </a:xfrm>
          <a:prstGeom prst="rect">
            <a:avLst/>
          </a:prstGeom>
        </p:spPr>
        <p:txBody>
          <a:bodyPr wrap="none">
            <a:spAutoFit/>
          </a:bodyPr>
          <a:lstStyle/>
          <a:p>
            <a:r>
              <a:rPr lang="en-US" sz="900" dirty="0" smtClean="0"/>
              <a:t>(Prob.)</a:t>
            </a:r>
            <a:endParaRPr lang="en-US" sz="900" dirty="0"/>
          </a:p>
        </p:txBody>
      </p:sp>
      <p:grpSp>
        <p:nvGrpSpPr>
          <p:cNvPr id="3" name="Group 2"/>
          <p:cNvGrpSpPr/>
          <p:nvPr/>
        </p:nvGrpSpPr>
        <p:grpSpPr>
          <a:xfrm>
            <a:off x="2281473" y="3347913"/>
            <a:ext cx="4599161" cy="364038"/>
            <a:chOff x="3081513" y="3216746"/>
            <a:chExt cx="4599161" cy="364038"/>
          </a:xfrm>
        </p:grpSpPr>
        <p:cxnSp>
          <p:nvCxnSpPr>
            <p:cNvPr id="17" name="Straight Arrow Connector 16"/>
            <p:cNvCxnSpPr/>
            <p:nvPr/>
          </p:nvCxnSpPr>
          <p:spPr>
            <a:xfrm>
              <a:off x="5895473" y="3216746"/>
              <a:ext cx="1785201" cy="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3081513" y="3222650"/>
              <a:ext cx="2701666" cy="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6431773" y="3297996"/>
              <a:ext cx="701795" cy="276999"/>
            </a:xfrm>
            <a:prstGeom prst="rect">
              <a:avLst/>
            </a:prstGeom>
          </p:spPr>
          <p:txBody>
            <a:bodyPr wrap="none">
              <a:spAutoFit/>
            </a:bodyPr>
            <a:lstStyle/>
            <a:p>
              <a:r>
                <a:rPr lang="en-US" sz="1200" b="1" dirty="0">
                  <a:solidFill>
                    <a:schemeClr val="accent1"/>
                  </a:solidFill>
                </a:rPr>
                <a:t>Region I</a:t>
              </a:r>
            </a:p>
          </p:txBody>
        </p:sp>
        <p:sp>
          <p:nvSpPr>
            <p:cNvPr id="24" name="Rectangle 23"/>
            <p:cNvSpPr/>
            <p:nvPr/>
          </p:nvSpPr>
          <p:spPr>
            <a:xfrm>
              <a:off x="4181172" y="3303785"/>
              <a:ext cx="743473" cy="276999"/>
            </a:xfrm>
            <a:prstGeom prst="rect">
              <a:avLst/>
            </a:prstGeom>
          </p:spPr>
          <p:txBody>
            <a:bodyPr wrap="none">
              <a:spAutoFit/>
            </a:bodyPr>
            <a:lstStyle/>
            <a:p>
              <a:r>
                <a:rPr lang="en-US" sz="1200" b="1" dirty="0">
                  <a:solidFill>
                    <a:schemeClr val="accent1"/>
                  </a:solidFill>
                </a:rPr>
                <a:t>Region </a:t>
              </a:r>
              <a:r>
                <a:rPr lang="en-US" sz="1200" b="1" dirty="0" smtClean="0">
                  <a:solidFill>
                    <a:schemeClr val="accent1"/>
                  </a:solidFill>
                </a:rPr>
                <a:t>II</a:t>
              </a:r>
              <a:endParaRPr lang="en-US" sz="1200" b="1" dirty="0">
                <a:solidFill>
                  <a:schemeClr val="accent1"/>
                </a:solidFill>
              </a:endParaRPr>
            </a:p>
          </p:txBody>
        </p:sp>
      </p:grpSp>
      <p:sp>
        <p:nvSpPr>
          <p:cNvPr id="27" name="TextBox 26"/>
          <p:cNvSpPr txBox="1"/>
          <p:nvPr/>
        </p:nvSpPr>
        <p:spPr>
          <a:xfrm>
            <a:off x="84378" y="712959"/>
            <a:ext cx="2277264" cy="707886"/>
          </a:xfrm>
          <a:prstGeom prst="rect">
            <a:avLst/>
          </a:prstGeom>
          <a:solidFill>
            <a:srgbClr val="FFC000"/>
          </a:solidFill>
        </p:spPr>
        <p:txBody>
          <a:bodyPr wrap="square" rtlCol="0">
            <a:spAutoFit/>
          </a:bodyPr>
          <a:lstStyle/>
          <a:p>
            <a:r>
              <a:rPr lang="en-US" sz="1000" dirty="0" smtClean="0">
                <a:solidFill>
                  <a:schemeClr val="tx1"/>
                </a:solidFill>
              </a:rPr>
              <a:t>Distance X = 10m</a:t>
            </a:r>
          </a:p>
          <a:p>
            <a:r>
              <a:rPr lang="en-US" sz="1000" dirty="0" smtClean="0">
                <a:solidFill>
                  <a:schemeClr val="tx1"/>
                </a:solidFill>
              </a:rPr>
              <a:t>VO vs Class 4</a:t>
            </a:r>
          </a:p>
          <a:p>
            <a:r>
              <a:rPr lang="en-US" sz="1000" dirty="0" smtClean="0">
                <a:solidFill>
                  <a:schemeClr val="tx1"/>
                </a:solidFill>
              </a:rPr>
              <a:t>IEEE : fixed TXOP 2.08ms</a:t>
            </a:r>
          </a:p>
          <a:p>
            <a:r>
              <a:rPr lang="en-US" sz="1000" dirty="0" smtClean="0">
                <a:solidFill>
                  <a:schemeClr val="tx1"/>
                </a:solidFill>
              </a:rPr>
              <a:t>ETSI (LAA): scan TXOP 1.9ms ~ 2.4ms</a:t>
            </a:r>
            <a:endParaRPr lang="en-US" sz="1000" dirty="0">
              <a:solidFill>
                <a:schemeClr val="tx1"/>
              </a:solidFill>
            </a:endParaRPr>
          </a:p>
        </p:txBody>
      </p:sp>
      <p:sp>
        <p:nvSpPr>
          <p:cNvPr id="11" name="Oval 10"/>
          <p:cNvSpPr/>
          <p:nvPr/>
        </p:nvSpPr>
        <p:spPr bwMode="auto">
          <a:xfrm>
            <a:off x="2978747" y="1444061"/>
            <a:ext cx="524943" cy="1894766"/>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14"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4071320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4654"/>
            <a:ext cx="8229600" cy="2630748"/>
          </a:xfrm>
        </p:spPr>
        <p:txBody>
          <a:bodyPr>
            <a:normAutofit/>
          </a:bodyPr>
          <a:lstStyle/>
          <a:p>
            <a:r>
              <a:rPr lang="en-US" dirty="0" smtClean="0"/>
              <a:t>System TP</a:t>
            </a:r>
            <a:br>
              <a:rPr lang="en-US" dirty="0" smtClean="0"/>
            </a:br>
            <a:r>
              <a:rPr lang="en-US" dirty="0" smtClean="0"/>
              <a:t>- Simulation Results</a:t>
            </a:r>
            <a:endParaRPr lang="en-US" sz="3600" dirty="0"/>
          </a:p>
        </p:txBody>
      </p:sp>
      <p:sp>
        <p:nvSpPr>
          <p:cNvPr id="3"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4"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2983717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System TP</a:t>
            </a:r>
            <a:br>
              <a:rPr lang="en-US" kern="0" dirty="0" smtClean="0"/>
            </a:br>
            <a:r>
              <a:rPr lang="en-US" sz="2400" kern="0" dirty="0" smtClean="0"/>
              <a:t>(IEEE vs IEEE)</a:t>
            </a:r>
            <a:endParaRPr lang="en-US" kern="0" dirty="0"/>
          </a:p>
        </p:txBody>
      </p:sp>
      <p:sp>
        <p:nvSpPr>
          <p:cNvPr id="7" name="Content Placeholder 2"/>
          <p:cNvSpPr>
            <a:spLocks noGrp="1"/>
          </p:cNvSpPr>
          <p:nvPr>
            <p:ph sz="quarter" idx="4294967295"/>
          </p:nvPr>
        </p:nvSpPr>
        <p:spPr>
          <a:xfrm>
            <a:off x="457200" y="4296958"/>
            <a:ext cx="8229600" cy="2408642"/>
          </a:xfrm>
          <a:prstGeom prst="rect">
            <a:avLst/>
          </a:prstGeom>
        </p:spPr>
        <p:txBody>
          <a:bodyPr>
            <a:normAutofit/>
          </a:bodyPr>
          <a:lstStyle/>
          <a:p>
            <a:r>
              <a:rPr lang="en-US" sz="2000" dirty="0" smtClean="0"/>
              <a:t>Observation</a:t>
            </a:r>
          </a:p>
          <a:p>
            <a:pPr lvl="1">
              <a:buFont typeface="Arial" panose="020B0604020202020204" pitchFamily="34" charset="0"/>
              <a:buChar char="•"/>
            </a:pPr>
            <a:r>
              <a:rPr lang="en-US" sz="1600" dirty="0" smtClean="0"/>
              <a:t>TP is proportional to “successful TX time” and “Data Rate”</a:t>
            </a:r>
            <a:endParaRPr lang="en-US" sz="1400" dirty="0" smtClean="0"/>
          </a:p>
          <a:p>
            <a:pPr lvl="1">
              <a:buFont typeface="Arial" panose="020B0604020202020204" pitchFamily="34" charset="0"/>
              <a:buChar char="•"/>
            </a:pPr>
            <a:r>
              <a:rPr lang="en-US" sz="1400" dirty="0" smtClean="0"/>
              <a:t>Successful TX time = (10s – “collision time”)/2</a:t>
            </a:r>
          </a:p>
          <a:p>
            <a:pPr lvl="1">
              <a:buFont typeface="Arial" panose="020B0604020202020204" pitchFamily="34" charset="0"/>
              <a:buChar char="•"/>
            </a:pPr>
            <a:r>
              <a:rPr lang="en-US" sz="1400" dirty="0" smtClean="0"/>
              <a:t>From </a:t>
            </a:r>
            <a:r>
              <a:rPr lang="en-US" sz="1400" b="1" dirty="0" smtClean="0"/>
              <a:t>VO </a:t>
            </a:r>
            <a:r>
              <a:rPr lang="en-US" sz="1400" dirty="0" smtClean="0"/>
              <a:t>to </a:t>
            </a:r>
            <a:r>
              <a:rPr lang="en-US" sz="1400" b="1" dirty="0" smtClean="0"/>
              <a:t>BE </a:t>
            </a:r>
            <a:r>
              <a:rPr lang="en-US" sz="1400" dirty="0" smtClean="0"/>
              <a:t>category: </a:t>
            </a:r>
            <a:r>
              <a:rPr lang="en-US" sz="1400" dirty="0" err="1" smtClean="0"/>
              <a:t>CWmin</a:t>
            </a:r>
            <a:r>
              <a:rPr lang="en-US" sz="1400" dirty="0" smtClean="0"/>
              <a:t>↑ =&gt; </a:t>
            </a:r>
            <a:r>
              <a:rPr lang="en-US" sz="1400" dirty="0"/>
              <a:t>collision time↓ </a:t>
            </a:r>
            <a:r>
              <a:rPr lang="en-US" sz="1400" dirty="0" smtClean="0"/>
              <a:t>=&gt; successful TX </a:t>
            </a:r>
            <a:r>
              <a:rPr lang="en-US" sz="1400" dirty="0"/>
              <a:t>time </a:t>
            </a:r>
            <a:r>
              <a:rPr lang="en-US" sz="1400" dirty="0" smtClean="0"/>
              <a:t>↑ =&gt; TP</a:t>
            </a:r>
            <a:r>
              <a:rPr lang="en-US" sz="1400" dirty="0"/>
              <a:t> </a:t>
            </a:r>
            <a:r>
              <a:rPr lang="en-US" sz="1400" dirty="0" smtClean="0"/>
              <a:t>↑</a:t>
            </a:r>
          </a:p>
        </p:txBody>
      </p:sp>
      <p:sp>
        <p:nvSpPr>
          <p:cNvPr id="8" name="TextBox 7"/>
          <p:cNvSpPr txBox="1"/>
          <p:nvPr/>
        </p:nvSpPr>
        <p:spPr>
          <a:xfrm>
            <a:off x="1564303" y="1235574"/>
            <a:ext cx="593432" cy="261610"/>
          </a:xfrm>
          <a:prstGeom prst="rect">
            <a:avLst/>
          </a:prstGeom>
          <a:noFill/>
        </p:spPr>
        <p:txBody>
          <a:bodyPr wrap="none" rtlCol="0">
            <a:spAutoFit/>
          </a:bodyPr>
          <a:lstStyle/>
          <a:p>
            <a:r>
              <a:rPr lang="en-US" sz="1100" dirty="0" smtClean="0"/>
              <a:t>(Mbps)</a:t>
            </a:r>
            <a:endParaRPr lang="en-US" sz="1100" dirty="0"/>
          </a:p>
        </p:txBody>
      </p:sp>
      <p:sp>
        <p:nvSpPr>
          <p:cNvPr id="11" name="TextBox 10"/>
          <p:cNvSpPr txBox="1"/>
          <p:nvPr/>
        </p:nvSpPr>
        <p:spPr>
          <a:xfrm>
            <a:off x="1088526" y="1517543"/>
            <a:ext cx="636713" cy="276999"/>
          </a:xfrm>
          <a:prstGeom prst="rect">
            <a:avLst/>
          </a:prstGeom>
          <a:noFill/>
        </p:spPr>
        <p:txBody>
          <a:bodyPr wrap="none" rtlCol="0">
            <a:spAutoFit/>
          </a:bodyPr>
          <a:lstStyle/>
          <a:p>
            <a:r>
              <a:rPr lang="en-US" sz="1200" dirty="0" smtClean="0">
                <a:solidFill>
                  <a:schemeClr val="tx1"/>
                </a:solidFill>
              </a:rPr>
              <a:t>(Mbps)</a:t>
            </a:r>
            <a:endParaRPr lang="en-US" sz="1200" dirty="0">
              <a:solidFill>
                <a:schemeClr val="tx1"/>
              </a:solidFill>
            </a:endParaRPr>
          </a:p>
        </p:txBody>
      </p:sp>
      <p:graphicFrame>
        <p:nvGraphicFramePr>
          <p:cNvPr id="10" name="Chart 9"/>
          <p:cNvGraphicFramePr>
            <a:graphicFrameLocks/>
          </p:cNvGraphicFramePr>
          <p:nvPr>
            <p:extLst>
              <p:ext uri="{D42A27DB-BD31-4B8C-83A1-F6EECF244321}">
                <p14:modId xmlns:p14="http://schemas.microsoft.com/office/powerpoint/2010/main" val="1707482997"/>
              </p:ext>
            </p:extLst>
          </p:nvPr>
        </p:nvGraphicFramePr>
        <p:xfrm>
          <a:off x="883467" y="1449419"/>
          <a:ext cx="7117533" cy="2713006"/>
        </p:xfrm>
        <a:graphic>
          <a:graphicData uri="http://schemas.openxmlformats.org/drawingml/2006/chart">
            <c:chart xmlns:c="http://schemas.openxmlformats.org/drawingml/2006/chart" xmlns:r="http://schemas.openxmlformats.org/officeDocument/2006/relationships" r:id="rId2"/>
          </a:graphicData>
        </a:graphic>
      </p:graphicFrame>
      <p:sp>
        <p:nvSpPr>
          <p:cNvPr id="9"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12"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2103492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sz="quarter" idx="4294967295"/>
          </p:nvPr>
        </p:nvSpPr>
        <p:spPr>
          <a:xfrm>
            <a:off x="457200" y="4343400"/>
            <a:ext cx="8229600" cy="2362200"/>
          </a:xfrm>
          <a:prstGeom prst="rect">
            <a:avLst/>
          </a:prstGeom>
        </p:spPr>
        <p:txBody>
          <a:bodyPr>
            <a:normAutofit/>
          </a:bodyPr>
          <a:lstStyle/>
          <a:p>
            <a:r>
              <a:rPr lang="en-US" sz="2000" dirty="0" smtClean="0"/>
              <a:t>Observation</a:t>
            </a:r>
          </a:p>
          <a:p>
            <a:pPr lvl="1">
              <a:buFont typeface="Arial" panose="020B0604020202020204" pitchFamily="34" charset="0"/>
              <a:buChar char="•"/>
            </a:pPr>
            <a:r>
              <a:rPr lang="en-US" sz="1400" dirty="0" smtClean="0"/>
              <a:t>TP is determined by “successful TX time” and “Data Rate”</a:t>
            </a:r>
          </a:p>
          <a:p>
            <a:pPr lvl="1">
              <a:buFont typeface="Arial" panose="020B0604020202020204" pitchFamily="34" charset="0"/>
              <a:buChar char="•"/>
            </a:pPr>
            <a:r>
              <a:rPr lang="en-US" sz="1400" dirty="0" smtClean="0"/>
              <a:t>The average MAC data rate in simulation are</a:t>
            </a:r>
          </a:p>
          <a:p>
            <a:pPr lvl="2">
              <a:buFont typeface="Arial" panose="020B0604020202020204" pitchFamily="34" charset="0"/>
              <a:buChar char="•"/>
            </a:pPr>
            <a:r>
              <a:rPr lang="en-US" sz="1200" dirty="0" smtClean="0"/>
              <a:t>ETST(LAA) MCS28: 84Mbps</a:t>
            </a:r>
          </a:p>
          <a:p>
            <a:pPr lvl="2">
              <a:buFont typeface="Arial" panose="020B0604020202020204" pitchFamily="34" charset="0"/>
              <a:buChar char="•"/>
            </a:pPr>
            <a:r>
              <a:rPr lang="en-US" sz="1200" dirty="0" smtClean="0"/>
              <a:t>IEEE  MCS8: 75.4Mbps</a:t>
            </a:r>
          </a:p>
          <a:p>
            <a:pPr marL="457200" lvl="1" indent="0"/>
            <a:endParaRPr lang="en-US" sz="1400" dirty="0" smtClean="0"/>
          </a:p>
        </p:txBody>
      </p:sp>
      <p:sp>
        <p:nvSpPr>
          <p:cNvPr id="8" name="TextBox 7"/>
          <p:cNvSpPr txBox="1"/>
          <p:nvPr/>
        </p:nvSpPr>
        <p:spPr>
          <a:xfrm>
            <a:off x="1564303" y="1235574"/>
            <a:ext cx="593432" cy="261610"/>
          </a:xfrm>
          <a:prstGeom prst="rect">
            <a:avLst/>
          </a:prstGeom>
          <a:noFill/>
        </p:spPr>
        <p:txBody>
          <a:bodyPr wrap="none" rtlCol="0">
            <a:spAutoFit/>
          </a:bodyPr>
          <a:lstStyle/>
          <a:p>
            <a:r>
              <a:rPr lang="en-US" sz="1100" dirty="0" smtClean="0"/>
              <a:t>(Mbps)</a:t>
            </a:r>
            <a:endParaRPr lang="en-US" sz="1100" dirty="0"/>
          </a:p>
        </p:txBody>
      </p:sp>
      <p:sp>
        <p:nvSpPr>
          <p:cNvPr id="11" name="Title 1"/>
          <p:cNvSpPr txBox="1">
            <a:spLocks/>
          </p:cNvSpPr>
          <p:nvPr/>
        </p:nvSpPr>
        <p:spPr bwMode="auto">
          <a:xfrm>
            <a:off x="686593" y="531878"/>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System TP (ETSI vs IEEE)</a:t>
            </a:r>
            <a:endParaRPr lang="en-US" kern="0" dirty="0"/>
          </a:p>
        </p:txBody>
      </p:sp>
      <p:sp>
        <p:nvSpPr>
          <p:cNvPr id="12" name="TextBox 11"/>
          <p:cNvSpPr txBox="1"/>
          <p:nvPr/>
        </p:nvSpPr>
        <p:spPr>
          <a:xfrm>
            <a:off x="1088526" y="1589972"/>
            <a:ext cx="636713" cy="276999"/>
          </a:xfrm>
          <a:prstGeom prst="rect">
            <a:avLst/>
          </a:prstGeom>
          <a:noFill/>
        </p:spPr>
        <p:txBody>
          <a:bodyPr wrap="none" rtlCol="0">
            <a:spAutoFit/>
          </a:bodyPr>
          <a:lstStyle/>
          <a:p>
            <a:r>
              <a:rPr lang="en-US" sz="1200" dirty="0" smtClean="0">
                <a:solidFill>
                  <a:schemeClr val="tx1"/>
                </a:solidFill>
              </a:rPr>
              <a:t>(Mbps)</a:t>
            </a:r>
            <a:endParaRPr lang="en-US" sz="1200" dirty="0">
              <a:solidFill>
                <a:schemeClr val="tx1"/>
              </a:solidFill>
            </a:endParaRPr>
          </a:p>
        </p:txBody>
      </p:sp>
      <p:graphicFrame>
        <p:nvGraphicFramePr>
          <p:cNvPr id="14" name="Chart 13"/>
          <p:cNvGraphicFramePr>
            <a:graphicFrameLocks/>
          </p:cNvGraphicFramePr>
          <p:nvPr>
            <p:extLst>
              <p:ext uri="{D42A27DB-BD31-4B8C-83A1-F6EECF244321}">
                <p14:modId xmlns:p14="http://schemas.microsoft.com/office/powerpoint/2010/main" val="1228290573"/>
              </p:ext>
            </p:extLst>
          </p:nvPr>
        </p:nvGraphicFramePr>
        <p:xfrm>
          <a:off x="869474" y="1521847"/>
          <a:ext cx="7131526" cy="2754878"/>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2406611" y="3769511"/>
            <a:ext cx="622286" cy="246221"/>
          </a:xfrm>
          <a:prstGeom prst="rect">
            <a:avLst/>
          </a:prstGeom>
        </p:spPr>
        <p:txBody>
          <a:bodyPr wrap="none">
            <a:spAutoFit/>
          </a:bodyPr>
          <a:lstStyle/>
          <a:p>
            <a:r>
              <a:rPr lang="en-US" sz="1000" dirty="0" smtClean="0">
                <a:solidFill>
                  <a:schemeClr val="bg1">
                    <a:lumMod val="65000"/>
                  </a:schemeClr>
                </a:solidFill>
              </a:rPr>
              <a:t>2.080ms</a:t>
            </a:r>
            <a:endParaRPr lang="en-US" sz="1000" dirty="0">
              <a:solidFill>
                <a:schemeClr val="bg1">
                  <a:lumMod val="65000"/>
                </a:schemeClr>
              </a:solidFill>
            </a:endParaRPr>
          </a:p>
        </p:txBody>
      </p:sp>
      <p:sp>
        <p:nvSpPr>
          <p:cNvPr id="10" name="Rectangle 9"/>
          <p:cNvSpPr/>
          <p:nvPr/>
        </p:nvSpPr>
        <p:spPr>
          <a:xfrm>
            <a:off x="1943298" y="377444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2ms</a:t>
            </a:r>
            <a:endParaRPr lang="en-US" sz="1000" dirty="0">
              <a:solidFill>
                <a:schemeClr val="bg1">
                  <a:lumMod val="65000"/>
                </a:schemeClr>
              </a:solidFill>
            </a:endParaRPr>
          </a:p>
        </p:txBody>
      </p:sp>
      <p:sp>
        <p:nvSpPr>
          <p:cNvPr id="13" name="Rectangle 12"/>
          <p:cNvSpPr/>
          <p:nvPr/>
        </p:nvSpPr>
        <p:spPr>
          <a:xfrm>
            <a:off x="3892511" y="3759986"/>
            <a:ext cx="622286" cy="246221"/>
          </a:xfrm>
          <a:prstGeom prst="rect">
            <a:avLst/>
          </a:prstGeom>
        </p:spPr>
        <p:txBody>
          <a:bodyPr wrap="none">
            <a:spAutoFit/>
          </a:bodyPr>
          <a:lstStyle/>
          <a:p>
            <a:r>
              <a:rPr lang="en-US" sz="1000" dirty="0" smtClean="0">
                <a:solidFill>
                  <a:schemeClr val="bg1">
                    <a:lumMod val="65000"/>
                  </a:schemeClr>
                </a:solidFill>
              </a:rPr>
              <a:t>4.096ms</a:t>
            </a:r>
            <a:endParaRPr lang="en-US" sz="1000" dirty="0">
              <a:solidFill>
                <a:schemeClr val="bg1">
                  <a:lumMod val="65000"/>
                </a:schemeClr>
              </a:solidFill>
            </a:endParaRPr>
          </a:p>
        </p:txBody>
      </p:sp>
      <p:sp>
        <p:nvSpPr>
          <p:cNvPr id="15" name="Rectangle 14"/>
          <p:cNvSpPr/>
          <p:nvPr/>
        </p:nvSpPr>
        <p:spPr>
          <a:xfrm>
            <a:off x="3429198" y="376492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4ms</a:t>
            </a:r>
            <a:endParaRPr lang="en-US" sz="1000" dirty="0">
              <a:solidFill>
                <a:schemeClr val="bg1">
                  <a:lumMod val="65000"/>
                </a:schemeClr>
              </a:solidFill>
            </a:endParaRPr>
          </a:p>
        </p:txBody>
      </p:sp>
      <p:sp>
        <p:nvSpPr>
          <p:cNvPr id="16" name="Rectangle 15"/>
          <p:cNvSpPr/>
          <p:nvPr/>
        </p:nvSpPr>
        <p:spPr>
          <a:xfrm>
            <a:off x="5426036" y="3740936"/>
            <a:ext cx="622286" cy="246221"/>
          </a:xfrm>
          <a:prstGeom prst="rect">
            <a:avLst/>
          </a:prstGeom>
        </p:spPr>
        <p:txBody>
          <a:bodyPr wrap="none">
            <a:spAutoFit/>
          </a:bodyPr>
          <a:lstStyle/>
          <a:p>
            <a:r>
              <a:rPr lang="en-US" sz="1000" dirty="0" smtClean="0">
                <a:solidFill>
                  <a:schemeClr val="bg1">
                    <a:lumMod val="65000"/>
                  </a:schemeClr>
                </a:solidFill>
              </a:rPr>
              <a:t>2.528ms</a:t>
            </a:r>
            <a:endParaRPr lang="en-US" sz="1000" dirty="0">
              <a:solidFill>
                <a:schemeClr val="bg1">
                  <a:lumMod val="65000"/>
                </a:schemeClr>
              </a:solidFill>
            </a:endParaRPr>
          </a:p>
        </p:txBody>
      </p:sp>
      <p:sp>
        <p:nvSpPr>
          <p:cNvPr id="17" name="Rectangle 16"/>
          <p:cNvSpPr/>
          <p:nvPr/>
        </p:nvSpPr>
        <p:spPr>
          <a:xfrm>
            <a:off x="4991298" y="374587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18" name="Rectangle 17"/>
          <p:cNvSpPr/>
          <p:nvPr/>
        </p:nvSpPr>
        <p:spPr>
          <a:xfrm>
            <a:off x="6978611" y="3721886"/>
            <a:ext cx="622286" cy="246221"/>
          </a:xfrm>
          <a:prstGeom prst="rect">
            <a:avLst/>
          </a:prstGeom>
        </p:spPr>
        <p:txBody>
          <a:bodyPr wrap="none">
            <a:spAutoFit/>
          </a:bodyPr>
          <a:lstStyle/>
          <a:p>
            <a:r>
              <a:rPr lang="en-US" sz="1000" dirty="0" smtClean="0">
                <a:solidFill>
                  <a:schemeClr val="bg1">
                    <a:lumMod val="65000"/>
                  </a:schemeClr>
                </a:solidFill>
              </a:rPr>
              <a:t>2.528ms</a:t>
            </a:r>
            <a:endParaRPr lang="en-US" sz="1000" dirty="0">
              <a:solidFill>
                <a:schemeClr val="bg1">
                  <a:lumMod val="65000"/>
                </a:schemeClr>
              </a:solidFill>
            </a:endParaRPr>
          </a:p>
        </p:txBody>
      </p:sp>
      <p:sp>
        <p:nvSpPr>
          <p:cNvPr id="19" name="Rectangle 18"/>
          <p:cNvSpPr/>
          <p:nvPr/>
        </p:nvSpPr>
        <p:spPr>
          <a:xfrm>
            <a:off x="6553398" y="372682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20" name="Rectangle 19"/>
          <p:cNvSpPr/>
          <p:nvPr/>
        </p:nvSpPr>
        <p:spPr>
          <a:xfrm>
            <a:off x="1428948" y="3783970"/>
            <a:ext cx="519694"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TXOP</a:t>
            </a:r>
            <a:endParaRPr lang="en-US" sz="1000" dirty="0">
              <a:solidFill>
                <a:schemeClr val="bg1">
                  <a:lumMod val="65000"/>
                </a:schemeClr>
              </a:solidFill>
            </a:endParaRPr>
          </a:p>
        </p:txBody>
      </p:sp>
      <p:sp>
        <p:nvSpPr>
          <p:cNvPr id="21"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22"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3263546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smtClean="0"/>
              <a:t>Simulation Setup</a:t>
            </a:r>
            <a:endParaRPr lang="en-US" dirty="0"/>
          </a:p>
          <a:p>
            <a:pPr>
              <a:buFont typeface="Arial" panose="020B0604020202020204" pitchFamily="34" charset="0"/>
              <a:buChar char="•"/>
            </a:pPr>
            <a:r>
              <a:rPr lang="en-US" dirty="0" smtClean="0"/>
              <a:t>Simulation </a:t>
            </a:r>
            <a:r>
              <a:rPr lang="en-US" dirty="0"/>
              <a:t>Parameters </a:t>
            </a:r>
            <a:r>
              <a:rPr lang="en-US" dirty="0" smtClean="0"/>
              <a:t>Analysis</a:t>
            </a:r>
            <a:endParaRPr lang="en-US" dirty="0"/>
          </a:p>
          <a:p>
            <a:pPr marL="800100" lvl="1" indent="-342900">
              <a:buFont typeface="Arial" panose="020B0604020202020204" pitchFamily="34" charset="0"/>
              <a:buChar char="•"/>
            </a:pPr>
            <a:r>
              <a:rPr lang="en-US" dirty="0"/>
              <a:t>Airtime </a:t>
            </a:r>
            <a:r>
              <a:rPr lang="en-US" dirty="0" smtClean="0"/>
              <a:t>Usage (Medium usage time)</a:t>
            </a:r>
          </a:p>
          <a:p>
            <a:pPr marL="1200150" lvl="2" indent="-342900">
              <a:buFont typeface="Arial" panose="020B0604020202020204" pitchFamily="34" charset="0"/>
              <a:buChar char="•"/>
            </a:pPr>
            <a:r>
              <a:rPr lang="en-US" dirty="0" smtClean="0"/>
              <a:t>Simulation Results</a:t>
            </a:r>
          </a:p>
          <a:p>
            <a:pPr marL="1200150" lvl="2" indent="-342900">
              <a:buFont typeface="Arial" panose="020B0604020202020204" pitchFamily="34" charset="0"/>
              <a:buChar char="•"/>
            </a:pPr>
            <a:r>
              <a:rPr lang="en-US" dirty="0" smtClean="0"/>
              <a:t>Analysis &amp; Issues</a:t>
            </a:r>
          </a:p>
          <a:p>
            <a:pPr marL="800100" lvl="1" indent="-342900">
              <a:buFont typeface="Arial" panose="020B0604020202020204" pitchFamily="34" charset="0"/>
              <a:buChar char="•"/>
            </a:pPr>
            <a:r>
              <a:rPr lang="en-US" dirty="0" smtClean="0"/>
              <a:t>System TP</a:t>
            </a:r>
          </a:p>
          <a:p>
            <a:pPr marL="1200150" lvl="2" indent="-342900">
              <a:buFont typeface="Arial" panose="020B0604020202020204" pitchFamily="34" charset="0"/>
              <a:buChar char="•"/>
            </a:pPr>
            <a:r>
              <a:rPr lang="en-US" dirty="0" smtClean="0"/>
              <a:t>Simulation Results</a:t>
            </a:r>
          </a:p>
          <a:p>
            <a:pPr marL="1200150" lvl="2" indent="-342900">
              <a:buFont typeface="Arial" panose="020B0604020202020204" pitchFamily="34" charset="0"/>
              <a:buChar char="•"/>
            </a:pPr>
            <a:r>
              <a:rPr lang="en-US" dirty="0"/>
              <a:t>Analysis &amp; </a:t>
            </a:r>
            <a:r>
              <a:rPr lang="en-US" dirty="0" smtClean="0"/>
              <a:t>Issues</a:t>
            </a:r>
            <a:endParaRPr lang="en-US" sz="1400" dirty="0" smtClean="0"/>
          </a:p>
          <a:p>
            <a:pPr>
              <a:buFont typeface="Arial" panose="020B0604020202020204" pitchFamily="34" charset="0"/>
              <a:buChar char="•"/>
            </a:pPr>
            <a:r>
              <a:rPr lang="en-US" dirty="0" smtClean="0"/>
              <a:t>Conclusions</a:t>
            </a:r>
          </a:p>
          <a:p>
            <a:pPr>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5" name="Footer Placeholder 4"/>
          <p:cNvSpPr>
            <a:spLocks noGrp="1"/>
          </p:cNvSpPr>
          <p:nvPr>
            <p:ph type="ftr" idx="11"/>
          </p:nvPr>
        </p:nvSpPr>
        <p:spPr/>
        <p:txBody>
          <a:bodyPr/>
          <a:lstStyle/>
          <a:p>
            <a:r>
              <a:rPr lang="en-GB" smtClean="0"/>
              <a:t>Chung-Ta Ku, Mediatek</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sp>
        <p:nvSpPr>
          <p:cNvPr id="7"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1636380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4654"/>
            <a:ext cx="8229600" cy="2630748"/>
          </a:xfrm>
        </p:spPr>
        <p:txBody>
          <a:bodyPr>
            <a:normAutofit/>
          </a:bodyPr>
          <a:lstStyle/>
          <a:p>
            <a:r>
              <a:rPr lang="en-US" dirty="0" smtClean="0"/>
              <a:t>System TP</a:t>
            </a:r>
            <a:br>
              <a:rPr lang="en-US" dirty="0" smtClean="0"/>
            </a:br>
            <a:r>
              <a:rPr lang="en-US" dirty="0" smtClean="0"/>
              <a:t>- Simulation Results</a:t>
            </a:r>
            <a:br>
              <a:rPr lang="en-US" dirty="0" smtClean="0"/>
            </a:br>
            <a:r>
              <a:rPr lang="en-US" sz="2400" dirty="0" smtClean="0">
                <a:solidFill>
                  <a:srgbClr val="FF0000"/>
                </a:solidFill>
              </a:rPr>
              <a:t>(based on BE </a:t>
            </a:r>
            <a:r>
              <a:rPr lang="en-US" sz="2400" dirty="0">
                <a:solidFill>
                  <a:srgbClr val="FF0000"/>
                </a:solidFill>
              </a:rPr>
              <a:t>&amp; BK use </a:t>
            </a:r>
            <a:r>
              <a:rPr lang="en-US" sz="2400" dirty="0" smtClean="0">
                <a:solidFill>
                  <a:srgbClr val="FF0000"/>
                </a:solidFill>
              </a:rPr>
              <a:t>6ms TXOP Limit)</a:t>
            </a:r>
            <a:endParaRPr lang="en-US" sz="3600" dirty="0"/>
          </a:p>
        </p:txBody>
      </p:sp>
      <p:sp>
        <p:nvSpPr>
          <p:cNvPr id="3"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4"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24316701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nvPr>
        </p:nvGraphicFramePr>
        <p:xfrm>
          <a:off x="885825" y="1470491"/>
          <a:ext cx="7096125" cy="2596684"/>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le 1"/>
          <p:cNvSpPr txBox="1">
            <a:spLocks/>
          </p:cNvSpPr>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System TP</a:t>
            </a:r>
            <a:br>
              <a:rPr lang="en-US" kern="0" dirty="0" smtClean="0"/>
            </a:br>
            <a:r>
              <a:rPr lang="en-US" sz="2400" kern="0" dirty="0" smtClean="0"/>
              <a:t>(IEEE vs IEEE)</a:t>
            </a:r>
            <a:endParaRPr lang="en-US" kern="0" dirty="0"/>
          </a:p>
        </p:txBody>
      </p:sp>
      <p:sp>
        <p:nvSpPr>
          <p:cNvPr id="7" name="Content Placeholder 2"/>
          <p:cNvSpPr>
            <a:spLocks noGrp="1"/>
          </p:cNvSpPr>
          <p:nvPr>
            <p:ph sz="quarter" idx="4294967295"/>
          </p:nvPr>
        </p:nvSpPr>
        <p:spPr>
          <a:xfrm>
            <a:off x="457200" y="4296958"/>
            <a:ext cx="8229600" cy="2408642"/>
          </a:xfrm>
          <a:prstGeom prst="rect">
            <a:avLst/>
          </a:prstGeom>
        </p:spPr>
        <p:txBody>
          <a:bodyPr>
            <a:normAutofit/>
          </a:bodyPr>
          <a:lstStyle/>
          <a:p>
            <a:r>
              <a:rPr lang="en-US" sz="2000" dirty="0" smtClean="0"/>
              <a:t>Observation</a:t>
            </a:r>
          </a:p>
          <a:p>
            <a:pPr lvl="1">
              <a:buFont typeface="Arial" panose="020B0604020202020204" pitchFamily="34" charset="0"/>
              <a:buChar char="•"/>
            </a:pPr>
            <a:r>
              <a:rPr lang="en-US" sz="1600" dirty="0" smtClean="0"/>
              <a:t>TP is proportional to “successful TX time” and “Data Rate”</a:t>
            </a:r>
            <a:endParaRPr lang="en-US" sz="1400" dirty="0" smtClean="0"/>
          </a:p>
          <a:p>
            <a:pPr lvl="1">
              <a:buFont typeface="Arial" panose="020B0604020202020204" pitchFamily="34" charset="0"/>
              <a:buChar char="•"/>
            </a:pPr>
            <a:r>
              <a:rPr lang="en-US" sz="1400" dirty="0" smtClean="0"/>
              <a:t>Successful TX time = (10s – “collision time”)/2</a:t>
            </a:r>
          </a:p>
          <a:p>
            <a:pPr lvl="1">
              <a:buFont typeface="Arial" panose="020B0604020202020204" pitchFamily="34" charset="0"/>
              <a:buChar char="•"/>
            </a:pPr>
            <a:r>
              <a:rPr lang="en-US" sz="1400" dirty="0" smtClean="0"/>
              <a:t>From </a:t>
            </a:r>
            <a:r>
              <a:rPr lang="en-US" sz="1400" b="1" dirty="0" smtClean="0"/>
              <a:t>VO </a:t>
            </a:r>
            <a:r>
              <a:rPr lang="en-US" sz="1400" dirty="0" smtClean="0"/>
              <a:t>to </a:t>
            </a:r>
            <a:r>
              <a:rPr lang="en-US" sz="1400" b="1" dirty="0" smtClean="0"/>
              <a:t>BE </a:t>
            </a:r>
            <a:r>
              <a:rPr lang="en-US" sz="1400" dirty="0" smtClean="0"/>
              <a:t>category: </a:t>
            </a:r>
            <a:r>
              <a:rPr lang="en-US" sz="1400" dirty="0" err="1" smtClean="0"/>
              <a:t>CWmin</a:t>
            </a:r>
            <a:r>
              <a:rPr lang="en-US" sz="1400" dirty="0" smtClean="0"/>
              <a:t>↑ =&gt; </a:t>
            </a:r>
            <a:r>
              <a:rPr lang="en-US" sz="1400" dirty="0"/>
              <a:t>collision time↓ </a:t>
            </a:r>
            <a:r>
              <a:rPr lang="en-US" sz="1400" dirty="0" smtClean="0"/>
              <a:t>=&gt; successful TX </a:t>
            </a:r>
            <a:r>
              <a:rPr lang="en-US" sz="1400" dirty="0"/>
              <a:t>time </a:t>
            </a:r>
            <a:r>
              <a:rPr lang="en-US" sz="1400" dirty="0" smtClean="0"/>
              <a:t>↑ =&gt; TP</a:t>
            </a:r>
            <a:r>
              <a:rPr lang="en-US" sz="1400" dirty="0"/>
              <a:t> </a:t>
            </a:r>
            <a:r>
              <a:rPr lang="en-US" sz="1400" dirty="0" smtClean="0"/>
              <a:t>↑</a:t>
            </a:r>
          </a:p>
        </p:txBody>
      </p:sp>
      <p:sp>
        <p:nvSpPr>
          <p:cNvPr id="8" name="TextBox 7"/>
          <p:cNvSpPr txBox="1"/>
          <p:nvPr/>
        </p:nvSpPr>
        <p:spPr>
          <a:xfrm>
            <a:off x="1564303" y="1235574"/>
            <a:ext cx="593432" cy="261610"/>
          </a:xfrm>
          <a:prstGeom prst="rect">
            <a:avLst/>
          </a:prstGeom>
          <a:noFill/>
        </p:spPr>
        <p:txBody>
          <a:bodyPr wrap="none" rtlCol="0">
            <a:spAutoFit/>
          </a:bodyPr>
          <a:lstStyle/>
          <a:p>
            <a:r>
              <a:rPr lang="en-US" sz="1100" dirty="0" smtClean="0"/>
              <a:t>(Mbps)</a:t>
            </a:r>
            <a:endParaRPr lang="en-US" sz="1100" dirty="0"/>
          </a:p>
        </p:txBody>
      </p:sp>
      <p:sp>
        <p:nvSpPr>
          <p:cNvPr id="11" name="TextBox 10"/>
          <p:cNvSpPr txBox="1"/>
          <p:nvPr/>
        </p:nvSpPr>
        <p:spPr>
          <a:xfrm>
            <a:off x="1088526" y="1517543"/>
            <a:ext cx="636713" cy="276999"/>
          </a:xfrm>
          <a:prstGeom prst="rect">
            <a:avLst/>
          </a:prstGeom>
          <a:noFill/>
        </p:spPr>
        <p:txBody>
          <a:bodyPr wrap="none" rtlCol="0">
            <a:spAutoFit/>
          </a:bodyPr>
          <a:lstStyle/>
          <a:p>
            <a:r>
              <a:rPr lang="en-US" sz="1200" dirty="0" smtClean="0">
                <a:solidFill>
                  <a:schemeClr val="tx1"/>
                </a:solidFill>
              </a:rPr>
              <a:t>(Mbps)</a:t>
            </a:r>
            <a:endParaRPr lang="en-US" sz="1200" dirty="0">
              <a:solidFill>
                <a:schemeClr val="tx1"/>
              </a:solidFill>
            </a:endParaRPr>
          </a:p>
        </p:txBody>
      </p:sp>
      <p:sp>
        <p:nvSpPr>
          <p:cNvPr id="9"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10"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844138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a:graphicFrameLocks/>
          </p:cNvGraphicFramePr>
          <p:nvPr>
            <p:extLst/>
          </p:nvPr>
        </p:nvGraphicFramePr>
        <p:xfrm>
          <a:off x="876300" y="1555374"/>
          <a:ext cx="7105651" cy="2788025"/>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a:spLocks noGrp="1"/>
          </p:cNvSpPr>
          <p:nvPr>
            <p:ph sz="quarter" idx="4294967295"/>
          </p:nvPr>
        </p:nvSpPr>
        <p:spPr>
          <a:xfrm>
            <a:off x="457200" y="4343400"/>
            <a:ext cx="8229600" cy="2362200"/>
          </a:xfrm>
          <a:prstGeom prst="rect">
            <a:avLst/>
          </a:prstGeom>
        </p:spPr>
        <p:txBody>
          <a:bodyPr>
            <a:normAutofit/>
          </a:bodyPr>
          <a:lstStyle/>
          <a:p>
            <a:r>
              <a:rPr lang="en-US" sz="2000" dirty="0" smtClean="0"/>
              <a:t>Observation</a:t>
            </a:r>
          </a:p>
          <a:p>
            <a:pPr lvl="1">
              <a:buFont typeface="Arial" panose="020B0604020202020204" pitchFamily="34" charset="0"/>
              <a:buChar char="•"/>
            </a:pPr>
            <a:r>
              <a:rPr lang="en-US" sz="1400" dirty="0" smtClean="0"/>
              <a:t>TP is determined by “successful TX time” and “Data Rate”</a:t>
            </a:r>
          </a:p>
          <a:p>
            <a:pPr lvl="1">
              <a:buFont typeface="Arial" panose="020B0604020202020204" pitchFamily="34" charset="0"/>
              <a:buChar char="•"/>
            </a:pPr>
            <a:r>
              <a:rPr lang="en-US" sz="1400" dirty="0"/>
              <a:t>A</a:t>
            </a:r>
            <a:r>
              <a:rPr lang="en-US" sz="1400" dirty="0" smtClean="0"/>
              <a:t>verage MAC data rate in simulation are</a:t>
            </a:r>
          </a:p>
          <a:p>
            <a:pPr lvl="2">
              <a:buFont typeface="Arial" panose="020B0604020202020204" pitchFamily="34" charset="0"/>
              <a:buChar char="•"/>
            </a:pPr>
            <a:r>
              <a:rPr lang="en-US" sz="1200" dirty="0" smtClean="0"/>
              <a:t>ETST(LAA) MCS28: 84Mbps</a:t>
            </a:r>
          </a:p>
          <a:p>
            <a:pPr lvl="2">
              <a:buFont typeface="Arial" panose="020B0604020202020204" pitchFamily="34" charset="0"/>
              <a:buChar char="•"/>
            </a:pPr>
            <a:r>
              <a:rPr lang="en-US" sz="1200" dirty="0" smtClean="0"/>
              <a:t>IEEE  MCS8: 75.4Mbps</a:t>
            </a:r>
          </a:p>
          <a:p>
            <a:pPr lvl="1">
              <a:buFont typeface="Arial" panose="020B0604020202020204" pitchFamily="34" charset="0"/>
              <a:buChar char="•"/>
            </a:pPr>
            <a:r>
              <a:rPr lang="en-US" sz="1400" dirty="0" smtClean="0"/>
              <a:t>The differences in TP is the results of BA timeout. </a:t>
            </a:r>
            <a:endParaRPr lang="en-US" sz="1200" dirty="0" smtClean="0"/>
          </a:p>
        </p:txBody>
      </p:sp>
      <p:sp>
        <p:nvSpPr>
          <p:cNvPr id="8" name="TextBox 7"/>
          <p:cNvSpPr txBox="1"/>
          <p:nvPr/>
        </p:nvSpPr>
        <p:spPr>
          <a:xfrm>
            <a:off x="1564303" y="1235574"/>
            <a:ext cx="593432" cy="261610"/>
          </a:xfrm>
          <a:prstGeom prst="rect">
            <a:avLst/>
          </a:prstGeom>
          <a:noFill/>
        </p:spPr>
        <p:txBody>
          <a:bodyPr wrap="none" rtlCol="0">
            <a:spAutoFit/>
          </a:bodyPr>
          <a:lstStyle/>
          <a:p>
            <a:r>
              <a:rPr lang="en-US" sz="1100" dirty="0" smtClean="0"/>
              <a:t>(Mbps)</a:t>
            </a:r>
            <a:endParaRPr lang="en-US" sz="1100" dirty="0"/>
          </a:p>
        </p:txBody>
      </p:sp>
      <p:sp>
        <p:nvSpPr>
          <p:cNvPr id="11" name="Title 1"/>
          <p:cNvSpPr txBox="1">
            <a:spLocks/>
          </p:cNvSpPr>
          <p:nvPr/>
        </p:nvSpPr>
        <p:spPr bwMode="auto">
          <a:xfrm>
            <a:off x="686593" y="531878"/>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System TP (ETSI vs IEEE)</a:t>
            </a:r>
            <a:endParaRPr lang="en-US" kern="0" dirty="0"/>
          </a:p>
        </p:txBody>
      </p:sp>
      <p:sp>
        <p:nvSpPr>
          <p:cNvPr id="12" name="TextBox 11"/>
          <p:cNvSpPr txBox="1"/>
          <p:nvPr/>
        </p:nvSpPr>
        <p:spPr>
          <a:xfrm>
            <a:off x="1088526" y="1589972"/>
            <a:ext cx="636713" cy="276999"/>
          </a:xfrm>
          <a:prstGeom prst="rect">
            <a:avLst/>
          </a:prstGeom>
          <a:noFill/>
        </p:spPr>
        <p:txBody>
          <a:bodyPr wrap="none" rtlCol="0">
            <a:spAutoFit/>
          </a:bodyPr>
          <a:lstStyle/>
          <a:p>
            <a:r>
              <a:rPr lang="en-US" sz="1200" dirty="0" smtClean="0">
                <a:solidFill>
                  <a:schemeClr val="tx1"/>
                </a:solidFill>
              </a:rPr>
              <a:t>(Mbps)</a:t>
            </a:r>
            <a:endParaRPr lang="en-US" sz="1200" dirty="0">
              <a:solidFill>
                <a:schemeClr val="tx1"/>
              </a:solidFill>
            </a:endParaRPr>
          </a:p>
        </p:txBody>
      </p:sp>
      <p:sp>
        <p:nvSpPr>
          <p:cNvPr id="13" name="Rectangle 12"/>
          <p:cNvSpPr/>
          <p:nvPr/>
        </p:nvSpPr>
        <p:spPr>
          <a:xfrm>
            <a:off x="2444711" y="3845711"/>
            <a:ext cx="622286" cy="246221"/>
          </a:xfrm>
          <a:prstGeom prst="rect">
            <a:avLst/>
          </a:prstGeom>
        </p:spPr>
        <p:txBody>
          <a:bodyPr wrap="none">
            <a:spAutoFit/>
          </a:bodyPr>
          <a:lstStyle/>
          <a:p>
            <a:r>
              <a:rPr lang="en-US" sz="1000" dirty="0" smtClean="0">
                <a:solidFill>
                  <a:schemeClr val="bg1">
                    <a:lumMod val="65000"/>
                  </a:schemeClr>
                </a:solidFill>
              </a:rPr>
              <a:t>2.080ms</a:t>
            </a:r>
            <a:endParaRPr lang="en-US" sz="1000" dirty="0">
              <a:solidFill>
                <a:schemeClr val="bg1">
                  <a:lumMod val="65000"/>
                </a:schemeClr>
              </a:solidFill>
            </a:endParaRPr>
          </a:p>
        </p:txBody>
      </p:sp>
      <p:sp>
        <p:nvSpPr>
          <p:cNvPr id="15" name="Rectangle 14"/>
          <p:cNvSpPr/>
          <p:nvPr/>
        </p:nvSpPr>
        <p:spPr>
          <a:xfrm>
            <a:off x="2009973" y="385064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2ms</a:t>
            </a:r>
            <a:endParaRPr lang="en-US" sz="1000" dirty="0">
              <a:solidFill>
                <a:schemeClr val="bg1">
                  <a:lumMod val="65000"/>
                </a:schemeClr>
              </a:solidFill>
            </a:endParaRPr>
          </a:p>
        </p:txBody>
      </p:sp>
      <p:sp>
        <p:nvSpPr>
          <p:cNvPr id="16" name="Rectangle 15"/>
          <p:cNvSpPr/>
          <p:nvPr/>
        </p:nvSpPr>
        <p:spPr>
          <a:xfrm>
            <a:off x="3930611" y="3836186"/>
            <a:ext cx="622286" cy="246221"/>
          </a:xfrm>
          <a:prstGeom prst="rect">
            <a:avLst/>
          </a:prstGeom>
        </p:spPr>
        <p:txBody>
          <a:bodyPr wrap="none">
            <a:spAutoFit/>
          </a:bodyPr>
          <a:lstStyle/>
          <a:p>
            <a:r>
              <a:rPr lang="en-US" sz="1000" dirty="0" smtClean="0">
                <a:solidFill>
                  <a:schemeClr val="bg1">
                    <a:lumMod val="65000"/>
                  </a:schemeClr>
                </a:solidFill>
              </a:rPr>
              <a:t>4.096ms</a:t>
            </a:r>
            <a:endParaRPr lang="en-US" sz="1000" dirty="0">
              <a:solidFill>
                <a:schemeClr val="bg1">
                  <a:lumMod val="65000"/>
                </a:schemeClr>
              </a:solidFill>
            </a:endParaRPr>
          </a:p>
        </p:txBody>
      </p:sp>
      <p:sp>
        <p:nvSpPr>
          <p:cNvPr id="17" name="Rectangle 16"/>
          <p:cNvSpPr/>
          <p:nvPr/>
        </p:nvSpPr>
        <p:spPr>
          <a:xfrm>
            <a:off x="3467298" y="384112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4ms</a:t>
            </a:r>
            <a:endParaRPr lang="en-US" sz="1000" dirty="0">
              <a:solidFill>
                <a:schemeClr val="bg1">
                  <a:lumMod val="65000"/>
                </a:schemeClr>
              </a:solidFill>
            </a:endParaRPr>
          </a:p>
        </p:txBody>
      </p:sp>
      <p:sp>
        <p:nvSpPr>
          <p:cNvPr id="18" name="Rectangle 17"/>
          <p:cNvSpPr/>
          <p:nvPr/>
        </p:nvSpPr>
        <p:spPr>
          <a:xfrm>
            <a:off x="5464136" y="3817136"/>
            <a:ext cx="405880" cy="246221"/>
          </a:xfrm>
          <a:prstGeom prst="rect">
            <a:avLst/>
          </a:prstGeom>
        </p:spPr>
        <p:txBody>
          <a:bodyPr wrap="none">
            <a:spAutoFit/>
          </a:bodyPr>
          <a:lstStyle/>
          <a:p>
            <a:r>
              <a:rPr lang="en-US" sz="1000" b="1" dirty="0" smtClean="0">
                <a:solidFill>
                  <a:srgbClr val="FF0000"/>
                </a:solidFill>
              </a:rPr>
              <a:t>6ms</a:t>
            </a:r>
            <a:endParaRPr lang="en-US" sz="1000" b="1" dirty="0">
              <a:solidFill>
                <a:srgbClr val="FF0000"/>
              </a:solidFill>
            </a:endParaRPr>
          </a:p>
        </p:txBody>
      </p:sp>
      <p:sp>
        <p:nvSpPr>
          <p:cNvPr id="19" name="Rectangle 18"/>
          <p:cNvSpPr/>
          <p:nvPr/>
        </p:nvSpPr>
        <p:spPr>
          <a:xfrm>
            <a:off x="5029398" y="382207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20" name="Rectangle 19"/>
          <p:cNvSpPr/>
          <p:nvPr/>
        </p:nvSpPr>
        <p:spPr>
          <a:xfrm>
            <a:off x="7007186" y="3798086"/>
            <a:ext cx="405880" cy="246221"/>
          </a:xfrm>
          <a:prstGeom prst="rect">
            <a:avLst/>
          </a:prstGeom>
        </p:spPr>
        <p:txBody>
          <a:bodyPr wrap="none">
            <a:spAutoFit/>
          </a:bodyPr>
          <a:lstStyle/>
          <a:p>
            <a:r>
              <a:rPr lang="en-US" sz="1000" b="1" dirty="0" smtClean="0">
                <a:solidFill>
                  <a:srgbClr val="FF0000"/>
                </a:solidFill>
              </a:rPr>
              <a:t>6ms</a:t>
            </a:r>
            <a:endParaRPr lang="en-US" sz="1000" b="1" dirty="0">
              <a:solidFill>
                <a:srgbClr val="FF0000"/>
              </a:solidFill>
            </a:endParaRPr>
          </a:p>
        </p:txBody>
      </p:sp>
      <p:sp>
        <p:nvSpPr>
          <p:cNvPr id="21" name="Rectangle 20"/>
          <p:cNvSpPr/>
          <p:nvPr/>
        </p:nvSpPr>
        <p:spPr>
          <a:xfrm>
            <a:off x="6591498" y="3803020"/>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22" name="Rectangle 21"/>
          <p:cNvSpPr/>
          <p:nvPr/>
        </p:nvSpPr>
        <p:spPr>
          <a:xfrm>
            <a:off x="1467048" y="3860170"/>
            <a:ext cx="519694"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TXOP</a:t>
            </a:r>
            <a:endParaRPr lang="en-US" sz="1000" dirty="0">
              <a:solidFill>
                <a:schemeClr val="bg1">
                  <a:lumMod val="65000"/>
                </a:schemeClr>
              </a:solidFill>
            </a:endParaRPr>
          </a:p>
        </p:txBody>
      </p:sp>
      <p:sp>
        <p:nvSpPr>
          <p:cNvPr id="23"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24"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2948593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889703" y="4495800"/>
            <a:ext cx="7726644" cy="2318583"/>
          </a:xfrm>
          <a:prstGeom prst="rect">
            <a:avLst/>
          </a:prstGeom>
        </p:spPr>
        <p:txBody>
          <a:bodyPr wrap="square">
            <a:spAutoFit/>
          </a:bodyPr>
          <a:lstStyle/>
          <a:p>
            <a:pPr marL="342900" lvl="0" indent="-342900" eaLnBrk="1" hangingPunct="1">
              <a:spcBef>
                <a:spcPts val="600"/>
              </a:spcBef>
              <a:buFont typeface="Arial" panose="020B0604020202020204" pitchFamily="34" charset="0"/>
              <a:buChar char="•"/>
            </a:pPr>
            <a:r>
              <a:rPr lang="en-US" sz="2000" b="1" kern="0" dirty="0" smtClean="0">
                <a:solidFill>
                  <a:srgbClr val="000000"/>
                </a:solidFill>
                <a:latin typeface="Times New Roman"/>
                <a:ea typeface="MS Gothic"/>
              </a:rPr>
              <a:t>Observation</a:t>
            </a:r>
            <a:endParaRPr lang="en-US" sz="2000" b="1" kern="0" dirty="0">
              <a:solidFill>
                <a:srgbClr val="000000"/>
              </a:solidFill>
              <a:latin typeface="Times New Roman"/>
              <a:ea typeface="MS Gothic"/>
            </a:endParaRPr>
          </a:p>
          <a:p>
            <a:pPr lvl="1" eaLnBrk="1" hangingPunct="1">
              <a:spcBef>
                <a:spcPts val="450"/>
              </a:spcBef>
              <a:buFont typeface="Arial" panose="020B0604020202020204" pitchFamily="34" charset="0"/>
              <a:buChar char="•"/>
            </a:pPr>
            <a:r>
              <a:rPr lang="en-US" sz="1400" kern="0" dirty="0" smtClean="0">
                <a:solidFill>
                  <a:srgbClr val="000000"/>
                </a:solidFill>
                <a:latin typeface="Times New Roman"/>
                <a:ea typeface="MS Gothic"/>
              </a:rPr>
              <a:t>Previous simulation results (Slide 8 to Slide 22) use mechanism B.</a:t>
            </a:r>
          </a:p>
          <a:p>
            <a:pPr lvl="1" eaLnBrk="1" hangingPunct="1">
              <a:spcBef>
                <a:spcPts val="450"/>
              </a:spcBef>
              <a:buFont typeface="Arial" panose="020B0604020202020204" pitchFamily="34" charset="0"/>
              <a:buChar char="•"/>
            </a:pPr>
            <a:r>
              <a:rPr lang="en-US" sz="1400" kern="0" dirty="0" smtClean="0">
                <a:solidFill>
                  <a:srgbClr val="000000"/>
                </a:solidFill>
                <a:latin typeface="Times New Roman"/>
                <a:ea typeface="MS Gothic"/>
              </a:rPr>
              <a:t>When using mechanism A (adopted in LAA), we would see some discrepancy between </a:t>
            </a:r>
            <a:r>
              <a:rPr lang="en-US" sz="1400" b="1" kern="0" dirty="0" smtClean="0">
                <a:solidFill>
                  <a:srgbClr val="000000"/>
                </a:solidFill>
                <a:latin typeface="Times New Roman"/>
                <a:ea typeface="MS Gothic"/>
              </a:rPr>
              <a:t> collision count</a:t>
            </a:r>
            <a:r>
              <a:rPr lang="en-US" sz="1400" kern="0" dirty="0" smtClean="0">
                <a:solidFill>
                  <a:srgbClr val="000000"/>
                </a:solidFill>
                <a:latin typeface="Times New Roman"/>
                <a:ea typeface="MS Gothic"/>
              </a:rPr>
              <a:t> (occurs 800 times) and </a:t>
            </a:r>
            <a:r>
              <a:rPr lang="en-US" sz="1400" b="1" kern="0" dirty="0" smtClean="0">
                <a:solidFill>
                  <a:srgbClr val="000000"/>
                </a:solidFill>
                <a:latin typeface="Times New Roman"/>
                <a:ea typeface="MS Gothic"/>
              </a:rPr>
              <a:t>doubling CW count</a:t>
            </a:r>
            <a:r>
              <a:rPr lang="en-US" sz="1400" kern="0" dirty="0" smtClean="0">
                <a:solidFill>
                  <a:srgbClr val="000000"/>
                </a:solidFill>
                <a:latin typeface="Times New Roman"/>
                <a:ea typeface="MS Gothic"/>
              </a:rPr>
              <a:t> (occurs 600 times), which is unexpected</a:t>
            </a:r>
          </a:p>
          <a:p>
            <a:pPr lvl="1" eaLnBrk="1" hangingPunct="1">
              <a:spcBef>
                <a:spcPts val="450"/>
              </a:spcBef>
              <a:buFont typeface="Arial" panose="020B0604020202020204" pitchFamily="34" charset="0"/>
              <a:buChar char="•"/>
            </a:pPr>
            <a:r>
              <a:rPr lang="en-US" sz="1400" kern="0" dirty="0" smtClean="0">
                <a:solidFill>
                  <a:srgbClr val="000000"/>
                </a:solidFill>
                <a:latin typeface="Times New Roman"/>
                <a:ea typeface="MS Gothic"/>
              </a:rPr>
              <a:t>When switching LAA to use mechanism B (the same as IEEE), the </a:t>
            </a:r>
            <a:r>
              <a:rPr lang="en-US" sz="1400" b="1" kern="0" dirty="0" smtClean="0">
                <a:solidFill>
                  <a:srgbClr val="000000"/>
                </a:solidFill>
                <a:latin typeface="Times New Roman"/>
                <a:ea typeface="MS Gothic"/>
              </a:rPr>
              <a:t>collision count </a:t>
            </a:r>
            <a:r>
              <a:rPr lang="en-US" sz="1400" kern="0" dirty="0" smtClean="0">
                <a:solidFill>
                  <a:srgbClr val="000000"/>
                </a:solidFill>
                <a:latin typeface="Times New Roman"/>
                <a:ea typeface="MS Gothic"/>
              </a:rPr>
              <a:t>and </a:t>
            </a:r>
            <a:r>
              <a:rPr lang="en-US" sz="1400" b="1" kern="0" dirty="0" smtClean="0">
                <a:solidFill>
                  <a:srgbClr val="000000"/>
                </a:solidFill>
                <a:latin typeface="Times New Roman"/>
                <a:ea typeface="MS Gothic"/>
              </a:rPr>
              <a:t>doubling CW count</a:t>
            </a:r>
            <a:r>
              <a:rPr lang="en-US" sz="1400" kern="0" dirty="0" smtClean="0">
                <a:solidFill>
                  <a:srgbClr val="000000"/>
                </a:solidFill>
                <a:latin typeface="Times New Roman"/>
                <a:ea typeface="MS Gothic"/>
              </a:rPr>
              <a:t> can be matched (ex: both occur 800 times)</a:t>
            </a:r>
            <a:endParaRPr lang="en-US" sz="1400" b="1" kern="0" dirty="0" smtClean="0">
              <a:solidFill>
                <a:srgbClr val="000000"/>
              </a:solidFill>
              <a:latin typeface="Times New Roman"/>
              <a:ea typeface="MS Gothic"/>
            </a:endParaRPr>
          </a:p>
          <a:p>
            <a:pPr eaLnBrk="1" hangingPunct="1">
              <a:spcBef>
                <a:spcPts val="450"/>
              </a:spcBef>
            </a:pPr>
            <a:endParaRPr lang="en-US" dirty="0"/>
          </a:p>
        </p:txBody>
      </p:sp>
      <p:sp>
        <p:nvSpPr>
          <p:cNvPr id="3" name="Title 2"/>
          <p:cNvSpPr>
            <a:spLocks noGrp="1"/>
          </p:cNvSpPr>
          <p:nvPr>
            <p:ph type="title"/>
          </p:nvPr>
        </p:nvSpPr>
        <p:spPr/>
        <p:txBody>
          <a:bodyPr/>
          <a:lstStyle/>
          <a:p>
            <a:r>
              <a:rPr lang="en-US" dirty="0" smtClean="0"/>
              <a:t>CW Adjustment Issue</a:t>
            </a:r>
            <a:endParaRPr lang="en-US" dirty="0"/>
          </a:p>
        </p:txBody>
      </p:sp>
      <p:grpSp>
        <p:nvGrpSpPr>
          <p:cNvPr id="26" name="Group 25"/>
          <p:cNvGrpSpPr/>
          <p:nvPr/>
        </p:nvGrpSpPr>
        <p:grpSpPr>
          <a:xfrm>
            <a:off x="152400" y="1877847"/>
            <a:ext cx="7995604" cy="1597372"/>
            <a:chOff x="573404" y="2801772"/>
            <a:chExt cx="7995604" cy="1597372"/>
          </a:xfrm>
        </p:grpSpPr>
        <p:grpSp>
          <p:nvGrpSpPr>
            <p:cNvPr id="10" name="Group 9"/>
            <p:cNvGrpSpPr/>
            <p:nvPr/>
          </p:nvGrpSpPr>
          <p:grpSpPr>
            <a:xfrm>
              <a:off x="573404" y="2801772"/>
              <a:ext cx="7995604" cy="1509880"/>
              <a:chOff x="573404" y="2801772"/>
              <a:chExt cx="7995604" cy="1509880"/>
            </a:xfrm>
          </p:grpSpPr>
          <p:pic>
            <p:nvPicPr>
              <p:cNvPr id="9" name="Picture 8"/>
              <p:cNvPicPr>
                <a:picLocks noChangeAspect="1"/>
              </p:cNvPicPr>
              <p:nvPr/>
            </p:nvPicPr>
            <p:blipFill rotWithShape="1">
              <a:blip r:embed="rId2">
                <a:extLst>
                  <a:ext uri="{28A0092B-C50C-407E-A947-70E740481C1C}">
                    <a14:useLocalDpi xmlns:a14="http://schemas.microsoft.com/office/drawing/2010/main" val="0"/>
                  </a:ext>
                </a:extLst>
              </a:blip>
              <a:srcRect l="944" t="46109" b="21261"/>
              <a:stretch/>
            </p:blipFill>
            <p:spPr>
              <a:xfrm>
                <a:off x="573404" y="2801772"/>
                <a:ext cx="7995604" cy="1509880"/>
              </a:xfrm>
              <a:prstGeom prst="rect">
                <a:avLst/>
              </a:prstGeom>
            </p:spPr>
          </p:pic>
          <p:sp>
            <p:nvSpPr>
              <p:cNvPr id="8" name="Rectangle 7"/>
              <p:cNvSpPr/>
              <p:nvPr/>
            </p:nvSpPr>
            <p:spPr bwMode="auto">
              <a:xfrm>
                <a:off x="4000501" y="3067049"/>
                <a:ext cx="1085850" cy="3252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1" name="Rectangle 10"/>
            <p:cNvSpPr/>
            <p:nvPr/>
          </p:nvSpPr>
          <p:spPr bwMode="auto">
            <a:xfrm>
              <a:off x="3429000" y="2971800"/>
              <a:ext cx="723900" cy="828675"/>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3448050" y="2990849"/>
              <a:ext cx="695325" cy="430887"/>
            </a:xfrm>
            <a:prstGeom prst="rect">
              <a:avLst/>
            </a:prstGeom>
            <a:solidFill>
              <a:schemeClr val="bg1"/>
            </a:solidFill>
          </p:spPr>
          <p:txBody>
            <a:bodyPr wrap="square" lIns="0" rIns="0" rtlCol="0">
              <a:spAutoFit/>
            </a:bodyPr>
            <a:lstStyle/>
            <a:p>
              <a:pPr algn="ctr"/>
              <a:r>
                <a:rPr lang="en-US" sz="1100" dirty="0" smtClean="0">
                  <a:solidFill>
                    <a:schemeClr val="tx1"/>
                  </a:solidFill>
                  <a:latin typeface="Calibri" panose="020F0502020204030204" pitchFamily="34" charset="0"/>
                  <a:cs typeface="Calibri" panose="020F0502020204030204" pitchFamily="34" charset="0"/>
                </a:rPr>
                <a:t>Reference</a:t>
              </a:r>
            </a:p>
            <a:p>
              <a:pPr algn="ctr"/>
              <a:r>
                <a:rPr lang="en-US" sz="1100" dirty="0" err="1" smtClean="0">
                  <a:solidFill>
                    <a:schemeClr val="tx1"/>
                  </a:solidFill>
                  <a:latin typeface="Calibri" panose="020F0502020204030204" pitchFamily="34" charset="0"/>
                  <a:cs typeface="Calibri" panose="020F0502020204030204" pitchFamily="34" charset="0"/>
                </a:rPr>
                <a:t>subframe</a:t>
              </a:r>
              <a:endParaRPr lang="en-US" sz="1100" dirty="0">
                <a:solidFill>
                  <a:schemeClr val="tx1"/>
                </a:solidFill>
                <a:latin typeface="Calibri" panose="020F0502020204030204" pitchFamily="34" charset="0"/>
                <a:cs typeface="Calibri" panose="020F0502020204030204" pitchFamily="34" charset="0"/>
              </a:endParaRPr>
            </a:p>
          </p:txBody>
        </p:sp>
        <p:sp>
          <p:nvSpPr>
            <p:cNvPr id="13" name="TextBox 12"/>
            <p:cNvSpPr txBox="1"/>
            <p:nvPr/>
          </p:nvSpPr>
          <p:spPr>
            <a:xfrm>
              <a:off x="1257300" y="3000374"/>
              <a:ext cx="695325" cy="430887"/>
            </a:xfrm>
            <a:prstGeom prst="rect">
              <a:avLst/>
            </a:prstGeom>
            <a:solidFill>
              <a:schemeClr val="bg1"/>
            </a:solidFill>
          </p:spPr>
          <p:txBody>
            <a:bodyPr wrap="square" lIns="0" rIns="0" rtlCol="0">
              <a:spAutoFit/>
            </a:bodyPr>
            <a:lstStyle/>
            <a:p>
              <a:pPr algn="ctr"/>
              <a:r>
                <a:rPr lang="en-US" sz="1100" dirty="0" smtClean="0">
                  <a:solidFill>
                    <a:schemeClr val="tx1"/>
                  </a:solidFill>
                  <a:latin typeface="Calibri" panose="020F0502020204030204" pitchFamily="34" charset="0"/>
                  <a:cs typeface="Calibri" panose="020F0502020204030204" pitchFamily="34" charset="0"/>
                </a:rPr>
                <a:t>Reference</a:t>
              </a:r>
            </a:p>
            <a:p>
              <a:pPr algn="ctr"/>
              <a:r>
                <a:rPr lang="en-US" sz="1100" dirty="0" err="1" smtClean="0">
                  <a:solidFill>
                    <a:schemeClr val="tx1"/>
                  </a:solidFill>
                  <a:latin typeface="Calibri" panose="020F0502020204030204" pitchFamily="34" charset="0"/>
                  <a:cs typeface="Calibri" panose="020F0502020204030204" pitchFamily="34" charset="0"/>
                </a:rPr>
                <a:t>subframe</a:t>
              </a:r>
              <a:endParaRPr lang="en-US" sz="1100" dirty="0">
                <a:solidFill>
                  <a:schemeClr val="tx1"/>
                </a:solidFill>
                <a:latin typeface="Calibri" panose="020F0502020204030204" pitchFamily="34" charset="0"/>
                <a:cs typeface="Calibri" panose="020F0502020204030204" pitchFamily="34" charset="0"/>
              </a:endParaRPr>
            </a:p>
          </p:txBody>
        </p:sp>
        <p:sp>
          <p:nvSpPr>
            <p:cNvPr id="15" name="TextBox 14"/>
            <p:cNvSpPr txBox="1"/>
            <p:nvPr/>
          </p:nvSpPr>
          <p:spPr>
            <a:xfrm>
              <a:off x="4038600" y="3845146"/>
              <a:ext cx="1047750" cy="553998"/>
            </a:xfrm>
            <a:prstGeom prst="rect">
              <a:avLst/>
            </a:prstGeom>
            <a:solidFill>
              <a:schemeClr val="bg1"/>
            </a:solidFill>
          </p:spPr>
          <p:txBody>
            <a:bodyPr wrap="square" lIns="0" rIns="0" rtlCol="0">
              <a:spAutoFit/>
            </a:bodyPr>
            <a:lstStyle/>
            <a:p>
              <a:pPr algn="ctr"/>
              <a:r>
                <a:rPr lang="en-US" sz="1000" dirty="0" smtClean="0">
                  <a:solidFill>
                    <a:schemeClr val="tx1"/>
                  </a:solidFill>
                  <a:latin typeface="Calibri" panose="020F0502020204030204" pitchFamily="34" charset="0"/>
                  <a:cs typeface="Calibri" panose="020F0502020204030204" pitchFamily="34" charset="0"/>
                </a:rPr>
                <a:t>HARQ-ACK</a:t>
              </a:r>
            </a:p>
            <a:p>
              <a:pPr algn="ctr"/>
              <a:r>
                <a:rPr lang="en-US" sz="1000" dirty="0">
                  <a:solidFill>
                    <a:schemeClr val="tx1"/>
                  </a:solidFill>
                  <a:latin typeface="Calibri" panose="020F0502020204030204" pitchFamily="34" charset="0"/>
                  <a:cs typeface="Calibri" panose="020F0502020204030204" pitchFamily="34" charset="0"/>
                </a:rPr>
                <a:t>f</a:t>
              </a:r>
              <a:r>
                <a:rPr lang="en-US" sz="1000" dirty="0" smtClean="0">
                  <a:solidFill>
                    <a:schemeClr val="tx1"/>
                  </a:solidFill>
                  <a:latin typeface="Calibri" panose="020F0502020204030204" pitchFamily="34" charset="0"/>
                  <a:cs typeface="Calibri" panose="020F0502020204030204" pitchFamily="34" charset="0"/>
                </a:rPr>
                <a:t>or SF0 is ready</a:t>
              </a:r>
            </a:p>
            <a:p>
              <a:pPr algn="ctr"/>
              <a:r>
                <a:rPr lang="en-US" sz="1000" b="1" dirty="0" smtClean="0">
                  <a:solidFill>
                    <a:schemeClr val="tx1"/>
                  </a:solidFill>
                  <a:latin typeface="Calibri" panose="020F0502020204030204" pitchFamily="34" charset="0"/>
                  <a:cs typeface="Calibri" panose="020F0502020204030204" pitchFamily="34" charset="0"/>
                </a:rPr>
                <a:t>Update as CW (v1)</a:t>
              </a:r>
              <a:endParaRPr lang="en-US" sz="1000" b="1" dirty="0">
                <a:solidFill>
                  <a:schemeClr val="tx1"/>
                </a:solidFill>
                <a:latin typeface="Calibri" panose="020F0502020204030204" pitchFamily="34" charset="0"/>
                <a:cs typeface="Calibri" panose="020F0502020204030204" pitchFamily="34" charset="0"/>
              </a:endParaRPr>
            </a:p>
          </p:txBody>
        </p:sp>
        <p:sp>
          <p:nvSpPr>
            <p:cNvPr id="16" name="TextBox 15"/>
            <p:cNvSpPr txBox="1"/>
            <p:nvPr/>
          </p:nvSpPr>
          <p:spPr>
            <a:xfrm>
              <a:off x="6162675" y="3845146"/>
              <a:ext cx="1047750" cy="553998"/>
            </a:xfrm>
            <a:prstGeom prst="rect">
              <a:avLst/>
            </a:prstGeom>
            <a:solidFill>
              <a:schemeClr val="bg1"/>
            </a:solidFill>
          </p:spPr>
          <p:txBody>
            <a:bodyPr wrap="square" lIns="0" rIns="0" rtlCol="0">
              <a:spAutoFit/>
            </a:bodyPr>
            <a:lstStyle/>
            <a:p>
              <a:pPr algn="ctr"/>
              <a:r>
                <a:rPr lang="en-US" sz="1000" dirty="0" smtClean="0">
                  <a:solidFill>
                    <a:schemeClr val="tx1"/>
                  </a:solidFill>
                  <a:latin typeface="Calibri" panose="020F0502020204030204" pitchFamily="34" charset="0"/>
                  <a:cs typeface="Calibri" panose="020F0502020204030204" pitchFamily="34" charset="0"/>
                </a:rPr>
                <a:t>HARQ-ACK</a:t>
              </a:r>
            </a:p>
            <a:p>
              <a:pPr algn="ctr"/>
              <a:r>
                <a:rPr lang="en-US" sz="1000" dirty="0">
                  <a:solidFill>
                    <a:schemeClr val="tx1"/>
                  </a:solidFill>
                  <a:latin typeface="Calibri" panose="020F0502020204030204" pitchFamily="34" charset="0"/>
                  <a:cs typeface="Calibri" panose="020F0502020204030204" pitchFamily="34" charset="0"/>
                </a:rPr>
                <a:t>f</a:t>
              </a:r>
              <a:r>
                <a:rPr lang="en-US" sz="1000" dirty="0" smtClean="0">
                  <a:solidFill>
                    <a:schemeClr val="tx1"/>
                  </a:solidFill>
                  <a:latin typeface="Calibri" panose="020F0502020204030204" pitchFamily="34" charset="0"/>
                  <a:cs typeface="Calibri" panose="020F0502020204030204" pitchFamily="34" charset="0"/>
                </a:rPr>
                <a:t>or SF3 is ready</a:t>
              </a:r>
            </a:p>
            <a:p>
              <a:pPr algn="ctr"/>
              <a:r>
                <a:rPr lang="en-US" sz="1000" b="1" dirty="0" smtClean="0">
                  <a:solidFill>
                    <a:schemeClr val="tx1"/>
                  </a:solidFill>
                  <a:latin typeface="Calibri" panose="020F0502020204030204" pitchFamily="34" charset="0"/>
                  <a:cs typeface="Calibri" panose="020F0502020204030204" pitchFamily="34" charset="0"/>
                </a:rPr>
                <a:t>Update as CW (v2)</a:t>
              </a:r>
            </a:p>
          </p:txBody>
        </p:sp>
        <p:cxnSp>
          <p:nvCxnSpPr>
            <p:cNvPr id="18" name="Straight Arrow Connector 17"/>
            <p:cNvCxnSpPr/>
            <p:nvPr/>
          </p:nvCxnSpPr>
          <p:spPr bwMode="auto">
            <a:xfrm flipH="1" flipV="1">
              <a:off x="2047876" y="3048000"/>
              <a:ext cx="2152649" cy="87630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2" name="Straight Arrow Connector 21"/>
            <p:cNvCxnSpPr/>
            <p:nvPr/>
          </p:nvCxnSpPr>
          <p:spPr bwMode="auto">
            <a:xfrm flipH="1" flipV="1">
              <a:off x="4200526" y="3038475"/>
              <a:ext cx="2152649" cy="87630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grpSp>
      <p:pic>
        <p:nvPicPr>
          <p:cNvPr id="24" name="Picture 23"/>
          <p:cNvPicPr>
            <a:picLocks noChangeAspect="1"/>
          </p:cNvPicPr>
          <p:nvPr/>
        </p:nvPicPr>
        <p:blipFill rotWithShape="1">
          <a:blip r:embed="rId2">
            <a:extLst>
              <a:ext uri="{28A0092B-C50C-407E-A947-70E740481C1C}">
                <a14:useLocalDpi xmlns:a14="http://schemas.microsoft.com/office/drawing/2010/main" val="0"/>
              </a:ext>
            </a:extLst>
          </a:blip>
          <a:srcRect l="44740" t="83127" r="48551"/>
          <a:stretch/>
        </p:blipFill>
        <p:spPr>
          <a:xfrm>
            <a:off x="6379846" y="1538349"/>
            <a:ext cx="541498" cy="780762"/>
          </a:xfrm>
          <a:prstGeom prst="rect">
            <a:avLst/>
          </a:prstGeom>
        </p:spPr>
      </p:pic>
      <p:pic>
        <p:nvPicPr>
          <p:cNvPr id="27" name="Picture 26"/>
          <p:cNvPicPr>
            <a:picLocks noChangeAspect="1"/>
          </p:cNvPicPr>
          <p:nvPr/>
        </p:nvPicPr>
        <p:blipFill rotWithShape="1">
          <a:blip r:embed="rId2">
            <a:extLst>
              <a:ext uri="{28A0092B-C50C-407E-A947-70E740481C1C}">
                <a14:useLocalDpi xmlns:a14="http://schemas.microsoft.com/office/drawing/2010/main" val="0"/>
              </a:ext>
            </a:extLst>
          </a:blip>
          <a:srcRect l="35892" t="83127" r="58141" b="2367"/>
          <a:stretch/>
        </p:blipFill>
        <p:spPr>
          <a:xfrm>
            <a:off x="6926902" y="1540567"/>
            <a:ext cx="481644" cy="671209"/>
          </a:xfrm>
          <a:prstGeom prst="rect">
            <a:avLst/>
          </a:prstGeom>
        </p:spPr>
      </p:pic>
      <p:cxnSp>
        <p:nvCxnSpPr>
          <p:cNvPr id="32" name="Straight Arrow Connector 31"/>
          <p:cNvCxnSpPr/>
          <p:nvPr/>
        </p:nvCxnSpPr>
        <p:spPr bwMode="auto">
          <a:xfrm flipH="1">
            <a:off x="2417446" y="3743325"/>
            <a:ext cx="292417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 name="Right Arrow 32"/>
          <p:cNvSpPr/>
          <p:nvPr/>
        </p:nvSpPr>
        <p:spPr bwMode="auto">
          <a:xfrm rot="10800000">
            <a:off x="1884047" y="3600450"/>
            <a:ext cx="380999" cy="304800"/>
          </a:xfrm>
          <a:prstGeom prst="righ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9" name="Straight Connector 28"/>
          <p:cNvCxnSpPr/>
          <p:nvPr/>
        </p:nvCxnSpPr>
        <p:spPr bwMode="auto">
          <a:xfrm>
            <a:off x="5341621" y="3581400"/>
            <a:ext cx="0" cy="36971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Straight Connector 29"/>
          <p:cNvCxnSpPr/>
          <p:nvPr/>
        </p:nvCxnSpPr>
        <p:spPr bwMode="auto">
          <a:xfrm>
            <a:off x="2417446" y="3581400"/>
            <a:ext cx="0" cy="36971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5341621" y="4148313"/>
            <a:ext cx="0" cy="36971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5" name="Right Arrow 34"/>
          <p:cNvSpPr/>
          <p:nvPr/>
        </p:nvSpPr>
        <p:spPr bwMode="auto">
          <a:xfrm rot="10800000">
            <a:off x="4751072" y="4200525"/>
            <a:ext cx="380999" cy="304800"/>
          </a:xfrm>
          <a:prstGeom prst="righ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endParaRPr lang="en-US"/>
          </a:p>
        </p:txBody>
      </p:sp>
      <p:sp>
        <p:nvSpPr>
          <p:cNvPr id="36" name="TextBox 35"/>
          <p:cNvSpPr txBox="1"/>
          <p:nvPr/>
        </p:nvSpPr>
        <p:spPr>
          <a:xfrm>
            <a:off x="3769996" y="3771901"/>
            <a:ext cx="447558"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4ms</a:t>
            </a:r>
            <a:endParaRPr lang="en-US" sz="1200" dirty="0">
              <a:solidFill>
                <a:schemeClr val="tx1"/>
              </a:solidFill>
              <a:latin typeface="Calibri" panose="020F0502020204030204" pitchFamily="34" charset="0"/>
              <a:cs typeface="Calibri" panose="020F0502020204030204" pitchFamily="34" charset="0"/>
            </a:endParaRPr>
          </a:p>
        </p:txBody>
      </p:sp>
      <p:sp>
        <p:nvSpPr>
          <p:cNvPr id="37" name="TextBox 36"/>
          <p:cNvSpPr txBox="1"/>
          <p:nvPr/>
        </p:nvSpPr>
        <p:spPr>
          <a:xfrm>
            <a:off x="5065396" y="4505326"/>
            <a:ext cx="447558"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0ms</a:t>
            </a:r>
            <a:endParaRPr lang="en-US" sz="1200" dirty="0">
              <a:solidFill>
                <a:schemeClr val="tx1"/>
              </a:solidFill>
              <a:latin typeface="Calibri" panose="020F0502020204030204" pitchFamily="34" charset="0"/>
              <a:cs typeface="Calibri" panose="020F0502020204030204" pitchFamily="34" charset="0"/>
            </a:endParaRPr>
          </a:p>
        </p:txBody>
      </p:sp>
      <p:cxnSp>
        <p:nvCxnSpPr>
          <p:cNvPr id="38" name="Straight Connector 37"/>
          <p:cNvCxnSpPr/>
          <p:nvPr/>
        </p:nvCxnSpPr>
        <p:spPr bwMode="auto">
          <a:xfrm>
            <a:off x="5341621" y="2905125"/>
            <a:ext cx="0" cy="4572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1" name="Straight Connector 40"/>
          <p:cNvCxnSpPr/>
          <p:nvPr/>
        </p:nvCxnSpPr>
        <p:spPr bwMode="auto">
          <a:xfrm>
            <a:off x="5257801" y="4148313"/>
            <a:ext cx="0" cy="36971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Arrow Connector 41"/>
          <p:cNvCxnSpPr/>
          <p:nvPr/>
        </p:nvCxnSpPr>
        <p:spPr bwMode="auto">
          <a:xfrm flipH="1">
            <a:off x="5243990" y="4343400"/>
            <a:ext cx="9763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p:cNvSpPr txBox="1"/>
          <p:nvPr/>
        </p:nvSpPr>
        <p:spPr>
          <a:xfrm>
            <a:off x="1004203" y="3542767"/>
            <a:ext cx="864339" cy="415498"/>
          </a:xfrm>
          <a:prstGeom prst="rect">
            <a:avLst/>
          </a:prstGeom>
          <a:noFill/>
        </p:spPr>
        <p:txBody>
          <a:bodyPr wrap="none" rtlCol="0">
            <a:spAutoFit/>
          </a:bodyPr>
          <a:lstStyle/>
          <a:p>
            <a:r>
              <a:rPr lang="en-US" sz="1050" b="1" dirty="0" smtClean="0">
                <a:solidFill>
                  <a:schemeClr val="tx1"/>
                </a:solidFill>
                <a:latin typeface="Calibri" panose="020F0502020204030204" pitchFamily="34" charset="0"/>
                <a:cs typeface="Calibri" panose="020F0502020204030204" pitchFamily="34" charset="0"/>
              </a:rPr>
              <a:t>Use CW (v1)</a:t>
            </a:r>
          </a:p>
          <a:p>
            <a:pPr algn="ctr"/>
            <a:r>
              <a:rPr lang="en-US" sz="1050" b="1" dirty="0" smtClean="0">
                <a:solidFill>
                  <a:schemeClr val="tx1"/>
                </a:solidFill>
                <a:latin typeface="Calibri" panose="020F0502020204030204" pitchFamily="34" charset="0"/>
                <a:cs typeface="Calibri" panose="020F0502020204030204" pitchFamily="34" charset="0"/>
              </a:rPr>
              <a:t>from SF0</a:t>
            </a:r>
            <a:endParaRPr lang="en-US" sz="1050" b="1" dirty="0">
              <a:solidFill>
                <a:schemeClr val="tx1"/>
              </a:solidFill>
              <a:latin typeface="Calibri" panose="020F0502020204030204" pitchFamily="34" charset="0"/>
              <a:cs typeface="Calibri" panose="020F0502020204030204" pitchFamily="34" charset="0"/>
            </a:endParaRPr>
          </a:p>
        </p:txBody>
      </p:sp>
      <p:sp>
        <p:nvSpPr>
          <p:cNvPr id="49" name="TextBox 48"/>
          <p:cNvSpPr txBox="1"/>
          <p:nvPr/>
        </p:nvSpPr>
        <p:spPr>
          <a:xfrm>
            <a:off x="3874771" y="4157838"/>
            <a:ext cx="864339" cy="415498"/>
          </a:xfrm>
          <a:prstGeom prst="rect">
            <a:avLst/>
          </a:prstGeom>
          <a:noFill/>
        </p:spPr>
        <p:txBody>
          <a:bodyPr wrap="none" rtlCol="0">
            <a:spAutoFit/>
          </a:bodyPr>
          <a:lstStyle/>
          <a:p>
            <a:pPr algn="ctr"/>
            <a:r>
              <a:rPr lang="en-US" sz="1050" b="1" dirty="0" smtClean="0">
                <a:solidFill>
                  <a:schemeClr val="tx1"/>
                </a:solidFill>
                <a:latin typeface="Calibri" panose="020F0502020204030204" pitchFamily="34" charset="0"/>
                <a:cs typeface="Calibri" panose="020F0502020204030204" pitchFamily="34" charset="0"/>
              </a:rPr>
              <a:t>Use CW (v2)</a:t>
            </a:r>
          </a:p>
          <a:p>
            <a:pPr algn="ctr"/>
            <a:r>
              <a:rPr lang="en-US" sz="1050" b="1" dirty="0" smtClean="0">
                <a:solidFill>
                  <a:schemeClr val="tx1"/>
                </a:solidFill>
                <a:latin typeface="Calibri" panose="020F0502020204030204" pitchFamily="34" charset="0"/>
                <a:cs typeface="Calibri" panose="020F0502020204030204" pitchFamily="34" charset="0"/>
              </a:rPr>
              <a:t>from SF3</a:t>
            </a:r>
            <a:endParaRPr lang="en-US" sz="1050" b="1" dirty="0">
              <a:solidFill>
                <a:schemeClr val="tx1"/>
              </a:solidFill>
              <a:latin typeface="Calibri" panose="020F0502020204030204" pitchFamily="34" charset="0"/>
              <a:cs typeface="Calibri" panose="020F0502020204030204" pitchFamily="34" charset="0"/>
            </a:endParaRPr>
          </a:p>
        </p:txBody>
      </p:sp>
      <p:sp>
        <p:nvSpPr>
          <p:cNvPr id="50" name="TextBox 49"/>
          <p:cNvSpPr txBox="1"/>
          <p:nvPr/>
        </p:nvSpPr>
        <p:spPr>
          <a:xfrm>
            <a:off x="5417821" y="3533776"/>
            <a:ext cx="3688079" cy="461665"/>
          </a:xfrm>
          <a:prstGeom prst="rect">
            <a:avLst/>
          </a:prstGeom>
          <a:noFill/>
        </p:spPr>
        <p:txBody>
          <a:bodyPr wrap="square" rtlCol="0">
            <a:spAutoFit/>
          </a:bodyPr>
          <a:lstStyle/>
          <a:p>
            <a:r>
              <a:rPr lang="en-US" sz="1200" b="1" dirty="0" smtClean="0">
                <a:solidFill>
                  <a:schemeClr val="tx1"/>
                </a:solidFill>
                <a:latin typeface="Calibri" panose="020F0502020204030204" pitchFamily="34" charset="0"/>
                <a:cs typeface="Calibri" panose="020F0502020204030204" pitchFamily="34" charset="0"/>
              </a:rPr>
              <a:t>A</a:t>
            </a:r>
            <a:r>
              <a:rPr lang="en-US" sz="1200" dirty="0" smtClean="0">
                <a:solidFill>
                  <a:schemeClr val="tx1"/>
                </a:solidFill>
                <a:latin typeface="Calibri" panose="020F0502020204030204" pitchFamily="34" charset="0"/>
                <a:cs typeface="Calibri" panose="020F0502020204030204" pitchFamily="34" charset="0"/>
              </a:rPr>
              <a:t>: use CW referenced from the last reference </a:t>
            </a:r>
            <a:r>
              <a:rPr lang="en-US" sz="1200" dirty="0" err="1" smtClean="0">
                <a:solidFill>
                  <a:schemeClr val="tx1"/>
                </a:solidFill>
                <a:latin typeface="Calibri" panose="020F0502020204030204" pitchFamily="34" charset="0"/>
                <a:cs typeface="Calibri" panose="020F0502020204030204" pitchFamily="34" charset="0"/>
              </a:rPr>
              <a:t>subframe</a:t>
            </a:r>
            <a:r>
              <a:rPr lang="en-US" sz="1200" dirty="0" smtClean="0">
                <a:solidFill>
                  <a:schemeClr val="tx1"/>
                </a:solidFill>
                <a:latin typeface="Calibri" panose="020F0502020204030204" pitchFamily="34" charset="0"/>
                <a:cs typeface="Calibri" panose="020F0502020204030204" pitchFamily="34" charset="0"/>
              </a:rPr>
              <a:t> transmitted </a:t>
            </a:r>
            <a:r>
              <a:rPr lang="en-US" sz="1200" b="1" dirty="0" smtClean="0">
                <a:solidFill>
                  <a:schemeClr val="tx1"/>
                </a:solidFill>
                <a:latin typeface="Calibri" panose="020F0502020204030204" pitchFamily="34" charset="0"/>
                <a:cs typeface="Calibri" panose="020F0502020204030204" pitchFamily="34" charset="0"/>
              </a:rPr>
              <a:t>at least 4ms ago</a:t>
            </a:r>
            <a:endParaRPr lang="en-US" sz="1200" b="1" dirty="0">
              <a:solidFill>
                <a:schemeClr val="tx1"/>
              </a:solidFill>
              <a:latin typeface="Calibri" panose="020F0502020204030204" pitchFamily="34" charset="0"/>
              <a:cs typeface="Calibri" panose="020F0502020204030204" pitchFamily="34" charset="0"/>
            </a:endParaRPr>
          </a:p>
        </p:txBody>
      </p:sp>
      <p:sp>
        <p:nvSpPr>
          <p:cNvPr id="51" name="TextBox 50"/>
          <p:cNvSpPr txBox="1"/>
          <p:nvPr/>
        </p:nvSpPr>
        <p:spPr>
          <a:xfrm>
            <a:off x="5417821" y="4114801"/>
            <a:ext cx="3611879" cy="461665"/>
          </a:xfrm>
          <a:prstGeom prst="rect">
            <a:avLst/>
          </a:prstGeom>
          <a:noFill/>
        </p:spPr>
        <p:txBody>
          <a:bodyPr wrap="square" rtlCol="0">
            <a:spAutoFit/>
          </a:bodyPr>
          <a:lstStyle/>
          <a:p>
            <a:r>
              <a:rPr lang="en-US" sz="1200" b="1" dirty="0" smtClean="0">
                <a:solidFill>
                  <a:schemeClr val="tx1"/>
                </a:solidFill>
                <a:latin typeface="Calibri" panose="020F0502020204030204" pitchFamily="34" charset="0"/>
                <a:cs typeface="Calibri" panose="020F0502020204030204" pitchFamily="34" charset="0"/>
              </a:rPr>
              <a:t>B</a:t>
            </a:r>
            <a:r>
              <a:rPr lang="en-US" sz="1200" dirty="0" smtClean="0">
                <a:solidFill>
                  <a:schemeClr val="tx1"/>
                </a:solidFill>
                <a:latin typeface="Calibri" panose="020F0502020204030204" pitchFamily="34" charset="0"/>
                <a:cs typeface="Calibri" panose="020F0502020204030204" pitchFamily="34" charset="0"/>
              </a:rPr>
              <a:t>: use CW referenced from the last reference </a:t>
            </a:r>
            <a:r>
              <a:rPr lang="en-US" sz="1200" dirty="0" err="1" smtClean="0">
                <a:solidFill>
                  <a:schemeClr val="tx1"/>
                </a:solidFill>
                <a:latin typeface="Calibri" panose="020F0502020204030204" pitchFamily="34" charset="0"/>
                <a:cs typeface="Calibri" panose="020F0502020204030204" pitchFamily="34" charset="0"/>
              </a:rPr>
              <a:t>subframe</a:t>
            </a:r>
            <a:r>
              <a:rPr lang="en-US" sz="1200" dirty="0" smtClean="0">
                <a:solidFill>
                  <a:schemeClr val="tx1"/>
                </a:solidFill>
                <a:latin typeface="Calibri" panose="020F0502020204030204" pitchFamily="34" charset="0"/>
                <a:cs typeface="Calibri" panose="020F0502020204030204" pitchFamily="34" charset="0"/>
              </a:rPr>
              <a:t> transmitted</a:t>
            </a:r>
            <a:r>
              <a:rPr lang="en-US" sz="1200" b="1" dirty="0" smtClean="0">
                <a:solidFill>
                  <a:schemeClr val="tx1"/>
                </a:solidFill>
                <a:latin typeface="Calibri" panose="020F0502020204030204" pitchFamily="34" charset="0"/>
                <a:cs typeface="Calibri" panose="020F0502020204030204" pitchFamily="34" charset="0"/>
              </a:rPr>
              <a:t> immediately before </a:t>
            </a:r>
            <a:r>
              <a:rPr lang="en-US" sz="1200" dirty="0" smtClean="0">
                <a:solidFill>
                  <a:schemeClr val="tx1"/>
                </a:solidFill>
                <a:latin typeface="Calibri" panose="020F0502020204030204" pitchFamily="34" charset="0"/>
                <a:cs typeface="Calibri" panose="020F0502020204030204" pitchFamily="34" charset="0"/>
              </a:rPr>
              <a:t>(same as IEEE)</a:t>
            </a:r>
            <a:endParaRPr lang="en-US" sz="1200" dirty="0">
              <a:solidFill>
                <a:schemeClr val="tx1"/>
              </a:solidFill>
              <a:latin typeface="Calibri" panose="020F0502020204030204" pitchFamily="34" charset="0"/>
              <a:cs typeface="Calibri" panose="020F0502020204030204" pitchFamily="34" charset="0"/>
            </a:endParaRPr>
          </a:p>
        </p:txBody>
      </p:sp>
      <p:sp>
        <p:nvSpPr>
          <p:cNvPr id="39"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
        <p:nvSpPr>
          <p:cNvPr id="40"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Tree>
    <p:extLst>
      <p:ext uri="{BB962C8B-B14F-4D97-AF65-F5344CB8AC3E}">
        <p14:creationId xmlns:p14="http://schemas.microsoft.com/office/powerpoint/2010/main" val="16283778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7560" y="3335475"/>
            <a:ext cx="4180977" cy="31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a:xfrm>
            <a:off x="685800" y="1600200"/>
            <a:ext cx="7770813" cy="4113213"/>
          </a:xfrm>
        </p:spPr>
        <p:txBody>
          <a:bodyPr/>
          <a:lstStyle/>
          <a:p>
            <a:pPr>
              <a:buFont typeface="Arial" panose="020B0604020202020204" pitchFamily="34" charset="0"/>
              <a:buChar char="•"/>
            </a:pPr>
            <a:r>
              <a:rPr lang="en-US" sz="1600" dirty="0" smtClean="0"/>
              <a:t>To evaluate the impact of </a:t>
            </a:r>
            <a:r>
              <a:rPr lang="en-US" sz="1600" dirty="0" err="1" smtClean="0"/>
              <a:t>CWmax</a:t>
            </a:r>
            <a:r>
              <a:rPr lang="en-US" sz="1600" dirty="0" smtClean="0"/>
              <a:t>, we use a simplified simulation which contains more devices. (previous </a:t>
            </a:r>
            <a:r>
              <a:rPr lang="en-US" sz="1600" dirty="0" err="1" smtClean="0"/>
              <a:t>OMnet</a:t>
            </a:r>
            <a:r>
              <a:rPr lang="en-US" sz="1600" dirty="0" smtClean="0"/>
              <a:t> simulation does not have enough devices to reach </a:t>
            </a:r>
            <a:r>
              <a:rPr lang="en-US" sz="1600" dirty="0" err="1" smtClean="0"/>
              <a:t>CWmax</a:t>
            </a:r>
            <a:r>
              <a:rPr lang="en-US" sz="1600" dirty="0" smtClean="0"/>
              <a:t>)</a:t>
            </a:r>
          </a:p>
          <a:p>
            <a:pPr>
              <a:buFont typeface="Arial" panose="020B0604020202020204" pitchFamily="34" charset="0"/>
              <a:buChar char="•"/>
            </a:pPr>
            <a:r>
              <a:rPr lang="en-US" sz="1600" dirty="0" smtClean="0"/>
              <a:t>The simulation assumes perfect ED and the TXOP limit of BE is set to 2.528ms (solid line) and 6ms (dashed line, same as ETSI priority class 2), respectively.   </a:t>
            </a:r>
          </a:p>
          <a:p>
            <a:pPr>
              <a:buFont typeface="Arial" panose="020B0604020202020204" pitchFamily="34" charset="0"/>
              <a:buChar char="•"/>
            </a:pPr>
            <a:r>
              <a:rPr lang="en-US" sz="1600" dirty="0" smtClean="0"/>
              <a:t>Total airtime utilization is significantly different (IEEE is less than ETSI PC2).</a:t>
            </a:r>
            <a:endParaRPr lang="en-US" sz="1600" dirty="0"/>
          </a:p>
        </p:txBody>
      </p:sp>
      <p:sp>
        <p:nvSpPr>
          <p:cNvPr id="3" name="Title 2"/>
          <p:cNvSpPr>
            <a:spLocks noGrp="1"/>
          </p:cNvSpPr>
          <p:nvPr>
            <p:ph type="title"/>
          </p:nvPr>
        </p:nvSpPr>
        <p:spPr/>
        <p:txBody>
          <a:bodyPr/>
          <a:lstStyle/>
          <a:p>
            <a:r>
              <a:rPr lang="en-US" dirty="0" smtClean="0"/>
              <a:t>The impact of </a:t>
            </a:r>
            <a:r>
              <a:rPr lang="en-US" dirty="0" err="1" smtClean="0"/>
              <a:t>CWmax</a:t>
            </a:r>
            <a:endParaRPr lang="en-US" dirty="0"/>
          </a:p>
        </p:txBody>
      </p:sp>
      <p:sp>
        <p:nvSpPr>
          <p:cNvPr id="5" name="Footer Placeholder 4"/>
          <p:cNvSpPr>
            <a:spLocks noGrp="1"/>
          </p:cNvSpPr>
          <p:nvPr>
            <p:ph type="ftr" idx="11"/>
          </p:nvPr>
        </p:nvSpPr>
        <p:spPr/>
        <p:txBody>
          <a:bodyPr/>
          <a:lstStyle/>
          <a:p>
            <a:r>
              <a:rPr lang="en-GB" smtClean="0"/>
              <a:t>Chung-Ta Ku, Mediatek</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24</a:t>
            </a:fld>
            <a:endParaRPr lang="en-GB" dirty="0"/>
          </a:p>
        </p:txBody>
      </p:sp>
      <p:sp>
        <p:nvSpPr>
          <p:cNvPr id="16"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TW" smtClean="0">
                <a:solidFill>
                  <a:schemeClr val="tx1"/>
                </a:solidFill>
              </a:rPr>
              <a:t>Chung-Ta Ku, Mediatek</a:t>
            </a:r>
            <a:endParaRPr lang="en-GB" dirty="0"/>
          </a:p>
        </p:txBody>
      </p:sp>
      <p:sp>
        <p:nvSpPr>
          <p:cNvPr id="17"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9" name="TextBox 8"/>
          <p:cNvSpPr txBox="1"/>
          <p:nvPr/>
        </p:nvSpPr>
        <p:spPr>
          <a:xfrm>
            <a:off x="3611749" y="5293857"/>
            <a:ext cx="1752600" cy="307777"/>
          </a:xfrm>
          <a:prstGeom prst="rect">
            <a:avLst/>
          </a:prstGeom>
          <a:noFill/>
        </p:spPr>
        <p:txBody>
          <a:bodyPr wrap="square" rtlCol="0">
            <a:spAutoFit/>
          </a:bodyPr>
          <a:lstStyle/>
          <a:p>
            <a:r>
              <a:rPr lang="en-US" sz="1400" dirty="0" err="1" smtClean="0">
                <a:solidFill>
                  <a:schemeClr val="tx1"/>
                </a:solidFill>
                <a:latin typeface="Calibri" panose="020F0502020204030204" pitchFamily="34" charset="0"/>
                <a:cs typeface="Calibri" panose="020F0502020204030204" pitchFamily="34" charset="0"/>
              </a:rPr>
              <a:t>CW</a:t>
            </a:r>
            <a:r>
              <a:rPr lang="en-US" sz="1400" baseline="-25000" dirty="0" err="1" smtClean="0">
                <a:solidFill>
                  <a:schemeClr val="tx1"/>
                </a:solidFill>
                <a:latin typeface="Calibri" panose="020F0502020204030204" pitchFamily="34" charset="0"/>
                <a:cs typeface="Calibri" panose="020F0502020204030204" pitchFamily="34" charset="0"/>
              </a:rPr>
              <a:t>max</a:t>
            </a:r>
            <a:r>
              <a:rPr lang="en-US" sz="1400" dirty="0" smtClean="0">
                <a:solidFill>
                  <a:schemeClr val="tx1"/>
                </a:solidFill>
                <a:latin typeface="Calibri" panose="020F0502020204030204" pitchFamily="34" charset="0"/>
                <a:cs typeface="Calibri" panose="020F0502020204030204" pitchFamily="34" charset="0"/>
              </a:rPr>
              <a:t>  = 63 </a:t>
            </a:r>
          </a:p>
        </p:txBody>
      </p:sp>
      <p:sp>
        <p:nvSpPr>
          <p:cNvPr id="19" name="Oval 18"/>
          <p:cNvSpPr/>
          <p:nvPr/>
        </p:nvSpPr>
        <p:spPr bwMode="auto">
          <a:xfrm>
            <a:off x="3505200" y="5370802"/>
            <a:ext cx="106549" cy="153888"/>
          </a:xfrm>
          <a:prstGeom prst="ellipse">
            <a:avLst/>
          </a:prstGeom>
          <a:no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893901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9324" y="1676400"/>
            <a:ext cx="7770813" cy="4113213"/>
          </a:xfrm>
        </p:spPr>
        <p:txBody>
          <a:bodyPr/>
          <a:lstStyle/>
          <a:p>
            <a:pPr>
              <a:buFont typeface="Arial" panose="020B0604020202020204" pitchFamily="34" charset="0"/>
              <a:buChar char="•"/>
            </a:pPr>
            <a:r>
              <a:rPr lang="en-US" dirty="0" smtClean="0"/>
              <a:t>System level simulation regarding 802.11 and LAA is presented to evaluate fairness for medium occupancy</a:t>
            </a:r>
          </a:p>
          <a:p>
            <a:pPr>
              <a:buFont typeface="Arial" panose="020B0604020202020204" pitchFamily="34" charset="0"/>
              <a:buChar char="•"/>
            </a:pPr>
            <a:r>
              <a:rPr lang="en-US" dirty="0" smtClean="0"/>
              <a:t>Multiple </a:t>
            </a:r>
            <a:r>
              <a:rPr lang="en-US" dirty="0"/>
              <a:t>factors </a:t>
            </a:r>
            <a:r>
              <a:rPr lang="en-US" dirty="0" smtClean="0"/>
              <a:t>impacting coexistence </a:t>
            </a:r>
            <a:r>
              <a:rPr lang="en-US" dirty="0"/>
              <a:t>fairness </a:t>
            </a:r>
            <a:r>
              <a:rPr lang="en-US" dirty="0" smtClean="0"/>
              <a:t>were </a:t>
            </a:r>
            <a:r>
              <a:rPr lang="en-US" dirty="0"/>
              <a:t>investigated </a:t>
            </a:r>
          </a:p>
          <a:p>
            <a:pPr lvl="1">
              <a:buFont typeface="Arial" panose="020B0604020202020204" pitchFamily="34" charset="0"/>
              <a:buChar char="•"/>
            </a:pPr>
            <a:r>
              <a:rPr lang="en-US" dirty="0"/>
              <a:t>Timeout for BA</a:t>
            </a:r>
          </a:p>
          <a:p>
            <a:pPr lvl="1">
              <a:buFont typeface="Arial" panose="020B0604020202020204" pitchFamily="34" charset="0"/>
              <a:buChar char="•"/>
            </a:pPr>
            <a:r>
              <a:rPr lang="en-US" dirty="0"/>
              <a:t>Default EDCA </a:t>
            </a:r>
            <a:r>
              <a:rPr lang="en-US" dirty="0" smtClean="0"/>
              <a:t>parameters</a:t>
            </a:r>
          </a:p>
          <a:p>
            <a:pPr lvl="1">
              <a:buFont typeface="Arial" panose="020B0604020202020204" pitchFamily="34" charset="0"/>
              <a:buChar char="•"/>
            </a:pPr>
            <a:r>
              <a:rPr lang="en-US" dirty="0"/>
              <a:t>CW adjustment </a:t>
            </a:r>
            <a:endParaRPr lang="en-US" dirty="0" smtClean="0"/>
          </a:p>
          <a:p>
            <a:pPr>
              <a:buFont typeface="Arial" panose="020B0604020202020204" pitchFamily="34" charset="0"/>
              <a:buChar char="•"/>
            </a:pPr>
            <a:r>
              <a:rPr lang="en-US" dirty="0" smtClean="0"/>
              <a:t>Proper setting of EDCA Parameters can be used to mitigate the effects of medium </a:t>
            </a:r>
            <a:r>
              <a:rPr lang="en-US" dirty="0" smtClean="0"/>
              <a:t>utilization</a:t>
            </a:r>
            <a:r>
              <a:rPr lang="en-US" dirty="0"/>
              <a:t> </a:t>
            </a:r>
            <a:r>
              <a:rPr lang="en-US" dirty="0" smtClean="0"/>
              <a:t>(subject to further study)</a:t>
            </a:r>
            <a:endParaRPr lang="en-US" dirty="0" smtClean="0"/>
          </a:p>
          <a:p>
            <a:pPr>
              <a:buFont typeface="Arial" panose="020B0604020202020204" pitchFamily="34" charset="0"/>
              <a:buChar char="•"/>
            </a:pPr>
            <a:r>
              <a:rPr lang="en-US" dirty="0" smtClean="0"/>
              <a:t>Due to the use of licensed channel, LAA has  advantage in medium utilization in some cases</a:t>
            </a:r>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
        <p:nvSpPr>
          <p:cNvPr id="4" name="Date Placeholder 3"/>
          <p:cNvSpPr>
            <a:spLocks noGrp="1"/>
          </p:cNvSpPr>
          <p:nvPr>
            <p:ph type="dt" idx="10"/>
          </p:nvPr>
        </p:nvSpPr>
        <p:spPr/>
        <p:txBody>
          <a:bodyPr/>
          <a:lstStyle/>
          <a:p>
            <a:r>
              <a:rPr lang="en-US" dirty="0" smtClean="0"/>
              <a:t>May 2019</a:t>
            </a:r>
            <a:endParaRPr lang="en-GB" dirty="0"/>
          </a:p>
        </p:txBody>
      </p:sp>
      <p:sp>
        <p:nvSpPr>
          <p:cNvPr id="5" name="Footer Placeholder 4"/>
          <p:cNvSpPr>
            <a:spLocks noGrp="1"/>
          </p:cNvSpPr>
          <p:nvPr>
            <p:ph type="ftr" idx="11"/>
          </p:nvPr>
        </p:nvSpPr>
        <p:spPr/>
        <p:txBody>
          <a:bodyPr/>
          <a:lstStyle/>
          <a:p>
            <a:r>
              <a:rPr lang="en-GB" smtClean="0"/>
              <a:t>Chung-Ta Ku, Mediatek</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25</a:t>
            </a:fld>
            <a:endParaRPr lang="en-GB" dirty="0"/>
          </a:p>
        </p:txBody>
      </p:sp>
      <p:sp>
        <p:nvSpPr>
          <p:cNvPr id="7" name="Footer Placeholder 4"/>
          <p:cNvSpPr txBox="1">
            <a:spLocks/>
          </p:cNvSpPr>
          <p:nvPr/>
        </p:nvSpPr>
        <p:spPr bwMode="auto">
          <a:xfrm>
            <a:off x="5500694" y="6475413"/>
            <a:ext cx="3041644"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TW" smtClean="0">
                <a:solidFill>
                  <a:schemeClr val="tx1"/>
                </a:solidFill>
              </a:rPr>
              <a:t>Chung-Ta Ku, Mediatek</a:t>
            </a:r>
            <a:endParaRPr lang="en-GB" dirty="0"/>
          </a:p>
        </p:txBody>
      </p:sp>
    </p:spTree>
    <p:extLst>
      <p:ext uri="{BB962C8B-B14F-4D97-AF65-F5344CB8AC3E}">
        <p14:creationId xmlns:p14="http://schemas.microsoft.com/office/powerpoint/2010/main" val="2344439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Classes in IEEE and ETSI</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8033046"/>
              </p:ext>
            </p:extLst>
          </p:nvPr>
        </p:nvGraphicFramePr>
        <p:xfrm>
          <a:off x="1028699" y="1661618"/>
          <a:ext cx="7162801" cy="1498604"/>
        </p:xfrm>
        <a:graphic>
          <a:graphicData uri="http://schemas.openxmlformats.org/drawingml/2006/table">
            <a:tbl>
              <a:tblPr firstRow="1" bandRow="1">
                <a:tableStyleId>{5C22544A-7EE6-4342-B048-85BDC9FD1C3A}</a:tableStyleId>
              </a:tblPr>
              <a:tblGrid>
                <a:gridCol w="1827245"/>
                <a:gridCol w="769270"/>
                <a:gridCol w="984886"/>
                <a:gridCol w="1074420"/>
                <a:gridCol w="1074420"/>
                <a:gridCol w="1432560"/>
              </a:tblGrid>
              <a:tr h="345312">
                <a:tc>
                  <a:txBody>
                    <a:bodyPr/>
                    <a:lstStyle/>
                    <a:p>
                      <a:r>
                        <a:rPr lang="en-US" sz="1400" baseline="0" dirty="0" smtClean="0"/>
                        <a:t>AP EDCA Parameter</a:t>
                      </a:r>
                      <a:endParaRPr lang="en-US" sz="1400" dirty="0"/>
                    </a:p>
                  </a:txBody>
                  <a:tcPr marB="0" anchor="ctr"/>
                </a:tc>
                <a:tc>
                  <a:txBody>
                    <a:bodyPr/>
                    <a:lstStyle/>
                    <a:p>
                      <a:r>
                        <a:rPr lang="en-US" sz="1400" dirty="0" smtClean="0"/>
                        <a:t>AIFSN</a:t>
                      </a:r>
                      <a:endParaRPr lang="en-US" sz="1400" dirty="0"/>
                    </a:p>
                  </a:txBody>
                  <a:tcPr marB="0" anchor="ctr"/>
                </a:tc>
                <a:tc>
                  <a:txBody>
                    <a:bodyPr/>
                    <a:lstStyle/>
                    <a:p>
                      <a:r>
                        <a:rPr lang="en-US" sz="1400" dirty="0" smtClean="0"/>
                        <a:t>Td</a:t>
                      </a:r>
                      <a:endParaRPr lang="en-US" sz="1400" dirty="0"/>
                    </a:p>
                  </a:txBody>
                  <a:tcPr marB="0" anchor="ctr"/>
                </a:tc>
                <a:tc>
                  <a:txBody>
                    <a:bodyPr/>
                    <a:lstStyle/>
                    <a:p>
                      <a:r>
                        <a:rPr lang="en-US" sz="1400" dirty="0" smtClean="0"/>
                        <a:t>CWmin</a:t>
                      </a:r>
                      <a:endParaRPr lang="en-US" sz="1400" dirty="0"/>
                    </a:p>
                  </a:txBody>
                  <a:tcPr marB="0" anchor="ctr"/>
                </a:tc>
                <a:tc>
                  <a:txBody>
                    <a:bodyPr/>
                    <a:lstStyle/>
                    <a:p>
                      <a:r>
                        <a:rPr lang="en-US" sz="1400" dirty="0" smtClean="0"/>
                        <a:t>CWmax</a:t>
                      </a:r>
                      <a:endParaRPr lang="en-US" sz="1400" dirty="0"/>
                    </a:p>
                  </a:txBody>
                  <a:tcPr marB="0" anchor="ctr"/>
                </a:tc>
                <a:tc>
                  <a:txBody>
                    <a:bodyPr/>
                    <a:lstStyle/>
                    <a:p>
                      <a:r>
                        <a:rPr lang="en-US" sz="1400" dirty="0" smtClean="0"/>
                        <a:t>TXOP Limit</a:t>
                      </a:r>
                      <a:endParaRPr lang="en-US" sz="1400" dirty="0"/>
                    </a:p>
                  </a:txBody>
                  <a:tcPr marB="0" anchor="ctr"/>
                </a:tc>
              </a:tr>
              <a:tr h="288323">
                <a:tc>
                  <a:txBody>
                    <a:bodyPr/>
                    <a:lstStyle/>
                    <a:p>
                      <a:pPr algn="l"/>
                      <a:r>
                        <a:rPr lang="en-US" sz="1400" dirty="0" smtClean="0"/>
                        <a:t>Voice (VO)</a:t>
                      </a:r>
                      <a:endParaRPr lang="en-US" sz="1400" dirty="0"/>
                    </a:p>
                  </a:txBody>
                  <a:tcPr marT="0" marB="0" anchor="ctr"/>
                </a:tc>
                <a:tc>
                  <a:txBody>
                    <a:bodyPr/>
                    <a:lstStyle/>
                    <a:p>
                      <a:pPr algn="l"/>
                      <a:r>
                        <a:rPr lang="en-US" sz="1400" dirty="0" smtClean="0"/>
                        <a:t>1</a:t>
                      </a:r>
                      <a:endParaRPr lang="en-US" sz="1400" dirty="0">
                        <a:solidFill>
                          <a:schemeClr val="tx1"/>
                        </a:solidFill>
                      </a:endParaRPr>
                    </a:p>
                  </a:txBody>
                  <a:tcPr marT="0" marB="0" anchor="ctr"/>
                </a:tc>
                <a:tc>
                  <a:txBody>
                    <a:bodyPr/>
                    <a:lstStyle/>
                    <a:p>
                      <a:pPr algn="l"/>
                      <a:r>
                        <a:rPr lang="en-US" sz="1400" dirty="0" smtClean="0"/>
                        <a:t>25 us</a:t>
                      </a:r>
                      <a:endParaRPr lang="en-US" sz="1400" dirty="0">
                        <a:solidFill>
                          <a:schemeClr val="tx1"/>
                        </a:solidFill>
                      </a:endParaRPr>
                    </a:p>
                  </a:txBody>
                  <a:tcPr marT="0" marB="0" anchor="ctr"/>
                </a:tc>
                <a:tc>
                  <a:txBody>
                    <a:bodyPr/>
                    <a:lstStyle/>
                    <a:p>
                      <a:pPr algn="l"/>
                      <a:r>
                        <a:rPr lang="en-US" sz="1400" dirty="0" smtClean="0"/>
                        <a:t>3</a:t>
                      </a:r>
                      <a:endParaRPr lang="en-US" sz="1400" dirty="0"/>
                    </a:p>
                  </a:txBody>
                  <a:tcPr marT="0" marB="0" anchor="ctr"/>
                </a:tc>
                <a:tc>
                  <a:txBody>
                    <a:bodyPr/>
                    <a:lstStyle/>
                    <a:p>
                      <a:pPr algn="l"/>
                      <a:r>
                        <a:rPr lang="en-US" sz="1400" dirty="0" smtClean="0"/>
                        <a:t>7</a:t>
                      </a:r>
                      <a:endParaRPr lang="en-US" sz="1400" dirty="0"/>
                    </a:p>
                  </a:txBody>
                  <a:tcPr marT="0" marB="0" anchor="ctr"/>
                </a:tc>
                <a:tc>
                  <a:txBody>
                    <a:bodyPr/>
                    <a:lstStyle/>
                    <a:p>
                      <a:pPr algn="l"/>
                      <a:r>
                        <a:rPr lang="en-US" sz="1400" dirty="0" smtClean="0"/>
                        <a:t>2.080ms</a:t>
                      </a:r>
                      <a:endParaRPr lang="en-US" sz="1400" dirty="0"/>
                    </a:p>
                  </a:txBody>
                  <a:tcPr marT="0" marB="0" anchor="ctr"/>
                </a:tc>
              </a:tr>
              <a:tr h="288323">
                <a:tc>
                  <a:txBody>
                    <a:bodyPr/>
                    <a:lstStyle/>
                    <a:p>
                      <a:pPr algn="l"/>
                      <a:r>
                        <a:rPr lang="en-US" sz="1400" dirty="0" smtClean="0"/>
                        <a:t>Video (VI)</a:t>
                      </a:r>
                      <a:endParaRPr lang="en-US" sz="1400" dirty="0"/>
                    </a:p>
                  </a:txBody>
                  <a:tcPr marT="0" marB="0" anchor="ctr"/>
                </a:tc>
                <a:tc>
                  <a:txBody>
                    <a:bodyPr/>
                    <a:lstStyle/>
                    <a:p>
                      <a:pPr algn="l"/>
                      <a:r>
                        <a:rPr lang="en-US" sz="1400" dirty="0" smtClean="0"/>
                        <a:t>1</a:t>
                      </a:r>
                      <a:endParaRPr lang="en-US" sz="1400" dirty="0">
                        <a:solidFill>
                          <a:schemeClr val="tx1"/>
                        </a:solidFill>
                      </a:endParaRPr>
                    </a:p>
                  </a:txBody>
                  <a:tcPr marT="0" marB="0" anchor="ctr"/>
                </a:tc>
                <a:tc>
                  <a:txBody>
                    <a:bodyPr/>
                    <a:lstStyle/>
                    <a:p>
                      <a:pPr algn="l"/>
                      <a:r>
                        <a:rPr lang="en-US" sz="1400" dirty="0" smtClean="0"/>
                        <a:t>25 us</a:t>
                      </a:r>
                      <a:endParaRPr lang="en-US" sz="1400" dirty="0">
                        <a:solidFill>
                          <a:schemeClr val="tx1"/>
                        </a:solidFill>
                      </a:endParaRPr>
                    </a:p>
                  </a:txBody>
                  <a:tcPr marT="0" marB="0" anchor="ctr"/>
                </a:tc>
                <a:tc>
                  <a:txBody>
                    <a:bodyPr/>
                    <a:lstStyle/>
                    <a:p>
                      <a:pPr algn="l"/>
                      <a:r>
                        <a:rPr lang="en-US" sz="1400" dirty="0" smtClean="0"/>
                        <a:t>7</a:t>
                      </a:r>
                      <a:endParaRPr lang="en-US" sz="1400" dirty="0"/>
                    </a:p>
                  </a:txBody>
                  <a:tcPr marT="0" marB="0" anchor="ctr"/>
                </a:tc>
                <a:tc>
                  <a:txBody>
                    <a:bodyPr/>
                    <a:lstStyle/>
                    <a:p>
                      <a:pPr algn="l"/>
                      <a:r>
                        <a:rPr lang="en-US" sz="1400" dirty="0" smtClean="0"/>
                        <a:t>15</a:t>
                      </a:r>
                      <a:endParaRPr lang="en-US" sz="1400" dirty="0"/>
                    </a:p>
                  </a:txBody>
                  <a:tcPr marT="0" marB="0" anchor="ctr"/>
                </a:tc>
                <a:tc>
                  <a:txBody>
                    <a:bodyPr/>
                    <a:lstStyle/>
                    <a:p>
                      <a:pPr algn="l"/>
                      <a:r>
                        <a:rPr lang="en-US" sz="1400" dirty="0" smtClean="0"/>
                        <a:t>4.096ms</a:t>
                      </a:r>
                      <a:endParaRPr lang="en-US" sz="1400" dirty="0"/>
                    </a:p>
                  </a:txBody>
                  <a:tcPr marT="0" marB="0" anchor="ctr"/>
                </a:tc>
              </a:tr>
              <a:tr h="288323">
                <a:tc>
                  <a:txBody>
                    <a:bodyPr/>
                    <a:lstStyle/>
                    <a:p>
                      <a:pPr algn="l"/>
                      <a:r>
                        <a:rPr lang="en-US" sz="1400" dirty="0" smtClean="0"/>
                        <a:t>Best</a:t>
                      </a:r>
                      <a:r>
                        <a:rPr lang="en-US" sz="1400" baseline="0" dirty="0" smtClean="0"/>
                        <a:t> effort (BE)</a:t>
                      </a:r>
                      <a:endParaRPr lang="en-US" sz="1400" dirty="0"/>
                    </a:p>
                  </a:txBody>
                  <a:tcPr marT="0" marB="0" anchor="ctr"/>
                </a:tc>
                <a:tc>
                  <a:txBody>
                    <a:bodyPr/>
                    <a:lstStyle/>
                    <a:p>
                      <a:pPr algn="l"/>
                      <a:r>
                        <a:rPr lang="en-US" sz="1400" dirty="0" smtClean="0"/>
                        <a:t>3</a:t>
                      </a:r>
                      <a:endParaRPr lang="en-US" sz="1400" dirty="0"/>
                    </a:p>
                  </a:txBody>
                  <a:tcPr marT="0" marB="0" anchor="ctr"/>
                </a:tc>
                <a:tc>
                  <a:txBody>
                    <a:bodyPr/>
                    <a:lstStyle/>
                    <a:p>
                      <a:pPr algn="l"/>
                      <a:r>
                        <a:rPr lang="en-US" sz="1400" dirty="0" smtClean="0"/>
                        <a:t>43 us</a:t>
                      </a:r>
                      <a:endParaRPr lang="en-US" sz="1400" dirty="0"/>
                    </a:p>
                  </a:txBody>
                  <a:tcPr marT="0" marB="0" anchor="ctr"/>
                </a:tc>
                <a:tc>
                  <a:txBody>
                    <a:bodyPr/>
                    <a:lstStyle/>
                    <a:p>
                      <a:pPr algn="l"/>
                      <a:r>
                        <a:rPr lang="en-US" sz="1400" dirty="0" smtClean="0"/>
                        <a:t>15</a:t>
                      </a:r>
                      <a:endParaRPr lang="en-US" sz="1400" dirty="0">
                        <a:solidFill>
                          <a:schemeClr val="tx1"/>
                        </a:solidFill>
                      </a:endParaRPr>
                    </a:p>
                  </a:txBody>
                  <a:tcPr marT="0" marB="0" anchor="ctr"/>
                </a:tc>
                <a:tc>
                  <a:txBody>
                    <a:bodyPr/>
                    <a:lstStyle/>
                    <a:p>
                      <a:pPr algn="l"/>
                      <a:r>
                        <a:rPr lang="en-US" sz="1400" b="0" dirty="0" smtClean="0">
                          <a:solidFill>
                            <a:schemeClr val="dk1"/>
                          </a:solidFill>
                        </a:rPr>
                        <a:t>63</a:t>
                      </a:r>
                      <a:endParaRPr lang="en-US" sz="1400" b="0" dirty="0">
                        <a:solidFill>
                          <a:schemeClr val="tx1"/>
                        </a:solidFill>
                      </a:endParaRPr>
                    </a:p>
                  </a:txBody>
                  <a:tcPr marT="0" marB="0" anchor="ctr"/>
                </a:tc>
                <a:tc>
                  <a:txBody>
                    <a:bodyPr/>
                    <a:lstStyle/>
                    <a:p>
                      <a:pPr algn="l"/>
                      <a:r>
                        <a:rPr lang="en-US" sz="1400" dirty="0" smtClean="0"/>
                        <a:t>2.528ms</a:t>
                      </a:r>
                      <a:endParaRPr lang="en-US" sz="1400" dirty="0"/>
                    </a:p>
                  </a:txBody>
                  <a:tcPr marT="0" marB="0" anchor="ctr"/>
                </a:tc>
              </a:tr>
              <a:tr h="288323">
                <a:tc>
                  <a:txBody>
                    <a:bodyPr/>
                    <a:lstStyle/>
                    <a:p>
                      <a:pPr algn="l"/>
                      <a:r>
                        <a:rPr lang="en-US" sz="1400" dirty="0" smtClean="0"/>
                        <a:t>Background (BK)</a:t>
                      </a:r>
                      <a:endParaRPr lang="en-US" sz="1400" dirty="0"/>
                    </a:p>
                  </a:txBody>
                  <a:tcPr marT="0" marB="0" anchor="ctr"/>
                </a:tc>
                <a:tc>
                  <a:txBody>
                    <a:bodyPr/>
                    <a:lstStyle/>
                    <a:p>
                      <a:pPr algn="l"/>
                      <a:r>
                        <a:rPr lang="en-US" sz="1400" dirty="0" smtClean="0"/>
                        <a:t>7</a:t>
                      </a:r>
                      <a:endParaRPr lang="en-US" sz="1400" dirty="0"/>
                    </a:p>
                  </a:txBody>
                  <a:tcPr marT="0" marB="0" anchor="ctr"/>
                </a:tc>
                <a:tc>
                  <a:txBody>
                    <a:bodyPr/>
                    <a:lstStyle/>
                    <a:p>
                      <a:pPr algn="l"/>
                      <a:r>
                        <a:rPr lang="en-US" sz="1400" dirty="0" smtClean="0"/>
                        <a:t>79 us</a:t>
                      </a:r>
                      <a:endParaRPr lang="en-US" sz="1400" dirty="0"/>
                    </a:p>
                  </a:txBody>
                  <a:tcPr marT="0" marB="0" anchor="ctr"/>
                </a:tc>
                <a:tc>
                  <a:txBody>
                    <a:bodyPr/>
                    <a:lstStyle/>
                    <a:p>
                      <a:pPr algn="l"/>
                      <a:r>
                        <a:rPr lang="en-US" sz="1400" dirty="0" smtClean="0"/>
                        <a:t>15</a:t>
                      </a:r>
                      <a:endParaRPr lang="en-US" sz="1400" dirty="0"/>
                    </a:p>
                  </a:txBody>
                  <a:tcPr marT="0" marB="0" anchor="ctr"/>
                </a:tc>
                <a:tc>
                  <a:txBody>
                    <a:bodyPr/>
                    <a:lstStyle/>
                    <a:p>
                      <a:pPr algn="l"/>
                      <a:r>
                        <a:rPr lang="en-US" sz="1400" dirty="0" smtClean="0"/>
                        <a:t>1023</a:t>
                      </a:r>
                      <a:endParaRPr lang="en-US" sz="1400" dirty="0"/>
                    </a:p>
                  </a:txBody>
                  <a:tcPr marT="0" marB="0" anchor="ctr"/>
                </a:tc>
                <a:tc>
                  <a:txBody>
                    <a:bodyPr/>
                    <a:lstStyle/>
                    <a:p>
                      <a:pPr algn="l"/>
                      <a:r>
                        <a:rPr lang="en-US" sz="1400" dirty="0" smtClean="0"/>
                        <a:t>2.528ms</a:t>
                      </a:r>
                      <a:endParaRPr lang="en-US" sz="1400" dirty="0"/>
                    </a:p>
                  </a:txBody>
                  <a:tcPr marT="0" marB="0"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4709589"/>
              </p:ext>
            </p:extLst>
          </p:nvPr>
        </p:nvGraphicFramePr>
        <p:xfrm>
          <a:off x="1028701" y="3266643"/>
          <a:ext cx="7162799" cy="1480163"/>
        </p:xfrm>
        <a:graphic>
          <a:graphicData uri="http://schemas.openxmlformats.org/drawingml/2006/table">
            <a:tbl>
              <a:tblPr firstRow="1" bandRow="1">
                <a:tableStyleId>{21E4AEA4-8DFA-4A89-87EB-49C32662AFE0}</a:tableStyleId>
              </a:tblPr>
              <a:tblGrid>
                <a:gridCol w="1827244"/>
                <a:gridCol w="769183"/>
                <a:gridCol w="984972"/>
                <a:gridCol w="1082426"/>
                <a:gridCol w="1078944"/>
                <a:gridCol w="1420030"/>
              </a:tblGrid>
              <a:tr h="365187">
                <a:tc>
                  <a:txBody>
                    <a:bodyPr/>
                    <a:lstStyle/>
                    <a:p>
                      <a:pPr marL="0" algn="l" defTabSz="914400" rtl="0" eaLnBrk="1" latinLnBrk="0" hangingPunct="1"/>
                      <a:r>
                        <a:rPr lang="en-US" sz="1400" kern="1200" dirty="0" smtClean="0"/>
                        <a:t>ETSI Priority class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solidFill>
                            <a:schemeClr val="bg1"/>
                          </a:solidFill>
                          <a:latin typeface="+mn-lt"/>
                          <a:ea typeface="+mn-ea"/>
                          <a:cs typeface="+mn-cs"/>
                        </a:rPr>
                        <a:t>P</a:t>
                      </a:r>
                      <a:r>
                        <a:rPr lang="en-US" sz="1400" kern="1200" baseline="-25000" dirty="0" smtClean="0">
                          <a:solidFill>
                            <a:schemeClr val="bg1"/>
                          </a:solidFill>
                          <a:latin typeface="+mn-lt"/>
                          <a:ea typeface="+mn-ea"/>
                          <a:cs typeface="+mn-cs"/>
                        </a:rPr>
                        <a:t>0</a:t>
                      </a:r>
                      <a:endParaRPr lang="en-US" sz="1400" kern="1200" dirty="0">
                        <a:solidFill>
                          <a:schemeClr val="bg1"/>
                        </a:solidFill>
                        <a:latin typeface="+mn-lt"/>
                        <a:ea typeface="+mn-ea"/>
                        <a:cs typeface="+mn-cs"/>
                      </a:endParaRPr>
                    </a:p>
                  </a:txBody>
                  <a:tcPr marB="0" anchor="ctr"/>
                </a:tc>
                <a:tc>
                  <a:txBody>
                    <a:bodyPr/>
                    <a:lstStyle/>
                    <a:p>
                      <a:pPr marL="0" algn="l" defTabSz="914400" rtl="0" eaLnBrk="1" latinLnBrk="0" hangingPunct="1"/>
                      <a:r>
                        <a:rPr lang="en-US" sz="1400" kern="1200" dirty="0" smtClean="0"/>
                        <a:t>Td</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CWmin</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CWmax</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err="1" smtClean="0">
                          <a:solidFill>
                            <a:schemeClr val="lt1"/>
                          </a:solidFill>
                          <a:latin typeface="+mn-lt"/>
                          <a:ea typeface="+mn-ea"/>
                          <a:cs typeface="+mn-cs"/>
                        </a:rPr>
                        <a:t>maxCOT</a:t>
                      </a:r>
                      <a:endParaRPr lang="en-US" sz="1400" kern="1200" dirty="0">
                        <a:solidFill>
                          <a:schemeClr val="dk1"/>
                        </a:solidFill>
                        <a:latin typeface="+mn-lt"/>
                        <a:ea typeface="+mn-ea"/>
                        <a:cs typeface="+mn-cs"/>
                      </a:endParaRPr>
                    </a:p>
                  </a:txBody>
                  <a:tcPr marB="0" anchor="ctr"/>
                </a:tc>
              </a:tr>
              <a:tr h="278744">
                <a:tc>
                  <a:txBody>
                    <a:bodyPr/>
                    <a:lstStyle/>
                    <a:p>
                      <a:pPr marL="0" algn="l" defTabSz="914400" rtl="0" eaLnBrk="1" latinLnBrk="0" hangingPunct="1"/>
                      <a:r>
                        <a:rPr lang="en-US" sz="1400" kern="1200" dirty="0" smtClean="0"/>
                        <a:t>Class 4</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25 us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7</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2ms</a:t>
                      </a:r>
                      <a:endParaRPr lang="en-US" sz="1400" kern="1200" dirty="0">
                        <a:solidFill>
                          <a:schemeClr val="dk1"/>
                        </a:solidFill>
                        <a:latin typeface="+mn-lt"/>
                        <a:ea typeface="+mn-ea"/>
                        <a:cs typeface="+mn-cs"/>
                      </a:endParaRPr>
                    </a:p>
                  </a:txBody>
                  <a:tcPr marB="0" anchor="ctr"/>
                </a:tc>
              </a:tr>
              <a:tr h="278744">
                <a:tc>
                  <a:txBody>
                    <a:bodyPr/>
                    <a:lstStyle/>
                    <a:p>
                      <a:pPr marL="0" algn="l" defTabSz="914400" rtl="0" eaLnBrk="1" latinLnBrk="0" hangingPunct="1"/>
                      <a:r>
                        <a:rPr lang="en-US" sz="1400" kern="1200" dirty="0" smtClean="0"/>
                        <a:t>Class 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25 us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7</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15</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4ms</a:t>
                      </a:r>
                      <a:endParaRPr lang="en-US" sz="1400" kern="1200" dirty="0">
                        <a:solidFill>
                          <a:schemeClr val="dk1"/>
                        </a:solidFill>
                        <a:latin typeface="+mn-lt"/>
                        <a:ea typeface="+mn-ea"/>
                        <a:cs typeface="+mn-cs"/>
                      </a:endParaRPr>
                    </a:p>
                  </a:txBody>
                  <a:tcPr marB="0" anchor="ctr"/>
                </a:tc>
              </a:tr>
              <a:tr h="278744">
                <a:tc>
                  <a:txBody>
                    <a:bodyPr/>
                    <a:lstStyle/>
                    <a:p>
                      <a:pPr marL="0" algn="l" defTabSz="914400" rtl="0" eaLnBrk="1" latinLnBrk="0" hangingPunct="1"/>
                      <a:r>
                        <a:rPr lang="en-US" sz="1400" kern="1200" dirty="0" smtClean="0"/>
                        <a:t>Class 2</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43 us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15</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63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6ms</a:t>
                      </a:r>
                      <a:endParaRPr lang="en-US" sz="1400" kern="1200" dirty="0">
                        <a:solidFill>
                          <a:schemeClr val="dk1"/>
                        </a:solidFill>
                        <a:latin typeface="+mn-lt"/>
                        <a:ea typeface="+mn-ea"/>
                        <a:cs typeface="+mn-cs"/>
                      </a:endParaRPr>
                    </a:p>
                  </a:txBody>
                  <a:tcPr marB="0" anchor="ctr"/>
                </a:tc>
              </a:tr>
              <a:tr h="278744">
                <a:tc>
                  <a:txBody>
                    <a:bodyPr/>
                    <a:lstStyle/>
                    <a:p>
                      <a:pPr marL="0" algn="l" defTabSz="914400" rtl="0" eaLnBrk="1" latinLnBrk="0" hangingPunct="1"/>
                      <a:r>
                        <a:rPr lang="en-US" sz="1400" kern="1200" dirty="0" smtClean="0"/>
                        <a:t>Class 1</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7</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79 us</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15</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1023</a:t>
                      </a:r>
                      <a:endParaRPr lang="en-US" sz="1400" kern="1200" dirty="0">
                        <a:solidFill>
                          <a:schemeClr val="dk1"/>
                        </a:solidFill>
                        <a:latin typeface="+mn-lt"/>
                        <a:ea typeface="+mn-ea"/>
                        <a:cs typeface="+mn-cs"/>
                      </a:endParaRPr>
                    </a:p>
                  </a:txBody>
                  <a:tcPr marB="0" anchor="ctr"/>
                </a:tc>
                <a:tc>
                  <a:txBody>
                    <a:bodyPr/>
                    <a:lstStyle/>
                    <a:p>
                      <a:pPr marL="0" algn="l" defTabSz="914400" rtl="0" eaLnBrk="1" latinLnBrk="0" hangingPunct="1"/>
                      <a:r>
                        <a:rPr lang="en-US" sz="1400" kern="1200" dirty="0" smtClean="0"/>
                        <a:t>6ms</a:t>
                      </a:r>
                      <a:endParaRPr lang="en-US" sz="1400" kern="1200" dirty="0">
                        <a:solidFill>
                          <a:schemeClr val="dk1"/>
                        </a:solidFill>
                        <a:latin typeface="+mn-lt"/>
                        <a:ea typeface="+mn-ea"/>
                        <a:cs typeface="+mn-cs"/>
                      </a:endParaRPr>
                    </a:p>
                  </a:txBody>
                  <a:tcPr marB="0" anchor="ctr"/>
                </a:tc>
              </a:tr>
            </a:tbl>
          </a:graphicData>
        </a:graphic>
      </p:graphicFrame>
      <p:grpSp>
        <p:nvGrpSpPr>
          <p:cNvPr id="6" name="Group 5"/>
          <p:cNvGrpSpPr/>
          <p:nvPr/>
        </p:nvGrpSpPr>
        <p:grpSpPr>
          <a:xfrm>
            <a:off x="2252467" y="4724400"/>
            <a:ext cx="3465551" cy="775273"/>
            <a:chOff x="218614" y="-1509"/>
            <a:chExt cx="3465551" cy="775273"/>
          </a:xfrm>
        </p:grpSpPr>
        <p:pic>
          <p:nvPicPr>
            <p:cNvPr id="25" name="Picture 24"/>
            <p:cNvPicPr>
              <a:picLocks noChangeAspect="1"/>
            </p:cNvPicPr>
            <p:nvPr/>
          </p:nvPicPr>
          <p:blipFill>
            <a:blip r:embed="rId2"/>
            <a:stretch>
              <a:fillRect/>
            </a:stretch>
          </p:blipFill>
          <p:spPr>
            <a:xfrm>
              <a:off x="457200" y="231071"/>
              <a:ext cx="3226965" cy="542693"/>
            </a:xfrm>
            <a:prstGeom prst="rect">
              <a:avLst/>
            </a:prstGeom>
          </p:spPr>
        </p:pic>
        <p:sp>
          <p:nvSpPr>
            <p:cNvPr id="3" name="TextBox 2"/>
            <p:cNvSpPr txBox="1"/>
            <p:nvPr/>
          </p:nvSpPr>
          <p:spPr>
            <a:xfrm>
              <a:off x="218614" y="-1509"/>
              <a:ext cx="793807" cy="253916"/>
            </a:xfrm>
            <a:prstGeom prst="rect">
              <a:avLst/>
            </a:prstGeom>
            <a:solidFill>
              <a:schemeClr val="bg1"/>
            </a:solidFill>
          </p:spPr>
          <p:txBody>
            <a:bodyPr wrap="none" rtlCol="0">
              <a:spAutoFit/>
            </a:bodyPr>
            <a:lstStyle/>
            <a:p>
              <a:r>
                <a:rPr lang="en-US" sz="1050" dirty="0" smtClean="0">
                  <a:solidFill>
                    <a:schemeClr val="tx1"/>
                  </a:solidFill>
                </a:rPr>
                <a:t>IEEE (VO)</a:t>
              </a:r>
              <a:endParaRPr lang="en-US" sz="1050" dirty="0">
                <a:solidFill>
                  <a:schemeClr val="tx1"/>
                </a:solidFill>
              </a:endParaRPr>
            </a:p>
          </p:txBody>
        </p:sp>
        <p:sp>
          <p:nvSpPr>
            <p:cNvPr id="8" name="TextBox 7"/>
            <p:cNvSpPr txBox="1"/>
            <p:nvPr/>
          </p:nvSpPr>
          <p:spPr>
            <a:xfrm>
              <a:off x="218614" y="203798"/>
              <a:ext cx="954107" cy="253916"/>
            </a:xfrm>
            <a:prstGeom prst="rect">
              <a:avLst/>
            </a:prstGeom>
            <a:solidFill>
              <a:schemeClr val="bg1"/>
            </a:solidFill>
          </p:spPr>
          <p:txBody>
            <a:bodyPr wrap="none" rtlCol="0">
              <a:spAutoFit/>
            </a:bodyPr>
            <a:lstStyle/>
            <a:p>
              <a:r>
                <a:rPr lang="en-US" sz="1050" dirty="0" smtClean="0">
                  <a:solidFill>
                    <a:schemeClr val="tx1"/>
                  </a:solidFill>
                </a:rPr>
                <a:t>ETSI (class 4)</a:t>
              </a:r>
              <a:endParaRPr lang="en-US" sz="1050" dirty="0">
                <a:solidFill>
                  <a:schemeClr val="tx1"/>
                </a:solidFill>
              </a:endParaRPr>
            </a:p>
          </p:txBody>
        </p:sp>
      </p:grpSp>
      <p:sp>
        <p:nvSpPr>
          <p:cNvPr id="9" name="Oval 8"/>
          <p:cNvSpPr/>
          <p:nvPr/>
        </p:nvSpPr>
        <p:spPr bwMode="auto">
          <a:xfrm>
            <a:off x="6705600" y="2604813"/>
            <a:ext cx="762000" cy="721374"/>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Oval 9"/>
          <p:cNvSpPr/>
          <p:nvPr/>
        </p:nvSpPr>
        <p:spPr bwMode="auto">
          <a:xfrm>
            <a:off x="6705600" y="4024792"/>
            <a:ext cx="671464" cy="893296"/>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Content Placeholder 2"/>
          <p:cNvSpPr>
            <a:spLocks noGrp="1"/>
          </p:cNvSpPr>
          <p:nvPr>
            <p:ph sz="quarter" idx="4294967295"/>
          </p:nvPr>
        </p:nvSpPr>
        <p:spPr>
          <a:xfrm>
            <a:off x="533400" y="5570871"/>
            <a:ext cx="8610600" cy="769544"/>
          </a:xfrm>
          <a:prstGeom prst="rect">
            <a:avLst/>
          </a:prstGeom>
        </p:spPr>
        <p:txBody>
          <a:bodyPr>
            <a:normAutofit fontScale="62500" lnSpcReduction="20000"/>
          </a:bodyPr>
          <a:lstStyle/>
          <a:p>
            <a:pPr>
              <a:buFont typeface="Arial" panose="020B0604020202020204" pitchFamily="34" charset="0"/>
              <a:buChar char="•"/>
            </a:pPr>
            <a:r>
              <a:rPr lang="en-US" sz="1800" dirty="0" smtClean="0">
                <a:solidFill>
                  <a:schemeClr val="tx1"/>
                </a:solidFill>
              </a:rPr>
              <a:t>Non-AP STA default EDCA parameter in Table 9-155 of </a:t>
            </a:r>
            <a:r>
              <a:rPr lang="en-US" sz="1800" dirty="0" err="1" smtClean="0">
                <a:solidFill>
                  <a:schemeClr val="tx1"/>
                </a:solidFill>
              </a:rPr>
              <a:t>REVmd</a:t>
            </a:r>
            <a:r>
              <a:rPr lang="en-US" sz="1800" dirty="0" smtClean="0">
                <a:solidFill>
                  <a:schemeClr val="tx1"/>
                </a:solidFill>
              </a:rPr>
              <a:t>. ETSI parameters in </a:t>
            </a:r>
            <a:r>
              <a:rPr lang="en-US" sz="1800" dirty="0" smtClean="0">
                <a:solidFill>
                  <a:schemeClr val="tx1"/>
                </a:solidFill>
              </a:rPr>
              <a:t>Table 7 and 8 of EN301893 v2.1.1</a:t>
            </a:r>
          </a:p>
          <a:p>
            <a:pPr>
              <a:buFont typeface="Arial" panose="020B0604020202020204" pitchFamily="34" charset="0"/>
              <a:buChar char="•"/>
            </a:pPr>
            <a:r>
              <a:rPr lang="en-US" sz="1800" dirty="0" smtClean="0">
                <a:solidFill>
                  <a:schemeClr val="tx1"/>
                </a:solidFill>
              </a:rPr>
              <a:t>Observation (key difference highlighted </a:t>
            </a:r>
            <a:r>
              <a:rPr lang="en-US" sz="1800" dirty="0">
                <a:solidFill>
                  <a:schemeClr val="tx1"/>
                </a:solidFill>
              </a:rPr>
              <a:t>in dashed circle)</a:t>
            </a:r>
            <a:r>
              <a:rPr lang="en-US" sz="1800" dirty="0"/>
              <a:t>:</a:t>
            </a:r>
          </a:p>
          <a:p>
            <a:pPr marL="1085850" lvl="1" indent="-342900">
              <a:buFont typeface="Arial" panose="020B0604020202020204" pitchFamily="34" charset="0"/>
              <a:buChar char="•"/>
            </a:pPr>
            <a:r>
              <a:rPr lang="en-US" sz="1400" dirty="0" smtClean="0">
                <a:solidFill>
                  <a:schemeClr val="tx1"/>
                </a:solidFill>
              </a:rPr>
              <a:t>IEEE default TXOP Limit and larger </a:t>
            </a:r>
            <a:r>
              <a:rPr lang="en-US" sz="1400" dirty="0" err="1" smtClean="0">
                <a:solidFill>
                  <a:schemeClr val="tx1"/>
                </a:solidFill>
              </a:rPr>
              <a:t>CWmax</a:t>
            </a:r>
            <a:r>
              <a:rPr lang="en-US" sz="1400" dirty="0" smtClean="0">
                <a:solidFill>
                  <a:schemeClr val="tx1"/>
                </a:solidFill>
              </a:rPr>
              <a:t> versus equivalent </a:t>
            </a:r>
            <a:r>
              <a:rPr lang="en-US" sz="1400" dirty="0">
                <a:solidFill>
                  <a:schemeClr val="tx1"/>
                </a:solidFill>
              </a:rPr>
              <a:t>ETSI </a:t>
            </a:r>
            <a:r>
              <a:rPr lang="en-US" sz="1400" dirty="0" smtClean="0">
                <a:solidFill>
                  <a:schemeClr val="tx1"/>
                </a:solidFill>
              </a:rPr>
              <a:t>priority class COT and </a:t>
            </a:r>
            <a:r>
              <a:rPr lang="en-US" sz="1400" dirty="0" err="1" smtClean="0">
                <a:solidFill>
                  <a:schemeClr val="tx1"/>
                </a:solidFill>
              </a:rPr>
              <a:t>CWmax</a:t>
            </a:r>
            <a:r>
              <a:rPr lang="en-US" sz="1400" dirty="0" smtClean="0">
                <a:solidFill>
                  <a:schemeClr val="tx1"/>
                </a:solidFill>
              </a:rPr>
              <a:t> can affect medium </a:t>
            </a:r>
            <a:r>
              <a:rPr lang="en-US" sz="1400" dirty="0">
                <a:solidFill>
                  <a:schemeClr val="tx1"/>
                </a:solidFill>
              </a:rPr>
              <a:t>utilization </a:t>
            </a:r>
            <a:r>
              <a:rPr lang="en-US" sz="1400" dirty="0" smtClean="0">
                <a:solidFill>
                  <a:schemeClr val="tx1"/>
                </a:solidFill>
              </a:rPr>
              <a:t>rate</a:t>
            </a:r>
          </a:p>
          <a:p>
            <a:pPr marL="685800">
              <a:buFont typeface="Arial" panose="020B0604020202020204" pitchFamily="34" charset="0"/>
              <a:buChar char="•"/>
            </a:pPr>
            <a:endParaRPr lang="en-US" sz="1800" dirty="0" smtClean="0">
              <a:solidFill>
                <a:schemeClr val="tx1"/>
              </a:solidFill>
            </a:endParaRPr>
          </a:p>
          <a:p>
            <a:pPr lvl="1" indent="0"/>
            <a:endParaRPr lang="en-US" sz="1400" dirty="0">
              <a:solidFill>
                <a:schemeClr val="tx1"/>
              </a:solidFill>
            </a:endParaRPr>
          </a:p>
        </p:txBody>
      </p:sp>
      <p:sp>
        <p:nvSpPr>
          <p:cNvPr id="15"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16" name="Footer Placeholder 4"/>
          <p:cNvSpPr>
            <a:spLocks noGrp="1"/>
          </p:cNvSpPr>
          <p:nvPr>
            <p:ph type="ftr" idx="11"/>
          </p:nvPr>
        </p:nvSpPr>
        <p:spPr>
          <a:xfrm>
            <a:off x="5500694" y="6477000"/>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3767754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03252"/>
            <a:ext cx="8229600" cy="1487748"/>
          </a:xfrm>
        </p:spPr>
        <p:txBody>
          <a:bodyPr>
            <a:normAutofit/>
          </a:bodyPr>
          <a:lstStyle/>
          <a:p>
            <a:r>
              <a:rPr lang="en-US" dirty="0"/>
              <a:t>Simulation Setup</a:t>
            </a:r>
          </a:p>
        </p:txBody>
      </p:sp>
      <p:sp>
        <p:nvSpPr>
          <p:cNvPr id="3"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4"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2570233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307" y="757106"/>
            <a:ext cx="7770813" cy="1065213"/>
          </a:xfrm>
        </p:spPr>
        <p:txBody>
          <a:bodyPr/>
          <a:lstStyle/>
          <a:p>
            <a:r>
              <a:rPr lang="en-US" dirty="0" err="1" smtClean="0"/>
              <a:t>OMNeT</a:t>
            </a:r>
            <a:r>
              <a:rPr lang="en-US" dirty="0" smtClean="0"/>
              <a:t>++ Baseline Simulation Setup</a:t>
            </a:r>
            <a:br>
              <a:rPr lang="en-US" dirty="0" smtClean="0"/>
            </a:br>
            <a:r>
              <a:rPr lang="en-US" sz="2400" dirty="0" smtClean="0"/>
              <a:t>(IEEE vs IEEE)</a:t>
            </a:r>
            <a:endParaRPr lang="en-US" sz="2400" dirty="0"/>
          </a:p>
        </p:txBody>
      </p:sp>
      <p:sp>
        <p:nvSpPr>
          <p:cNvPr id="3" name="Content Placeholder 2"/>
          <p:cNvSpPr>
            <a:spLocks noGrp="1"/>
          </p:cNvSpPr>
          <p:nvPr>
            <p:ph sz="quarter" idx="4294967295"/>
          </p:nvPr>
        </p:nvSpPr>
        <p:spPr>
          <a:xfrm>
            <a:off x="601508" y="1860884"/>
            <a:ext cx="8542492" cy="4653010"/>
          </a:xfrm>
          <a:prstGeom prst="rect">
            <a:avLst/>
          </a:prstGeom>
        </p:spPr>
        <p:txBody>
          <a:bodyPr>
            <a:normAutofit/>
          </a:bodyPr>
          <a:lstStyle/>
          <a:p>
            <a:pPr>
              <a:buFont typeface="Arial" panose="020B0604020202020204" pitchFamily="34" charset="0"/>
              <a:buChar char="•"/>
            </a:pPr>
            <a:r>
              <a:rPr lang="en-US" sz="1600" dirty="0"/>
              <a:t>Simulation </a:t>
            </a:r>
            <a:r>
              <a:rPr lang="en-US" sz="1600" dirty="0" smtClean="0"/>
              <a:t>Time</a:t>
            </a:r>
            <a:r>
              <a:rPr lang="en-US" sz="1600" dirty="0"/>
              <a:t>: </a:t>
            </a:r>
            <a:r>
              <a:rPr lang="en-US" sz="1600" dirty="0" smtClean="0"/>
              <a:t>10s</a:t>
            </a:r>
          </a:p>
          <a:p>
            <a:pPr>
              <a:buFont typeface="Arial" panose="020B0604020202020204" pitchFamily="34" charset="0"/>
              <a:buChar char="•"/>
            </a:pPr>
            <a:r>
              <a:rPr lang="en-US" sz="1600" dirty="0"/>
              <a:t>Full-buffer traffic loads</a:t>
            </a:r>
          </a:p>
          <a:p>
            <a:pPr>
              <a:buFont typeface="Arial" panose="020B0604020202020204" pitchFamily="34" charset="0"/>
              <a:buChar char="•"/>
            </a:pPr>
            <a:r>
              <a:rPr lang="en-US" sz="1600" dirty="0" smtClean="0"/>
              <a:t>UDP </a:t>
            </a:r>
            <a:r>
              <a:rPr lang="en-US" sz="1600" dirty="0"/>
              <a:t>Packet Size = 1472 </a:t>
            </a:r>
            <a:r>
              <a:rPr lang="en-US" sz="1600" dirty="0" smtClean="0"/>
              <a:t>Bytes</a:t>
            </a:r>
          </a:p>
          <a:p>
            <a:pPr>
              <a:buFont typeface="Arial" panose="020B0604020202020204" pitchFamily="34" charset="0"/>
              <a:buChar char="•"/>
            </a:pPr>
            <a:r>
              <a:rPr lang="en-US" sz="1600" dirty="0" smtClean="0"/>
              <a:t>2 IEEE Links</a:t>
            </a:r>
            <a:endParaRPr lang="en-US" sz="1600" dirty="0"/>
          </a:p>
          <a:p>
            <a:pPr marL="800100" lvl="1" indent="-342900">
              <a:buFont typeface="Arial" panose="020B0604020202020204" pitchFamily="34" charset="0"/>
              <a:buChar char="•"/>
            </a:pPr>
            <a:r>
              <a:rPr lang="en-US" sz="1400" dirty="0"/>
              <a:t>Using 11ac, 20MHz, no SGI, </a:t>
            </a:r>
            <a:r>
              <a:rPr lang="en-US" sz="1400" dirty="0" err="1"/>
              <a:t>Nss</a:t>
            </a:r>
            <a:r>
              <a:rPr lang="en-US" sz="1400" dirty="0"/>
              <a:t> =</a:t>
            </a:r>
            <a:r>
              <a:rPr lang="en-US" sz="1400" dirty="0" smtClean="0"/>
              <a:t>1</a:t>
            </a:r>
          </a:p>
          <a:p>
            <a:pPr marL="800100" lvl="1" indent="-342900">
              <a:buFont typeface="Arial" panose="020B0604020202020204" pitchFamily="34" charset="0"/>
              <a:buChar char="•"/>
            </a:pPr>
            <a:r>
              <a:rPr lang="en-US" sz="1400" dirty="0" smtClean="0"/>
              <a:t>MPDU Size = </a:t>
            </a:r>
            <a:r>
              <a:rPr lang="en-US" sz="1400" dirty="0"/>
              <a:t>1552 Bytes, </a:t>
            </a:r>
            <a:r>
              <a:rPr lang="en-US" sz="1400" dirty="0" smtClean="0"/>
              <a:t>fixed MCS 8</a:t>
            </a:r>
          </a:p>
          <a:p>
            <a:pPr marL="800100" lvl="1" indent="-342900">
              <a:buFont typeface="Arial" panose="020B0604020202020204" pitchFamily="34" charset="0"/>
              <a:buChar char="•"/>
            </a:pPr>
            <a:r>
              <a:rPr lang="en-US" sz="1400" dirty="0" smtClean="0"/>
              <a:t>IEEE AC</a:t>
            </a:r>
          </a:p>
          <a:p>
            <a:pPr>
              <a:buFont typeface="Arial" panose="020B0604020202020204" pitchFamily="34" charset="0"/>
              <a:buChar char="•"/>
            </a:pPr>
            <a:r>
              <a:rPr lang="en-US" sz="1600" dirty="0" smtClean="0"/>
              <a:t>CCA-CS = -82 </a:t>
            </a:r>
            <a:r>
              <a:rPr lang="en-US" sz="1600" dirty="0" err="1" smtClean="0"/>
              <a:t>dBm</a:t>
            </a:r>
            <a:endParaRPr lang="en-US" sz="1600" dirty="0" smtClean="0"/>
          </a:p>
          <a:p>
            <a:pPr>
              <a:buFont typeface="Arial" panose="020B0604020202020204" pitchFamily="34" charset="0"/>
              <a:buChar char="•"/>
            </a:pPr>
            <a:r>
              <a:rPr lang="en-US" sz="1600" dirty="0" smtClean="0"/>
              <a:t>CCA-ED = -62 dBm</a:t>
            </a:r>
          </a:p>
          <a:p>
            <a:pPr>
              <a:buFont typeface="Arial" panose="020B0604020202020204" pitchFamily="34" charset="0"/>
              <a:buChar char="•"/>
            </a:pPr>
            <a:r>
              <a:rPr lang="en-US" sz="1600" dirty="0" smtClean="0"/>
              <a:t>TX Power = 20 dBm</a:t>
            </a:r>
          </a:p>
          <a:p>
            <a:endParaRPr lang="en-US" sz="1800" dirty="0"/>
          </a:p>
        </p:txBody>
      </p:sp>
      <p:grpSp>
        <p:nvGrpSpPr>
          <p:cNvPr id="4" name="Group 3"/>
          <p:cNvGrpSpPr>
            <a:grpSpLocks noChangeAspect="1"/>
          </p:cNvGrpSpPr>
          <p:nvPr/>
        </p:nvGrpSpPr>
        <p:grpSpPr>
          <a:xfrm>
            <a:off x="5029200" y="3491619"/>
            <a:ext cx="3472960" cy="2555774"/>
            <a:chOff x="169916" y="2468579"/>
            <a:chExt cx="3660575" cy="2693842"/>
          </a:xfrm>
        </p:grpSpPr>
        <p:sp>
          <p:nvSpPr>
            <p:cNvPr id="5" name="Rectangle 4"/>
            <p:cNvSpPr/>
            <p:nvPr/>
          </p:nvSpPr>
          <p:spPr>
            <a:xfrm>
              <a:off x="914399" y="2780071"/>
              <a:ext cx="2916092" cy="1828800"/>
            </a:xfrm>
            <a:prstGeom prst="rect">
              <a:avLst/>
            </a:prstGeom>
            <a:noFill/>
            <a:ln w="31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988142" y="2853813"/>
              <a:ext cx="184355" cy="176981"/>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7" name="Oval 6"/>
            <p:cNvSpPr/>
            <p:nvPr/>
          </p:nvSpPr>
          <p:spPr>
            <a:xfrm>
              <a:off x="988142" y="4377543"/>
              <a:ext cx="184355" cy="176981"/>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2823609" y="4377543"/>
              <a:ext cx="184355" cy="176981"/>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Oval 8"/>
            <p:cNvSpPr/>
            <p:nvPr/>
          </p:nvSpPr>
          <p:spPr>
            <a:xfrm>
              <a:off x="2823609" y="2853814"/>
              <a:ext cx="184355" cy="176981"/>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890218" y="3049705"/>
              <a:ext cx="436255" cy="324404"/>
            </a:xfrm>
            <a:prstGeom prst="rect">
              <a:avLst/>
            </a:prstGeom>
            <a:noFill/>
          </p:spPr>
          <p:txBody>
            <a:bodyPr wrap="none" rtlCol="0">
              <a:spAutoFit/>
            </a:bodyPr>
            <a:lstStyle/>
            <a:p>
              <a:r>
                <a:rPr lang="en-US" sz="1400" dirty="0" smtClean="0">
                  <a:solidFill>
                    <a:schemeClr val="tx1"/>
                  </a:solidFill>
                </a:rPr>
                <a:t>AP</a:t>
              </a:r>
              <a:endParaRPr lang="en-US" sz="1400" dirty="0">
                <a:solidFill>
                  <a:schemeClr val="tx1"/>
                </a:solidFill>
              </a:endParaRPr>
            </a:p>
          </p:txBody>
        </p:sp>
        <p:sp>
          <p:nvSpPr>
            <p:cNvPr id="11" name="TextBox 10"/>
            <p:cNvSpPr txBox="1"/>
            <p:nvPr/>
          </p:nvSpPr>
          <p:spPr>
            <a:xfrm>
              <a:off x="895782" y="4067867"/>
              <a:ext cx="436255" cy="324404"/>
            </a:xfrm>
            <a:prstGeom prst="rect">
              <a:avLst/>
            </a:prstGeom>
            <a:noFill/>
          </p:spPr>
          <p:txBody>
            <a:bodyPr wrap="none" rtlCol="0">
              <a:spAutoFit/>
            </a:bodyPr>
            <a:lstStyle/>
            <a:p>
              <a:r>
                <a:rPr lang="en-US" sz="1400" dirty="0" smtClean="0">
                  <a:solidFill>
                    <a:schemeClr val="tx1"/>
                  </a:solidFill>
                </a:rPr>
                <a:t>AP</a:t>
              </a:r>
              <a:endParaRPr lang="en-US" sz="1400" dirty="0">
                <a:solidFill>
                  <a:schemeClr val="tx1"/>
                </a:solidFill>
              </a:endParaRPr>
            </a:p>
          </p:txBody>
        </p:sp>
        <p:sp>
          <p:nvSpPr>
            <p:cNvPr id="12" name="TextBox 11"/>
            <p:cNvSpPr txBox="1"/>
            <p:nvPr/>
          </p:nvSpPr>
          <p:spPr>
            <a:xfrm>
              <a:off x="2637064" y="4072129"/>
              <a:ext cx="583318" cy="324404"/>
            </a:xfrm>
            <a:prstGeom prst="rect">
              <a:avLst/>
            </a:prstGeom>
            <a:noFill/>
          </p:spPr>
          <p:txBody>
            <a:bodyPr wrap="none" rtlCol="0">
              <a:spAutoFit/>
            </a:bodyPr>
            <a:lstStyle/>
            <a:p>
              <a:r>
                <a:rPr lang="en-US" sz="1400" dirty="0" smtClean="0">
                  <a:solidFill>
                    <a:schemeClr val="tx1"/>
                  </a:solidFill>
                </a:rPr>
                <a:t> STA</a:t>
              </a:r>
              <a:endParaRPr lang="en-US" sz="1400" dirty="0">
                <a:solidFill>
                  <a:schemeClr val="tx1"/>
                </a:solidFill>
              </a:endParaRPr>
            </a:p>
          </p:txBody>
        </p:sp>
        <p:sp>
          <p:nvSpPr>
            <p:cNvPr id="13" name="TextBox 12"/>
            <p:cNvSpPr txBox="1"/>
            <p:nvPr/>
          </p:nvSpPr>
          <p:spPr>
            <a:xfrm>
              <a:off x="2687312" y="3062380"/>
              <a:ext cx="536009" cy="324404"/>
            </a:xfrm>
            <a:prstGeom prst="rect">
              <a:avLst/>
            </a:prstGeom>
            <a:noFill/>
          </p:spPr>
          <p:txBody>
            <a:bodyPr wrap="none" rtlCol="0">
              <a:spAutoFit/>
            </a:bodyPr>
            <a:lstStyle/>
            <a:p>
              <a:r>
                <a:rPr lang="en-US" sz="1400" dirty="0" smtClean="0">
                  <a:solidFill>
                    <a:schemeClr val="tx1"/>
                  </a:solidFill>
                </a:rPr>
                <a:t>STA</a:t>
              </a:r>
              <a:endParaRPr lang="en-US" sz="1400" dirty="0">
                <a:solidFill>
                  <a:schemeClr val="tx1"/>
                </a:solidFill>
              </a:endParaRPr>
            </a:p>
          </p:txBody>
        </p:sp>
        <p:cxnSp>
          <p:nvCxnSpPr>
            <p:cNvPr id="14" name="Straight Arrow Connector 13"/>
            <p:cNvCxnSpPr/>
            <p:nvPr/>
          </p:nvCxnSpPr>
          <p:spPr>
            <a:xfrm>
              <a:off x="1218961" y="2954923"/>
              <a:ext cx="1524331"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1218961" y="4453649"/>
              <a:ext cx="1524331"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944628" y="4838017"/>
              <a:ext cx="2725662" cy="324404"/>
            </a:xfrm>
            <a:prstGeom prst="rect">
              <a:avLst/>
            </a:prstGeom>
            <a:noFill/>
          </p:spPr>
          <p:txBody>
            <a:bodyPr wrap="none" rtlCol="0">
              <a:spAutoFit/>
            </a:bodyPr>
            <a:lstStyle/>
            <a:p>
              <a:r>
                <a:rPr lang="en-US" sz="1400" dirty="0" smtClean="0">
                  <a:solidFill>
                    <a:schemeClr val="tx1"/>
                  </a:solidFill>
                </a:rPr>
                <a:t>Distance </a:t>
              </a:r>
              <a:r>
                <a:rPr lang="en-US" sz="1400" b="1" dirty="0" smtClean="0">
                  <a:solidFill>
                    <a:schemeClr val="tx1"/>
                  </a:solidFill>
                </a:rPr>
                <a:t>X </a:t>
              </a:r>
              <a:r>
                <a:rPr lang="en-US" sz="1400" dirty="0" smtClean="0">
                  <a:solidFill>
                    <a:schemeClr val="tx1"/>
                  </a:solidFill>
                </a:rPr>
                <a:t>= 10m, 20m, 30m, …</a:t>
              </a:r>
              <a:endParaRPr lang="en-US" sz="1400" dirty="0">
                <a:solidFill>
                  <a:schemeClr val="tx1"/>
                </a:solidFill>
              </a:endParaRPr>
            </a:p>
          </p:txBody>
        </p:sp>
        <p:sp>
          <p:nvSpPr>
            <p:cNvPr id="17" name="TextBox 16"/>
            <p:cNvSpPr txBox="1"/>
            <p:nvPr/>
          </p:nvSpPr>
          <p:spPr>
            <a:xfrm>
              <a:off x="169916" y="3638501"/>
              <a:ext cx="1478468" cy="324404"/>
            </a:xfrm>
            <a:prstGeom prst="rect">
              <a:avLst/>
            </a:prstGeom>
            <a:noFill/>
          </p:spPr>
          <p:txBody>
            <a:bodyPr wrap="none" rtlCol="0">
              <a:spAutoFit/>
            </a:bodyPr>
            <a:lstStyle/>
            <a:p>
              <a:r>
                <a:rPr lang="en-US" sz="1400" dirty="0" smtClean="0">
                  <a:solidFill>
                    <a:schemeClr val="tx1"/>
                  </a:solidFill>
                </a:rPr>
                <a:t>Distance</a:t>
              </a:r>
              <a:r>
                <a:rPr lang="en-US" sz="1400" b="1" dirty="0" smtClean="0">
                  <a:solidFill>
                    <a:schemeClr val="tx1"/>
                  </a:solidFill>
                </a:rPr>
                <a:t> Y</a:t>
              </a:r>
              <a:r>
                <a:rPr lang="en-US" sz="1400" dirty="0" smtClean="0">
                  <a:solidFill>
                    <a:schemeClr val="tx1"/>
                  </a:solidFill>
                </a:rPr>
                <a:t> = 9m</a:t>
              </a:r>
              <a:endParaRPr lang="en-US" sz="1400" dirty="0">
                <a:solidFill>
                  <a:schemeClr val="tx1"/>
                </a:solidFill>
              </a:endParaRPr>
            </a:p>
          </p:txBody>
        </p:sp>
        <p:sp>
          <p:nvSpPr>
            <p:cNvPr id="18" name="TextBox 17"/>
            <p:cNvSpPr txBox="1"/>
            <p:nvPr/>
          </p:nvSpPr>
          <p:spPr>
            <a:xfrm>
              <a:off x="463400" y="4603015"/>
              <a:ext cx="887378" cy="324404"/>
            </a:xfrm>
            <a:prstGeom prst="rect">
              <a:avLst/>
            </a:prstGeom>
            <a:noFill/>
          </p:spPr>
          <p:txBody>
            <a:bodyPr wrap="none" rtlCol="0">
              <a:spAutoFit/>
            </a:bodyPr>
            <a:lstStyle/>
            <a:p>
              <a:r>
                <a:rPr lang="en-US" sz="1400" dirty="0" smtClean="0">
                  <a:solidFill>
                    <a:schemeClr val="tx1"/>
                  </a:solidFill>
                </a:rPr>
                <a:t>(0.5, 0.5)</a:t>
              </a:r>
              <a:endParaRPr lang="en-US" sz="1400" dirty="0">
                <a:solidFill>
                  <a:schemeClr val="tx1"/>
                </a:solidFill>
              </a:endParaRPr>
            </a:p>
          </p:txBody>
        </p:sp>
        <p:sp>
          <p:nvSpPr>
            <p:cNvPr id="19" name="TextBox 18"/>
            <p:cNvSpPr txBox="1"/>
            <p:nvPr/>
          </p:nvSpPr>
          <p:spPr>
            <a:xfrm>
              <a:off x="457200" y="2468579"/>
              <a:ext cx="887378" cy="324404"/>
            </a:xfrm>
            <a:prstGeom prst="rect">
              <a:avLst/>
            </a:prstGeom>
            <a:noFill/>
          </p:spPr>
          <p:txBody>
            <a:bodyPr wrap="none" rtlCol="0">
              <a:spAutoFit/>
            </a:bodyPr>
            <a:lstStyle/>
            <a:p>
              <a:r>
                <a:rPr lang="en-US" sz="1400" dirty="0" smtClean="0">
                  <a:solidFill>
                    <a:schemeClr val="tx1"/>
                  </a:solidFill>
                </a:rPr>
                <a:t>(0.5, 9.5)</a:t>
              </a:r>
              <a:endParaRPr lang="en-US" sz="1400" dirty="0">
                <a:solidFill>
                  <a:schemeClr val="tx1"/>
                </a:solidFill>
              </a:endParaRPr>
            </a:p>
          </p:txBody>
        </p:sp>
        <p:sp>
          <p:nvSpPr>
            <p:cNvPr id="20" name="TextBox 19"/>
            <p:cNvSpPr txBox="1"/>
            <p:nvPr/>
          </p:nvSpPr>
          <p:spPr>
            <a:xfrm>
              <a:off x="2381865" y="4603015"/>
              <a:ext cx="1225298" cy="324404"/>
            </a:xfrm>
            <a:prstGeom prst="rect">
              <a:avLst/>
            </a:prstGeom>
            <a:noFill/>
          </p:spPr>
          <p:txBody>
            <a:bodyPr wrap="none" rtlCol="0">
              <a:spAutoFit/>
            </a:bodyPr>
            <a:lstStyle/>
            <a:p>
              <a:r>
                <a:rPr lang="en-US" sz="1400" dirty="0" smtClean="0">
                  <a:solidFill>
                    <a:schemeClr val="tx1"/>
                  </a:solidFill>
                </a:rPr>
                <a:t>(0.5 + </a:t>
              </a:r>
              <a:r>
                <a:rPr lang="en-US" sz="1400" b="1" dirty="0" smtClean="0">
                  <a:solidFill>
                    <a:schemeClr val="tx1"/>
                  </a:solidFill>
                </a:rPr>
                <a:t>X</a:t>
              </a:r>
              <a:r>
                <a:rPr lang="en-US" sz="1400" dirty="0" smtClean="0">
                  <a:solidFill>
                    <a:schemeClr val="tx1"/>
                  </a:solidFill>
                </a:rPr>
                <a:t>, 0.5)</a:t>
              </a:r>
              <a:endParaRPr lang="en-US" sz="1400" dirty="0">
                <a:solidFill>
                  <a:schemeClr val="tx1"/>
                </a:solidFill>
              </a:endParaRPr>
            </a:p>
          </p:txBody>
        </p:sp>
        <p:sp>
          <p:nvSpPr>
            <p:cNvPr id="21" name="TextBox 20"/>
            <p:cNvSpPr txBox="1"/>
            <p:nvPr/>
          </p:nvSpPr>
          <p:spPr>
            <a:xfrm>
              <a:off x="2433518" y="2468579"/>
              <a:ext cx="1225298" cy="324404"/>
            </a:xfrm>
            <a:prstGeom prst="rect">
              <a:avLst/>
            </a:prstGeom>
            <a:noFill/>
          </p:spPr>
          <p:txBody>
            <a:bodyPr wrap="none" rtlCol="0">
              <a:spAutoFit/>
            </a:bodyPr>
            <a:lstStyle/>
            <a:p>
              <a:r>
                <a:rPr lang="en-US" sz="1400" dirty="0" smtClean="0">
                  <a:solidFill>
                    <a:schemeClr val="tx1"/>
                  </a:solidFill>
                </a:rPr>
                <a:t>(0.5 + </a:t>
              </a:r>
              <a:r>
                <a:rPr lang="en-US" sz="1400" b="1" dirty="0" smtClean="0">
                  <a:solidFill>
                    <a:schemeClr val="tx1"/>
                  </a:solidFill>
                </a:rPr>
                <a:t>X</a:t>
              </a:r>
              <a:r>
                <a:rPr lang="en-US" sz="1400" dirty="0" smtClean="0">
                  <a:solidFill>
                    <a:schemeClr val="tx1"/>
                  </a:solidFill>
                </a:rPr>
                <a:t>, 9.5)</a:t>
              </a:r>
              <a:endParaRPr lang="en-US" sz="1400" dirty="0">
                <a:solidFill>
                  <a:schemeClr val="tx1"/>
                </a:solidFill>
              </a:endParaRPr>
            </a:p>
          </p:txBody>
        </p:sp>
      </p:grpSp>
      <p:sp>
        <p:nvSpPr>
          <p:cNvPr id="22"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23"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3448545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01508" y="1917031"/>
            <a:ext cx="8542492" cy="4532694"/>
          </a:xfrm>
          <a:prstGeom prst="rect">
            <a:avLst/>
          </a:prstGeom>
        </p:spPr>
        <p:txBody>
          <a:bodyPr>
            <a:normAutofit/>
          </a:bodyPr>
          <a:lstStyle/>
          <a:p>
            <a:pPr>
              <a:buFont typeface="Arial" panose="020B0604020202020204" pitchFamily="34" charset="0"/>
              <a:buChar char="•"/>
            </a:pPr>
            <a:r>
              <a:rPr lang="en-US" sz="1600" dirty="0"/>
              <a:t>Simulation </a:t>
            </a:r>
            <a:r>
              <a:rPr lang="en-US" sz="1600" dirty="0" smtClean="0"/>
              <a:t>Time</a:t>
            </a:r>
            <a:r>
              <a:rPr lang="en-US" sz="1600" dirty="0"/>
              <a:t>: </a:t>
            </a:r>
            <a:r>
              <a:rPr lang="en-US" sz="1600" dirty="0" smtClean="0"/>
              <a:t>10s</a:t>
            </a:r>
          </a:p>
          <a:p>
            <a:pPr>
              <a:buFont typeface="Arial" panose="020B0604020202020204" pitchFamily="34" charset="0"/>
              <a:buChar char="•"/>
            </a:pPr>
            <a:r>
              <a:rPr lang="en-US" sz="1600" dirty="0"/>
              <a:t>Full-buffer traffic loads</a:t>
            </a:r>
          </a:p>
          <a:p>
            <a:pPr>
              <a:buFont typeface="Arial" panose="020B0604020202020204" pitchFamily="34" charset="0"/>
              <a:buChar char="•"/>
            </a:pPr>
            <a:r>
              <a:rPr lang="en-US" sz="1600" dirty="0" smtClean="0"/>
              <a:t>UDP </a:t>
            </a:r>
            <a:r>
              <a:rPr lang="en-US" sz="1600" dirty="0"/>
              <a:t>Packet Size = 1472 </a:t>
            </a:r>
            <a:r>
              <a:rPr lang="en-US" sz="1600" dirty="0" smtClean="0"/>
              <a:t>Bytes</a:t>
            </a:r>
          </a:p>
          <a:p>
            <a:pPr>
              <a:buFont typeface="Arial" panose="020B0604020202020204" pitchFamily="34" charset="0"/>
              <a:buChar char="•"/>
            </a:pPr>
            <a:r>
              <a:rPr lang="en-US" sz="1600" dirty="0" smtClean="0"/>
              <a:t>1 IEEE Link</a:t>
            </a:r>
            <a:endParaRPr lang="en-US" sz="1600" dirty="0"/>
          </a:p>
          <a:p>
            <a:pPr marL="800100" lvl="1" indent="-342900">
              <a:buFont typeface="Arial" panose="020B0604020202020204" pitchFamily="34" charset="0"/>
              <a:buChar char="•"/>
            </a:pPr>
            <a:r>
              <a:rPr lang="en-US" sz="1400" dirty="0"/>
              <a:t>Using 11ac, 20MHz, no SGI, </a:t>
            </a:r>
            <a:r>
              <a:rPr lang="en-US" sz="1400" dirty="0" err="1"/>
              <a:t>Nss</a:t>
            </a:r>
            <a:r>
              <a:rPr lang="en-US" sz="1400" dirty="0"/>
              <a:t> =</a:t>
            </a:r>
            <a:r>
              <a:rPr lang="en-US" sz="1400" dirty="0" smtClean="0"/>
              <a:t>1</a:t>
            </a:r>
          </a:p>
          <a:p>
            <a:pPr marL="800100" lvl="1" indent="-342900">
              <a:buFont typeface="Arial" panose="020B0604020202020204" pitchFamily="34" charset="0"/>
              <a:buChar char="•"/>
            </a:pPr>
            <a:r>
              <a:rPr lang="en-US" sz="1400" dirty="0" smtClean="0"/>
              <a:t>MPDU Size = </a:t>
            </a:r>
            <a:r>
              <a:rPr lang="en-US" sz="1400" dirty="0"/>
              <a:t>1552 Bytes, </a:t>
            </a:r>
            <a:r>
              <a:rPr lang="en-US" sz="1400" dirty="0" smtClean="0"/>
              <a:t>fixed MCS 8</a:t>
            </a:r>
          </a:p>
          <a:p>
            <a:pPr marL="800100" lvl="1" indent="-342900">
              <a:buFont typeface="Arial" panose="020B0604020202020204" pitchFamily="34" charset="0"/>
              <a:buChar char="•"/>
            </a:pPr>
            <a:r>
              <a:rPr lang="en-US" sz="1400" dirty="0" smtClean="0"/>
              <a:t>IEEE AC</a:t>
            </a:r>
          </a:p>
          <a:p>
            <a:pPr>
              <a:buFont typeface="Arial" panose="020B0604020202020204" pitchFamily="34" charset="0"/>
              <a:buChar char="•"/>
            </a:pPr>
            <a:r>
              <a:rPr lang="en-US" sz="1600" dirty="0" smtClean="0"/>
              <a:t>1 ETSI(LAA) Link</a:t>
            </a:r>
          </a:p>
          <a:p>
            <a:pPr marL="800100" lvl="1" indent="-342900">
              <a:buFont typeface="Arial" panose="020B0604020202020204" pitchFamily="34" charset="0"/>
              <a:buChar char="•"/>
            </a:pPr>
            <a:r>
              <a:rPr lang="en-US" sz="1400" dirty="0"/>
              <a:t>Using </a:t>
            </a:r>
            <a:r>
              <a:rPr lang="en-US" sz="1400" dirty="0" smtClean="0"/>
              <a:t>LTE, 20MHz </a:t>
            </a:r>
            <a:r>
              <a:rPr lang="en-US" sz="1400" dirty="0"/>
              <a:t>, </a:t>
            </a:r>
            <a:r>
              <a:rPr lang="en-US" sz="1400" dirty="0" err="1"/>
              <a:t>Nss</a:t>
            </a:r>
            <a:r>
              <a:rPr lang="en-US" sz="1400" dirty="0"/>
              <a:t> =1</a:t>
            </a:r>
            <a:endParaRPr lang="en-US" sz="1400" dirty="0" smtClean="0"/>
          </a:p>
          <a:p>
            <a:pPr marL="800100" lvl="1" indent="-342900">
              <a:buFont typeface="Arial" panose="020B0604020202020204" pitchFamily="34" charset="0"/>
              <a:buChar char="•"/>
            </a:pPr>
            <a:r>
              <a:rPr lang="en-US" sz="1400" dirty="0" err="1" smtClean="0"/>
              <a:t>TBSize</a:t>
            </a:r>
            <a:r>
              <a:rPr lang="en-US" sz="1400" dirty="0" smtClean="0"/>
              <a:t> = 75376 Bytes, fixed MCS 28</a:t>
            </a:r>
          </a:p>
          <a:p>
            <a:pPr marL="800100" lvl="1" indent="-342900">
              <a:buFont typeface="Arial" panose="020B0604020202020204" pitchFamily="34" charset="0"/>
              <a:buChar char="•"/>
            </a:pPr>
            <a:r>
              <a:rPr lang="en-US" sz="1400" dirty="0" smtClean="0"/>
              <a:t>LAA priority class</a:t>
            </a:r>
          </a:p>
          <a:p>
            <a:pPr>
              <a:buFont typeface="Arial" panose="020B0604020202020204" pitchFamily="34" charset="0"/>
              <a:buChar char="•"/>
            </a:pPr>
            <a:r>
              <a:rPr lang="en-US" sz="1600" dirty="0" smtClean="0"/>
              <a:t>CCA-CS = -82 </a:t>
            </a:r>
            <a:r>
              <a:rPr lang="en-US" sz="1600" dirty="0" err="1" smtClean="0"/>
              <a:t>dBm</a:t>
            </a:r>
            <a:endParaRPr lang="en-US" sz="1600" dirty="0" smtClean="0"/>
          </a:p>
          <a:p>
            <a:pPr>
              <a:buFont typeface="Arial" panose="020B0604020202020204" pitchFamily="34" charset="0"/>
              <a:buChar char="•"/>
            </a:pPr>
            <a:r>
              <a:rPr lang="en-US" sz="1600" dirty="0" smtClean="0"/>
              <a:t>CCA-ED = -62 dBm</a:t>
            </a:r>
          </a:p>
          <a:p>
            <a:pPr>
              <a:buFont typeface="Arial" panose="020B0604020202020204" pitchFamily="34" charset="0"/>
              <a:buChar char="•"/>
            </a:pPr>
            <a:r>
              <a:rPr lang="en-US" sz="1600" dirty="0" smtClean="0"/>
              <a:t>TX Power = 20 dBm</a:t>
            </a:r>
          </a:p>
          <a:p>
            <a:endParaRPr lang="en-US" sz="1800" dirty="0"/>
          </a:p>
        </p:txBody>
      </p:sp>
      <p:grpSp>
        <p:nvGrpSpPr>
          <p:cNvPr id="4" name="Group 3"/>
          <p:cNvGrpSpPr>
            <a:grpSpLocks noChangeAspect="1"/>
          </p:cNvGrpSpPr>
          <p:nvPr/>
        </p:nvGrpSpPr>
        <p:grpSpPr>
          <a:xfrm>
            <a:off x="5029200" y="3392032"/>
            <a:ext cx="3472960" cy="2555774"/>
            <a:chOff x="169916" y="2468579"/>
            <a:chExt cx="3660575" cy="2693842"/>
          </a:xfrm>
        </p:grpSpPr>
        <p:sp>
          <p:nvSpPr>
            <p:cNvPr id="5" name="Rectangle 4"/>
            <p:cNvSpPr/>
            <p:nvPr/>
          </p:nvSpPr>
          <p:spPr>
            <a:xfrm>
              <a:off x="914399" y="2780071"/>
              <a:ext cx="2916092" cy="1828800"/>
            </a:xfrm>
            <a:prstGeom prst="rect">
              <a:avLst/>
            </a:prstGeom>
            <a:noFill/>
            <a:ln w="31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988142" y="2853813"/>
              <a:ext cx="184355" cy="176981"/>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7" name="Oval 6"/>
            <p:cNvSpPr/>
            <p:nvPr/>
          </p:nvSpPr>
          <p:spPr>
            <a:xfrm>
              <a:off x="988142" y="4377543"/>
              <a:ext cx="184355" cy="176981"/>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2823609" y="4377543"/>
              <a:ext cx="184355" cy="176981"/>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Oval 8"/>
            <p:cNvSpPr/>
            <p:nvPr/>
          </p:nvSpPr>
          <p:spPr>
            <a:xfrm>
              <a:off x="2823609" y="2853814"/>
              <a:ext cx="184355" cy="176981"/>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890218" y="3049705"/>
              <a:ext cx="542700" cy="324404"/>
            </a:xfrm>
            <a:prstGeom prst="rect">
              <a:avLst/>
            </a:prstGeom>
            <a:noFill/>
          </p:spPr>
          <p:txBody>
            <a:bodyPr wrap="none" rtlCol="0">
              <a:spAutoFit/>
            </a:bodyPr>
            <a:lstStyle/>
            <a:p>
              <a:r>
                <a:rPr lang="en-US" sz="1400" dirty="0" err="1" smtClean="0">
                  <a:solidFill>
                    <a:schemeClr val="tx1"/>
                  </a:solidFill>
                </a:rPr>
                <a:t>eNB</a:t>
              </a:r>
              <a:endParaRPr lang="en-US" sz="1400" dirty="0">
                <a:solidFill>
                  <a:schemeClr val="tx1"/>
                </a:solidFill>
              </a:endParaRPr>
            </a:p>
          </p:txBody>
        </p:sp>
        <p:sp>
          <p:nvSpPr>
            <p:cNvPr id="11" name="TextBox 10"/>
            <p:cNvSpPr txBox="1"/>
            <p:nvPr/>
          </p:nvSpPr>
          <p:spPr>
            <a:xfrm>
              <a:off x="895782" y="4067867"/>
              <a:ext cx="436255" cy="324404"/>
            </a:xfrm>
            <a:prstGeom prst="rect">
              <a:avLst/>
            </a:prstGeom>
            <a:noFill/>
          </p:spPr>
          <p:txBody>
            <a:bodyPr wrap="none" rtlCol="0">
              <a:spAutoFit/>
            </a:bodyPr>
            <a:lstStyle/>
            <a:p>
              <a:r>
                <a:rPr lang="en-US" sz="1400" dirty="0" smtClean="0">
                  <a:solidFill>
                    <a:schemeClr val="tx1"/>
                  </a:solidFill>
                </a:rPr>
                <a:t>AP</a:t>
              </a:r>
              <a:endParaRPr lang="en-US" sz="1400" dirty="0">
                <a:solidFill>
                  <a:schemeClr val="tx1"/>
                </a:solidFill>
              </a:endParaRPr>
            </a:p>
          </p:txBody>
        </p:sp>
        <p:sp>
          <p:nvSpPr>
            <p:cNvPr id="12" name="TextBox 11"/>
            <p:cNvSpPr txBox="1"/>
            <p:nvPr/>
          </p:nvSpPr>
          <p:spPr>
            <a:xfrm>
              <a:off x="2637064" y="4072129"/>
              <a:ext cx="583318" cy="324404"/>
            </a:xfrm>
            <a:prstGeom prst="rect">
              <a:avLst/>
            </a:prstGeom>
            <a:noFill/>
          </p:spPr>
          <p:txBody>
            <a:bodyPr wrap="none" rtlCol="0">
              <a:spAutoFit/>
            </a:bodyPr>
            <a:lstStyle/>
            <a:p>
              <a:r>
                <a:rPr lang="en-US" sz="1400" dirty="0" smtClean="0">
                  <a:solidFill>
                    <a:schemeClr val="tx1"/>
                  </a:solidFill>
                </a:rPr>
                <a:t> STA</a:t>
              </a:r>
              <a:endParaRPr lang="en-US" sz="1400" dirty="0">
                <a:solidFill>
                  <a:schemeClr val="tx1"/>
                </a:solidFill>
              </a:endParaRPr>
            </a:p>
          </p:txBody>
        </p:sp>
        <p:sp>
          <p:nvSpPr>
            <p:cNvPr id="13" name="TextBox 12"/>
            <p:cNvSpPr txBox="1"/>
            <p:nvPr/>
          </p:nvSpPr>
          <p:spPr>
            <a:xfrm>
              <a:off x="2687312" y="3062380"/>
              <a:ext cx="446393" cy="324404"/>
            </a:xfrm>
            <a:prstGeom prst="rect">
              <a:avLst/>
            </a:prstGeom>
            <a:noFill/>
          </p:spPr>
          <p:txBody>
            <a:bodyPr wrap="none" rtlCol="0">
              <a:spAutoFit/>
            </a:bodyPr>
            <a:lstStyle/>
            <a:p>
              <a:r>
                <a:rPr lang="en-US" sz="1400" dirty="0" smtClean="0">
                  <a:solidFill>
                    <a:schemeClr val="tx1"/>
                  </a:solidFill>
                </a:rPr>
                <a:t>UE</a:t>
              </a:r>
              <a:endParaRPr lang="en-US" sz="1400" dirty="0">
                <a:solidFill>
                  <a:schemeClr val="tx1"/>
                </a:solidFill>
              </a:endParaRPr>
            </a:p>
          </p:txBody>
        </p:sp>
        <p:cxnSp>
          <p:nvCxnSpPr>
            <p:cNvPr id="14" name="Straight Arrow Connector 13"/>
            <p:cNvCxnSpPr/>
            <p:nvPr/>
          </p:nvCxnSpPr>
          <p:spPr>
            <a:xfrm>
              <a:off x="1218961" y="2954923"/>
              <a:ext cx="1524331"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1218961" y="4453649"/>
              <a:ext cx="1524331"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944628" y="4838017"/>
              <a:ext cx="2725662" cy="324404"/>
            </a:xfrm>
            <a:prstGeom prst="rect">
              <a:avLst/>
            </a:prstGeom>
            <a:noFill/>
          </p:spPr>
          <p:txBody>
            <a:bodyPr wrap="none" rtlCol="0">
              <a:spAutoFit/>
            </a:bodyPr>
            <a:lstStyle/>
            <a:p>
              <a:r>
                <a:rPr lang="en-US" sz="1400" dirty="0" smtClean="0">
                  <a:solidFill>
                    <a:schemeClr val="tx1"/>
                  </a:solidFill>
                </a:rPr>
                <a:t>Distance </a:t>
              </a:r>
              <a:r>
                <a:rPr lang="en-US" sz="1400" b="1" dirty="0" smtClean="0">
                  <a:solidFill>
                    <a:schemeClr val="tx1"/>
                  </a:solidFill>
                </a:rPr>
                <a:t>X </a:t>
              </a:r>
              <a:r>
                <a:rPr lang="en-US" sz="1400" dirty="0" smtClean="0">
                  <a:solidFill>
                    <a:schemeClr val="tx1"/>
                  </a:solidFill>
                </a:rPr>
                <a:t>= 10m, 20m, 30m, …</a:t>
              </a:r>
              <a:endParaRPr lang="en-US" sz="1400" dirty="0">
                <a:solidFill>
                  <a:schemeClr val="tx1"/>
                </a:solidFill>
              </a:endParaRPr>
            </a:p>
          </p:txBody>
        </p:sp>
        <p:sp>
          <p:nvSpPr>
            <p:cNvPr id="17" name="TextBox 16"/>
            <p:cNvSpPr txBox="1"/>
            <p:nvPr/>
          </p:nvSpPr>
          <p:spPr>
            <a:xfrm>
              <a:off x="169916" y="3638501"/>
              <a:ext cx="1478468" cy="324404"/>
            </a:xfrm>
            <a:prstGeom prst="rect">
              <a:avLst/>
            </a:prstGeom>
            <a:noFill/>
          </p:spPr>
          <p:txBody>
            <a:bodyPr wrap="none" rtlCol="0">
              <a:spAutoFit/>
            </a:bodyPr>
            <a:lstStyle/>
            <a:p>
              <a:r>
                <a:rPr lang="en-US" sz="1400" dirty="0" smtClean="0">
                  <a:solidFill>
                    <a:schemeClr val="tx1"/>
                  </a:solidFill>
                </a:rPr>
                <a:t>Distance</a:t>
              </a:r>
              <a:r>
                <a:rPr lang="en-US" sz="1400" b="1" dirty="0" smtClean="0">
                  <a:solidFill>
                    <a:schemeClr val="tx1"/>
                  </a:solidFill>
                </a:rPr>
                <a:t> Y</a:t>
              </a:r>
              <a:r>
                <a:rPr lang="en-US" sz="1400" dirty="0" smtClean="0">
                  <a:solidFill>
                    <a:schemeClr val="tx1"/>
                  </a:solidFill>
                </a:rPr>
                <a:t> = 9m</a:t>
              </a:r>
              <a:endParaRPr lang="en-US" sz="1400" dirty="0">
                <a:solidFill>
                  <a:schemeClr val="tx1"/>
                </a:solidFill>
              </a:endParaRPr>
            </a:p>
          </p:txBody>
        </p:sp>
        <p:sp>
          <p:nvSpPr>
            <p:cNvPr id="18" name="TextBox 17"/>
            <p:cNvSpPr txBox="1"/>
            <p:nvPr/>
          </p:nvSpPr>
          <p:spPr>
            <a:xfrm>
              <a:off x="463400" y="4603015"/>
              <a:ext cx="887378" cy="324404"/>
            </a:xfrm>
            <a:prstGeom prst="rect">
              <a:avLst/>
            </a:prstGeom>
            <a:noFill/>
          </p:spPr>
          <p:txBody>
            <a:bodyPr wrap="none" rtlCol="0">
              <a:spAutoFit/>
            </a:bodyPr>
            <a:lstStyle/>
            <a:p>
              <a:r>
                <a:rPr lang="en-US" sz="1400" dirty="0" smtClean="0">
                  <a:solidFill>
                    <a:schemeClr val="tx1"/>
                  </a:solidFill>
                </a:rPr>
                <a:t>(0.5, 0.5)</a:t>
              </a:r>
              <a:endParaRPr lang="en-US" sz="1400" dirty="0">
                <a:solidFill>
                  <a:schemeClr val="tx1"/>
                </a:solidFill>
              </a:endParaRPr>
            </a:p>
          </p:txBody>
        </p:sp>
        <p:sp>
          <p:nvSpPr>
            <p:cNvPr id="19" name="TextBox 18"/>
            <p:cNvSpPr txBox="1"/>
            <p:nvPr/>
          </p:nvSpPr>
          <p:spPr>
            <a:xfrm>
              <a:off x="457200" y="2468579"/>
              <a:ext cx="887378" cy="324404"/>
            </a:xfrm>
            <a:prstGeom prst="rect">
              <a:avLst/>
            </a:prstGeom>
            <a:noFill/>
          </p:spPr>
          <p:txBody>
            <a:bodyPr wrap="none" rtlCol="0">
              <a:spAutoFit/>
            </a:bodyPr>
            <a:lstStyle/>
            <a:p>
              <a:r>
                <a:rPr lang="en-US" sz="1400" dirty="0" smtClean="0">
                  <a:solidFill>
                    <a:schemeClr val="tx1"/>
                  </a:solidFill>
                </a:rPr>
                <a:t>(0.5, 9.5)</a:t>
              </a:r>
              <a:endParaRPr lang="en-US" sz="1400" dirty="0">
                <a:solidFill>
                  <a:schemeClr val="tx1"/>
                </a:solidFill>
              </a:endParaRPr>
            </a:p>
          </p:txBody>
        </p:sp>
        <p:sp>
          <p:nvSpPr>
            <p:cNvPr id="20" name="TextBox 19"/>
            <p:cNvSpPr txBox="1"/>
            <p:nvPr/>
          </p:nvSpPr>
          <p:spPr>
            <a:xfrm>
              <a:off x="2381865" y="4603015"/>
              <a:ext cx="1225298" cy="324404"/>
            </a:xfrm>
            <a:prstGeom prst="rect">
              <a:avLst/>
            </a:prstGeom>
            <a:noFill/>
          </p:spPr>
          <p:txBody>
            <a:bodyPr wrap="none" rtlCol="0">
              <a:spAutoFit/>
            </a:bodyPr>
            <a:lstStyle/>
            <a:p>
              <a:r>
                <a:rPr lang="en-US" sz="1400" dirty="0" smtClean="0">
                  <a:solidFill>
                    <a:schemeClr val="tx1"/>
                  </a:solidFill>
                </a:rPr>
                <a:t>(0.5 + </a:t>
              </a:r>
              <a:r>
                <a:rPr lang="en-US" sz="1400" b="1" dirty="0" smtClean="0">
                  <a:solidFill>
                    <a:schemeClr val="tx1"/>
                  </a:solidFill>
                </a:rPr>
                <a:t>X</a:t>
              </a:r>
              <a:r>
                <a:rPr lang="en-US" sz="1400" dirty="0" smtClean="0">
                  <a:solidFill>
                    <a:schemeClr val="tx1"/>
                  </a:solidFill>
                </a:rPr>
                <a:t>, 0.5)</a:t>
              </a:r>
              <a:endParaRPr lang="en-US" sz="1400" dirty="0">
                <a:solidFill>
                  <a:schemeClr val="tx1"/>
                </a:solidFill>
              </a:endParaRPr>
            </a:p>
          </p:txBody>
        </p:sp>
        <p:sp>
          <p:nvSpPr>
            <p:cNvPr id="21" name="TextBox 20"/>
            <p:cNvSpPr txBox="1"/>
            <p:nvPr/>
          </p:nvSpPr>
          <p:spPr>
            <a:xfrm>
              <a:off x="2433518" y="2468579"/>
              <a:ext cx="1225298" cy="324404"/>
            </a:xfrm>
            <a:prstGeom prst="rect">
              <a:avLst/>
            </a:prstGeom>
            <a:noFill/>
          </p:spPr>
          <p:txBody>
            <a:bodyPr wrap="none" rtlCol="0">
              <a:spAutoFit/>
            </a:bodyPr>
            <a:lstStyle/>
            <a:p>
              <a:r>
                <a:rPr lang="en-US" sz="1400" dirty="0" smtClean="0">
                  <a:solidFill>
                    <a:schemeClr val="tx1"/>
                  </a:solidFill>
                </a:rPr>
                <a:t>(0.5 + </a:t>
              </a:r>
              <a:r>
                <a:rPr lang="en-US" sz="1400" b="1" dirty="0" smtClean="0">
                  <a:solidFill>
                    <a:schemeClr val="tx1"/>
                  </a:solidFill>
                </a:rPr>
                <a:t>X</a:t>
              </a:r>
              <a:r>
                <a:rPr lang="en-US" sz="1400" dirty="0" smtClean="0">
                  <a:solidFill>
                    <a:schemeClr val="tx1"/>
                  </a:solidFill>
                </a:rPr>
                <a:t>, 9.5)</a:t>
              </a:r>
              <a:endParaRPr lang="en-US" sz="1400" dirty="0">
                <a:solidFill>
                  <a:schemeClr val="tx1"/>
                </a:solidFill>
              </a:endParaRPr>
            </a:p>
          </p:txBody>
        </p:sp>
      </p:grpSp>
      <p:sp>
        <p:nvSpPr>
          <p:cNvPr id="22" name="Title 1"/>
          <p:cNvSpPr txBox="1">
            <a:spLocks/>
          </p:cNvSpPr>
          <p:nvPr/>
        </p:nvSpPr>
        <p:spPr bwMode="auto">
          <a:xfrm>
            <a:off x="648307" y="757106"/>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err="1" smtClean="0"/>
              <a:t>OMNeT</a:t>
            </a:r>
            <a:r>
              <a:rPr lang="en-US" kern="0" dirty="0" smtClean="0"/>
              <a:t>++ Coexist Simulation Setup</a:t>
            </a:r>
            <a:br>
              <a:rPr lang="en-US" kern="0" dirty="0" smtClean="0"/>
            </a:br>
            <a:r>
              <a:rPr lang="en-US" sz="2400" kern="0" dirty="0" smtClean="0"/>
              <a:t>(ETSI vs IEEE)</a:t>
            </a:r>
            <a:endParaRPr lang="en-US" sz="2400" kern="0" dirty="0"/>
          </a:p>
        </p:txBody>
      </p:sp>
      <p:sp>
        <p:nvSpPr>
          <p:cNvPr id="23"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24"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2675391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6368"/>
            <a:ext cx="8229600" cy="2478348"/>
          </a:xfrm>
        </p:spPr>
        <p:txBody>
          <a:bodyPr>
            <a:normAutofit/>
          </a:bodyPr>
          <a:lstStyle/>
          <a:p>
            <a:r>
              <a:rPr lang="en-US" dirty="0" smtClean="0"/>
              <a:t>Airtime Usage</a:t>
            </a:r>
            <a:br>
              <a:rPr lang="en-US" dirty="0" smtClean="0"/>
            </a:br>
            <a:r>
              <a:rPr lang="en-US" dirty="0" smtClean="0"/>
              <a:t>- Simulation Results</a:t>
            </a:r>
            <a:br>
              <a:rPr lang="en-US" dirty="0" smtClean="0"/>
            </a:br>
            <a:endParaRPr lang="en-US" dirty="0"/>
          </a:p>
        </p:txBody>
      </p:sp>
      <p:sp>
        <p:nvSpPr>
          <p:cNvPr id="3"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4"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2668587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1694763422"/>
              </p:ext>
            </p:extLst>
          </p:nvPr>
        </p:nvGraphicFramePr>
        <p:xfrm>
          <a:off x="1066800" y="1600199"/>
          <a:ext cx="6934200" cy="26670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4001999547"/>
              </p:ext>
            </p:extLst>
          </p:nvPr>
        </p:nvGraphicFramePr>
        <p:xfrm>
          <a:off x="1066800" y="1412875"/>
          <a:ext cx="692785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Airtime Usage</a:t>
            </a:r>
            <a:br>
              <a:rPr lang="en-US" dirty="0" smtClean="0"/>
            </a:br>
            <a:r>
              <a:rPr lang="en-US" sz="2400" dirty="0" smtClean="0"/>
              <a:t>(IEEE </a:t>
            </a:r>
            <a:r>
              <a:rPr lang="en-US" sz="2400" dirty="0"/>
              <a:t>vs </a:t>
            </a:r>
            <a:r>
              <a:rPr lang="en-US" sz="2400" dirty="0" smtClean="0"/>
              <a:t>IEEE)</a:t>
            </a:r>
            <a:endParaRPr lang="en-US" dirty="0"/>
          </a:p>
        </p:txBody>
      </p:sp>
      <p:sp>
        <p:nvSpPr>
          <p:cNvPr id="7" name="Content Placeholder 2"/>
          <p:cNvSpPr>
            <a:spLocks noGrp="1"/>
          </p:cNvSpPr>
          <p:nvPr>
            <p:ph sz="quarter" idx="4294967295"/>
          </p:nvPr>
        </p:nvSpPr>
        <p:spPr>
          <a:xfrm>
            <a:off x="457200" y="4343400"/>
            <a:ext cx="8229600" cy="2286000"/>
          </a:xfrm>
          <a:prstGeom prst="rect">
            <a:avLst/>
          </a:prstGeom>
        </p:spPr>
        <p:txBody>
          <a:bodyPr>
            <a:normAutofit/>
          </a:bodyPr>
          <a:lstStyle/>
          <a:p>
            <a:pPr>
              <a:buFont typeface="Arial" panose="020B0604020202020204" pitchFamily="34" charset="0"/>
              <a:buChar char="•"/>
            </a:pPr>
            <a:r>
              <a:rPr lang="en-US" sz="2000" dirty="0" smtClean="0"/>
              <a:t>Observation</a:t>
            </a:r>
          </a:p>
          <a:p>
            <a:pPr lvl="1">
              <a:buFont typeface="Arial" panose="020B0604020202020204" pitchFamily="34" charset="0"/>
              <a:buChar char="•"/>
            </a:pPr>
            <a:r>
              <a:rPr lang="en-US" sz="1400" dirty="0" smtClean="0"/>
              <a:t>Airtime includes “successful transmission time” and “collision time”</a:t>
            </a:r>
          </a:p>
          <a:p>
            <a:pPr lvl="1">
              <a:buFont typeface="Arial" panose="020B0604020202020204" pitchFamily="34" charset="0"/>
              <a:buChar char="•"/>
            </a:pPr>
            <a:r>
              <a:rPr lang="en-US" sz="1400" dirty="0" smtClean="0"/>
              <a:t>Airtime </a:t>
            </a:r>
            <a:r>
              <a:rPr lang="en-US" sz="1400" dirty="0"/>
              <a:t>= </a:t>
            </a:r>
            <a:r>
              <a:rPr lang="en-US" sz="1400" dirty="0" smtClean="0"/>
              <a:t>(10s </a:t>
            </a:r>
            <a:r>
              <a:rPr lang="en-US" sz="1400" dirty="0"/>
              <a:t>– </a:t>
            </a:r>
            <a:r>
              <a:rPr lang="en-US" sz="1400" dirty="0" smtClean="0"/>
              <a:t>“collision time”)/2 </a:t>
            </a:r>
            <a:r>
              <a:rPr lang="en-US" sz="1400" dirty="0"/>
              <a:t>+ </a:t>
            </a:r>
            <a:r>
              <a:rPr lang="en-US" sz="1400" dirty="0" smtClean="0"/>
              <a:t>“collision time”</a:t>
            </a:r>
          </a:p>
          <a:p>
            <a:pPr lvl="1">
              <a:buFont typeface="Arial" panose="020B0604020202020204" pitchFamily="34" charset="0"/>
              <a:buChar char="•"/>
            </a:pPr>
            <a:r>
              <a:rPr lang="en-US" sz="1400" dirty="0" smtClean="0"/>
              <a:t>From </a:t>
            </a:r>
            <a:r>
              <a:rPr lang="en-US" sz="1400" b="1" dirty="0" smtClean="0"/>
              <a:t>VO</a:t>
            </a:r>
            <a:r>
              <a:rPr lang="en-US" sz="1400" dirty="0" smtClean="0"/>
              <a:t> to </a:t>
            </a:r>
            <a:r>
              <a:rPr lang="en-US" sz="1400" b="1" dirty="0" smtClean="0"/>
              <a:t>BE </a:t>
            </a:r>
            <a:r>
              <a:rPr lang="en-US" sz="1400" dirty="0" smtClean="0"/>
              <a:t>category: </a:t>
            </a:r>
            <a:r>
              <a:rPr lang="en-US" sz="1400" dirty="0" err="1">
                <a:solidFill>
                  <a:srgbClr val="FF0000"/>
                </a:solidFill>
              </a:rPr>
              <a:t>CWmin</a:t>
            </a:r>
            <a:r>
              <a:rPr lang="en-US" sz="1400" dirty="0"/>
              <a:t>↑ =&gt; collision time↓ =&gt; </a:t>
            </a:r>
            <a:r>
              <a:rPr lang="en-US" sz="1400" dirty="0" smtClean="0"/>
              <a:t>Airtime</a:t>
            </a:r>
            <a:r>
              <a:rPr lang="en-US" sz="1400" dirty="0"/>
              <a:t> ↓ </a:t>
            </a:r>
            <a:endParaRPr lang="en-US" sz="1400" dirty="0" smtClean="0"/>
          </a:p>
          <a:p>
            <a:pPr marL="800100" lvl="1" indent="-342900">
              <a:buFont typeface="Arial" panose="020B0604020202020204" pitchFamily="34" charset="0"/>
              <a:buChar char="•"/>
            </a:pPr>
            <a:endParaRPr lang="en-US" dirty="0"/>
          </a:p>
        </p:txBody>
      </p:sp>
      <p:sp>
        <p:nvSpPr>
          <p:cNvPr id="3" name="TextBox 2"/>
          <p:cNvSpPr txBox="1"/>
          <p:nvPr/>
        </p:nvSpPr>
        <p:spPr>
          <a:xfrm>
            <a:off x="1630114" y="1180785"/>
            <a:ext cx="481222" cy="276999"/>
          </a:xfrm>
          <a:prstGeom prst="rect">
            <a:avLst/>
          </a:prstGeom>
          <a:noFill/>
        </p:spPr>
        <p:txBody>
          <a:bodyPr wrap="none" rtlCol="0">
            <a:spAutoFit/>
          </a:bodyPr>
          <a:lstStyle/>
          <a:p>
            <a:r>
              <a:rPr lang="en-US" sz="1200" dirty="0" smtClean="0"/>
              <a:t>(sec)</a:t>
            </a:r>
            <a:endParaRPr lang="en-US" sz="1400" dirty="0"/>
          </a:p>
        </p:txBody>
      </p:sp>
      <p:sp>
        <p:nvSpPr>
          <p:cNvPr id="4" name="TextBox 3"/>
          <p:cNvSpPr txBox="1"/>
          <p:nvPr/>
        </p:nvSpPr>
        <p:spPr>
          <a:xfrm>
            <a:off x="1143000" y="1447800"/>
            <a:ext cx="534121" cy="307777"/>
          </a:xfrm>
          <a:prstGeom prst="rect">
            <a:avLst/>
          </a:prstGeom>
          <a:noFill/>
        </p:spPr>
        <p:txBody>
          <a:bodyPr wrap="none" rtlCol="0">
            <a:spAutoFit/>
          </a:bodyPr>
          <a:lstStyle/>
          <a:p>
            <a:r>
              <a:rPr lang="en-US" sz="1400" dirty="0" smtClean="0">
                <a:solidFill>
                  <a:schemeClr val="tx1"/>
                </a:solidFill>
              </a:rPr>
              <a:t>(sec)</a:t>
            </a:r>
            <a:endParaRPr lang="en-US" sz="1400" dirty="0">
              <a:solidFill>
                <a:schemeClr val="tx1"/>
              </a:solidFill>
            </a:endParaRPr>
          </a:p>
        </p:txBody>
      </p:sp>
      <p:sp>
        <p:nvSpPr>
          <p:cNvPr id="9" name="TextBox 8"/>
          <p:cNvSpPr txBox="1"/>
          <p:nvPr/>
        </p:nvSpPr>
        <p:spPr>
          <a:xfrm>
            <a:off x="98482" y="735011"/>
            <a:ext cx="1311578" cy="276999"/>
          </a:xfrm>
          <a:prstGeom prst="rect">
            <a:avLst/>
          </a:prstGeom>
          <a:solidFill>
            <a:srgbClr val="FFC000"/>
          </a:solidFill>
        </p:spPr>
        <p:txBody>
          <a:bodyPr wrap="none" rtlCol="0">
            <a:spAutoFit/>
          </a:bodyPr>
          <a:lstStyle/>
          <a:p>
            <a:r>
              <a:rPr lang="en-US" sz="1200" dirty="0" smtClean="0">
                <a:solidFill>
                  <a:schemeClr val="tx1"/>
                </a:solidFill>
              </a:rPr>
              <a:t>Distance X = 10m</a:t>
            </a:r>
            <a:endParaRPr lang="en-US" sz="1200" dirty="0">
              <a:solidFill>
                <a:schemeClr val="tx1"/>
              </a:solidFill>
            </a:endParaRPr>
          </a:p>
        </p:txBody>
      </p:sp>
      <p:pic>
        <p:nvPicPr>
          <p:cNvPr id="5" name="Picture 4"/>
          <p:cNvPicPr>
            <a:picLocks noChangeAspect="1"/>
          </p:cNvPicPr>
          <p:nvPr/>
        </p:nvPicPr>
        <p:blipFill>
          <a:blip r:embed="rId4"/>
          <a:stretch>
            <a:fillRect/>
          </a:stretch>
        </p:blipFill>
        <p:spPr>
          <a:xfrm>
            <a:off x="7008495" y="2057400"/>
            <a:ext cx="718185" cy="177959"/>
          </a:xfrm>
          <a:prstGeom prst="rect">
            <a:avLst/>
          </a:prstGeom>
        </p:spPr>
      </p:pic>
      <p:sp>
        <p:nvSpPr>
          <p:cNvPr id="11"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12"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2464095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2817620471"/>
              </p:ext>
            </p:extLst>
          </p:nvPr>
        </p:nvGraphicFramePr>
        <p:xfrm>
          <a:off x="1142206" y="1507122"/>
          <a:ext cx="6858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a:graphicFrameLocks/>
          </p:cNvGraphicFramePr>
          <p:nvPr>
            <p:extLst>
              <p:ext uri="{D42A27DB-BD31-4B8C-83A1-F6EECF244321}">
                <p14:modId xmlns:p14="http://schemas.microsoft.com/office/powerpoint/2010/main" val="1188936173"/>
              </p:ext>
            </p:extLst>
          </p:nvPr>
        </p:nvGraphicFramePr>
        <p:xfrm>
          <a:off x="1133475" y="1381126"/>
          <a:ext cx="6867525" cy="276225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Airtime Usage</a:t>
            </a:r>
            <a:br>
              <a:rPr lang="en-US" dirty="0" smtClean="0"/>
            </a:br>
            <a:r>
              <a:rPr lang="en-US" sz="2400" dirty="0" smtClean="0"/>
              <a:t>(ETSI vs IEEE)</a:t>
            </a:r>
            <a:endParaRPr lang="en-US" sz="2400" dirty="0"/>
          </a:p>
        </p:txBody>
      </p:sp>
      <p:sp>
        <p:nvSpPr>
          <p:cNvPr id="7" name="Content Placeholder 2"/>
          <p:cNvSpPr>
            <a:spLocks noGrp="1"/>
          </p:cNvSpPr>
          <p:nvPr>
            <p:ph sz="quarter" idx="4294967295"/>
          </p:nvPr>
        </p:nvSpPr>
        <p:spPr>
          <a:xfrm>
            <a:off x="457200" y="4309643"/>
            <a:ext cx="8610600" cy="2319757"/>
          </a:xfrm>
          <a:prstGeom prst="rect">
            <a:avLst/>
          </a:prstGeom>
        </p:spPr>
        <p:txBody>
          <a:bodyPr>
            <a:normAutofit/>
          </a:bodyPr>
          <a:lstStyle/>
          <a:p>
            <a:pPr>
              <a:buFont typeface="Arial" panose="020B0604020202020204" pitchFamily="34" charset="0"/>
              <a:buChar char="•"/>
            </a:pPr>
            <a:r>
              <a:rPr lang="en-US" sz="2000" dirty="0" smtClean="0"/>
              <a:t>Observation</a:t>
            </a:r>
            <a:endParaRPr lang="en-US" sz="1400" dirty="0" smtClean="0"/>
          </a:p>
          <a:p>
            <a:pPr lvl="1">
              <a:buFont typeface="Arial" panose="020B0604020202020204" pitchFamily="34" charset="0"/>
              <a:buChar char="•"/>
            </a:pPr>
            <a:r>
              <a:rPr lang="en-US" sz="1600" dirty="0" smtClean="0"/>
              <a:t>ETSI </a:t>
            </a:r>
            <a:r>
              <a:rPr lang="en-US" sz="1600" b="1" dirty="0" smtClean="0"/>
              <a:t>Class 2 and 1</a:t>
            </a:r>
            <a:r>
              <a:rPr lang="en-US" sz="1600" dirty="0"/>
              <a:t> </a:t>
            </a:r>
            <a:r>
              <a:rPr lang="en-US" sz="1600" dirty="0" smtClean="0"/>
              <a:t>have </a:t>
            </a:r>
            <a:r>
              <a:rPr lang="en-US" sz="1600" dirty="0" smtClean="0">
                <a:solidFill>
                  <a:srgbClr val="FF0000"/>
                </a:solidFill>
              </a:rPr>
              <a:t>airtime advantage </a:t>
            </a:r>
            <a:r>
              <a:rPr lang="en-US" sz="1600" dirty="0" smtClean="0">
                <a:solidFill>
                  <a:schemeClr val="tx1"/>
                </a:solidFill>
              </a:rPr>
              <a:t>mainly </a:t>
            </a:r>
            <a:r>
              <a:rPr lang="en-US" sz="1600" dirty="0" smtClean="0"/>
              <a:t>contributed by using </a:t>
            </a:r>
            <a:r>
              <a:rPr lang="en-US" sz="1600" dirty="0" smtClean="0">
                <a:solidFill>
                  <a:srgbClr val="FF0000"/>
                </a:solidFill>
              </a:rPr>
              <a:t>larger TXOP</a:t>
            </a:r>
            <a:endParaRPr lang="en-US" sz="1600" dirty="0" smtClean="0"/>
          </a:p>
          <a:p>
            <a:pPr lvl="1">
              <a:buFont typeface="Arial" panose="020B0604020202020204" pitchFamily="34" charset="0"/>
              <a:buChar char="•"/>
            </a:pPr>
            <a:r>
              <a:rPr lang="en-US" sz="1600" dirty="0"/>
              <a:t>ETSI </a:t>
            </a:r>
            <a:r>
              <a:rPr lang="en-US" sz="1600" b="1" dirty="0" smtClean="0"/>
              <a:t>Class 4 and 3</a:t>
            </a:r>
            <a:r>
              <a:rPr lang="en-US" sz="1600" dirty="0" smtClean="0"/>
              <a:t> still has some </a:t>
            </a:r>
            <a:r>
              <a:rPr lang="en-US" sz="1600" dirty="0" smtClean="0">
                <a:solidFill>
                  <a:srgbClr val="FF0000"/>
                </a:solidFill>
              </a:rPr>
              <a:t>airtime advantage </a:t>
            </a:r>
            <a:r>
              <a:rPr lang="en-US" sz="1600" dirty="0" smtClean="0">
                <a:solidFill>
                  <a:schemeClr val="tx1"/>
                </a:solidFill>
              </a:rPr>
              <a:t>despite EDCA parameters being the same as ETSI’s. We will analyze this case.</a:t>
            </a:r>
            <a:endParaRPr lang="en-US" sz="1600" dirty="0" smtClean="0">
              <a:solidFill>
                <a:srgbClr val="FF0000"/>
              </a:solidFill>
            </a:endParaRPr>
          </a:p>
        </p:txBody>
      </p:sp>
      <p:sp>
        <p:nvSpPr>
          <p:cNvPr id="3" name="TextBox 2"/>
          <p:cNvSpPr txBox="1"/>
          <p:nvPr/>
        </p:nvSpPr>
        <p:spPr>
          <a:xfrm>
            <a:off x="1630114" y="1180785"/>
            <a:ext cx="481222" cy="276999"/>
          </a:xfrm>
          <a:prstGeom prst="rect">
            <a:avLst/>
          </a:prstGeom>
          <a:noFill/>
        </p:spPr>
        <p:txBody>
          <a:bodyPr wrap="none" rtlCol="0">
            <a:spAutoFit/>
          </a:bodyPr>
          <a:lstStyle/>
          <a:p>
            <a:r>
              <a:rPr lang="en-US" sz="1200" dirty="0" smtClean="0"/>
              <a:t>(sec)</a:t>
            </a:r>
            <a:endParaRPr lang="en-US" sz="1400" dirty="0"/>
          </a:p>
        </p:txBody>
      </p:sp>
      <p:sp>
        <p:nvSpPr>
          <p:cNvPr id="10" name="TextBox 9"/>
          <p:cNvSpPr txBox="1"/>
          <p:nvPr/>
        </p:nvSpPr>
        <p:spPr>
          <a:xfrm>
            <a:off x="1127760" y="1447800"/>
            <a:ext cx="534121" cy="307777"/>
          </a:xfrm>
          <a:prstGeom prst="rect">
            <a:avLst/>
          </a:prstGeom>
          <a:noFill/>
        </p:spPr>
        <p:txBody>
          <a:bodyPr wrap="none" rtlCol="0">
            <a:spAutoFit/>
          </a:bodyPr>
          <a:lstStyle/>
          <a:p>
            <a:r>
              <a:rPr lang="en-US" sz="1400" dirty="0" smtClean="0">
                <a:solidFill>
                  <a:schemeClr val="tx1"/>
                </a:solidFill>
              </a:rPr>
              <a:t>(sec)</a:t>
            </a:r>
            <a:endParaRPr lang="en-US" sz="1400" dirty="0">
              <a:solidFill>
                <a:schemeClr val="tx1"/>
              </a:solidFill>
            </a:endParaRPr>
          </a:p>
        </p:txBody>
      </p:sp>
      <p:sp>
        <p:nvSpPr>
          <p:cNvPr id="4" name="TextBox 3"/>
          <p:cNvSpPr txBox="1"/>
          <p:nvPr/>
        </p:nvSpPr>
        <p:spPr>
          <a:xfrm>
            <a:off x="318536" y="773027"/>
            <a:ext cx="1311578" cy="276999"/>
          </a:xfrm>
          <a:prstGeom prst="rect">
            <a:avLst/>
          </a:prstGeom>
          <a:solidFill>
            <a:srgbClr val="FFC000"/>
          </a:solidFill>
        </p:spPr>
        <p:txBody>
          <a:bodyPr wrap="none" rtlCol="0">
            <a:spAutoFit/>
          </a:bodyPr>
          <a:lstStyle/>
          <a:p>
            <a:r>
              <a:rPr lang="en-US" sz="1200" dirty="0" smtClean="0">
                <a:solidFill>
                  <a:schemeClr val="tx1"/>
                </a:solidFill>
              </a:rPr>
              <a:t>Distance X = 10m</a:t>
            </a:r>
            <a:endParaRPr lang="en-US" sz="1200" dirty="0">
              <a:solidFill>
                <a:schemeClr val="tx1"/>
              </a:solidFill>
            </a:endParaRPr>
          </a:p>
        </p:txBody>
      </p:sp>
      <p:sp>
        <p:nvSpPr>
          <p:cNvPr id="8" name="Rectangle 7"/>
          <p:cNvSpPr/>
          <p:nvPr/>
        </p:nvSpPr>
        <p:spPr>
          <a:xfrm>
            <a:off x="2406611" y="3755395"/>
            <a:ext cx="622286" cy="246221"/>
          </a:xfrm>
          <a:prstGeom prst="rect">
            <a:avLst/>
          </a:prstGeom>
        </p:spPr>
        <p:txBody>
          <a:bodyPr wrap="none">
            <a:spAutoFit/>
          </a:bodyPr>
          <a:lstStyle/>
          <a:p>
            <a:r>
              <a:rPr lang="en-US" sz="1000" dirty="0" smtClean="0">
                <a:solidFill>
                  <a:schemeClr val="bg1">
                    <a:lumMod val="65000"/>
                  </a:schemeClr>
                </a:solidFill>
              </a:rPr>
              <a:t>2.080ms</a:t>
            </a:r>
            <a:endParaRPr lang="en-US" sz="1000" dirty="0">
              <a:solidFill>
                <a:schemeClr val="bg1">
                  <a:lumMod val="65000"/>
                </a:schemeClr>
              </a:solidFill>
            </a:endParaRPr>
          </a:p>
        </p:txBody>
      </p:sp>
      <p:sp>
        <p:nvSpPr>
          <p:cNvPr id="12" name="Rectangle 11"/>
          <p:cNvSpPr/>
          <p:nvPr/>
        </p:nvSpPr>
        <p:spPr>
          <a:xfrm>
            <a:off x="2065218" y="375539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2ms</a:t>
            </a:r>
            <a:endParaRPr lang="en-US" sz="1000" dirty="0">
              <a:solidFill>
                <a:schemeClr val="bg1">
                  <a:lumMod val="65000"/>
                </a:schemeClr>
              </a:solidFill>
            </a:endParaRPr>
          </a:p>
        </p:txBody>
      </p:sp>
      <p:sp>
        <p:nvSpPr>
          <p:cNvPr id="13" name="Rectangle 12"/>
          <p:cNvSpPr/>
          <p:nvPr/>
        </p:nvSpPr>
        <p:spPr>
          <a:xfrm>
            <a:off x="3892511" y="3755395"/>
            <a:ext cx="622286" cy="246221"/>
          </a:xfrm>
          <a:prstGeom prst="rect">
            <a:avLst/>
          </a:prstGeom>
        </p:spPr>
        <p:txBody>
          <a:bodyPr wrap="none">
            <a:spAutoFit/>
          </a:bodyPr>
          <a:lstStyle/>
          <a:p>
            <a:r>
              <a:rPr lang="en-US" sz="1000" dirty="0" smtClean="0">
                <a:solidFill>
                  <a:schemeClr val="bg1">
                    <a:lumMod val="65000"/>
                  </a:schemeClr>
                </a:solidFill>
              </a:rPr>
              <a:t>4.096ms</a:t>
            </a:r>
            <a:endParaRPr lang="en-US" sz="1000" dirty="0">
              <a:solidFill>
                <a:schemeClr val="bg1">
                  <a:lumMod val="65000"/>
                </a:schemeClr>
              </a:solidFill>
            </a:endParaRPr>
          </a:p>
        </p:txBody>
      </p:sp>
      <p:sp>
        <p:nvSpPr>
          <p:cNvPr id="14" name="Rectangle 13"/>
          <p:cNvSpPr/>
          <p:nvPr/>
        </p:nvSpPr>
        <p:spPr>
          <a:xfrm>
            <a:off x="3575502" y="375539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4ms</a:t>
            </a:r>
            <a:endParaRPr lang="en-US" sz="1000" dirty="0">
              <a:solidFill>
                <a:schemeClr val="bg1">
                  <a:lumMod val="65000"/>
                </a:schemeClr>
              </a:solidFill>
            </a:endParaRPr>
          </a:p>
        </p:txBody>
      </p:sp>
      <p:sp>
        <p:nvSpPr>
          <p:cNvPr id="15" name="Rectangle 14"/>
          <p:cNvSpPr/>
          <p:nvPr/>
        </p:nvSpPr>
        <p:spPr>
          <a:xfrm>
            <a:off x="5426036" y="3755395"/>
            <a:ext cx="622286" cy="246221"/>
          </a:xfrm>
          <a:prstGeom prst="rect">
            <a:avLst/>
          </a:prstGeom>
        </p:spPr>
        <p:txBody>
          <a:bodyPr wrap="none">
            <a:spAutoFit/>
          </a:bodyPr>
          <a:lstStyle/>
          <a:p>
            <a:r>
              <a:rPr lang="en-US" sz="1000" dirty="0" smtClean="0">
                <a:solidFill>
                  <a:schemeClr val="bg1">
                    <a:lumMod val="65000"/>
                  </a:schemeClr>
                </a:solidFill>
              </a:rPr>
              <a:t>2.528ms</a:t>
            </a:r>
            <a:endParaRPr lang="en-US" sz="1000" dirty="0">
              <a:solidFill>
                <a:schemeClr val="bg1">
                  <a:lumMod val="65000"/>
                </a:schemeClr>
              </a:solidFill>
            </a:endParaRPr>
          </a:p>
        </p:txBody>
      </p:sp>
      <p:sp>
        <p:nvSpPr>
          <p:cNvPr id="16" name="Rectangle 15"/>
          <p:cNvSpPr/>
          <p:nvPr/>
        </p:nvSpPr>
        <p:spPr>
          <a:xfrm>
            <a:off x="5076642" y="375539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17" name="Rectangle 16"/>
          <p:cNvSpPr/>
          <p:nvPr/>
        </p:nvSpPr>
        <p:spPr>
          <a:xfrm>
            <a:off x="7014825" y="3755395"/>
            <a:ext cx="622286" cy="246221"/>
          </a:xfrm>
          <a:prstGeom prst="rect">
            <a:avLst/>
          </a:prstGeom>
        </p:spPr>
        <p:txBody>
          <a:bodyPr wrap="none">
            <a:spAutoFit/>
          </a:bodyPr>
          <a:lstStyle/>
          <a:p>
            <a:r>
              <a:rPr lang="en-US" sz="1000" dirty="0" smtClean="0">
                <a:solidFill>
                  <a:schemeClr val="bg1">
                    <a:lumMod val="65000"/>
                  </a:schemeClr>
                </a:solidFill>
              </a:rPr>
              <a:t>2.528ms</a:t>
            </a:r>
            <a:endParaRPr lang="en-US" sz="1000" dirty="0">
              <a:solidFill>
                <a:schemeClr val="bg1">
                  <a:lumMod val="65000"/>
                </a:schemeClr>
              </a:solidFill>
            </a:endParaRPr>
          </a:p>
        </p:txBody>
      </p:sp>
      <p:sp>
        <p:nvSpPr>
          <p:cNvPr id="18" name="Rectangle 17"/>
          <p:cNvSpPr/>
          <p:nvPr/>
        </p:nvSpPr>
        <p:spPr>
          <a:xfrm>
            <a:off x="6602166" y="3755395"/>
            <a:ext cx="397866"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6ms</a:t>
            </a:r>
            <a:endParaRPr lang="en-US" sz="1000" dirty="0">
              <a:solidFill>
                <a:schemeClr val="bg1">
                  <a:lumMod val="65000"/>
                </a:schemeClr>
              </a:solidFill>
            </a:endParaRPr>
          </a:p>
        </p:txBody>
      </p:sp>
      <p:sp>
        <p:nvSpPr>
          <p:cNvPr id="19" name="Rectangle 18"/>
          <p:cNvSpPr/>
          <p:nvPr/>
        </p:nvSpPr>
        <p:spPr>
          <a:xfrm>
            <a:off x="1428948" y="3755395"/>
            <a:ext cx="519694" cy="246221"/>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smtClean="0">
                <a:solidFill>
                  <a:schemeClr val="bg1">
                    <a:lumMod val="65000"/>
                  </a:schemeClr>
                </a:solidFill>
              </a:rPr>
              <a:t>TXOP</a:t>
            </a:r>
            <a:endParaRPr lang="en-US" sz="1000" dirty="0">
              <a:solidFill>
                <a:schemeClr val="bg1">
                  <a:lumMod val="65000"/>
                </a:schemeClr>
              </a:solidFill>
            </a:endParaRPr>
          </a:p>
        </p:txBody>
      </p:sp>
      <p:sp>
        <p:nvSpPr>
          <p:cNvPr id="21" name="Date Placeholder 3"/>
          <p:cNvSpPr>
            <a:spLocks noGrp="1"/>
          </p:cNvSpPr>
          <p:nvPr>
            <p:ph type="dt" idx="10"/>
          </p:nvPr>
        </p:nvSpPr>
        <p:spPr>
          <a:xfrm>
            <a:off x="381000" y="333375"/>
            <a:ext cx="1874823" cy="273050"/>
          </a:xfrm>
        </p:spPr>
        <p:txBody>
          <a:bodyPr/>
          <a:lstStyle/>
          <a:p>
            <a:r>
              <a:rPr lang="en-US" dirty="0" smtClean="0"/>
              <a:t>May 2019</a:t>
            </a:r>
            <a:endParaRPr lang="en-GB" dirty="0"/>
          </a:p>
        </p:txBody>
      </p:sp>
      <p:sp>
        <p:nvSpPr>
          <p:cNvPr id="22" name="Footer Placeholder 4"/>
          <p:cNvSpPr>
            <a:spLocks noGrp="1"/>
          </p:cNvSpPr>
          <p:nvPr>
            <p:ph type="ftr" idx="11"/>
          </p:nvPr>
        </p:nvSpPr>
        <p:spPr>
          <a:xfrm>
            <a:off x="5500694" y="6475413"/>
            <a:ext cx="3041644" cy="180975"/>
          </a:xfrm>
        </p:spPr>
        <p:txBody>
          <a:bodyPr/>
          <a:lstStyle/>
          <a:p>
            <a:r>
              <a:rPr lang="en-US" altLang="zh-TW" dirty="0" smtClean="0">
                <a:solidFill>
                  <a:schemeClr val="tx1"/>
                </a:solidFill>
              </a:rPr>
              <a:t>Chung-Ta Ku, Mediatek</a:t>
            </a:r>
            <a:endParaRPr lang="en-GB" dirty="0"/>
          </a:p>
        </p:txBody>
      </p:sp>
    </p:spTree>
    <p:extLst>
      <p:ext uri="{BB962C8B-B14F-4D97-AF65-F5344CB8AC3E}">
        <p14:creationId xmlns:p14="http://schemas.microsoft.com/office/powerpoint/2010/main" val="1913972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97803</TotalTime>
  <Words>1751</Words>
  <Application>Microsoft Office PowerPoint</Application>
  <PresentationFormat>On-screen Show (4:3)</PresentationFormat>
  <Paragraphs>414</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 Unicode MS</vt:lpstr>
      <vt:lpstr>MS Gothic</vt:lpstr>
      <vt:lpstr>Arial</vt:lpstr>
      <vt:lpstr>Calibri</vt:lpstr>
      <vt:lpstr>Lucida Grande</vt:lpstr>
      <vt:lpstr>Times New Roman</vt:lpstr>
      <vt:lpstr>Office Theme</vt:lpstr>
      <vt:lpstr>802.11 Coex Simulation and Analysis</vt:lpstr>
      <vt:lpstr>Outline</vt:lpstr>
      <vt:lpstr>Priority Classes in IEEE and ETSI</vt:lpstr>
      <vt:lpstr>Simulation Setup</vt:lpstr>
      <vt:lpstr>OMNeT++ Baseline Simulation Setup (IEEE vs IEEE)</vt:lpstr>
      <vt:lpstr>PowerPoint Presentation</vt:lpstr>
      <vt:lpstr>Airtime Usage - Simulation Results </vt:lpstr>
      <vt:lpstr>Airtime Usage (IEEE vs IEEE)</vt:lpstr>
      <vt:lpstr>Airtime Usage (ETSI vs IEEE)</vt:lpstr>
      <vt:lpstr>Airtime Usage - Simulation Results (BE &amp; BK use 6ms TXOP Limit) </vt:lpstr>
      <vt:lpstr>Airtime Usage (IEEE vs IEEE)</vt:lpstr>
      <vt:lpstr>Airtime Usage (ETSI vs IEEE)</vt:lpstr>
      <vt:lpstr>Airtime Usage and TP - Analysis</vt:lpstr>
      <vt:lpstr>Factors Affect Medium Access and Utilization</vt:lpstr>
      <vt:lpstr>Issue due to Waiting for BA Timeout</vt:lpstr>
      <vt:lpstr>TXOP vs CA Prob.</vt:lpstr>
      <vt:lpstr>System TP - Simulation Results</vt:lpstr>
      <vt:lpstr>PowerPoint Presentation</vt:lpstr>
      <vt:lpstr>PowerPoint Presentation</vt:lpstr>
      <vt:lpstr>System TP - Simulation Results (based on BE &amp; BK use 6ms TXOP Limit)</vt:lpstr>
      <vt:lpstr>PowerPoint Presentation</vt:lpstr>
      <vt:lpstr>PowerPoint Presentation</vt:lpstr>
      <vt:lpstr>CW Adjustment Issue</vt:lpstr>
      <vt:lpstr>The impact of CWmax</vt:lpstr>
      <vt:lpstr>Conclusions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Eitan, Alecsander</dc:creator>
  <cp:keywords>CTPClassification=CTP_IC:VisualMarkings=</cp:keywords>
  <cp:lastModifiedBy>James Wang</cp:lastModifiedBy>
  <cp:revision>2385</cp:revision>
  <cp:lastPrinted>2017-09-18T11:39:39Z</cp:lastPrinted>
  <dcterms:created xsi:type="dcterms:W3CDTF">2014-09-15T04:43:49Z</dcterms:created>
  <dcterms:modified xsi:type="dcterms:W3CDTF">2019-05-16T15:11:01Z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8ad06976-a500-4468-b482-28ee4412abe9</vt:lpwstr>
  </property>
  <property fmtid="{D5CDD505-2E9C-101B-9397-08002B2CF9AE}" pid="4" name="CTP_BU">
    <vt:lpwstr>COMMUNICATION &amp;DEVICES GROUP</vt:lpwstr>
  </property>
  <property fmtid="{D5CDD505-2E9C-101B-9397-08002B2CF9AE}" pid="5" name="CTP_TimeStamp">
    <vt:lpwstr>2016-05-06 17:10:31Z</vt:lpwstr>
  </property>
  <property fmtid="{D5CDD505-2E9C-101B-9397-08002B2CF9AE}" pid="6" name="CTPClassification">
    <vt:lpwstr>CTP_IC</vt:lpwstr>
  </property>
</Properties>
</file>