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04" r:id="rId4"/>
    <p:sldId id="334" r:id="rId5"/>
    <p:sldId id="330" r:id="rId6"/>
    <p:sldId id="331" r:id="rId7"/>
    <p:sldId id="332" r:id="rId8"/>
    <p:sldId id="333" r:id="rId9"/>
    <p:sldId id="308" r:id="rId10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ubhodeep Adhikari" initials="Shubho" lastIdx="1" clrIdx="0"/>
  <p:cmAuthor id="1" name="BLR" initials="BLR" lastIdx="10" clrIdx="1"/>
  <p:cmAuthor id="2" name="BRCM" initials="BRCM" lastIdx="2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3D76AF-2DB7-4605-8C40-959F13C108E4}">
  <a:tblStyle styleId="{113D76AF-2DB7-4605-8C40-959F13C108E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9" autoAdjust="0"/>
  </p:normalViewPr>
  <p:slideViewPr>
    <p:cSldViewPr>
      <p:cViewPr varScale="1">
        <p:scale>
          <a:sx n="67" d="100"/>
          <a:sy n="67" d="100"/>
        </p:scale>
        <p:origin x="5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16" y="-8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1FCC2-EEF7-4A66-93A4-E7E7D1D66E6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9B6E0-675F-48F2-BF2D-72705F84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2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580066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6779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6697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885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910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7554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6928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6433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6632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434" name="Shape 434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435" name="Shape 435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436" name="Shape 436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7" name="Shape 437"/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38" name="Shape 43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164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 lang="en-US" dirty="0"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 rot="5400000">
            <a:off x="4038337" y="-1142734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 rot="5400000">
            <a:off x="7276837" y="2095765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1994693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2019</a:t>
            </a:r>
            <a:endParaRPr lang="en-US" dirty="0"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Shape 22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lang="en-US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19/0888r0</a:t>
            </a:r>
            <a:endParaRPr sz="18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iming>
    <p:tnLst>
      <p:par>
        <p:cTn id="1" dur="indefinite" restart="never" nodeType="tmRoot"/>
      </p:par>
    </p:tnLst>
  </p:timing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533400" y="914400"/>
            <a:ext cx="109728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800" dirty="0" smtClean="0"/>
              <a:t>Discussion on IMT-2020 </a:t>
            </a:r>
            <a:r>
              <a:rPr lang="en-US" sz="2800" dirty="0" err="1" smtClean="0"/>
              <a:t>mMTC</a:t>
            </a:r>
            <a:r>
              <a:rPr lang="en-US" sz="2800" dirty="0" smtClean="0"/>
              <a:t> and URLLC</a:t>
            </a:r>
            <a:endParaRPr sz="28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1665538" y="1905000"/>
            <a:ext cx="85344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2019-05-</a:t>
            </a:r>
            <a:r>
              <a:rPr lang="en-US" sz="2000" b="0" dirty="0" smtClean="0"/>
              <a:t>14</a:t>
            </a:r>
            <a:endParaRPr sz="20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957680" y="2444479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722232"/>
              </p:ext>
            </p:extLst>
          </p:nvPr>
        </p:nvGraphicFramePr>
        <p:xfrm>
          <a:off x="762000" y="2840552"/>
          <a:ext cx="10139362" cy="247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" name="Document" r:id="rId4" imgW="10489297" imgH="2564836" progId="Word.Document.8">
                  <p:embed/>
                </p:oleObj>
              </mc:Choice>
              <mc:Fallback>
                <p:oleObj name="Document" r:id="rId4" imgW="10489297" imgH="25648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40552"/>
                        <a:ext cx="10139362" cy="2471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dirty="0"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228600" y="1371600"/>
            <a:ext cx="1143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just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b="0" dirty="0" smtClean="0"/>
              <a:t>This contribution provides </a:t>
            </a:r>
            <a:r>
              <a:rPr lang="en-US" b="0" dirty="0"/>
              <a:t>a summary of IMT-2020 </a:t>
            </a:r>
            <a:r>
              <a:rPr lang="en-US" b="0" dirty="0" err="1"/>
              <a:t>mMTC</a:t>
            </a:r>
            <a:r>
              <a:rPr lang="en-US" b="0" dirty="0"/>
              <a:t> and URLLC requirements and an analytical evaluation of 802.11ax capabilities with respect to </a:t>
            </a:r>
            <a:r>
              <a:rPr lang="en-US" b="0" dirty="0" smtClean="0"/>
              <a:t>them.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err="1"/>
              <a:t>mMTC</a:t>
            </a:r>
            <a:r>
              <a:rPr lang="en-US" sz="2400" dirty="0"/>
              <a:t>: Summary of requirements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09600" y="1143000"/>
            <a:ext cx="10875925" cy="533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indent="-342900" algn="just">
              <a:spcBef>
                <a:spcPts val="0"/>
              </a:spcBef>
              <a:buSzPts val="2400"/>
              <a:buFont typeface="Arial"/>
              <a:buChar char="•"/>
            </a:pPr>
            <a:endParaRPr lang="en-US" sz="2000" b="0" dirty="0">
              <a:sym typeface="Arial"/>
            </a:endParaRPr>
          </a:p>
          <a:p>
            <a:pPr marL="342900" indent="-342900" algn="just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1800" b="0" dirty="0">
                <a:sym typeface="Arial"/>
              </a:rPr>
              <a:t>With </a:t>
            </a:r>
            <a:r>
              <a:rPr lang="en-US" sz="1800" b="0" dirty="0" smtClean="0">
                <a:sym typeface="Arial"/>
              </a:rPr>
              <a:t>a layer </a:t>
            </a:r>
            <a:r>
              <a:rPr lang="en-US" sz="1800" b="0" dirty="0">
                <a:sym typeface="Arial"/>
              </a:rPr>
              <a:t>2 PDU (Protocol Data Unit) message size of 32 bytes and 1 message/day/device or 1 message/2 hours/device:</a:t>
            </a:r>
            <a:endParaRPr lang="en-US" b="0" dirty="0">
              <a:sym typeface="Arial"/>
            </a:endParaRPr>
          </a:p>
          <a:p>
            <a:pPr marL="800100" lvl="1" indent="-342900" algn="just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1800" b="0" dirty="0">
                <a:sym typeface="Arial"/>
              </a:rPr>
              <a:t>Connection density of 1,000,000 devices per km</a:t>
            </a:r>
            <a:r>
              <a:rPr lang="en-US" sz="1800" b="0" baseline="30000" dirty="0">
                <a:sym typeface="Arial"/>
              </a:rPr>
              <a:t>2</a:t>
            </a:r>
            <a:r>
              <a:rPr lang="en-US" sz="1800" b="0" dirty="0">
                <a:sym typeface="Arial"/>
              </a:rPr>
              <a:t>.</a:t>
            </a:r>
          </a:p>
          <a:p>
            <a:pPr marL="800100" lvl="1" indent="-342900" algn="just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1800" b="0" dirty="0">
                <a:sym typeface="Arial"/>
              </a:rPr>
              <a:t>99</a:t>
            </a:r>
            <a:r>
              <a:rPr lang="en-US" sz="1800" b="0" baseline="30000" dirty="0">
                <a:sym typeface="Arial"/>
              </a:rPr>
              <a:t>th</a:t>
            </a:r>
            <a:r>
              <a:rPr lang="en-US" sz="1800" b="0" dirty="0">
                <a:sym typeface="Arial"/>
              </a:rPr>
              <a:t> percentile </a:t>
            </a:r>
            <a:r>
              <a:rPr lang="en-US" sz="1800" b="0" dirty="0" smtClean="0">
                <a:sym typeface="Arial"/>
              </a:rPr>
              <a:t>delay </a:t>
            </a:r>
            <a:r>
              <a:rPr lang="en-US" sz="1800" b="0" dirty="0">
                <a:sym typeface="Arial"/>
              </a:rPr>
              <a:t>per user less than or equal to 10s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3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457200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err="1"/>
              <a:t>mMTC</a:t>
            </a:r>
            <a:r>
              <a:rPr lang="en-US" sz="2400" dirty="0"/>
              <a:t>: Key aspects of the evaluation scenario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44294" y="914400"/>
            <a:ext cx="11658600" cy="5286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Evaluation Configuration: Two configurations A and B, 500m ISD and 1732m ISD respectively </a:t>
            </a:r>
            <a:endParaRPr lang="en-US" sz="14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Sufficient to meet the requirements for only one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Carrier </a:t>
            </a: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frequency </a:t>
            </a: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700 </a:t>
            </a: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MHz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Urban Macro </a:t>
            </a: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topology: </a:t>
            </a: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exagonal </a:t>
            </a: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layout, 1 site with 3 </a:t>
            </a:r>
            <a:r>
              <a:rPr lang="en-US" sz="14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TRxPs</a:t>
            </a: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</a:t>
            </a:r>
            <a:endParaRPr lang="en-US" sz="14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UE deployment: 80% indoor, 20% outdoor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Building type: 80% low loss, 20% high loss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Channel model: </a:t>
            </a:r>
            <a:r>
              <a:rPr lang="en-US" sz="14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UMa_A</a:t>
            </a: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n-US" sz="14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UMa_B</a:t>
            </a:r>
            <a:endParaRPr lang="en-US" sz="1400" b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O-to-I loss: </a:t>
            </a:r>
          </a:p>
          <a:p>
            <a:pPr marL="927100" lvl="1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2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UMa_A</a:t>
            </a:r>
            <a:r>
              <a:rPr lang="en-US" sz="12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20dB (for &lt;= 6GHz)</a:t>
            </a:r>
          </a:p>
          <a:p>
            <a:pPr marL="927100" lvl="1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2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UMa_B</a:t>
            </a:r>
            <a:r>
              <a:rPr lang="en-US" sz="12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variable function of penetration loss due to glass and concrete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Indoor loss: 0.5*d, d ~ Uniform (0, 25)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TRxP</a:t>
            </a: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Tx</a:t>
            </a: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49 </a:t>
            </a: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dBm (20 MHz bandwidth)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UE Tx power </a:t>
            </a: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 dBm, UE speed 3 km/</a:t>
            </a:r>
            <a:r>
              <a:rPr lang="en-US" sz="14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hr</a:t>
            </a:r>
            <a:endParaRPr lang="en-US" sz="14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 </a:t>
            </a: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64 Rx/Tx antennas at the </a:t>
            </a:r>
            <a:r>
              <a:rPr lang="en-US" sz="1400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TRxP</a:t>
            </a:r>
            <a:endParaRPr lang="en-US" sz="14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 to 2 Tx/Rx antennas at the </a:t>
            </a: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UE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Evaluations can be either non-full buffer or </a:t>
            </a:r>
            <a:r>
              <a:rPr lang="en-US" sz="14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full </a:t>
            </a:r>
            <a:r>
              <a:rPr lang="en-US" sz="14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buffer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System bandwidth of up to 50 MHz (can be distributed across TRxPs)</a:t>
            </a:r>
          </a:p>
          <a:p>
            <a:pPr marL="927100" lvl="1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05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 to 10 MHz is also possible, but we are not considering it for 11ax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Sindhu Verma, Broadcom</a:t>
            </a:r>
            <a:endParaRPr lang="en-US" dirty="0"/>
          </a:p>
        </p:txBody>
      </p:sp>
      <p:pic>
        <p:nvPicPr>
          <p:cNvPr id="2054" name="Picture 6" descr="https://lh6.googleusercontent.com/H39j4KI_p0nS8oUgGwYGPThKUtoRqtMoXYLSUyIDIffyDjl3NFtSntJ6CmunqAC3dk-6OS1h-32G-5_b8BZCKsMXCd7CKFfheMf3pVuE2kCDev4wtDD1sYjMauii5epkcEAYB8miG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752600"/>
            <a:ext cx="3497094" cy="2935063"/>
          </a:xfrm>
          <a:prstGeom prst="rect">
            <a:avLst/>
          </a:pr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63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457200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err="1"/>
              <a:t>mMTC</a:t>
            </a:r>
            <a:r>
              <a:rPr lang="en-US" sz="2400" dirty="0"/>
              <a:t>: </a:t>
            </a:r>
            <a:r>
              <a:rPr lang="en-US" sz="2400" dirty="0" smtClean="0"/>
              <a:t>Analytical evaluation of 802.11ax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228600" y="838200"/>
            <a:ext cx="11658600" cy="5286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lang="en-US" sz="16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perspective of spectral efficiency, it is easy to support </a:t>
            </a:r>
            <a:r>
              <a:rPr lang="en-US" sz="16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mMTC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 </a:t>
            </a:r>
            <a:r>
              <a:rPr lang="en-US" sz="16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device may require 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most O(100) </a:t>
            </a:r>
            <a:r>
              <a:rPr lang="en-US" sz="16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microseconds to transmit  the required small packet even with 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BPSK/QPSK</a:t>
            </a:r>
            <a:r>
              <a:rPr lang="en-US" sz="16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 </a:t>
            </a:r>
            <a:r>
              <a:rPr lang="en-US" sz="16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limiting factor is the 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10s </a:t>
            </a:r>
            <a:r>
              <a:rPr lang="en-US" sz="16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less delay to be supported even at 1%ile 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SINR.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16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mMTC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1%ile SINR can be low, due to the high loss for some of the Indoor UEs. 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roblem is more acute at the UL, since DL has a much higher transmit power (49 dBm at DL vs 23 dBm UL).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3GPP has simulated the SINRs in the </a:t>
            </a:r>
            <a:r>
              <a:rPr lang="en-US" sz="16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mMTC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topology and they get a 1%ile UL SINR of  -5dB. 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3GPP has assumed a simpler UE configuration of 1 </a:t>
            </a:r>
            <a:r>
              <a:rPr lang="en-US" sz="16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Tx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/Rx, in line with typical simple </a:t>
            </a:r>
            <a:r>
              <a:rPr lang="en-US" sz="16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mMTC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devices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Sindhu Verma, Broadcom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76600"/>
            <a:ext cx="6138783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hape 116"/>
          <p:cNvSpPr txBox="1">
            <a:spLocks/>
          </p:cNvSpPr>
          <p:nvPr/>
        </p:nvSpPr>
        <p:spPr>
          <a:xfrm>
            <a:off x="6705600" y="3048000"/>
            <a:ext cx="5334000" cy="3305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27000" indent="0">
              <a:buClr>
                <a:schemeClr val="dk1"/>
              </a:buClr>
              <a:buSzPts val="1600"/>
            </a:pP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means that, 11ax has to support non-zero data rates at the following SINRs:</a:t>
            </a:r>
          </a:p>
          <a:p>
            <a:pPr marL="412750" indent="-2857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-5dB if it assumes 1 </a:t>
            </a:r>
            <a:r>
              <a:rPr lang="en-US" sz="16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Tx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/Rx as 3GPP</a:t>
            </a:r>
          </a:p>
          <a:p>
            <a:pPr marL="412750" indent="-2857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-2dB if it assumes 2 </a:t>
            </a:r>
            <a:r>
              <a:rPr lang="en-US" sz="16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Tx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/Rx, as allowed by IMT 2020.</a:t>
            </a:r>
          </a:p>
          <a:p>
            <a:pPr marL="127000" indent="0">
              <a:buClr>
                <a:schemeClr val="dk1"/>
              </a:buClr>
              <a:buSzPts val="1600"/>
            </a:pP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While it may be possible today to meet the requirement at -2dB with advanced </a:t>
            </a:r>
            <a:r>
              <a:rPr lang="en-US" sz="16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receivers </a:t>
            </a:r>
            <a:r>
              <a:rPr lang="en-US" sz="16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 Wi-Fi, it is much better if sensitivity is improved </a:t>
            </a:r>
            <a:r>
              <a:rPr lang="en-US" sz="16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via </a:t>
            </a:r>
            <a:r>
              <a:rPr lang="en-US" sz="16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HARQ. Also, 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smaller bandwidth </a:t>
            </a:r>
            <a:r>
              <a:rPr lang="en-US" sz="16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allocation </a:t>
            </a:r>
            <a:r>
              <a:rPr lang="en-US" sz="16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will help for coverage limited scenarios (for </a:t>
            </a:r>
            <a:r>
              <a:rPr lang="en-US" sz="16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 3GPP assumes min allocations of 180 KHz).</a:t>
            </a:r>
          </a:p>
          <a:p>
            <a:pPr marL="127000" indent="0">
              <a:buClr>
                <a:schemeClr val="dk1"/>
              </a:buClr>
              <a:buSzPts val="1600"/>
            </a:pPr>
            <a:r>
              <a:rPr lang="en-US" sz="16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 that while HARQ may sometimes improve spectral efficiency, it will always improve sensitivity relative to ARQ.</a:t>
            </a:r>
          </a:p>
        </p:txBody>
      </p:sp>
    </p:spTree>
    <p:extLst>
      <p:ext uri="{BB962C8B-B14F-4D97-AF65-F5344CB8AC3E}">
        <p14:creationId xmlns:p14="http://schemas.microsoft.com/office/powerpoint/2010/main" val="31969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URLLC: </a:t>
            </a:r>
            <a:r>
              <a:rPr lang="en-US" sz="2400" dirty="0"/>
              <a:t>Summary of requirements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09600" y="1143000"/>
            <a:ext cx="10875925" cy="533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indent="-342900" algn="just">
              <a:spcBef>
                <a:spcPts val="0"/>
              </a:spcBef>
              <a:buSzPts val="2400"/>
              <a:buFont typeface="Arial"/>
              <a:buChar char="•"/>
            </a:pPr>
            <a:endParaRPr lang="en-US" sz="2000" b="0" dirty="0">
              <a:sym typeface="Arial"/>
            </a:endParaRPr>
          </a:p>
          <a:p>
            <a:pPr marL="342900" indent="-342900" algn="just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1800" b="0" dirty="0" smtClean="0">
                <a:sym typeface="Arial"/>
              </a:rPr>
              <a:t>Reliability</a:t>
            </a:r>
            <a:r>
              <a:rPr lang="en-US" sz="1800" b="0" dirty="0">
                <a:sym typeface="Arial"/>
              </a:rPr>
              <a:t>: (1-10</a:t>
            </a:r>
            <a:r>
              <a:rPr lang="en-US" sz="1800" b="0" baseline="30000" dirty="0">
                <a:sym typeface="Arial"/>
              </a:rPr>
              <a:t>−5</a:t>
            </a:r>
            <a:r>
              <a:rPr lang="en-US" sz="1800" b="0" dirty="0">
                <a:sym typeface="Arial"/>
              </a:rPr>
              <a:t>) success probability of transmitting a layer 2 PDU of 32 bytes within 1 </a:t>
            </a:r>
            <a:r>
              <a:rPr lang="en-US" sz="1800" b="0" dirty="0" err="1">
                <a:sym typeface="Arial"/>
              </a:rPr>
              <a:t>ms</a:t>
            </a:r>
            <a:r>
              <a:rPr lang="en-US" sz="1800" b="0" dirty="0">
                <a:sym typeface="Arial"/>
              </a:rPr>
              <a:t>  at the coverage edge (5%ile SINR</a:t>
            </a:r>
            <a:r>
              <a:rPr lang="en-US" sz="1800" b="0" dirty="0" smtClean="0">
                <a:sym typeface="Arial"/>
              </a:rPr>
              <a:t>), at either DL </a:t>
            </a:r>
            <a:r>
              <a:rPr lang="en-US" sz="1800" b="0" dirty="0">
                <a:sym typeface="Arial"/>
              </a:rPr>
              <a:t>and </a:t>
            </a:r>
            <a:r>
              <a:rPr lang="en-US" sz="1800" b="0" dirty="0" smtClean="0">
                <a:sym typeface="Arial"/>
              </a:rPr>
              <a:t>UL</a:t>
            </a:r>
          </a:p>
          <a:p>
            <a:pPr marL="342900" indent="-342900" algn="just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1800" b="0" dirty="0">
                <a:sym typeface="Arial"/>
              </a:rPr>
              <a:t>User Plane Latency: 1 </a:t>
            </a:r>
            <a:r>
              <a:rPr lang="en-US" sz="1800" b="0" dirty="0" err="1">
                <a:sym typeface="Arial"/>
              </a:rPr>
              <a:t>ms</a:t>
            </a:r>
            <a:r>
              <a:rPr lang="en-US" sz="1800" b="0" dirty="0">
                <a:sym typeface="Arial"/>
              </a:rPr>
              <a:t> assuming unloaded conditions (i.e. a single user) for small IP packets (e.g. 0 byte payload + IP header), for both downlink and uplink.</a:t>
            </a:r>
          </a:p>
          <a:p>
            <a:pPr marL="342900" indent="-342900" algn="just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1800" b="0" dirty="0">
                <a:sym typeface="Arial"/>
              </a:rPr>
              <a:t>Control Plane Latency: 20 </a:t>
            </a:r>
            <a:r>
              <a:rPr lang="en-US" sz="1800" b="0" dirty="0" err="1">
                <a:sym typeface="Arial"/>
              </a:rPr>
              <a:t>ms</a:t>
            </a:r>
            <a:r>
              <a:rPr lang="en-US" sz="1800" b="0" dirty="0">
                <a:sym typeface="Arial"/>
              </a:rPr>
              <a:t> (same as in </a:t>
            </a:r>
            <a:r>
              <a:rPr lang="en-US" sz="1800" b="0" dirty="0" err="1">
                <a:sym typeface="Arial"/>
              </a:rPr>
              <a:t>eMBB</a:t>
            </a:r>
            <a:r>
              <a:rPr lang="en-US" sz="1800" b="0" dirty="0" smtClean="0">
                <a:sym typeface="Arial"/>
              </a:rPr>
              <a:t>)</a:t>
            </a:r>
            <a:endParaRPr lang="en-US" sz="1800" b="0" dirty="0">
              <a:sym typeface="Arial"/>
            </a:endParaRPr>
          </a:p>
          <a:p>
            <a:pPr marL="342900" indent="-342900" algn="just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1800" b="0" dirty="0">
                <a:sym typeface="Arial"/>
              </a:rPr>
              <a:t>Mobility Interruption time: 0 </a:t>
            </a:r>
            <a:r>
              <a:rPr lang="en-US" sz="1800" b="0" dirty="0" err="1">
                <a:sym typeface="Arial"/>
              </a:rPr>
              <a:t>ms</a:t>
            </a:r>
            <a:r>
              <a:rPr lang="en-US" sz="1800" b="0" dirty="0">
                <a:sym typeface="Arial"/>
              </a:rPr>
              <a:t> (same as in </a:t>
            </a:r>
            <a:r>
              <a:rPr lang="en-US" sz="1800" b="0" dirty="0" err="1">
                <a:sym typeface="Arial"/>
              </a:rPr>
              <a:t>eMBB</a:t>
            </a:r>
            <a:r>
              <a:rPr lang="en-US" sz="1800" b="0" dirty="0">
                <a:sym typeface="Arial"/>
              </a:rPr>
              <a:t> and needs to be addressed above IEEE 802.11)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457200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URLLC: </a:t>
            </a:r>
            <a:r>
              <a:rPr lang="en-US" sz="2400" dirty="0"/>
              <a:t>Key aspects of the evaluation scenario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228600" y="1189039"/>
            <a:ext cx="11658600" cy="5286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of 2 evaluation frequencies: 4 GHz and 700 MHz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Urban Macro environment (hexagonal layout, 1 site with 3 </a:t>
            </a:r>
            <a:r>
              <a:rPr lang="en-US" sz="1800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TRxPs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addressing 3 sectors or hexagons)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ISD 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500m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UEs: 80% outdoor, 20% indoor, 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Buildings 100% low loss.</a:t>
            </a:r>
            <a:endParaRPr lang="en-US" sz="18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TRxP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Tx Power 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49 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dBm (20 MHz bandwidth)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UE Tx power 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 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dBm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UEs per </a:t>
            </a:r>
            <a:r>
              <a:rPr lang="en-US" sz="1800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TRxP</a:t>
            </a:r>
            <a:endParaRPr lang="en-US" sz="18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configuration:</a:t>
            </a:r>
          </a:p>
          <a:p>
            <a:pPr marL="927100" lvl="1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TRxP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64 </a:t>
            </a:r>
            <a:r>
              <a:rPr lang="en-US" sz="18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Tx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/Rx for 700 MHz, 256 </a:t>
            </a:r>
            <a:r>
              <a:rPr lang="en-US" sz="18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Tx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/Rx for 4 GHz</a:t>
            </a:r>
          </a:p>
          <a:p>
            <a:pPr marL="927100" lvl="1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UE: 4 </a:t>
            </a:r>
            <a:r>
              <a:rPr lang="en-US" sz="18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Tx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/Rx for 700 MHz, 8 </a:t>
            </a:r>
            <a:r>
              <a:rPr lang="en-US" sz="18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Tx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/Rx for 4 GHz</a:t>
            </a:r>
            <a:endParaRPr lang="en-US" sz="18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UE speed 3 km/</a:t>
            </a:r>
            <a:r>
              <a:rPr lang="en-US" sz="18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hr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Indoor and 30 km/</a:t>
            </a:r>
            <a:r>
              <a:rPr lang="en-US" sz="1800" b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hr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Outdoor </a:t>
            </a:r>
            <a:endParaRPr lang="en-US" sz="18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System bandwidth of up to 100 MHz (can be distributed across </a:t>
            </a:r>
            <a:r>
              <a:rPr lang="en-US" sz="1800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TRxPs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reliability and user plane latency requirements must be met at the 5</a:t>
            </a:r>
            <a:r>
              <a:rPr lang="en-US" sz="1800" b="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percentile downlink or uplink SINR value obtained in the above evaluation scenario.</a:t>
            </a: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8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Sindhu Verma, Broadcom</a:t>
            </a:r>
            <a:endParaRPr lang="en-US" dirty="0"/>
          </a:p>
        </p:txBody>
      </p:sp>
      <p:pic>
        <p:nvPicPr>
          <p:cNvPr id="2054" name="Picture 6" descr="https://lh6.googleusercontent.com/H39j4KI_p0nS8oUgGwYGPThKUtoRqtMoXYLSUyIDIffyDjl3NFtSntJ6CmunqAC3dk-6OS1h-32G-5_b8BZCKsMXCd7CKFfheMf3pVuE2kCDev4wtDD1sYjMauii5epkcEAYB8miG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506" y="2133599"/>
            <a:ext cx="3497094" cy="2935063"/>
          </a:xfrm>
          <a:prstGeom prst="rect">
            <a:avLst/>
          </a:pr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7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457200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URLLC: Analytical evaluation of 802.11ax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228600" y="1189039"/>
            <a:ext cx="11658600" cy="5286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Similar to </a:t>
            </a:r>
            <a:r>
              <a:rPr lang="en-US" sz="1800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mMTC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the limiting factor is achieving (1-10</a:t>
            </a:r>
            <a:r>
              <a:rPr lang="en-US" sz="1800" b="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−5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success probability of transmitting the required small packet and with 1 </a:t>
            </a:r>
            <a:r>
              <a:rPr lang="en-US" sz="1800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ms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latency at the 5%ile SINR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requires non-zero data rate with near zero error probability to be supported at 5%ile 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SINR 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(possibly with retransmissions)</a:t>
            </a: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5%ile 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SINR 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 3GPP simulations 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varies </a:t>
            </a:r>
            <a:r>
              <a:rPr lang="en-US" sz="18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between </a:t>
            </a:r>
            <a:r>
              <a:rPr lang="en-US" sz="18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-2dB </a:t>
            </a:r>
            <a:r>
              <a:rPr lang="en-US" sz="18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en-US" sz="18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800" b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dB (there is wide variation between results from different companies) </a:t>
            </a:r>
            <a:endParaRPr lang="en-US" sz="18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indent="-34290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11ax may 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able to meet the requirement at this 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SINRs. However, here </a:t>
            </a: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too, </a:t>
            </a:r>
            <a:r>
              <a:rPr lang="en-US" sz="18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HARQ may become very crucial to meet the very low error probability (0.001% error) at such low SINRs.</a:t>
            </a:r>
            <a:endParaRPr lang="en-US" sz="18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Sindhu Verma, Broadcom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5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xfrm>
            <a:off x="381000" y="76200"/>
            <a:ext cx="10361100" cy="5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/>
          </a:p>
        </p:txBody>
      </p:sp>
      <p:sp>
        <p:nvSpPr>
          <p:cNvPr id="441" name="Shape 441"/>
          <p:cNvSpPr txBox="1">
            <a:spLocks noGrp="1"/>
          </p:cNvSpPr>
          <p:nvPr>
            <p:ph type="body" idx="1"/>
          </p:nvPr>
        </p:nvSpPr>
        <p:spPr>
          <a:xfrm>
            <a:off x="575425" y="762000"/>
            <a:ext cx="110025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800" b="0" dirty="0" smtClean="0"/>
              <a:t>[</a:t>
            </a:r>
            <a:r>
              <a:rPr lang="en-US" sz="1800" b="0" dirty="0"/>
              <a:t>1</a:t>
            </a:r>
            <a:r>
              <a:rPr lang="en-US" sz="1800" b="0" dirty="0" smtClean="0"/>
              <a:t>] IEEE </a:t>
            </a:r>
            <a:r>
              <a:rPr lang="en-US" sz="1800" b="0" dirty="0"/>
              <a:t>P802.11ax™/D3.0, “Draft Standard for Information technology Tele-communications and information exchange between systems Local and metropolitan area networks— Specific requirements Part 11: Wireless LAN Medium Access Control (MAC) and Physical Layer (PHY) Specifications; Amendment 6: Enhancements for High Efficiency WLAN” – June 2018 </a:t>
            </a:r>
            <a:endParaRPr lang="en-US" sz="1800" b="0" dirty="0" smtClean="0"/>
          </a:p>
          <a:p>
            <a:r>
              <a:rPr lang="en-US" sz="1800" b="0" dirty="0" smtClean="0"/>
              <a:t>[</a:t>
            </a:r>
            <a:r>
              <a:rPr lang="en-US" sz="1800" b="0" dirty="0"/>
              <a:t>2</a:t>
            </a:r>
            <a:r>
              <a:rPr lang="en-US" sz="1800" b="0" dirty="0" smtClean="0"/>
              <a:t>] </a:t>
            </a:r>
            <a:r>
              <a:rPr lang="en-US" sz="1800" b="0" dirty="0"/>
              <a:t>Report ITU-R M.2412-0 (10/2017), Guidelines for evaluation of radio interface technologies for IMT-2020 </a:t>
            </a:r>
            <a:r>
              <a:rPr lang="en-US" sz="1800" b="0" dirty="0" smtClean="0"/>
              <a:t> </a:t>
            </a:r>
          </a:p>
          <a:p>
            <a:r>
              <a:rPr lang="en-US" sz="1800" b="0" dirty="0" smtClean="0"/>
              <a:t>[3] Report </a:t>
            </a:r>
            <a:r>
              <a:rPr lang="en-US" sz="1800" b="0" dirty="0"/>
              <a:t>ITU-R M.2410-0 (11/2017), Minimum requirements related to technical performance for IMT-2020 radio interface(s) </a:t>
            </a:r>
          </a:p>
          <a:p>
            <a:endParaRPr lang="en-US" sz="1800" b="0" dirty="0"/>
          </a:p>
          <a:p>
            <a:pPr marL="342900" indent="-342900">
              <a:spcBef>
                <a:spcPts val="0"/>
              </a:spcBef>
            </a:pPr>
            <a:endParaRPr lang="en-US" sz="1800" b="0" dirty="0" smtClean="0"/>
          </a:p>
          <a:p>
            <a:pPr marL="342900" indent="-342900">
              <a:spcBef>
                <a:spcPts val="0"/>
              </a:spcBef>
            </a:pPr>
            <a:endParaRPr lang="en-US" sz="1800" b="0" dirty="0" smtClean="0"/>
          </a:p>
          <a:p>
            <a:pPr marL="342900" indent="-342900">
              <a:spcBef>
                <a:spcPts val="0"/>
              </a:spcBef>
            </a:pPr>
            <a:endParaRPr sz="2400" b="1" i="0" u="none" strike="noStrike" cap="none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2" name="Shape 44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3" name="Shape 44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2019</a:t>
            </a: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26608</TotalTime>
  <Words>1187</Words>
  <Application>Microsoft Office PowerPoint</Application>
  <PresentationFormat>Widescreen</PresentationFormat>
  <Paragraphs>137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Discussion on IMT-2020 mMTC and URLLC</vt:lpstr>
      <vt:lpstr>Abstract</vt:lpstr>
      <vt:lpstr>mMTC: Summary of requirements</vt:lpstr>
      <vt:lpstr>mMTC: Key aspects of the evaluation scenario</vt:lpstr>
      <vt:lpstr>mMTC: Analytical evaluation of 802.11ax</vt:lpstr>
      <vt:lpstr>URLLC: Summary of requirements</vt:lpstr>
      <vt:lpstr>URLLC: Key aspects of the evaluation scenario</vt:lpstr>
      <vt:lpstr>URLLC: Analytical evaluation of 802.11ax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802.11ax for IMT-2020 EMBB Indoor Hotspot and Dense Urban</dc:title>
  <dc:creator>Shubhodeep Adhikari</dc:creator>
  <cp:lastModifiedBy>Sindhu Verma</cp:lastModifiedBy>
  <cp:revision>478</cp:revision>
  <dcterms:modified xsi:type="dcterms:W3CDTF">2019-05-14T11:52:22Z</dcterms:modified>
</cp:coreProperties>
</file>