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606" r:id="rId2"/>
    <p:sldId id="607" r:id="rId3"/>
    <p:sldId id="611" r:id="rId4"/>
    <p:sldId id="612" r:id="rId5"/>
    <p:sldId id="613" r:id="rId6"/>
    <p:sldId id="614" r:id="rId7"/>
    <p:sldId id="615" r:id="rId8"/>
    <p:sldId id="616" r:id="rId9"/>
    <p:sldId id="617" r:id="rId10"/>
    <p:sldId id="627" r:id="rId11"/>
    <p:sldId id="628" r:id="rId12"/>
    <p:sldId id="618" r:id="rId13"/>
    <p:sldId id="629" r:id="rId14"/>
    <p:sldId id="619" r:id="rId15"/>
    <p:sldId id="630" r:id="rId16"/>
    <p:sldId id="631" r:id="rId17"/>
    <p:sldId id="632" r:id="rId18"/>
    <p:sldId id="633" r:id="rId19"/>
    <p:sldId id="634" r:id="rId20"/>
    <p:sldId id="636" r:id="rId21"/>
    <p:sldId id="637" r:id="rId22"/>
    <p:sldId id="635"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4660"/>
  </p:normalViewPr>
  <p:slideViewPr>
    <p:cSldViewPr>
      <p:cViewPr varScale="1">
        <p:scale>
          <a:sx n="84" d="100"/>
          <a:sy n="84" d="100"/>
        </p:scale>
        <p:origin x="966"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2019</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2" y="304800"/>
            <a:ext cx="3398430"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802.11-19/0880r1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May 2019 Meeting Agenda</a:t>
            </a:r>
          </a:p>
          <a:p>
            <a:r>
              <a:rPr lang="en-US" altLang="en-US" sz="2800" kern="0" dirty="0" smtClean="0"/>
              <a:t>PHY </a:t>
            </a:r>
            <a:r>
              <a:rPr lang="en-US" altLang="en-US" sz="2800" kern="0" dirty="0" err="1" smtClean="0"/>
              <a:t>Adhoc</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2019-05-13</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251" name="Document" r:id="rId3" imgW="8317019" imgH="2241301" progId="Word.Document.8">
                  <p:embed/>
                </p:oleObj>
              </mc:Choice>
              <mc:Fallback>
                <p:oleObj name="Document" r:id="rId3" imgW="8317019" imgH="2241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PHY comment resolution presentations for this week, and related straw polls</a:t>
            </a:r>
          </a:p>
          <a:p>
            <a:pPr lvl="0">
              <a:defRPr/>
            </a:pPr>
            <a:r>
              <a:rPr lang="en-CA" altLang="en-US" dirty="0"/>
              <a:t>O</a:t>
            </a:r>
            <a:r>
              <a:rPr lang="en-CA" altLang="en-US" dirty="0" smtClean="0"/>
              <a:t>ther technical presentation</a:t>
            </a:r>
          </a:p>
          <a:p>
            <a:pPr lvl="0">
              <a:defRPr/>
            </a:pPr>
            <a:r>
              <a:rPr lang="en-CA" altLang="en-US" dirty="0" smtClean="0"/>
              <a:t>Adjourn</a:t>
            </a:r>
          </a:p>
          <a:p>
            <a:pPr marL="0" lvl="0" indent="0">
              <a:buNone/>
              <a:defRPr/>
            </a:pPr>
            <a:endParaRPr lang="en-CA" altLang="en-US" dirty="0" smtClean="0"/>
          </a:p>
        </p:txBody>
      </p:sp>
      <p:sp>
        <p:nvSpPr>
          <p:cNvPr id="9"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1221592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Time Slots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8" name="Table 6"/>
          <p:cNvGraphicFramePr>
            <a:graphicFrameLocks noGrp="1"/>
          </p:cNvGraphicFramePr>
          <p:nvPr>
            <p:extLst>
              <p:ext uri="{D42A27DB-BD31-4B8C-83A1-F6EECF244321}">
                <p14:modId xmlns:p14="http://schemas.microsoft.com/office/powerpoint/2010/main" val="714639094"/>
              </p:ext>
            </p:extLst>
          </p:nvPr>
        </p:nvGraphicFramePr>
        <p:xfrm>
          <a:off x="1066800" y="2286000"/>
          <a:ext cx="7239000" cy="2575560"/>
        </p:xfrm>
        <a:graphic>
          <a:graphicData uri="http://schemas.openxmlformats.org/drawingml/2006/table">
            <a:tbl>
              <a:tblPr firstRow="1" bandRow="1">
                <a:tableStyleId>{616DA210-FB5B-4158-B5E0-FEB733F419BA}</a:tableStyleId>
              </a:tblPr>
              <a:tblGrid>
                <a:gridCol w="990600"/>
                <a:gridCol w="762000"/>
                <a:gridCol w="762000"/>
                <a:gridCol w="914400"/>
                <a:gridCol w="914400"/>
                <a:gridCol w="762000"/>
                <a:gridCol w="838200"/>
                <a:gridCol w="1295400"/>
              </a:tblGrid>
              <a:tr h="4952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zh-CN" altLang="en-US"/>
                    </a:p>
                  </a:txBody>
                  <a:tcPr/>
                </a:tc>
                <a:tc gridSpan="2">
                  <a:txBody>
                    <a:bodyPr/>
                    <a:lstStyle/>
                    <a:p>
                      <a:pPr algn="ctr"/>
                      <a:r>
                        <a:rPr lang="en-US" dirty="0" smtClean="0"/>
                        <a:t>Tuesday</a:t>
                      </a:r>
                      <a:endParaRPr lang="en-US" dirty="0"/>
                    </a:p>
                  </a:txBody>
                  <a:tcPr/>
                </a:tc>
                <a:tc hMerge="1">
                  <a:txBody>
                    <a:bodyPr/>
                    <a:lstStyle/>
                    <a:p>
                      <a:endParaRPr lang="zh-CN" altLang="en-US"/>
                    </a:p>
                  </a:txBody>
                  <a:tcPr/>
                </a:tc>
                <a:tc gridSpan="2">
                  <a:txBody>
                    <a:bodyPr/>
                    <a:lstStyle/>
                    <a:p>
                      <a:pPr algn="ctr"/>
                      <a:r>
                        <a:rPr lang="en-US" dirty="0" smtClean="0"/>
                        <a:t>Wednesday</a:t>
                      </a:r>
                      <a:endParaRPr lang="en-US" dirty="0"/>
                    </a:p>
                  </a:txBody>
                  <a:tcPr/>
                </a:tc>
                <a:tc hMerge="1">
                  <a:txBody>
                    <a:bodyPr/>
                    <a:lstStyle/>
                    <a:p>
                      <a:endParaRPr lang="zh-CN" altLang="en-US"/>
                    </a:p>
                  </a:txBody>
                  <a:tcPr/>
                </a:tc>
                <a:tc>
                  <a:txBody>
                    <a:bodyPr/>
                    <a:lstStyle/>
                    <a:p>
                      <a:pPr algn="ctr"/>
                      <a:r>
                        <a:rPr lang="en-US" dirty="0" smtClean="0"/>
                        <a:t>Thursday</a:t>
                      </a:r>
                      <a:endParaRPr lang="en-US" dirty="0"/>
                    </a:p>
                  </a:txBody>
                  <a:tcPr/>
                </a:tc>
              </a:tr>
              <a:tr h="457200">
                <a:tc>
                  <a:txBody>
                    <a:bodyPr/>
                    <a:lstStyle/>
                    <a:p>
                      <a:pPr algn="ctr"/>
                      <a:r>
                        <a:rPr lang="en-US" dirty="0" smtClean="0"/>
                        <a:t>AM 1</a:t>
                      </a:r>
                      <a:endParaRPr lang="en-US" dirty="0"/>
                    </a:p>
                  </a:txBody>
                  <a:tcPr/>
                </a:tc>
                <a:tc gridSpan="2">
                  <a:txBody>
                    <a:bodyPr/>
                    <a:lstStyle/>
                    <a:p>
                      <a:pPr algn="ctr"/>
                      <a:endParaRPr lang="en-US" sz="1800" b="0" dirty="0"/>
                    </a:p>
                  </a:txBody>
                  <a:tcPr/>
                </a:tc>
                <a:tc hMerge="1">
                  <a:txBody>
                    <a:bodyPr/>
                    <a:lstStyle/>
                    <a:p>
                      <a:endParaRPr lang="zh-CN" altLang="en-US"/>
                    </a:p>
                  </a:txBody>
                  <a:tcPr/>
                </a:tc>
                <a:tc>
                  <a:txBody>
                    <a:bodyPr/>
                    <a:lstStyle/>
                    <a:p>
                      <a:pPr algn="ctr"/>
                      <a:endParaRPr lang="en-US" sz="1800" b="0" dirty="0"/>
                    </a:p>
                  </a:txBody>
                  <a:tcPr/>
                </a:tc>
                <a:tc>
                  <a:txBody>
                    <a:bodyPr/>
                    <a:lstStyle/>
                    <a:p>
                      <a:endParaRPr lang="zh-CN" altLang="en-US" sz="1800" dirty="0"/>
                    </a:p>
                  </a:txBody>
                  <a:tcPr/>
                </a:tc>
                <a:tc gridSpan="2">
                  <a:txBody>
                    <a:bodyPr/>
                    <a:lstStyle/>
                    <a:p>
                      <a:pPr algn="ctr"/>
                      <a:endParaRPr lang="en-US" sz="1800" b="0" dirty="0"/>
                    </a:p>
                  </a:txBody>
                  <a:tcPr/>
                </a:tc>
                <a:tc hMerge="1">
                  <a:txBody>
                    <a:bodyPr/>
                    <a:lstStyle/>
                    <a:p>
                      <a:endParaRPr lang="zh-CN" altLang="en-US"/>
                    </a:p>
                  </a:txBody>
                  <a:tcPr/>
                </a:tc>
                <a:tc>
                  <a:txBody>
                    <a:bodyPr/>
                    <a:lstStyle/>
                    <a:p>
                      <a:pPr algn="ctr"/>
                      <a:r>
                        <a:rPr lang="en-US" sz="1800" b="0" dirty="0" smtClean="0"/>
                        <a:t>TGax</a:t>
                      </a:r>
                      <a:endParaRPr lang="en-US" sz="1800" b="0" dirty="0"/>
                    </a:p>
                  </a:txBody>
                  <a:tcPr/>
                </a:tc>
              </a:tr>
              <a:tr h="457200">
                <a:tc>
                  <a:txBody>
                    <a:bodyPr/>
                    <a:lstStyle/>
                    <a:p>
                      <a:pPr algn="ctr"/>
                      <a:r>
                        <a:rPr lang="en-US" dirty="0" smtClean="0"/>
                        <a:t>AM 2</a:t>
                      </a:r>
                      <a:endParaRPr lang="en-US" dirty="0"/>
                    </a:p>
                  </a:txBody>
                  <a:tcPr/>
                </a:tc>
                <a:tc gridSpan="2">
                  <a:txBody>
                    <a:bodyPr/>
                    <a:lstStyle/>
                    <a:p>
                      <a:pPr algn="ctr"/>
                      <a:r>
                        <a:rPr lang="en-US" sz="1800" b="0" dirty="0" err="1" smtClean="0"/>
                        <a:t>TGax</a:t>
                      </a:r>
                      <a:endParaRPr lang="en-US" sz="1800" b="0" dirty="0"/>
                    </a:p>
                  </a:txBody>
                  <a:tcPr/>
                </a:tc>
                <a:tc hMerge="1">
                  <a:txBody>
                    <a:bodyPr/>
                    <a:lstStyle/>
                    <a:p>
                      <a:endParaRPr lang="zh-CN" altLang="en-US"/>
                    </a:p>
                  </a:txBody>
                  <a:tcPr/>
                </a:tc>
                <a:tc>
                  <a:txBody>
                    <a:bodyPr/>
                    <a:lstStyle/>
                    <a:p>
                      <a:pPr algn="ctr"/>
                      <a:r>
                        <a:rPr lang="en-US" sz="1800" b="1" dirty="0" smtClean="0"/>
                        <a:t>PHY</a:t>
                      </a:r>
                      <a:endParaRPr lang="en-US" sz="1800" b="1" dirty="0"/>
                    </a:p>
                  </a:txBody>
                  <a:tcPr/>
                </a:tc>
                <a:tc>
                  <a:txBody>
                    <a:bodyPr/>
                    <a:lstStyle/>
                    <a:p>
                      <a:pPr algn="ctr"/>
                      <a:r>
                        <a:rPr lang="en-US" sz="1800" b="1" dirty="0" smtClean="0"/>
                        <a:t>MAC</a:t>
                      </a:r>
                      <a:endParaRPr lang="en-US" sz="1800" b="1" dirty="0"/>
                    </a:p>
                  </a:txBody>
                  <a:tcPr/>
                </a:tc>
                <a:tc gridSpan="2">
                  <a:txBody>
                    <a:bodyPr/>
                    <a:lstStyle/>
                    <a:p>
                      <a:pPr algn="ctr"/>
                      <a:endParaRPr lang="en-US" sz="1800" b="0" dirty="0"/>
                    </a:p>
                  </a:txBody>
                  <a:tcPr/>
                </a:tc>
                <a:tc hMerge="1">
                  <a:txBody>
                    <a:bodyPr/>
                    <a:lstStyle/>
                    <a:p>
                      <a:endParaRPr lang="zh-CN" altLang="en-US"/>
                    </a:p>
                  </a:txBody>
                  <a:tcPr/>
                </a:tc>
                <a:tc>
                  <a:txBody>
                    <a:bodyPr/>
                    <a:lstStyle/>
                    <a:p>
                      <a:pPr algn="ctr"/>
                      <a:endParaRPr lang="en-US" sz="1800" b="0" dirty="0"/>
                    </a:p>
                  </a:txBody>
                  <a:tcPr/>
                </a:tc>
              </a:tr>
              <a:tr h="381000">
                <a:tc>
                  <a:txBody>
                    <a:bodyPr/>
                    <a:lstStyle/>
                    <a:p>
                      <a:pPr algn="ctr"/>
                      <a:r>
                        <a:rPr lang="en-US" dirty="0" smtClean="0"/>
                        <a:t>PM 1</a:t>
                      </a:r>
                      <a:endParaRPr lang="en-US" dirty="0"/>
                    </a:p>
                  </a:txBody>
                  <a:tcPr/>
                </a:tc>
                <a:tc>
                  <a:txBody>
                    <a:bodyPr/>
                    <a:lstStyle/>
                    <a:p>
                      <a:pPr algn="ctr"/>
                      <a:r>
                        <a:rPr lang="en-US" sz="1800" b="1" dirty="0" smtClean="0"/>
                        <a:t>PHY</a:t>
                      </a:r>
                      <a:endParaRPr lang="en-US" sz="1800" b="1" dirty="0"/>
                    </a:p>
                  </a:txBody>
                  <a:tcPr/>
                </a:tc>
                <a:tc>
                  <a:txBody>
                    <a:bodyPr/>
                    <a:lstStyle/>
                    <a:p>
                      <a:pPr algn="ctr"/>
                      <a:r>
                        <a:rPr lang="en-US" sz="1800" b="1" dirty="0" smtClean="0"/>
                        <a:t>MAC</a:t>
                      </a:r>
                      <a:endParaRPr lang="en-US" sz="1800" b="1" dirty="0"/>
                    </a:p>
                  </a:txBody>
                  <a:tcPr/>
                </a:tc>
                <a:tc>
                  <a:txBody>
                    <a:bodyPr/>
                    <a:lstStyle/>
                    <a:p>
                      <a:pPr algn="ctr"/>
                      <a:r>
                        <a:rPr lang="en-US" sz="1800" b="1" dirty="0" smtClean="0"/>
                        <a:t>PHY</a:t>
                      </a:r>
                      <a:endParaRPr lang="en-US" sz="1800" b="1" dirty="0"/>
                    </a:p>
                  </a:txBody>
                  <a:tcPr/>
                </a:tc>
                <a:tc>
                  <a:txBody>
                    <a:bodyPr/>
                    <a:lstStyle/>
                    <a:p>
                      <a:pPr algn="ctr"/>
                      <a:r>
                        <a:rPr lang="en-US" sz="1800" b="1" dirty="0" smtClean="0"/>
                        <a:t>MAC</a:t>
                      </a:r>
                      <a:endParaRPr lang="en-US" sz="1800" b="1" dirty="0"/>
                    </a:p>
                  </a:txBody>
                  <a:tcPr/>
                </a:tc>
                <a:tc gridSpan="2">
                  <a:txBody>
                    <a:bodyPr/>
                    <a:lstStyle/>
                    <a:p>
                      <a:pPr algn="ctr"/>
                      <a:r>
                        <a:rPr lang="en-US" sz="1800" b="0" dirty="0" err="1" smtClean="0"/>
                        <a:t>TGax</a:t>
                      </a:r>
                      <a:endParaRPr lang="en-US" sz="1800" b="0" dirty="0"/>
                    </a:p>
                  </a:txBody>
                  <a:tcPr/>
                </a:tc>
                <a:tc hMerge="1">
                  <a:txBody>
                    <a:bodyPr/>
                    <a:lstStyle/>
                    <a:p>
                      <a:endParaRPr lang="zh-CN" altLang="en-US"/>
                    </a:p>
                  </a:txBody>
                  <a:tcPr/>
                </a:tc>
                <a:tc>
                  <a:txBody>
                    <a:bodyPr/>
                    <a:lstStyle/>
                    <a:p>
                      <a:pPr algn="ctr"/>
                      <a:r>
                        <a:rPr lang="en-US" sz="1800" b="0" dirty="0" err="1" smtClean="0"/>
                        <a:t>TGax</a:t>
                      </a:r>
                      <a:endParaRPr lang="en-US" sz="1800" b="0" dirty="0"/>
                    </a:p>
                  </a:txBody>
                  <a:tcPr/>
                </a:tc>
              </a:tr>
              <a:tr h="419154">
                <a:tc>
                  <a:txBody>
                    <a:bodyPr/>
                    <a:lstStyle/>
                    <a:p>
                      <a:pPr algn="ctr"/>
                      <a:r>
                        <a:rPr lang="en-US" dirty="0" smtClean="0"/>
                        <a:t>PM</a:t>
                      </a:r>
                      <a:r>
                        <a:rPr lang="en-US" baseline="0" dirty="0" smtClean="0"/>
                        <a:t> 2</a:t>
                      </a:r>
                      <a:endParaRPr lang="en-US" dirty="0"/>
                    </a:p>
                  </a:txBody>
                  <a:tcPr/>
                </a:tc>
                <a:tc gridSpan="2">
                  <a:txBody>
                    <a:bodyPr/>
                    <a:lstStyle/>
                    <a:p>
                      <a:pPr algn="ctr"/>
                      <a:endParaRPr lang="en-US" sz="1800" b="0" dirty="0"/>
                    </a:p>
                  </a:txBody>
                  <a:tcPr/>
                </a:tc>
                <a:tc hMerge="1">
                  <a:txBody>
                    <a:bodyPr/>
                    <a:lstStyle/>
                    <a:p>
                      <a:endParaRPr lang="zh-CN" altLang="en-US"/>
                    </a:p>
                  </a:txBody>
                  <a:tcPr/>
                </a:tc>
                <a:tc>
                  <a:txBody>
                    <a:bodyPr/>
                    <a:lstStyle/>
                    <a:p>
                      <a:pPr marL="0" algn="ctr" defTabSz="914400" rtl="0" eaLnBrk="1" latinLnBrk="0" hangingPunct="1"/>
                      <a:endParaRPr lang="en-US" sz="1800" b="1" kern="1200" dirty="0">
                        <a:solidFill>
                          <a:schemeClr val="tx1"/>
                        </a:solidFill>
                        <a:latin typeface="+mn-lt"/>
                        <a:ea typeface="+mn-ea"/>
                        <a:cs typeface="+mn-cs"/>
                      </a:endParaRPr>
                    </a:p>
                  </a:txBody>
                  <a:tcPr/>
                </a:tc>
                <a:tc>
                  <a:txBody>
                    <a:bodyPr/>
                    <a:lstStyle/>
                    <a:p>
                      <a:pPr algn="ctr"/>
                      <a:endParaRPr lang="en-US" sz="1800" b="0" dirty="0"/>
                    </a:p>
                  </a:txBody>
                  <a:tcPr/>
                </a:tc>
                <a:tc>
                  <a:txBody>
                    <a:bodyPr/>
                    <a:lstStyle/>
                    <a:p>
                      <a:pPr marL="0" algn="ctr" defTabSz="914400" rtl="0" eaLnBrk="1" latinLnBrk="0" hangingPunct="1"/>
                      <a:r>
                        <a:rPr lang="en-US" sz="1800" b="1" dirty="0" smtClean="0"/>
                        <a:t>PHY</a:t>
                      </a:r>
                      <a:endParaRPr lang="en-US" sz="1800" b="1" dirty="0"/>
                    </a:p>
                  </a:txBody>
                  <a:tcPr/>
                </a:tc>
                <a:tc>
                  <a:txBody>
                    <a:bodyPr/>
                    <a:lstStyle/>
                    <a:p>
                      <a:pPr marL="0" algn="ctr" defTabSz="914400" rtl="0" eaLnBrk="1" latinLnBrk="0" hangingPunct="1"/>
                      <a:r>
                        <a:rPr lang="en-US" sz="1800" b="1" dirty="0" smtClean="0"/>
                        <a:t>MAC</a:t>
                      </a:r>
                      <a:endParaRPr lang="en-US" sz="1800" b="1" dirty="0"/>
                    </a:p>
                  </a:txBody>
                  <a:tcPr/>
                </a:tc>
                <a:tc>
                  <a:txBody>
                    <a:bodyPr/>
                    <a:lstStyle/>
                    <a:p>
                      <a:endParaRPr lang="en-US" sz="1800" b="0" dirty="0"/>
                    </a:p>
                  </a:txBody>
                  <a:tcPr/>
                </a:tc>
              </a:tr>
              <a:tr h="349405">
                <a:tc>
                  <a:txBody>
                    <a:bodyPr/>
                    <a:lstStyle/>
                    <a:p>
                      <a:pPr algn="ctr"/>
                      <a:r>
                        <a:rPr lang="en-US" dirty="0" smtClean="0"/>
                        <a:t>EVE</a:t>
                      </a:r>
                      <a:endParaRPr lang="en-US" dirty="0"/>
                    </a:p>
                  </a:txBody>
                  <a:tcPr/>
                </a:tc>
                <a:tc gridSpan="2">
                  <a:txBody>
                    <a:bodyPr/>
                    <a:lstStyle/>
                    <a:p>
                      <a:pPr algn="ctr"/>
                      <a:endParaRPr lang="en-US" sz="1800" dirty="0"/>
                    </a:p>
                  </a:txBody>
                  <a:tcPr/>
                </a:tc>
                <a:tc hMerge="1">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smtClean="0"/>
                    </a:p>
                  </a:txBody>
                  <a:tcPr/>
                </a:tc>
                <a:tc>
                  <a:txBody>
                    <a:bodyPr/>
                    <a:lstStyle/>
                    <a:p>
                      <a:endParaRPr lang="zh-CN" altLang="en-US" sz="1800"/>
                    </a:p>
                  </a:txBody>
                  <a:tcPr/>
                </a:tc>
                <a:tc gridSpan="2">
                  <a:txBody>
                    <a:bodyPr/>
                    <a:lstStyle/>
                    <a:p>
                      <a:pPr algn="ctr"/>
                      <a:endParaRPr lang="en-US" sz="1800" b="0" dirty="0"/>
                    </a:p>
                  </a:txBody>
                  <a:tcPr/>
                </a:tc>
                <a:tc hMerge="1">
                  <a:txBody>
                    <a:bodyPr/>
                    <a:lstStyle/>
                    <a:p>
                      <a:endParaRPr lang="zh-CN" altLang="en-US"/>
                    </a:p>
                  </a:txBody>
                  <a:tcPr/>
                </a:tc>
                <a:tc>
                  <a:txBody>
                    <a:bodyPr/>
                    <a:lstStyle/>
                    <a:p>
                      <a:pPr algn="ctr"/>
                      <a:endParaRPr lang="en-US" sz="1800" b="0" dirty="0"/>
                    </a:p>
                  </a:txBody>
                  <a:tcPr/>
                </a:tc>
              </a:tr>
            </a:tbl>
          </a:graphicData>
        </a:graphic>
      </p:graphicFrame>
      <p:sp>
        <p:nvSpPr>
          <p:cNvPr id="9"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1722440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Tech Comments Status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10" name="Table 5"/>
          <p:cNvGraphicFramePr>
            <a:graphicFrameLocks noGrp="1"/>
          </p:cNvGraphicFramePr>
          <p:nvPr>
            <p:extLst>
              <p:ext uri="{D42A27DB-BD31-4B8C-83A1-F6EECF244321}">
                <p14:modId xmlns:p14="http://schemas.microsoft.com/office/powerpoint/2010/main" val="4002578194"/>
              </p:ext>
            </p:extLst>
          </p:nvPr>
        </p:nvGraphicFramePr>
        <p:xfrm>
          <a:off x="1216819" y="2209800"/>
          <a:ext cx="6710361" cy="3564252"/>
        </p:xfrm>
        <a:graphic>
          <a:graphicData uri="http://schemas.openxmlformats.org/drawingml/2006/table">
            <a:tbl>
              <a:tblPr>
                <a:tableStyleId>{0E3FDE45-AF77-4B5C-9715-49D594BDF05E}</a:tableStyleId>
              </a:tblPr>
              <a:tblGrid>
                <a:gridCol w="1824929"/>
                <a:gridCol w="3391369"/>
                <a:gridCol w="1494063"/>
              </a:tblGrid>
              <a:tr h="158352">
                <a:tc>
                  <a:txBody>
                    <a:bodyPr/>
                    <a:lstStyle/>
                    <a:p>
                      <a:pPr algn="ctr" fontAlgn="b"/>
                      <a:r>
                        <a:rPr lang="en-US" sz="1400" b="1" u="none" strike="noStrike" dirty="0" smtClean="0">
                          <a:effectLst/>
                        </a:rPr>
                        <a:t>Assignee</a:t>
                      </a:r>
                      <a:endParaRPr lang="en-US" sz="14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400" b="1" u="none" strike="noStrike" dirty="0" smtClean="0">
                          <a:effectLst/>
                        </a:rPr>
                        <a:t>CIDs</a:t>
                      </a:r>
                      <a:endParaRPr lang="en-US" sz="14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400" b="1" u="none" strike="noStrike" dirty="0" smtClean="0">
                          <a:effectLst/>
                        </a:rPr>
                        <a:t>Status</a:t>
                      </a:r>
                      <a:endParaRPr lang="en-US" sz="1400" b="1" i="0" u="none" strike="noStrike" dirty="0">
                        <a:solidFill>
                          <a:srgbClr val="FFFFFF"/>
                        </a:solidFill>
                        <a:effectLst/>
                        <a:latin typeface="Calibri" panose="020F0502020204030204" pitchFamily="34" charset="0"/>
                      </a:endParaRPr>
                    </a:p>
                  </a:txBody>
                  <a:tcPr marL="7617" marR="7617" marT="7617" marB="0" anchor="b"/>
                </a:tc>
              </a:tr>
              <a:tr h="185274">
                <a:tc>
                  <a:txBody>
                    <a:bodyPr/>
                    <a:lstStyle/>
                    <a:p>
                      <a:pPr algn="l" fontAlgn="t"/>
                      <a:r>
                        <a:rPr lang="en-US" sz="1400" u="none" strike="noStrike" dirty="0" smtClean="0">
                          <a:effectLst/>
                        </a:rPr>
                        <a:t>Bo</a:t>
                      </a:r>
                      <a:endParaRPr lang="en-US"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400" b="0" i="0" u="none" strike="noStrike" dirty="0" smtClean="0">
                          <a:solidFill>
                            <a:schemeClr val="tx1"/>
                          </a:solidFill>
                          <a:effectLst/>
                          <a:latin typeface="+mn-lt"/>
                        </a:rPr>
                        <a:t>CID</a:t>
                      </a:r>
                      <a:r>
                        <a:rPr lang="en-US" sz="1400" b="0" i="0" u="none" strike="noStrike" baseline="0" dirty="0" smtClean="0">
                          <a:solidFill>
                            <a:schemeClr val="tx1"/>
                          </a:solidFill>
                          <a:effectLst/>
                          <a:latin typeface="+mn-lt"/>
                        </a:rPr>
                        <a:t> 20973, 21026</a:t>
                      </a:r>
                      <a:endParaRPr lang="en-US" sz="1400" b="0" i="0" u="none" strike="noStrike" dirty="0">
                        <a:solidFill>
                          <a:srgbClr val="000000"/>
                        </a:solidFill>
                        <a:effectLst/>
                        <a:latin typeface="Calibri" panose="020F0502020204030204" pitchFamily="34" charset="0"/>
                      </a:endParaRPr>
                    </a:p>
                  </a:txBody>
                  <a:tcPr marL="9525" marR="9525" marT="9525" marB="0"/>
                </a:tc>
                <a:tc>
                  <a:txBody>
                    <a:bodyPr/>
                    <a:lstStyle/>
                    <a:p>
                      <a:pPr algn="ctr" fontAlgn="t"/>
                      <a:r>
                        <a:rPr lang="en-US" sz="1400" b="0" i="0" u="none" strike="noStrike" dirty="0" smtClean="0">
                          <a:solidFill>
                            <a:srgbClr val="000000"/>
                          </a:solidFill>
                          <a:effectLst/>
                          <a:latin typeface="Calibri" panose="020F0502020204030204" pitchFamily="34" charset="0"/>
                        </a:rPr>
                        <a:t>Un</a:t>
                      </a:r>
                      <a:r>
                        <a:rPr lang="en-US" sz="1400" b="0" i="0" u="none" strike="noStrike" baseline="0" dirty="0" smtClean="0">
                          <a:solidFill>
                            <a:srgbClr val="000000"/>
                          </a:solidFill>
                          <a:effectLst/>
                          <a:latin typeface="Calibri" panose="020F0502020204030204" pitchFamily="34" charset="0"/>
                        </a:rPr>
                        <a:t>resolved</a:t>
                      </a:r>
                      <a:endParaRPr lang="en-US" sz="1400" b="0" i="0" u="none" strike="noStrike" dirty="0">
                        <a:solidFill>
                          <a:srgbClr val="000000"/>
                        </a:solidFill>
                        <a:effectLst/>
                        <a:latin typeface="Calibri" panose="020F0502020204030204" pitchFamily="34" charset="0"/>
                      </a:endParaRPr>
                    </a:p>
                  </a:txBody>
                  <a:tcPr marL="9525" marR="9525" marT="9525" marB="0"/>
                </a:tc>
              </a:tr>
              <a:tr h="185274">
                <a:tc>
                  <a:txBody>
                    <a:bodyPr/>
                    <a:lstStyle/>
                    <a:p>
                      <a:pPr algn="l" fontAlgn="t"/>
                      <a:r>
                        <a:rPr lang="en-US" sz="1400" b="0" i="0" u="none" strike="noStrike" dirty="0" smtClean="0">
                          <a:solidFill>
                            <a:srgbClr val="000000"/>
                          </a:solidFill>
                          <a:effectLst/>
                          <a:latin typeface="Calibri" panose="020F0502020204030204" pitchFamily="34" charset="0"/>
                        </a:rPr>
                        <a:t>Brian</a:t>
                      </a:r>
                      <a:endParaRPr lang="en-US"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US" sz="1400" u="none" strike="noStrike" kern="1200" dirty="0" smtClean="0">
                          <a:solidFill>
                            <a:schemeClr val="tx1"/>
                          </a:solidFill>
                          <a:effectLst/>
                          <a:latin typeface="+mn-lt"/>
                          <a:ea typeface="+mn-ea"/>
                          <a:cs typeface="+mn-cs"/>
                        </a:rPr>
                        <a:t>CID 21267</a:t>
                      </a:r>
                      <a:endParaRPr lang="en-US" sz="14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altLang="zh-CN" sz="1400" b="0" i="0" u="none" strike="noStrike" dirty="0" smtClean="0">
                          <a:solidFill>
                            <a:srgbClr val="000000"/>
                          </a:solidFill>
                          <a:effectLst/>
                          <a:latin typeface="Calibri" panose="020F0502020204030204" pitchFamily="34" charset="0"/>
                        </a:rPr>
                        <a:t>Un</a:t>
                      </a:r>
                      <a:r>
                        <a:rPr lang="en-US" altLang="zh-CN" sz="1400" b="0" i="0" u="none" strike="noStrike" baseline="0" dirty="0" smtClean="0">
                          <a:solidFill>
                            <a:srgbClr val="000000"/>
                          </a:solidFill>
                          <a:effectLst/>
                          <a:latin typeface="Calibri" panose="020F0502020204030204" pitchFamily="34" charset="0"/>
                        </a:rPr>
                        <a:t>resolved</a:t>
                      </a:r>
                      <a:endParaRPr lang="en-US" altLang="zh-CN" sz="1400" b="0" i="0" u="none" strike="noStrike" dirty="0">
                        <a:solidFill>
                          <a:srgbClr val="000000"/>
                        </a:solidFill>
                        <a:effectLst/>
                        <a:latin typeface="Calibri" panose="020F0502020204030204" pitchFamily="34" charset="0"/>
                      </a:endParaRPr>
                    </a:p>
                  </a:txBody>
                  <a:tcPr marL="9525" marR="9525" marT="9525" marB="0"/>
                </a:tc>
              </a:tr>
              <a:tr h="183688">
                <a:tc>
                  <a:txBody>
                    <a:bodyPr/>
                    <a:lstStyle/>
                    <a:p>
                      <a:pPr algn="l" fontAlgn="t"/>
                      <a:r>
                        <a:rPr lang="en-US" sz="1400" b="0" i="0" u="none" strike="noStrike" dirty="0" err="1" smtClean="0">
                          <a:solidFill>
                            <a:srgbClr val="000000"/>
                          </a:solidFill>
                          <a:effectLst/>
                          <a:latin typeface="Calibri" panose="020F0502020204030204" pitchFamily="34" charset="0"/>
                        </a:rPr>
                        <a:t>Jianhan</a:t>
                      </a:r>
                      <a:r>
                        <a:rPr lang="en-US" sz="1400" b="0" i="0" u="none" strike="noStrike" baseline="0" dirty="0" smtClean="0">
                          <a:solidFill>
                            <a:srgbClr val="000000"/>
                          </a:solidFill>
                          <a:effectLst/>
                          <a:latin typeface="Calibri" panose="020F0502020204030204" pitchFamily="34" charset="0"/>
                        </a:rPr>
                        <a:t> Liu </a:t>
                      </a:r>
                      <a:endParaRPr lang="en-US"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US" sz="1400" u="none" strike="noStrike" kern="1200" dirty="0" smtClean="0">
                          <a:solidFill>
                            <a:schemeClr val="tx1"/>
                          </a:solidFill>
                          <a:effectLst/>
                          <a:latin typeface="+mn-lt"/>
                          <a:ea typeface="+mn-ea"/>
                          <a:cs typeface="+mn-cs"/>
                        </a:rPr>
                        <a:t>12</a:t>
                      </a:r>
                      <a:r>
                        <a:rPr lang="en-US" sz="1400" u="none" strike="noStrike" kern="1200" baseline="0" dirty="0" smtClean="0">
                          <a:solidFill>
                            <a:schemeClr val="tx1"/>
                          </a:solidFill>
                          <a:effectLst/>
                          <a:latin typeface="+mn-lt"/>
                          <a:ea typeface="+mn-ea"/>
                          <a:cs typeface="+mn-cs"/>
                        </a:rPr>
                        <a:t> CIDs for sub-clause 27.3.10.7.2</a:t>
                      </a:r>
                      <a:endParaRPr lang="en-US" sz="14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altLang="zh-CN" sz="1400" b="0" i="0" u="none" strike="noStrike" dirty="0" smtClean="0">
                          <a:solidFill>
                            <a:srgbClr val="000000"/>
                          </a:solidFill>
                          <a:effectLst/>
                          <a:latin typeface="Calibri" panose="020F0502020204030204" pitchFamily="34" charset="0"/>
                        </a:rPr>
                        <a:t>Un</a:t>
                      </a:r>
                      <a:r>
                        <a:rPr lang="en-US" altLang="zh-CN" sz="1400" b="0" i="0" u="none" strike="noStrike" baseline="0" dirty="0" smtClean="0">
                          <a:solidFill>
                            <a:srgbClr val="000000"/>
                          </a:solidFill>
                          <a:effectLst/>
                          <a:latin typeface="Calibri" panose="020F0502020204030204" pitchFamily="34" charset="0"/>
                        </a:rPr>
                        <a:t>resolved</a:t>
                      </a:r>
                      <a:endParaRPr lang="en-US" altLang="zh-CN" sz="1400" b="0" i="0" u="none" strike="noStrike" dirty="0">
                        <a:solidFill>
                          <a:srgbClr val="000000"/>
                        </a:solidFill>
                        <a:effectLst/>
                        <a:latin typeface="Calibri" panose="020F0502020204030204" pitchFamily="34" charset="0"/>
                      </a:endParaRPr>
                    </a:p>
                  </a:txBody>
                  <a:tcPr marL="9525" marR="9525" marT="9525" marB="0"/>
                </a:tc>
              </a:tr>
              <a:tr h="185274">
                <a:tc>
                  <a:txBody>
                    <a:bodyPr/>
                    <a:lstStyle/>
                    <a:p>
                      <a:pPr algn="l" fontAlgn="t"/>
                      <a:r>
                        <a:rPr lang="en-US" sz="1400" b="0" i="0" u="none" strike="noStrike" dirty="0" err="1" smtClean="0">
                          <a:solidFill>
                            <a:srgbClr val="000000"/>
                          </a:solidFill>
                          <a:effectLst/>
                          <a:latin typeface="Calibri" panose="020F0502020204030204" pitchFamily="34" charset="0"/>
                        </a:rPr>
                        <a:t>Kome</a:t>
                      </a:r>
                      <a:r>
                        <a:rPr lang="en-US" sz="1400" b="0" i="0" u="none" strike="noStrike" dirty="0" smtClean="0">
                          <a:solidFill>
                            <a:srgbClr val="000000"/>
                          </a:solidFill>
                          <a:effectLst/>
                          <a:latin typeface="Calibri" panose="020F0502020204030204" pitchFamily="34" charset="0"/>
                        </a:rPr>
                        <a:t> Oteri</a:t>
                      </a:r>
                      <a:endParaRPr lang="en-US"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US" sz="1400" u="none" strike="noStrike" kern="1200" dirty="0" smtClean="0">
                          <a:solidFill>
                            <a:schemeClr val="tx1"/>
                          </a:solidFill>
                          <a:effectLst/>
                          <a:latin typeface="+mn-lt"/>
                          <a:ea typeface="+mn-ea"/>
                          <a:cs typeface="+mn-cs"/>
                        </a:rPr>
                        <a:t>CID 20780, 20781, 21565</a:t>
                      </a:r>
                      <a:endParaRPr lang="en-US" sz="14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altLang="zh-CN" sz="1400" b="0" i="0" u="none" strike="noStrike" dirty="0" smtClean="0">
                          <a:solidFill>
                            <a:srgbClr val="000000"/>
                          </a:solidFill>
                          <a:effectLst/>
                          <a:latin typeface="Calibri" panose="020F0502020204030204" pitchFamily="34" charset="0"/>
                        </a:rPr>
                        <a:t>Un</a:t>
                      </a:r>
                      <a:r>
                        <a:rPr lang="en-US" altLang="zh-CN" sz="1400" b="0" i="0" u="none" strike="noStrike" baseline="0" dirty="0" smtClean="0">
                          <a:solidFill>
                            <a:srgbClr val="000000"/>
                          </a:solidFill>
                          <a:effectLst/>
                          <a:latin typeface="Calibri" panose="020F0502020204030204" pitchFamily="34" charset="0"/>
                        </a:rPr>
                        <a:t>resolved</a:t>
                      </a:r>
                      <a:endParaRPr lang="en-US" altLang="zh-CN" sz="1400" b="0" i="0" u="none" strike="noStrike" dirty="0">
                        <a:solidFill>
                          <a:srgbClr val="000000"/>
                        </a:solidFill>
                        <a:effectLst/>
                        <a:latin typeface="Calibri" panose="020F0502020204030204" pitchFamily="34" charset="0"/>
                      </a:endParaRPr>
                    </a:p>
                  </a:txBody>
                  <a:tcPr marL="9525" marR="9525" marT="9525" marB="0"/>
                </a:tc>
              </a:tr>
              <a:tr h="185274">
                <a:tc>
                  <a:txBody>
                    <a:bodyPr/>
                    <a:lstStyle/>
                    <a:p>
                      <a:pPr algn="l" fontAlgn="b"/>
                      <a:r>
                        <a:rPr lang="en-US" sz="1400" b="0" i="0" u="none" strike="noStrike" dirty="0" smtClean="0">
                          <a:solidFill>
                            <a:srgbClr val="000000"/>
                          </a:solidFill>
                          <a:effectLst/>
                          <a:latin typeface="Calibri" panose="020F0502020204030204" pitchFamily="34" charset="0"/>
                        </a:rPr>
                        <a:t>Ron</a:t>
                      </a:r>
                      <a:r>
                        <a:rPr lang="en-US" sz="1400" b="0" i="0" u="none" strike="noStrike" baseline="0" dirty="0" smtClean="0">
                          <a:solidFill>
                            <a:srgbClr val="000000"/>
                          </a:solidFill>
                          <a:effectLst/>
                          <a:latin typeface="Calibri" panose="020F0502020204030204" pitchFamily="34" charset="0"/>
                        </a:rPr>
                        <a:t> </a:t>
                      </a:r>
                      <a:r>
                        <a:rPr lang="en-US" sz="1400" b="0" i="0" u="none" strike="noStrike" baseline="0" dirty="0" err="1" smtClean="0">
                          <a:solidFill>
                            <a:srgbClr val="000000"/>
                          </a:solidFill>
                          <a:effectLst/>
                          <a:latin typeface="Calibri" panose="020F0502020204030204" pitchFamily="34" charset="0"/>
                        </a:rPr>
                        <a:t>Porat</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kern="1200" dirty="0" smtClean="0">
                          <a:solidFill>
                            <a:schemeClr val="tx1"/>
                          </a:solidFill>
                          <a:effectLst/>
                          <a:latin typeface="+mn-lt"/>
                          <a:ea typeface="+mn-ea"/>
                          <a:cs typeface="+mn-cs"/>
                        </a:rPr>
                        <a:t>CID 20794, 20934, 20935</a:t>
                      </a:r>
                      <a:endParaRPr lang="en-US" sz="14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altLang="zh-CN" sz="1400" b="0" i="0" u="none" strike="noStrike" dirty="0" smtClean="0">
                          <a:solidFill>
                            <a:srgbClr val="000000"/>
                          </a:solidFill>
                          <a:effectLst/>
                          <a:latin typeface="Calibri" panose="020F0502020204030204" pitchFamily="34" charset="0"/>
                        </a:rPr>
                        <a:t>Un</a:t>
                      </a:r>
                      <a:r>
                        <a:rPr lang="en-US" altLang="zh-CN" sz="1400" b="0" i="0" u="none" strike="noStrike" baseline="0" dirty="0" smtClean="0">
                          <a:solidFill>
                            <a:srgbClr val="000000"/>
                          </a:solidFill>
                          <a:effectLst/>
                          <a:latin typeface="Calibri" panose="020F0502020204030204" pitchFamily="34" charset="0"/>
                        </a:rPr>
                        <a:t>resolved</a:t>
                      </a:r>
                      <a:endParaRPr lang="en-US" altLang="zh-CN" sz="1400" b="0" i="0" u="none" strike="noStrike" dirty="0">
                        <a:solidFill>
                          <a:srgbClr val="000000"/>
                        </a:solidFill>
                        <a:effectLst/>
                        <a:latin typeface="Calibri" panose="020F0502020204030204" pitchFamily="34" charset="0"/>
                      </a:endParaRPr>
                    </a:p>
                  </a:txBody>
                  <a:tcPr marL="9525" marR="9525" marT="9525" marB="0" anchor="b"/>
                </a:tc>
              </a:tr>
              <a:tr h="185274">
                <a:tc>
                  <a:txBody>
                    <a:bodyPr/>
                    <a:lstStyle/>
                    <a:p>
                      <a:pPr marL="0" algn="l" defTabSz="914400" rtl="0" eaLnBrk="1" fontAlgn="b" latinLnBrk="0" hangingPunct="1"/>
                      <a:r>
                        <a:rPr lang="en-US" sz="1400" u="none" strike="noStrike" kern="1200" dirty="0" smtClean="0">
                          <a:solidFill>
                            <a:schemeClr val="tx1"/>
                          </a:solidFill>
                          <a:effectLst/>
                          <a:latin typeface="+mn-lt"/>
                          <a:ea typeface="+mn-ea"/>
                          <a:cs typeface="+mn-cs"/>
                        </a:rPr>
                        <a:t>Ross Yu Jian</a:t>
                      </a:r>
                      <a:endParaRPr lang="en-US" sz="1400" u="none" strike="noStrike" kern="1200" dirty="0">
                        <a:solidFill>
                          <a:schemeClr val="tx1"/>
                        </a:solidFill>
                        <a:effectLst/>
                        <a:latin typeface="+mn-lt"/>
                        <a:ea typeface="+mn-ea"/>
                        <a:cs typeface="+mn-cs"/>
                      </a:endParaRPr>
                    </a:p>
                  </a:txBody>
                  <a:tcPr marL="9525" marR="9525" marT="9525" marB="0"/>
                </a:tc>
                <a:tc>
                  <a:txBody>
                    <a:bodyPr/>
                    <a:lstStyle/>
                    <a:p>
                      <a:pPr marL="0" algn="l" defTabSz="914400" rtl="0" eaLnBrk="1" fontAlgn="b" latinLnBrk="0" hangingPunct="1"/>
                      <a:r>
                        <a:rPr lang="fr-FR" sz="1400" u="none" strike="noStrike" kern="1200" dirty="0" smtClean="0">
                          <a:solidFill>
                            <a:schemeClr val="tx1"/>
                          </a:solidFill>
                          <a:effectLst/>
                          <a:latin typeface="+mn-lt"/>
                          <a:ea typeface="+mn-ea"/>
                          <a:cs typeface="+mn-cs"/>
                        </a:rPr>
                        <a:t>62 CIDs for sub-clause 27.3.10.8</a:t>
                      </a:r>
                      <a:endParaRPr lang="fr-FR" sz="14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altLang="zh-CN" sz="1400" b="0" i="0" u="none" strike="noStrike" dirty="0" smtClean="0">
                          <a:solidFill>
                            <a:srgbClr val="000000"/>
                          </a:solidFill>
                          <a:effectLst/>
                          <a:latin typeface="Calibri" panose="020F0502020204030204" pitchFamily="34" charset="0"/>
                        </a:rPr>
                        <a:t>Un</a:t>
                      </a:r>
                      <a:r>
                        <a:rPr lang="en-US" altLang="zh-CN" sz="1400" b="0" i="0" u="none" strike="noStrike" baseline="0" dirty="0" smtClean="0">
                          <a:solidFill>
                            <a:srgbClr val="000000"/>
                          </a:solidFill>
                          <a:effectLst/>
                          <a:latin typeface="Calibri" panose="020F0502020204030204" pitchFamily="34" charset="0"/>
                        </a:rPr>
                        <a:t>resolved</a:t>
                      </a:r>
                      <a:endParaRPr lang="en-US" altLang="zh-CN" sz="1400" b="0" i="0" u="none" strike="noStrike" dirty="0">
                        <a:solidFill>
                          <a:srgbClr val="000000"/>
                        </a:solidFill>
                        <a:effectLst/>
                        <a:latin typeface="Calibri" panose="020F0502020204030204" pitchFamily="34" charset="0"/>
                      </a:endParaRPr>
                    </a:p>
                  </a:txBody>
                  <a:tcPr marL="9525" marR="9525" marT="9525" marB="0"/>
                </a:tc>
              </a:tr>
              <a:tr h="185274">
                <a:tc>
                  <a:txBody>
                    <a:bodyPr/>
                    <a:lstStyle/>
                    <a:p>
                      <a:pPr marL="0" algn="l" defTabSz="914400" rtl="0" eaLnBrk="1" fontAlgn="b" latinLnBrk="0" hangingPunct="1"/>
                      <a:r>
                        <a:rPr lang="en-US" altLang="zh-CN" sz="1400" u="none" strike="noStrike" kern="1200" dirty="0" smtClean="0">
                          <a:solidFill>
                            <a:schemeClr val="tx1"/>
                          </a:solidFill>
                          <a:effectLst/>
                          <a:latin typeface="+mn-lt"/>
                          <a:ea typeface="+mn-ea"/>
                          <a:cs typeface="+mn-cs"/>
                        </a:rPr>
                        <a:t>Sameer </a:t>
                      </a:r>
                      <a:r>
                        <a:rPr lang="en-US" altLang="zh-CN" sz="1400" u="none" strike="noStrike" kern="1200" dirty="0" err="1" smtClean="0">
                          <a:solidFill>
                            <a:schemeClr val="tx1"/>
                          </a:solidFill>
                          <a:effectLst/>
                          <a:latin typeface="+mn-lt"/>
                          <a:ea typeface="+mn-ea"/>
                          <a:cs typeface="+mn-cs"/>
                        </a:rPr>
                        <a:t>Vermani</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sz="1400" u="none" strike="noStrike" kern="1200" dirty="0" smtClean="0">
                          <a:solidFill>
                            <a:schemeClr val="tx1"/>
                          </a:solidFill>
                          <a:effectLst/>
                          <a:latin typeface="+mn-lt"/>
                          <a:ea typeface="+mn-ea"/>
                          <a:cs typeface="+mn-cs"/>
                        </a:rPr>
                        <a:t>CID 20769, 20774, 21048, 21381</a:t>
                      </a:r>
                      <a:endParaRPr lang="fr-FR" sz="14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altLang="zh-CN" sz="1400" b="0" i="0" u="none" strike="noStrike" dirty="0" smtClean="0">
                          <a:solidFill>
                            <a:srgbClr val="000000"/>
                          </a:solidFill>
                          <a:effectLst/>
                          <a:latin typeface="Calibri" panose="020F0502020204030204" pitchFamily="34" charset="0"/>
                        </a:rPr>
                        <a:t>Un</a:t>
                      </a:r>
                      <a:r>
                        <a:rPr lang="en-US" altLang="zh-CN" sz="1400" b="0" i="0" u="none" strike="noStrike" baseline="0" dirty="0" smtClean="0">
                          <a:solidFill>
                            <a:srgbClr val="000000"/>
                          </a:solidFill>
                          <a:effectLst/>
                          <a:latin typeface="Calibri" panose="020F0502020204030204" pitchFamily="34" charset="0"/>
                        </a:rPr>
                        <a:t>resolved</a:t>
                      </a:r>
                      <a:endParaRPr lang="en-US" altLang="zh-CN" sz="1400" b="0" i="0" u="none" strike="noStrike" dirty="0">
                        <a:solidFill>
                          <a:srgbClr val="000000"/>
                        </a:solidFill>
                        <a:effectLst/>
                        <a:latin typeface="Calibri" panose="020F0502020204030204" pitchFamily="34" charset="0"/>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chemeClr val="tx1"/>
                          </a:solidFill>
                          <a:effectLst/>
                          <a:latin typeface="+mn-lt"/>
                          <a:ea typeface="+mn-ea"/>
                          <a:cs typeface="+mn-cs"/>
                        </a:rPr>
                        <a:t>Song-</a:t>
                      </a:r>
                      <a:r>
                        <a:rPr lang="en-US" altLang="zh-CN" sz="1400" u="none" strike="noStrike" kern="1200" dirty="0" err="1" smtClean="0">
                          <a:solidFill>
                            <a:schemeClr val="tx1"/>
                          </a:solidFill>
                          <a:effectLst/>
                          <a:latin typeface="+mn-lt"/>
                          <a:ea typeface="+mn-ea"/>
                          <a:cs typeface="+mn-cs"/>
                        </a:rPr>
                        <a:t>Haur</a:t>
                      </a:r>
                      <a:r>
                        <a:rPr lang="en-US" altLang="zh-CN" sz="1400" u="none" strike="noStrike" kern="1200" dirty="0" smtClean="0">
                          <a:solidFill>
                            <a:schemeClr val="tx1"/>
                          </a:solidFill>
                          <a:effectLst/>
                          <a:latin typeface="+mn-lt"/>
                          <a:ea typeface="+mn-ea"/>
                          <a:cs typeface="+mn-cs"/>
                        </a:rPr>
                        <a:t> An</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sz="1400" u="none" strike="noStrike" kern="1200" dirty="0" smtClean="0">
                          <a:solidFill>
                            <a:schemeClr val="tx1"/>
                          </a:solidFill>
                          <a:effectLst/>
                          <a:latin typeface="+mn-lt"/>
                          <a:ea typeface="+mn-ea"/>
                          <a:cs typeface="+mn-cs"/>
                        </a:rPr>
                        <a:t>CID 21410</a:t>
                      </a:r>
                      <a:endParaRPr lang="fr-FR" sz="14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altLang="zh-CN" sz="1400" b="0" i="0" u="none" strike="noStrike" smtClean="0">
                          <a:solidFill>
                            <a:srgbClr val="000000"/>
                          </a:solidFill>
                          <a:effectLst/>
                          <a:latin typeface="Calibri" panose="020F0502020204030204" pitchFamily="34" charset="0"/>
                        </a:rPr>
                        <a:t>Un</a:t>
                      </a:r>
                      <a:r>
                        <a:rPr lang="en-US" altLang="zh-CN" sz="1400" b="0" i="0" u="none" strike="noStrike" baseline="0" smtClean="0">
                          <a:solidFill>
                            <a:srgbClr val="000000"/>
                          </a:solidFill>
                          <a:effectLst/>
                          <a:latin typeface="Calibri" panose="020F0502020204030204" pitchFamily="34" charset="0"/>
                        </a:rPr>
                        <a:t>resolved</a:t>
                      </a:r>
                      <a:endParaRPr lang="en-US" altLang="zh-CN" sz="1400" b="0" i="0" u="none" strike="noStrike" dirty="0">
                        <a:solidFill>
                          <a:srgbClr val="000000"/>
                        </a:solidFill>
                        <a:effectLst/>
                        <a:latin typeface="Calibri" panose="020F0502020204030204" pitchFamily="34" charset="0"/>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err="1" smtClean="0">
                          <a:solidFill>
                            <a:schemeClr val="tx1"/>
                          </a:solidFill>
                          <a:effectLst/>
                          <a:latin typeface="+mn-lt"/>
                          <a:ea typeface="+mn-ea"/>
                          <a:cs typeface="+mn-cs"/>
                        </a:rPr>
                        <a:t>Tianyu</a:t>
                      </a:r>
                      <a:r>
                        <a:rPr lang="en-US" altLang="zh-CN" sz="1400" u="none" strike="noStrike" kern="1200" dirty="0" smtClean="0">
                          <a:solidFill>
                            <a:schemeClr val="tx1"/>
                          </a:solidFill>
                          <a:effectLst/>
                          <a:latin typeface="+mn-lt"/>
                          <a:ea typeface="+mn-ea"/>
                          <a:cs typeface="+mn-cs"/>
                        </a:rPr>
                        <a:t> Wu</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sz="1400" u="none" strike="noStrike" kern="1200" dirty="0" smtClean="0">
                          <a:solidFill>
                            <a:schemeClr val="tx1"/>
                          </a:solidFill>
                          <a:effectLst/>
                          <a:latin typeface="+mn-lt"/>
                          <a:ea typeface="+mn-ea"/>
                          <a:cs typeface="+mn-cs"/>
                        </a:rPr>
                        <a:t>CID 20895, 20898, 21431, 21434</a:t>
                      </a:r>
                      <a:endParaRPr lang="fr-FR" sz="14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altLang="zh-CN" sz="1400" b="0" i="0" u="none" strike="noStrike" dirty="0" smtClean="0">
                          <a:solidFill>
                            <a:srgbClr val="000000"/>
                          </a:solidFill>
                          <a:effectLst/>
                          <a:latin typeface="Calibri" panose="020F0502020204030204" pitchFamily="34" charset="0"/>
                        </a:rPr>
                        <a:t>Un</a:t>
                      </a:r>
                      <a:r>
                        <a:rPr lang="en-US" altLang="zh-CN" sz="1400" b="0" i="0" u="none" strike="noStrike" baseline="0" dirty="0" smtClean="0">
                          <a:solidFill>
                            <a:srgbClr val="000000"/>
                          </a:solidFill>
                          <a:effectLst/>
                          <a:latin typeface="Calibri" panose="020F0502020204030204" pitchFamily="34" charset="0"/>
                        </a:rPr>
                        <a:t>resolved</a:t>
                      </a:r>
                      <a:endParaRPr lang="en-US" altLang="zh-CN" sz="1400" b="0" i="0" u="none" strike="noStrike" dirty="0">
                        <a:solidFill>
                          <a:srgbClr val="000000"/>
                        </a:solidFill>
                        <a:effectLst/>
                        <a:latin typeface="Calibri" panose="020F0502020204030204" pitchFamily="34" charset="0"/>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err="1" smtClean="0">
                          <a:solidFill>
                            <a:schemeClr val="tx1"/>
                          </a:solidFill>
                          <a:effectLst/>
                          <a:latin typeface="+mn-lt"/>
                          <a:ea typeface="+mn-ea"/>
                          <a:cs typeface="+mn-cs"/>
                        </a:rPr>
                        <a:t>Xiaogang</a:t>
                      </a:r>
                      <a:r>
                        <a:rPr lang="en-US" altLang="zh-CN" sz="1400" u="none" strike="noStrike" kern="1200" dirty="0" smtClean="0">
                          <a:solidFill>
                            <a:schemeClr val="tx1"/>
                          </a:solidFill>
                          <a:effectLst/>
                          <a:latin typeface="+mn-lt"/>
                          <a:ea typeface="+mn-ea"/>
                          <a:cs typeface="+mn-cs"/>
                        </a:rPr>
                        <a:t> Chen</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sz="1400" u="none" strike="noStrike" kern="1200" dirty="0" smtClean="0">
                          <a:solidFill>
                            <a:schemeClr val="tx1"/>
                          </a:solidFill>
                          <a:effectLst/>
                          <a:latin typeface="+mn-lt"/>
                          <a:ea typeface="+mn-ea"/>
                          <a:cs typeface="+mn-cs"/>
                        </a:rPr>
                        <a:t>12 CIDs </a:t>
                      </a:r>
                      <a:endParaRPr lang="fr-FR" sz="14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altLang="zh-CN" sz="1400" b="0" i="0" u="none" strike="noStrike" dirty="0" smtClean="0">
                          <a:solidFill>
                            <a:srgbClr val="000000"/>
                          </a:solidFill>
                          <a:effectLst/>
                          <a:latin typeface="Calibri" panose="020F0502020204030204" pitchFamily="34" charset="0"/>
                        </a:rPr>
                        <a:t>Un</a:t>
                      </a:r>
                      <a:r>
                        <a:rPr lang="en-US" altLang="zh-CN" sz="1400" b="0" i="0" u="none" strike="noStrike" baseline="0" dirty="0" smtClean="0">
                          <a:solidFill>
                            <a:srgbClr val="000000"/>
                          </a:solidFill>
                          <a:effectLst/>
                          <a:latin typeface="Calibri" panose="020F0502020204030204" pitchFamily="34" charset="0"/>
                        </a:rPr>
                        <a:t>resolved</a:t>
                      </a:r>
                      <a:endParaRPr lang="en-US" altLang="zh-CN" sz="1400" b="0" i="0" u="none" strike="noStrike" dirty="0">
                        <a:solidFill>
                          <a:srgbClr val="000000"/>
                        </a:solidFill>
                        <a:effectLst/>
                        <a:latin typeface="Calibri" panose="020F0502020204030204" pitchFamily="34" charset="0"/>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chemeClr val="tx1"/>
                          </a:solidFill>
                          <a:effectLst/>
                          <a:latin typeface="+mn-lt"/>
                          <a:ea typeface="+mn-ea"/>
                          <a:cs typeface="+mn-cs"/>
                        </a:rPr>
                        <a:t>Yan Zhang</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sz="1400" u="none" strike="noStrike" kern="1200" dirty="0" smtClean="0">
                          <a:solidFill>
                            <a:schemeClr val="tx1"/>
                          </a:solidFill>
                          <a:effectLst/>
                          <a:latin typeface="+mn-lt"/>
                          <a:ea typeface="+mn-ea"/>
                          <a:cs typeface="+mn-cs"/>
                        </a:rPr>
                        <a:t>30 CIDs </a:t>
                      </a:r>
                      <a:endParaRPr lang="fr-FR" sz="14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altLang="zh-CN" sz="1400" b="0" i="0" u="none" strike="noStrike" dirty="0" smtClean="0">
                          <a:solidFill>
                            <a:srgbClr val="000000"/>
                          </a:solidFill>
                          <a:effectLst/>
                          <a:latin typeface="Calibri" panose="020F0502020204030204" pitchFamily="34" charset="0"/>
                        </a:rPr>
                        <a:t>Un</a:t>
                      </a:r>
                      <a:r>
                        <a:rPr lang="en-US" altLang="zh-CN" sz="1400" b="0" i="0" u="none" strike="noStrike" baseline="0" dirty="0" smtClean="0">
                          <a:solidFill>
                            <a:srgbClr val="000000"/>
                          </a:solidFill>
                          <a:effectLst/>
                          <a:latin typeface="Calibri" panose="020F0502020204030204" pitchFamily="34" charset="0"/>
                        </a:rPr>
                        <a:t>resolved</a:t>
                      </a:r>
                      <a:endParaRPr lang="en-US" altLang="zh-CN" sz="1400" b="0" i="0" u="none" strike="noStrike" dirty="0">
                        <a:solidFill>
                          <a:srgbClr val="000000"/>
                        </a:solidFill>
                        <a:effectLst/>
                        <a:latin typeface="Calibri" panose="020F0502020204030204" pitchFamily="34" charset="0"/>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err="1" smtClean="0">
                          <a:solidFill>
                            <a:schemeClr val="tx1"/>
                          </a:solidFill>
                          <a:effectLst/>
                          <a:latin typeface="+mn-lt"/>
                          <a:ea typeface="+mn-ea"/>
                          <a:cs typeface="+mn-cs"/>
                        </a:rPr>
                        <a:t>Youhan</a:t>
                      </a:r>
                      <a:r>
                        <a:rPr lang="en-US" altLang="zh-CN" sz="1400" u="none" strike="noStrike" kern="1200" dirty="0" smtClean="0">
                          <a:solidFill>
                            <a:schemeClr val="tx1"/>
                          </a:solidFill>
                          <a:effectLst/>
                          <a:latin typeface="+mn-lt"/>
                          <a:ea typeface="+mn-ea"/>
                          <a:cs typeface="+mn-cs"/>
                        </a:rPr>
                        <a:t> Kim</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sz="1400" u="none" strike="noStrike" kern="1200" dirty="0" smtClean="0">
                          <a:solidFill>
                            <a:schemeClr val="tx1"/>
                          </a:solidFill>
                          <a:effectLst/>
                          <a:latin typeface="+mn-lt"/>
                          <a:ea typeface="+mn-ea"/>
                          <a:cs typeface="+mn-cs"/>
                        </a:rPr>
                        <a:t>27 CIDs</a:t>
                      </a:r>
                      <a:endParaRPr lang="fr-FR" sz="14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altLang="zh-CN" sz="1400" b="0" i="0" u="none" strike="noStrike" dirty="0" smtClean="0">
                          <a:solidFill>
                            <a:srgbClr val="000000"/>
                          </a:solidFill>
                          <a:effectLst/>
                          <a:latin typeface="Calibri" panose="020F0502020204030204" pitchFamily="34" charset="0"/>
                        </a:rPr>
                        <a:t>Un</a:t>
                      </a:r>
                      <a:r>
                        <a:rPr lang="en-US" altLang="zh-CN" sz="1400" b="0" i="0" u="none" strike="noStrike" baseline="0" dirty="0" smtClean="0">
                          <a:solidFill>
                            <a:srgbClr val="000000"/>
                          </a:solidFill>
                          <a:effectLst/>
                          <a:latin typeface="Calibri" panose="020F0502020204030204" pitchFamily="34" charset="0"/>
                        </a:rPr>
                        <a:t>resolved</a:t>
                      </a:r>
                      <a:endParaRPr lang="en-US" altLang="zh-CN" sz="1400" b="0" i="0" u="none" strike="noStrike" dirty="0">
                        <a:solidFill>
                          <a:srgbClr val="000000"/>
                        </a:solidFill>
                        <a:effectLst/>
                        <a:latin typeface="Calibri" panose="020F0502020204030204" pitchFamily="34" charset="0"/>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err="1" smtClean="0">
                          <a:solidFill>
                            <a:schemeClr val="tx1"/>
                          </a:solidFill>
                          <a:effectLst/>
                          <a:latin typeface="+mn-lt"/>
                          <a:ea typeface="+mn-ea"/>
                          <a:cs typeface="+mn-cs"/>
                        </a:rPr>
                        <a:t>Yujin</a:t>
                      </a:r>
                      <a:r>
                        <a:rPr lang="en-US" altLang="zh-CN" sz="1400" u="none" strike="noStrike" kern="1200" dirty="0" smtClean="0">
                          <a:solidFill>
                            <a:schemeClr val="tx1"/>
                          </a:solidFill>
                          <a:effectLst/>
                          <a:latin typeface="+mn-lt"/>
                          <a:ea typeface="+mn-ea"/>
                          <a:cs typeface="+mn-cs"/>
                        </a:rPr>
                        <a:t> Noh</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chemeClr val="tx1"/>
                          </a:solidFill>
                          <a:effectLst/>
                          <a:latin typeface="+mn-lt"/>
                          <a:ea typeface="+mn-ea"/>
                          <a:cs typeface="+mn-cs"/>
                        </a:rPr>
                        <a:t>CID 20718</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algn="ctr" fontAlgn="t"/>
                      <a:r>
                        <a:rPr lang="en-US" altLang="zh-CN" sz="1400" b="0" i="0" u="none" strike="noStrike" dirty="0" smtClean="0">
                          <a:solidFill>
                            <a:srgbClr val="000000"/>
                          </a:solidFill>
                          <a:effectLst/>
                          <a:latin typeface="Calibri" panose="020F0502020204030204" pitchFamily="34" charset="0"/>
                        </a:rPr>
                        <a:t>Un</a:t>
                      </a:r>
                      <a:r>
                        <a:rPr lang="en-US" altLang="zh-CN" sz="1400" b="0" i="0" u="none" strike="noStrike" baseline="0" dirty="0" smtClean="0">
                          <a:solidFill>
                            <a:srgbClr val="000000"/>
                          </a:solidFill>
                          <a:effectLst/>
                          <a:latin typeface="Calibri" panose="020F0502020204030204" pitchFamily="34" charset="0"/>
                        </a:rPr>
                        <a:t>resolved</a:t>
                      </a:r>
                      <a:endParaRPr lang="en-US" altLang="zh-CN" sz="1400" b="0" i="0" u="none" strike="noStrike" dirty="0">
                        <a:solidFill>
                          <a:srgbClr val="000000"/>
                        </a:solidFill>
                        <a:effectLst/>
                        <a:latin typeface="Calibri" panose="020F0502020204030204" pitchFamily="34" charset="0"/>
                      </a:endParaRPr>
                    </a:p>
                  </a:txBody>
                  <a:tcPr marL="9525" marR="9525" marT="9525" marB="0" anchor="ctr"/>
                </a:tc>
              </a:tr>
              <a:tr h="185274">
                <a:tc>
                  <a:txBody>
                    <a:bodyPr/>
                    <a:lstStyle/>
                    <a:p>
                      <a:pPr marL="0" algn="l" defTabSz="914400" rtl="0" eaLnBrk="1" fontAlgn="b" latinLnBrk="0" hangingPunct="1"/>
                      <a:r>
                        <a:rPr lang="en-US" altLang="zh-CN" sz="1400" b="1" u="none" strike="noStrike" kern="1200" dirty="0" smtClean="0">
                          <a:solidFill>
                            <a:srgbClr val="FFC000"/>
                          </a:solidFill>
                          <a:effectLst/>
                          <a:latin typeface="+mn-lt"/>
                          <a:ea typeface="+mn-ea"/>
                          <a:cs typeface="+mn-cs"/>
                        </a:rPr>
                        <a:t>Un-assigned</a:t>
                      </a:r>
                      <a:endParaRPr lang="en-US" altLang="zh-CN" sz="1400" b="1" u="none" strike="noStrike" kern="1200" dirty="0">
                        <a:solidFill>
                          <a:srgbClr val="FFC000"/>
                        </a:solidFill>
                        <a:effectLst/>
                        <a:latin typeface="+mn-lt"/>
                        <a:ea typeface="+mn-ea"/>
                        <a:cs typeface="+mn-cs"/>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1" u="none" strike="noStrike" kern="1200" dirty="0" smtClean="0">
                          <a:solidFill>
                            <a:srgbClr val="FFC000"/>
                          </a:solidFill>
                          <a:effectLst/>
                          <a:latin typeface="+mn-lt"/>
                          <a:ea typeface="+mn-ea"/>
                          <a:cs typeface="+mn-cs"/>
                        </a:rPr>
                        <a:t>CID 20087, 20166, 21001</a:t>
                      </a:r>
                      <a:endParaRPr lang="en-US" sz="1400" b="1" u="none" strike="noStrike" kern="1200" dirty="0">
                        <a:solidFill>
                          <a:srgbClr val="FFC000"/>
                        </a:solidFill>
                        <a:effectLst/>
                        <a:latin typeface="+mn-lt"/>
                        <a:ea typeface="+mn-ea"/>
                        <a:cs typeface="+mn-cs"/>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400" b="1" u="none" strike="noStrike" kern="1200" dirty="0" smtClean="0">
                          <a:solidFill>
                            <a:srgbClr val="FFC000"/>
                          </a:solidFill>
                          <a:effectLst/>
                          <a:latin typeface="+mn-lt"/>
                          <a:ea typeface="+mn-ea"/>
                          <a:cs typeface="+mn-cs"/>
                        </a:rPr>
                        <a:t>Un-</a:t>
                      </a:r>
                      <a:r>
                        <a:rPr lang="en-US" sz="1400" b="1" u="none" strike="noStrike" kern="1200" dirty="0" err="1" smtClean="0">
                          <a:solidFill>
                            <a:srgbClr val="FFC000"/>
                          </a:solidFill>
                          <a:effectLst/>
                          <a:latin typeface="+mn-lt"/>
                          <a:ea typeface="+mn-ea"/>
                          <a:cs typeface="+mn-cs"/>
                        </a:rPr>
                        <a:t>assigend</a:t>
                      </a:r>
                      <a:endParaRPr lang="en-US" sz="1400" b="1" u="none" strike="noStrike" kern="1200" dirty="0">
                        <a:solidFill>
                          <a:srgbClr val="FFC000"/>
                        </a:solidFill>
                        <a:effectLst/>
                        <a:latin typeface="+mn-lt"/>
                        <a:ea typeface="+mn-ea"/>
                        <a:cs typeface="+mn-cs"/>
                      </a:endParaRPr>
                    </a:p>
                  </a:txBody>
                  <a:tcPr marL="9525" marR="9525" marT="9525" marB="0" anchor="ctr">
                    <a:lnB w="12700" cap="flat" cmpd="sng" algn="ctr">
                      <a:solidFill>
                        <a:schemeClr val="tx1"/>
                      </a:solidFill>
                      <a:prstDash val="solid"/>
                      <a:round/>
                      <a:headEnd type="none" w="med" len="med"/>
                      <a:tailEnd type="none" w="med" len="med"/>
                    </a:lnB>
                  </a:tcPr>
                </a:tc>
              </a:tr>
              <a:tr h="185274">
                <a:tc>
                  <a:txBody>
                    <a:bodyPr/>
                    <a:lstStyle/>
                    <a:p>
                      <a:pPr marL="0" algn="l" defTabSz="914400" rtl="0" eaLnBrk="1" fontAlgn="b" latinLnBrk="0" hangingPunct="1"/>
                      <a:r>
                        <a:rPr lang="en-US" altLang="zh-CN" sz="1400" u="none" strike="noStrike" kern="1200" dirty="0" smtClean="0">
                          <a:solidFill>
                            <a:srgbClr val="FFC000"/>
                          </a:solidFill>
                          <a:effectLst/>
                          <a:latin typeface="+mn-lt"/>
                          <a:ea typeface="+mn-ea"/>
                          <a:cs typeface="+mn-cs"/>
                        </a:rPr>
                        <a:t>Total</a:t>
                      </a:r>
                      <a:endParaRPr lang="en-US" altLang="zh-CN" sz="1400" u="none" strike="noStrike" kern="1200" dirty="0">
                        <a:solidFill>
                          <a:srgbClr val="FFC000"/>
                        </a:solidFill>
                        <a:effectLst/>
                        <a:latin typeface="+mn-lt"/>
                        <a:ea typeface="+mn-ea"/>
                        <a:cs typeface="+mn-cs"/>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marL="0" algn="l" defTabSz="914400" rtl="0" eaLnBrk="1" fontAlgn="b" latinLnBrk="0" hangingPunct="1"/>
                      <a:r>
                        <a:rPr lang="en-US" sz="1400" u="none" strike="noStrike" kern="1200" dirty="0" smtClean="0">
                          <a:solidFill>
                            <a:schemeClr val="tx1"/>
                          </a:solidFill>
                          <a:effectLst/>
                          <a:latin typeface="+mn-lt"/>
                          <a:ea typeface="+mn-ea"/>
                          <a:cs typeface="+mn-cs"/>
                        </a:rPr>
                        <a:t>169 CIDs</a:t>
                      </a:r>
                      <a:endParaRPr lang="en-US" sz="1400" u="none" strike="noStrike" kern="1200" dirty="0">
                        <a:solidFill>
                          <a:schemeClr val="tx1"/>
                        </a:solidFill>
                        <a:effectLst/>
                        <a:latin typeface="+mn-lt"/>
                        <a:ea typeface="+mn-ea"/>
                        <a:cs typeface="+mn-cs"/>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endParaRPr lang="en-US" sz="1400" u="none" strike="noStrike" kern="1200" dirty="0">
                        <a:solidFill>
                          <a:srgbClr val="FFC000"/>
                        </a:solidFill>
                        <a:effectLst/>
                        <a:latin typeface="+mn-lt"/>
                        <a:ea typeface="+mn-ea"/>
                        <a:cs typeface="+mn-cs"/>
                      </a:endParaRPr>
                    </a:p>
                  </a:txBody>
                  <a:tcPr marL="9525" marR="9525" marT="9525" marB="0" anchor="ctr">
                    <a:lnT w="12700" cap="flat" cmpd="sng" algn="ctr">
                      <a:solidFill>
                        <a:schemeClr val="tx1"/>
                      </a:solidFill>
                      <a:prstDash val="solid"/>
                      <a:round/>
                      <a:headEnd type="none" w="med" len="med"/>
                      <a:tailEnd type="none" w="med" len="med"/>
                    </a:lnT>
                  </a:tcPr>
                </a:tc>
              </a:tr>
            </a:tbl>
          </a:graphicData>
        </a:graphic>
      </p:graphicFrame>
      <p:sp>
        <p:nvSpPr>
          <p:cNvPr id="8"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83202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10" name="Table 5"/>
          <p:cNvGraphicFramePr>
            <a:graphicFrameLocks noGrp="1"/>
          </p:cNvGraphicFramePr>
          <p:nvPr>
            <p:extLst>
              <p:ext uri="{D42A27DB-BD31-4B8C-83A1-F6EECF244321}">
                <p14:modId xmlns:p14="http://schemas.microsoft.com/office/powerpoint/2010/main" val="151445145"/>
              </p:ext>
            </p:extLst>
          </p:nvPr>
        </p:nvGraphicFramePr>
        <p:xfrm>
          <a:off x="828675" y="3137695"/>
          <a:ext cx="7629525" cy="1952622"/>
        </p:xfrm>
        <a:graphic>
          <a:graphicData uri="http://schemas.openxmlformats.org/drawingml/2006/table">
            <a:tbl>
              <a:tblPr>
                <a:tableStyleId>{0E3FDE45-AF77-4B5C-9715-49D594BDF05E}</a:tableStyleId>
              </a:tblPr>
              <a:tblGrid>
                <a:gridCol w="990601"/>
                <a:gridCol w="3981449"/>
                <a:gridCol w="2657475"/>
              </a:tblGrid>
              <a:tr h="158352">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r>
              <a:tr h="185274">
                <a:tc>
                  <a:txBody>
                    <a:bodyPr/>
                    <a:lstStyle/>
                    <a:p>
                      <a:pPr algn="ctr" fontAlgn="t"/>
                      <a:r>
                        <a:rPr lang="en-US" sz="1200" u="none" strike="noStrike" dirty="0" smtClean="0">
                          <a:solidFill>
                            <a:srgbClr val="00B050"/>
                          </a:solidFill>
                          <a:effectLst/>
                        </a:rPr>
                        <a:t>11-18/1774</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00B050"/>
                          </a:solidFill>
                          <a:effectLst/>
                        </a:rPr>
                        <a:t>Resolution To CID 16624 (HESIGB)</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00B050"/>
                          </a:solidFill>
                          <a:effectLst/>
                        </a:rPr>
                        <a:t>Brian Hart (Cisco Systems)</a:t>
                      </a:r>
                      <a:endParaRPr lang="en-US" sz="1200" b="0" i="0" u="none" strike="noStrike" dirty="0">
                        <a:solidFill>
                          <a:srgbClr val="00B050"/>
                        </a:solidFill>
                        <a:effectLst/>
                        <a:latin typeface="Calibri" panose="020F0502020204030204" pitchFamily="34" charset="0"/>
                      </a:endParaRPr>
                    </a:p>
                  </a:txBody>
                  <a:tcPr marL="9525" marR="9525" marT="9525" marB="0"/>
                </a:tc>
              </a:tr>
              <a:tr h="185274">
                <a:tc>
                  <a:txBody>
                    <a:bodyPr/>
                    <a:lstStyle/>
                    <a:p>
                      <a:pPr algn="ctr" fontAlgn="t"/>
                      <a:r>
                        <a:rPr lang="en-US" sz="1200" u="none" strike="noStrike" dirty="0" smtClean="0">
                          <a:solidFill>
                            <a:srgbClr val="00B050"/>
                          </a:solidFill>
                          <a:effectLst/>
                        </a:rPr>
                        <a:t>11-19/0793</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b"/>
                      <a:r>
                        <a:rPr lang="en-US" sz="1200" u="none" strike="noStrike" kern="1200" dirty="0">
                          <a:solidFill>
                            <a:srgbClr val="00B050"/>
                          </a:solidFill>
                          <a:effectLst/>
                          <a:latin typeface="+mn-lt"/>
                          <a:ea typeface="+mn-ea"/>
                          <a:cs typeface="+mn-cs"/>
                        </a:rPr>
                        <a:t>Remaining PHY Math comment resolutions</a:t>
                      </a:r>
                    </a:p>
                  </a:txBody>
                  <a:tcPr marL="9525" marR="9525" marT="9525" marB="0" anchor="b"/>
                </a:tc>
                <a:tc>
                  <a:txBody>
                    <a:bodyPr/>
                    <a:lstStyle/>
                    <a:p>
                      <a:pPr algn="l" fontAlgn="t"/>
                      <a:r>
                        <a:rPr lang="en-US" sz="1200" u="none" strike="noStrike" dirty="0" smtClean="0">
                          <a:solidFill>
                            <a:srgbClr val="00B050"/>
                          </a:solidFill>
                          <a:effectLst/>
                        </a:rPr>
                        <a:t>Yan Zhang (Marvell)</a:t>
                      </a:r>
                      <a:endParaRPr lang="en-US" sz="1200" b="0" i="0" u="none" strike="noStrike" dirty="0">
                        <a:solidFill>
                          <a:srgbClr val="00B050"/>
                        </a:solidFill>
                        <a:effectLst/>
                        <a:latin typeface="Calibri" panose="020F0502020204030204" pitchFamily="34" charset="0"/>
                      </a:endParaRPr>
                    </a:p>
                  </a:txBody>
                  <a:tcPr marL="9525" marR="9525" marT="9525" marB="0"/>
                </a:tc>
              </a:tr>
              <a:tr h="183688">
                <a:tc>
                  <a:txBody>
                    <a:bodyPr/>
                    <a:lstStyle/>
                    <a:p>
                      <a:pPr algn="ctr" fontAlgn="t"/>
                      <a:r>
                        <a:rPr lang="en-US" sz="1200" u="none" strike="noStrike" dirty="0" smtClean="0">
                          <a:solidFill>
                            <a:srgbClr val="00B050"/>
                          </a:solidFill>
                          <a:effectLst/>
                        </a:rPr>
                        <a:t>11-19/0826</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b"/>
                      <a:r>
                        <a:rPr lang="en-US" sz="1200" u="none" strike="noStrike" kern="1200" dirty="0">
                          <a:solidFill>
                            <a:srgbClr val="00B050"/>
                          </a:solidFill>
                          <a:effectLst/>
                          <a:latin typeface="+mn-lt"/>
                          <a:ea typeface="+mn-ea"/>
                          <a:cs typeface="+mn-cs"/>
                        </a:rPr>
                        <a:t>CR on DCM and STBC combinations</a:t>
                      </a:r>
                    </a:p>
                  </a:txBody>
                  <a:tcPr marL="9525" marR="9525" marT="9525" marB="0" anchor="b"/>
                </a:tc>
                <a:tc>
                  <a:txBody>
                    <a:bodyPr/>
                    <a:lstStyle/>
                    <a:p>
                      <a:pPr algn="l" fontAlgn="t"/>
                      <a:r>
                        <a:rPr lang="en-US" altLang="zh-CN" sz="1200" u="none" strike="noStrike" dirty="0" err="1" smtClean="0">
                          <a:solidFill>
                            <a:srgbClr val="00B050"/>
                          </a:solidFill>
                          <a:effectLst/>
                        </a:rPr>
                        <a:t>Youhan</a:t>
                      </a:r>
                      <a:r>
                        <a:rPr lang="en-US" altLang="zh-CN" sz="1200" u="none" strike="noStrike" dirty="0" smtClean="0">
                          <a:solidFill>
                            <a:srgbClr val="00B050"/>
                          </a:solidFill>
                          <a:effectLst/>
                        </a:rPr>
                        <a:t> Kim (Qualcomm)</a:t>
                      </a:r>
                      <a:endParaRPr lang="en-US" altLang="zh-CN" sz="1200" b="0" i="0" u="none" strike="noStrike" dirty="0">
                        <a:solidFill>
                          <a:srgbClr val="00B050"/>
                        </a:solidFill>
                        <a:effectLst/>
                        <a:latin typeface="Calibri" panose="020F0502020204030204" pitchFamily="34" charset="0"/>
                      </a:endParaRPr>
                    </a:p>
                  </a:txBody>
                  <a:tcPr marL="9525" marR="9525" marT="9525" marB="0"/>
                </a:tc>
              </a:tr>
              <a:tr h="185274">
                <a:tc>
                  <a:txBody>
                    <a:bodyPr/>
                    <a:lstStyle/>
                    <a:p>
                      <a:pPr algn="ctr" fontAlgn="t"/>
                      <a:r>
                        <a:rPr lang="en-US" sz="1200" u="none" strike="noStrike" dirty="0" smtClean="0">
                          <a:solidFill>
                            <a:srgbClr val="00B050"/>
                          </a:solidFill>
                          <a:effectLst/>
                        </a:rPr>
                        <a:t>11-19/0827</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b"/>
                      <a:r>
                        <a:rPr lang="en-US" sz="1200" u="none" strike="noStrike" kern="1200" dirty="0">
                          <a:solidFill>
                            <a:srgbClr val="00B050"/>
                          </a:solidFill>
                          <a:effectLst/>
                          <a:latin typeface="+mn-lt"/>
                          <a:ea typeface="+mn-ea"/>
                          <a:cs typeface="+mn-cs"/>
                        </a:rPr>
                        <a:t>CR on Punctured Non-HT Duplicate PPDU</a:t>
                      </a:r>
                    </a:p>
                  </a:txBody>
                  <a:tcPr marL="9525" marR="9525" marT="9525" marB="0" anchor="b"/>
                </a:tc>
                <a:tc>
                  <a:txBody>
                    <a:bodyPr/>
                    <a:lstStyle/>
                    <a:p>
                      <a:pPr algn="l" fontAlgn="t"/>
                      <a:r>
                        <a:rPr lang="en-US" altLang="zh-CN" sz="1200" u="none" strike="noStrike" dirty="0" err="1" smtClean="0">
                          <a:solidFill>
                            <a:srgbClr val="00B050"/>
                          </a:solidFill>
                          <a:effectLst/>
                        </a:rPr>
                        <a:t>Youhan</a:t>
                      </a:r>
                      <a:r>
                        <a:rPr lang="en-US" altLang="zh-CN" sz="1200" u="none" strike="noStrike" dirty="0" smtClean="0">
                          <a:solidFill>
                            <a:srgbClr val="00B050"/>
                          </a:solidFill>
                          <a:effectLst/>
                        </a:rPr>
                        <a:t> Kim (Qualcomm)</a:t>
                      </a:r>
                      <a:endParaRPr lang="en-US" altLang="zh-CN" sz="1200" b="0" i="0" u="none" strike="noStrike" dirty="0">
                        <a:solidFill>
                          <a:srgbClr val="00B050"/>
                        </a:solidFill>
                        <a:effectLst/>
                        <a:latin typeface="Calibri" panose="020F0502020204030204" pitchFamily="34" charset="0"/>
                      </a:endParaRPr>
                    </a:p>
                  </a:txBody>
                  <a:tcPr marL="9525" marR="9525" marT="9525" marB="0"/>
                </a:tc>
              </a:tr>
              <a:tr h="185274">
                <a:tc>
                  <a:txBody>
                    <a:bodyPr/>
                    <a:lstStyle/>
                    <a:p>
                      <a:pPr algn="ctr" fontAlgn="b"/>
                      <a:r>
                        <a:rPr lang="en-US" sz="1200" u="none" strike="noStrike" dirty="0" smtClean="0">
                          <a:solidFill>
                            <a:srgbClr val="00B050"/>
                          </a:solidFill>
                          <a:effectLst/>
                        </a:rPr>
                        <a:t>11-19/0830</a:t>
                      </a:r>
                      <a:endParaRPr lang="en-US" sz="1200" b="0" i="0" u="none" strike="noStrike" dirty="0">
                        <a:solidFill>
                          <a:srgbClr val="00B050"/>
                        </a:solidFill>
                        <a:effectLst/>
                        <a:latin typeface="Calibri" panose="020F0502020204030204" pitchFamily="34" charset="0"/>
                      </a:endParaRPr>
                    </a:p>
                  </a:txBody>
                  <a:tcPr marL="9525" marR="9525" marT="9525" marB="0" anchor="b"/>
                </a:tc>
                <a:tc>
                  <a:txBody>
                    <a:bodyPr/>
                    <a:lstStyle/>
                    <a:p>
                      <a:pPr algn="l" fontAlgn="b"/>
                      <a:r>
                        <a:rPr lang="en-US" sz="1200" u="none" strike="noStrike" kern="1200" dirty="0">
                          <a:solidFill>
                            <a:srgbClr val="00B050"/>
                          </a:solidFill>
                          <a:effectLst/>
                          <a:latin typeface="+mn-lt"/>
                          <a:ea typeface="+mn-ea"/>
                          <a:cs typeface="+mn-cs"/>
                        </a:rPr>
                        <a:t>CR on Clause 17</a:t>
                      </a:r>
                    </a:p>
                  </a:txBody>
                  <a:tcPr marL="9525" marR="9525" marT="9525" marB="0" anchor="b"/>
                </a:tc>
                <a:tc>
                  <a:txBody>
                    <a:bodyPr/>
                    <a:lstStyle/>
                    <a:p>
                      <a:pPr algn="l" fontAlgn="t"/>
                      <a:r>
                        <a:rPr lang="en-US" altLang="zh-CN" sz="1200" u="none" strike="noStrike" dirty="0" err="1" smtClean="0">
                          <a:solidFill>
                            <a:srgbClr val="00B050"/>
                          </a:solidFill>
                          <a:effectLst/>
                        </a:rPr>
                        <a:t>Youhan</a:t>
                      </a:r>
                      <a:r>
                        <a:rPr lang="en-US" altLang="zh-CN" sz="1200" u="none" strike="noStrike" dirty="0" smtClean="0">
                          <a:solidFill>
                            <a:srgbClr val="00B050"/>
                          </a:solidFill>
                          <a:effectLst/>
                        </a:rPr>
                        <a:t> Kim (Qualcomm)</a:t>
                      </a:r>
                      <a:endParaRPr lang="en-US" altLang="zh-CN" sz="1200" b="0" i="0" u="none" strike="noStrike" dirty="0">
                        <a:solidFill>
                          <a:srgbClr val="00B050"/>
                        </a:solidFill>
                        <a:effectLst/>
                        <a:latin typeface="Calibri" panose="020F0502020204030204" pitchFamily="34" charset="0"/>
                      </a:endParaRPr>
                    </a:p>
                  </a:txBody>
                  <a:tcPr marL="9525" marR="9525" marT="9525" marB="0" anchor="b"/>
                </a:tc>
              </a:tr>
              <a:tr h="185274">
                <a:tc>
                  <a:txBody>
                    <a:bodyPr/>
                    <a:lstStyle/>
                    <a:p>
                      <a:pPr algn="ctr" fontAlgn="t"/>
                      <a:r>
                        <a:rPr lang="en-US" sz="1200" u="none" strike="noStrike" dirty="0" smtClean="0">
                          <a:solidFill>
                            <a:srgbClr val="00B050"/>
                          </a:solidFill>
                          <a:effectLst/>
                        </a:rPr>
                        <a:t>11-19/0831</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b"/>
                      <a:r>
                        <a:rPr lang="fr-FR" sz="1200" u="none" strike="noStrike" kern="1200" dirty="0">
                          <a:solidFill>
                            <a:srgbClr val="00B050"/>
                          </a:solidFill>
                          <a:effectLst/>
                          <a:latin typeface="+mn-lt"/>
                          <a:ea typeface="+mn-ea"/>
                          <a:cs typeface="+mn-cs"/>
                        </a:rPr>
                        <a:t>D4.0 Comment Resolution - Part 2</a:t>
                      </a:r>
                    </a:p>
                  </a:txBody>
                  <a:tcPr marL="9525" marR="9525" marT="9525" marB="0" anchor="b"/>
                </a:tc>
                <a:tc>
                  <a:txBody>
                    <a:bodyPr/>
                    <a:lstStyle/>
                    <a:p>
                      <a:pPr algn="l" fontAlgn="t"/>
                      <a:r>
                        <a:rPr lang="en-US" altLang="zh-CN" sz="1200" u="none" strike="noStrike" dirty="0" err="1" smtClean="0">
                          <a:solidFill>
                            <a:srgbClr val="00B050"/>
                          </a:solidFill>
                          <a:effectLst/>
                        </a:rPr>
                        <a:t>Youhan</a:t>
                      </a:r>
                      <a:r>
                        <a:rPr lang="en-US" altLang="zh-CN" sz="1200" u="none" strike="noStrike" dirty="0" smtClean="0">
                          <a:solidFill>
                            <a:srgbClr val="00B050"/>
                          </a:solidFill>
                          <a:effectLst/>
                        </a:rPr>
                        <a:t> Kim (Qualcomm)</a:t>
                      </a:r>
                      <a:endParaRPr lang="en-US" altLang="zh-CN" sz="1200" b="0" i="0" u="none" strike="noStrike" dirty="0">
                        <a:solidFill>
                          <a:srgbClr val="00B050"/>
                        </a:solidFill>
                        <a:effectLst/>
                        <a:latin typeface="Calibri" panose="020F0502020204030204" pitchFamily="34" charset="0"/>
                      </a:endParaRPr>
                    </a:p>
                  </a:txBody>
                  <a:tcPr marL="9525" marR="9525" marT="9525" marB="0"/>
                </a:tc>
              </a:tr>
              <a:tr h="185274">
                <a:tc>
                  <a:txBody>
                    <a:bodyPr/>
                    <a:lstStyle/>
                    <a:p>
                      <a:pPr marL="0" algn="ctr" defTabSz="914400" rtl="0" eaLnBrk="1" fontAlgn="b" latinLnBrk="0" hangingPunct="1"/>
                      <a:r>
                        <a:rPr lang="en-US" altLang="zh-CN" sz="1200" u="none" strike="noStrike" dirty="0" smtClean="0">
                          <a:solidFill>
                            <a:srgbClr val="00B050"/>
                          </a:solidFill>
                          <a:effectLst/>
                        </a:rPr>
                        <a:t>11-19/0836</a:t>
                      </a:r>
                      <a:endParaRPr lang="en-US" altLang="zh-CN" sz="12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fr-FR" sz="1200" u="none" strike="noStrike" kern="1200" dirty="0">
                          <a:solidFill>
                            <a:srgbClr val="00B050"/>
                          </a:solidFill>
                          <a:effectLst/>
                          <a:latin typeface="+mn-lt"/>
                          <a:ea typeface="+mn-ea"/>
                          <a:cs typeface="+mn-cs"/>
                        </a:rPr>
                        <a:t>D4.0 Comment Resolution - Part 3</a:t>
                      </a:r>
                    </a:p>
                  </a:txBody>
                  <a:tcPr marL="9525" marR="9525" marT="9525" marB="0" anchor="b"/>
                </a:tc>
                <a:tc>
                  <a:txBody>
                    <a:bodyPr/>
                    <a:lstStyle/>
                    <a:p>
                      <a:pPr algn="l" fontAlgn="t"/>
                      <a:r>
                        <a:rPr lang="en-US" altLang="zh-CN" sz="1200" u="none" strike="noStrike" dirty="0" err="1" smtClean="0">
                          <a:solidFill>
                            <a:srgbClr val="00B050"/>
                          </a:solidFill>
                          <a:effectLst/>
                        </a:rPr>
                        <a:t>Youhan</a:t>
                      </a:r>
                      <a:r>
                        <a:rPr lang="en-US" altLang="zh-CN" sz="1200" u="none" strike="noStrike" dirty="0" smtClean="0">
                          <a:solidFill>
                            <a:srgbClr val="00B050"/>
                          </a:solidFill>
                          <a:effectLst/>
                        </a:rPr>
                        <a:t> Kim (Qualcomm)</a:t>
                      </a:r>
                      <a:endParaRPr lang="en-US" altLang="zh-CN" sz="1200" b="0" i="0" u="none" strike="noStrike" dirty="0">
                        <a:solidFill>
                          <a:srgbClr val="00B050"/>
                        </a:solidFill>
                        <a:effectLst/>
                        <a:latin typeface="Calibri" panose="020F0502020204030204" pitchFamily="34" charset="0"/>
                      </a:endParaRPr>
                    </a:p>
                  </a:txBody>
                  <a:tcPr marL="9525" marR="9525" marT="9525" marB="0" anchor="ctr"/>
                </a:tc>
              </a:tr>
              <a:tr h="185274">
                <a:tc>
                  <a:txBody>
                    <a:bodyPr/>
                    <a:lstStyle/>
                    <a:p>
                      <a:pPr marL="0" algn="ctr" defTabSz="914400" rtl="0" eaLnBrk="1" fontAlgn="b" latinLnBrk="0" hangingPunct="1"/>
                      <a:r>
                        <a:rPr lang="en-US" altLang="zh-CN" sz="1200" u="none" strike="noStrike" kern="1200" dirty="0" smtClean="0">
                          <a:solidFill>
                            <a:srgbClr val="00B050"/>
                          </a:solidFill>
                          <a:effectLst/>
                          <a:latin typeface="+mn-lt"/>
                          <a:ea typeface="+mn-ea"/>
                          <a:cs typeface="+mn-cs"/>
                        </a:rPr>
                        <a:t>11-19/0866</a:t>
                      </a:r>
                      <a:endParaRPr lang="en-US" altLang="zh-CN" sz="12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200" u="none" strike="noStrike" kern="1200" dirty="0" err="1" smtClean="0">
                          <a:solidFill>
                            <a:srgbClr val="00B050"/>
                          </a:solidFill>
                          <a:effectLst/>
                          <a:latin typeface="+mn-lt"/>
                          <a:ea typeface="+mn-ea"/>
                          <a:cs typeface="+mn-cs"/>
                        </a:rPr>
                        <a:t>PHY_CR_TxRxProcedure</a:t>
                      </a:r>
                      <a:endParaRPr lang="fr-FR" sz="1200" u="none" strike="noStrike" kern="1200" dirty="0">
                        <a:solidFill>
                          <a:srgbClr val="00B050"/>
                        </a:solidFill>
                        <a:effectLst/>
                        <a:latin typeface="+mn-lt"/>
                        <a:ea typeface="+mn-ea"/>
                        <a:cs typeface="+mn-cs"/>
                      </a:endParaRPr>
                    </a:p>
                  </a:txBody>
                  <a:tcPr marL="9525" marR="9525" marT="9525" marB="0" anchor="b"/>
                </a:tc>
                <a:tc>
                  <a:txBody>
                    <a:bodyPr/>
                    <a:lstStyle/>
                    <a:p>
                      <a:pPr algn="l" fontAlgn="t"/>
                      <a:r>
                        <a:rPr lang="en-US" altLang="zh-CN" sz="1200" b="0" i="0" u="none" strike="noStrike" dirty="0" err="1" smtClean="0">
                          <a:solidFill>
                            <a:srgbClr val="00B050"/>
                          </a:solidFill>
                          <a:effectLst/>
                          <a:latin typeface="Calibri" panose="020F0502020204030204" pitchFamily="34" charset="0"/>
                        </a:rPr>
                        <a:t>Xiaogang</a:t>
                      </a:r>
                      <a:r>
                        <a:rPr lang="en-US" altLang="zh-CN" sz="1200" b="0" i="0" u="none" strike="noStrike" baseline="0" dirty="0" smtClean="0">
                          <a:solidFill>
                            <a:srgbClr val="00B050"/>
                          </a:solidFill>
                          <a:effectLst/>
                          <a:latin typeface="Calibri" panose="020F0502020204030204" pitchFamily="34" charset="0"/>
                        </a:rPr>
                        <a:t> Chen (Intel)</a:t>
                      </a:r>
                      <a:endParaRPr lang="en-US" altLang="zh-CN" sz="1200" b="0" i="0" u="none" strike="noStrike" dirty="0">
                        <a:solidFill>
                          <a:srgbClr val="00B050"/>
                        </a:solidFill>
                        <a:effectLst/>
                        <a:latin typeface="Calibri" panose="020F0502020204030204" pitchFamily="34" charset="0"/>
                      </a:endParaRPr>
                    </a:p>
                  </a:txBody>
                  <a:tcPr marL="9525" marR="9525" marT="9525" marB="0" anchor="ctr"/>
                </a:tc>
              </a:tr>
              <a:tr h="185274">
                <a:tc>
                  <a:txBody>
                    <a:bodyPr/>
                    <a:lstStyle/>
                    <a:p>
                      <a:pPr marL="0" algn="l" defTabSz="914400" rtl="0" eaLnBrk="1" fontAlgn="b" latinLnBrk="0" hangingPunct="1"/>
                      <a:endParaRPr lang="en-US" altLang="zh-CN"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2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rgbClr val="FFC000"/>
                        </a:solidFill>
                        <a:effectLst/>
                        <a:latin typeface="+mn-lt"/>
                        <a:ea typeface="+mn-ea"/>
                        <a:cs typeface="+mn-cs"/>
                      </a:endParaRPr>
                    </a:p>
                  </a:txBody>
                  <a:tcPr marL="9525" marR="9525" marT="9525" marB="0" anchor="ctr"/>
                </a:tc>
              </a:tr>
            </a:tbl>
          </a:graphicData>
        </a:graphic>
      </p:graphicFrame>
      <p:sp>
        <p:nvSpPr>
          <p:cNvPr id="8"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21336004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 (</a:t>
            </a:r>
            <a:r>
              <a:rPr lang="en-US" altLang="zh-CN" dirty="0" err="1" smtClean="0"/>
              <a:t>cr</a:t>
            </a:r>
            <a:r>
              <a:rPr lang="en-US" altLang="zh-CN" dirty="0" smtClean="0"/>
              <a:t>, 11-19/0793r1)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30 CIDs and the corresponding modification proposal to IEEE P802.11ax D4.1 as in 11-19/0793r1</a:t>
            </a:r>
          </a:p>
          <a:p>
            <a:pPr lvl="1"/>
            <a:r>
              <a:rPr lang="en-US" altLang="zh-CN" dirty="0" smtClean="0"/>
              <a:t>CID 20140, 20141, 20142, 20143, 20144, 20145, 20517, 20720, 21388, 21556, 21557, 21558, 21559, 21560, 21561, 21562, 20579, 21003, 21396, 21397, 21398, 21399, 21218, 21005, 20617, 20723, 21402, 21403, 21404, </a:t>
            </a:r>
            <a:r>
              <a:rPr lang="en-GB" altLang="zh-CN" dirty="0" smtClean="0"/>
              <a:t>21405</a:t>
            </a:r>
            <a:endParaRPr lang="en-US" altLang="zh-CN" dirty="0" smtClean="0"/>
          </a:p>
          <a:p>
            <a:pPr lvl="2"/>
            <a:endParaRPr lang="en-GB" altLang="zh-CN" dirty="0" smtClean="0"/>
          </a:p>
          <a:p>
            <a:pPr lvl="2"/>
            <a:endParaRPr lang="en-GB" altLang="zh-CN" dirty="0" smtClean="0"/>
          </a:p>
          <a:p>
            <a:pPr lvl="1">
              <a:buNone/>
            </a:pPr>
            <a:r>
              <a:rPr lang="en-US" altLang="zh-CN" dirty="0" smtClean="0">
                <a:solidFill>
                  <a:srgbClr val="00B050"/>
                </a:solidFill>
              </a:rPr>
              <a:t>SP: Passed with no objection</a:t>
            </a:r>
            <a:endParaRPr lang="zh-CN" altLang="en-US"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21076444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2 (</a:t>
            </a:r>
            <a:r>
              <a:rPr lang="en-US" altLang="zh-CN" dirty="0" err="1" smtClean="0"/>
              <a:t>cr</a:t>
            </a:r>
            <a:r>
              <a:rPr lang="en-US" altLang="zh-CN" dirty="0" smtClean="0"/>
              <a:t>, 11-19/0826r1)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3 CIDs and the corresponding modification proposal to IEEE P802.11ax D4.1 as in 11-19/0826r1</a:t>
            </a:r>
          </a:p>
          <a:p>
            <a:pPr lvl="1"/>
            <a:r>
              <a:rPr lang="en-US" altLang="zh-CN" dirty="0" smtClean="0"/>
              <a:t>CID </a:t>
            </a:r>
            <a:r>
              <a:rPr lang="en-GB" altLang="zh-CN" dirty="0"/>
              <a:t>21006, 21406, </a:t>
            </a:r>
            <a:r>
              <a:rPr lang="en-GB" altLang="zh-CN" dirty="0" smtClean="0"/>
              <a:t>20715</a:t>
            </a:r>
            <a:endParaRPr lang="en-US" altLang="zh-CN" dirty="0" smtClean="0"/>
          </a:p>
          <a:p>
            <a:pPr lvl="2"/>
            <a:endParaRPr lang="en-GB" altLang="zh-CN" dirty="0" smtClean="0"/>
          </a:p>
          <a:p>
            <a:pPr lvl="2"/>
            <a:endParaRPr lang="en-GB" altLang="zh-CN" dirty="0" smtClean="0"/>
          </a:p>
          <a:p>
            <a:pPr lvl="1">
              <a:buNone/>
            </a:pPr>
            <a:r>
              <a:rPr lang="en-US" altLang="zh-CN" dirty="0" smtClean="0">
                <a:solidFill>
                  <a:srgbClr val="00B050"/>
                </a:solidFill>
              </a:rPr>
              <a:t>SP: Passed with no objection</a:t>
            </a:r>
            <a:endParaRPr lang="zh-CN" altLang="en-US"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13213347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3 </a:t>
            </a:r>
            <a:r>
              <a:rPr lang="en-US" altLang="zh-CN" dirty="0" smtClean="0"/>
              <a:t>(</a:t>
            </a:r>
            <a:r>
              <a:rPr lang="en-US" altLang="zh-CN" dirty="0" err="1" smtClean="0"/>
              <a:t>cr</a:t>
            </a:r>
            <a:r>
              <a:rPr lang="en-US" altLang="zh-CN" dirty="0" smtClean="0"/>
              <a:t>, </a:t>
            </a:r>
            <a:r>
              <a:rPr lang="en-US" altLang="zh-CN" dirty="0" smtClean="0"/>
              <a:t>11-18/1774r18)</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46 </a:t>
            </a:r>
            <a:r>
              <a:rPr lang="en-US" altLang="zh-CN" dirty="0" smtClean="0"/>
              <a:t>CIDs and the corresponding modification proposal to IEEE P802.11ax </a:t>
            </a:r>
            <a:r>
              <a:rPr lang="en-US" altLang="zh-CN" dirty="0" smtClean="0"/>
              <a:t>D4.0 </a:t>
            </a:r>
            <a:r>
              <a:rPr lang="en-US" altLang="zh-CN" dirty="0" smtClean="0"/>
              <a:t>as in </a:t>
            </a:r>
            <a:r>
              <a:rPr lang="en-US" altLang="zh-CN" dirty="0" smtClean="0"/>
              <a:t>11-18/1774r18</a:t>
            </a:r>
            <a:endParaRPr lang="en-US" altLang="zh-CN" dirty="0" smtClean="0"/>
          </a:p>
          <a:p>
            <a:pPr lvl="1"/>
            <a:r>
              <a:rPr lang="en-US" altLang="zh-CN" dirty="0" smtClean="0"/>
              <a:t>CID </a:t>
            </a:r>
            <a:r>
              <a:rPr lang="en-GB" altLang="zh-CN" dirty="0"/>
              <a:t>21219, 21220, 21221, 21222, 21223, 21224, 21225, 21226, 21227, 21228, 21229, 21230, 21231, 21232, 21233, 21234, 21235, 21236, 21237, 21238, 21239, 21240, 21241, 21242, 21243, 21244, 21245, 21246, 21247, 21248, 21249, 21250, 21251, 21252, 21253, 21254, 21255, 21256, 21257, 21258, 21259, 21260, 21261, 21262, 21263, 21264</a:t>
            </a:r>
            <a:endParaRPr lang="zh-CN" altLang="zh-CN" dirty="0"/>
          </a:p>
          <a:p>
            <a:pPr lvl="2"/>
            <a:endParaRPr lang="en-GB" altLang="zh-CN" dirty="0" smtClean="0"/>
          </a:p>
          <a:p>
            <a:pPr lvl="2"/>
            <a:endParaRPr lang="en-GB" altLang="zh-CN" dirty="0" smtClean="0"/>
          </a:p>
          <a:p>
            <a:pPr lvl="1">
              <a:buNone/>
            </a:pPr>
            <a:r>
              <a:rPr lang="en-US" altLang="zh-CN" dirty="0" smtClean="0">
                <a:solidFill>
                  <a:srgbClr val="00B050"/>
                </a:solidFill>
              </a:rPr>
              <a:t>SP</a:t>
            </a:r>
            <a:r>
              <a:rPr lang="en-US" altLang="zh-CN" dirty="0" smtClean="0">
                <a:solidFill>
                  <a:srgbClr val="00B050"/>
                </a:solidFill>
              </a:rPr>
              <a:t>: Passed with no objection</a:t>
            </a:r>
            <a:endParaRPr lang="zh-CN" altLang="en-US"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13033088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4 </a:t>
            </a:r>
            <a:r>
              <a:rPr lang="en-US" altLang="zh-CN" dirty="0" smtClean="0"/>
              <a:t>(</a:t>
            </a:r>
            <a:r>
              <a:rPr lang="en-US" altLang="zh-CN" dirty="0" err="1" smtClean="0"/>
              <a:t>cr</a:t>
            </a:r>
            <a:r>
              <a:rPr lang="en-US" altLang="zh-CN" dirty="0" smtClean="0"/>
              <a:t>, </a:t>
            </a:r>
            <a:r>
              <a:rPr lang="en-US" altLang="zh-CN" dirty="0" smtClean="0"/>
              <a:t>11-19/0827r1)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3 CIDs and the corresponding modification proposal to IEEE P802.11ax D4.1 as in </a:t>
            </a:r>
            <a:r>
              <a:rPr lang="en-US" altLang="zh-CN" dirty="0" smtClean="0"/>
              <a:t>11-19/0827r1</a:t>
            </a:r>
            <a:endParaRPr lang="en-US" altLang="zh-CN" dirty="0" smtClean="0"/>
          </a:p>
          <a:p>
            <a:pPr lvl="1"/>
            <a:r>
              <a:rPr lang="en-US" altLang="zh-CN" dirty="0" smtClean="0"/>
              <a:t>CID </a:t>
            </a:r>
            <a:r>
              <a:rPr lang="en-GB" altLang="zh-CN" dirty="0"/>
              <a:t>20989, 21572, 21385</a:t>
            </a:r>
            <a:endParaRPr lang="zh-CN" altLang="zh-CN" dirty="0"/>
          </a:p>
          <a:p>
            <a:pPr lvl="2"/>
            <a:endParaRPr lang="en-GB" altLang="zh-CN" dirty="0" smtClean="0"/>
          </a:p>
          <a:p>
            <a:pPr lvl="2"/>
            <a:endParaRPr lang="en-GB" altLang="zh-CN" dirty="0" smtClean="0"/>
          </a:p>
          <a:p>
            <a:pPr lvl="1">
              <a:buNone/>
            </a:pPr>
            <a:r>
              <a:rPr lang="en-US" altLang="zh-CN" dirty="0" smtClean="0">
                <a:solidFill>
                  <a:srgbClr val="00B050"/>
                </a:solidFill>
              </a:rPr>
              <a:t>SP</a:t>
            </a:r>
            <a:r>
              <a:rPr lang="en-US" altLang="zh-CN" dirty="0" smtClean="0">
                <a:solidFill>
                  <a:srgbClr val="00B050"/>
                </a:solidFill>
              </a:rPr>
              <a:t>: Passed with no objection</a:t>
            </a:r>
          </a:p>
          <a:p>
            <a:pPr lvl="1">
              <a:buNone/>
            </a:pPr>
            <a:endParaRPr lang="en-US" altLang="zh-CN" dirty="0">
              <a:solidFill>
                <a:srgbClr val="00B050"/>
              </a:solidFill>
            </a:endParaRPr>
          </a:p>
          <a:p>
            <a:pPr lvl="1">
              <a:buNone/>
            </a:pPr>
            <a:r>
              <a:rPr lang="en-US" altLang="zh-CN" b="1" dirty="0" smtClean="0">
                <a:solidFill>
                  <a:srgbClr val="FF0000"/>
                </a:solidFill>
              </a:rPr>
              <a:t>Will not go to motion. Replaced by SP #7</a:t>
            </a:r>
            <a:endParaRPr lang="zh-CN" altLang="en-US" b="1" dirty="0">
              <a:solidFill>
                <a:srgbClr val="FF0000"/>
              </a:solidFill>
            </a:endParaRPr>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3845708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5 </a:t>
            </a:r>
            <a:r>
              <a:rPr lang="en-US" altLang="zh-CN" dirty="0" smtClean="0"/>
              <a:t>(</a:t>
            </a:r>
            <a:r>
              <a:rPr lang="en-US" altLang="zh-CN" dirty="0" err="1" smtClean="0"/>
              <a:t>cr</a:t>
            </a:r>
            <a:r>
              <a:rPr lang="en-US" altLang="zh-CN" dirty="0" smtClean="0"/>
              <a:t>, </a:t>
            </a:r>
            <a:r>
              <a:rPr lang="en-US" altLang="zh-CN" dirty="0" smtClean="0"/>
              <a:t>11-19/0830r1)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5 </a:t>
            </a:r>
            <a:r>
              <a:rPr lang="en-US" altLang="zh-CN" dirty="0" smtClean="0"/>
              <a:t>CIDs and the corresponding modification proposal to IEEE P802.11ax D4.1 as in </a:t>
            </a:r>
            <a:r>
              <a:rPr lang="en-US" altLang="zh-CN" dirty="0" smtClean="0"/>
              <a:t>11-19/0830r1</a:t>
            </a:r>
            <a:endParaRPr lang="en-US" altLang="zh-CN" dirty="0" smtClean="0"/>
          </a:p>
          <a:p>
            <a:pPr lvl="1"/>
            <a:r>
              <a:rPr lang="en-US" altLang="zh-CN" dirty="0" smtClean="0"/>
              <a:t>CID </a:t>
            </a:r>
            <a:r>
              <a:rPr lang="en-GB" altLang="zh-CN" dirty="0"/>
              <a:t>20917, 20273, 20472, 20916, 21573</a:t>
            </a:r>
            <a:endParaRPr lang="zh-CN" altLang="zh-CN" dirty="0"/>
          </a:p>
          <a:p>
            <a:pPr lvl="1"/>
            <a:endParaRPr lang="zh-CN" altLang="zh-CN" dirty="0"/>
          </a:p>
          <a:p>
            <a:pPr lvl="2"/>
            <a:endParaRPr lang="en-GB" altLang="zh-CN" dirty="0" smtClean="0"/>
          </a:p>
          <a:p>
            <a:pPr lvl="2"/>
            <a:endParaRPr lang="en-GB" altLang="zh-CN" dirty="0" smtClean="0"/>
          </a:p>
          <a:p>
            <a:pPr lvl="1">
              <a:buNone/>
            </a:pPr>
            <a:r>
              <a:rPr lang="en-US" altLang="zh-CN" dirty="0" smtClean="0">
                <a:solidFill>
                  <a:srgbClr val="00B050"/>
                </a:solidFill>
              </a:rPr>
              <a:t>SP</a:t>
            </a:r>
            <a:r>
              <a:rPr lang="en-US" altLang="zh-CN" dirty="0" smtClean="0">
                <a:solidFill>
                  <a:srgbClr val="00B050"/>
                </a:solidFill>
              </a:rPr>
              <a:t>: Passed with no objection</a:t>
            </a:r>
            <a:endParaRPr lang="zh-CN" altLang="en-US"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30394261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6 </a:t>
            </a:r>
            <a:r>
              <a:rPr lang="en-US" altLang="zh-CN" dirty="0" smtClean="0"/>
              <a:t>(</a:t>
            </a:r>
            <a:r>
              <a:rPr lang="en-US" altLang="zh-CN" dirty="0" err="1" smtClean="0"/>
              <a:t>cr</a:t>
            </a:r>
            <a:r>
              <a:rPr lang="en-US" altLang="zh-CN" dirty="0" smtClean="0"/>
              <a:t>, </a:t>
            </a:r>
            <a:r>
              <a:rPr lang="en-US" altLang="zh-CN" dirty="0" smtClean="0"/>
              <a:t>11-19/0831r1)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15</a:t>
            </a:r>
            <a:r>
              <a:rPr lang="en-US" altLang="zh-CN" dirty="0" smtClean="0"/>
              <a:t> </a:t>
            </a:r>
            <a:r>
              <a:rPr lang="en-US" altLang="zh-CN" dirty="0" smtClean="0"/>
              <a:t>CIDs and the corresponding modification proposal to IEEE P802.11ax D4.1 as in </a:t>
            </a:r>
            <a:r>
              <a:rPr lang="en-US" altLang="zh-CN" dirty="0" smtClean="0"/>
              <a:t>11-19/0831r1</a:t>
            </a:r>
            <a:endParaRPr lang="en-US" altLang="zh-CN" dirty="0" smtClean="0"/>
          </a:p>
          <a:p>
            <a:pPr lvl="1"/>
            <a:r>
              <a:rPr lang="en-US" altLang="zh-CN" dirty="0" smtClean="0"/>
              <a:t>CID </a:t>
            </a:r>
            <a:r>
              <a:rPr lang="en-GB" altLang="zh-CN" dirty="0"/>
              <a:t>21383, 20870, 20871, 21214, 20868, 20785, 20783, 20784, 20560, 21365, 21360, 20277, 20278, </a:t>
            </a:r>
            <a:r>
              <a:rPr lang="en-GB" altLang="zh-CN" dirty="0" smtClean="0"/>
              <a:t>21348, 21471</a:t>
            </a:r>
            <a:endParaRPr lang="zh-CN" altLang="zh-CN" dirty="0"/>
          </a:p>
          <a:p>
            <a:pPr lvl="1"/>
            <a:endParaRPr lang="zh-CN" altLang="zh-CN" dirty="0"/>
          </a:p>
          <a:p>
            <a:pPr lvl="1"/>
            <a:endParaRPr lang="zh-CN" altLang="zh-CN" dirty="0"/>
          </a:p>
          <a:p>
            <a:pPr lvl="2"/>
            <a:endParaRPr lang="en-GB" altLang="zh-CN" dirty="0" smtClean="0"/>
          </a:p>
          <a:p>
            <a:pPr lvl="2"/>
            <a:endParaRPr lang="en-GB" altLang="zh-CN" dirty="0" smtClean="0"/>
          </a:p>
          <a:p>
            <a:pPr lvl="1">
              <a:buNone/>
            </a:pPr>
            <a:r>
              <a:rPr lang="en-US" altLang="zh-CN" dirty="0" smtClean="0">
                <a:solidFill>
                  <a:srgbClr val="00B050"/>
                </a:solidFill>
              </a:rPr>
              <a:t>SP</a:t>
            </a:r>
            <a:r>
              <a:rPr lang="en-US" altLang="zh-CN" dirty="0" smtClean="0">
                <a:solidFill>
                  <a:srgbClr val="00B050"/>
                </a:solidFill>
              </a:rPr>
              <a:t>: Passed with no objection</a:t>
            </a:r>
            <a:endParaRPr lang="zh-CN" altLang="en-US"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7038754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smtClean="0">
                <a:latin typeface="Arial" pitchFamily="34" charset="0"/>
              </a:rPr>
              <a:t>Atlanta, GA, USA</a:t>
            </a:r>
          </a:p>
          <a:p>
            <a:pPr algn="ctr">
              <a:lnSpc>
                <a:spcPct val="90000"/>
              </a:lnSpc>
              <a:buFontTx/>
              <a:buNone/>
            </a:pPr>
            <a:r>
              <a:rPr lang="en-US" altLang="en-US" sz="3200" dirty="0" smtClean="0">
                <a:latin typeface="Arial" pitchFamily="34" charset="0"/>
              </a:rPr>
              <a:t>May 13-18, 2019</a:t>
            </a:r>
          </a:p>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7 </a:t>
            </a:r>
            <a:r>
              <a:rPr lang="en-US" altLang="zh-CN" dirty="0" smtClean="0"/>
              <a:t>(</a:t>
            </a:r>
            <a:r>
              <a:rPr lang="en-US" altLang="zh-CN" dirty="0" err="1" smtClean="0"/>
              <a:t>cr</a:t>
            </a:r>
            <a:r>
              <a:rPr lang="en-US" altLang="zh-CN" dirty="0" smtClean="0"/>
              <a:t>, </a:t>
            </a:r>
            <a:r>
              <a:rPr lang="en-US" altLang="zh-CN" dirty="0" smtClean="0"/>
              <a:t>11-19/0827r3)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3 CIDs and the corresponding modification proposal to IEEE P802.11ax D4.1 as in </a:t>
            </a:r>
            <a:r>
              <a:rPr lang="en-US" altLang="zh-CN" dirty="0" smtClean="0"/>
              <a:t>11-19/0827r3</a:t>
            </a:r>
            <a:endParaRPr lang="en-US" altLang="zh-CN" dirty="0" smtClean="0"/>
          </a:p>
          <a:p>
            <a:pPr lvl="1"/>
            <a:r>
              <a:rPr lang="en-US" altLang="zh-CN" dirty="0" smtClean="0"/>
              <a:t>CID </a:t>
            </a:r>
            <a:r>
              <a:rPr lang="en-GB" altLang="zh-CN" dirty="0"/>
              <a:t>20989, 21572, 21385</a:t>
            </a:r>
            <a:endParaRPr lang="zh-CN" altLang="zh-CN" dirty="0"/>
          </a:p>
          <a:p>
            <a:pPr lvl="2"/>
            <a:endParaRPr lang="en-GB" altLang="zh-CN" dirty="0" smtClean="0"/>
          </a:p>
          <a:p>
            <a:pPr lvl="2"/>
            <a:endParaRPr lang="en-GB" altLang="zh-CN" dirty="0" smtClean="0"/>
          </a:p>
          <a:p>
            <a:pPr lvl="1">
              <a:buNone/>
            </a:pPr>
            <a:r>
              <a:rPr lang="en-US" altLang="zh-CN" dirty="0" smtClean="0">
                <a:solidFill>
                  <a:srgbClr val="00B050"/>
                </a:solidFill>
              </a:rPr>
              <a:t>SP</a:t>
            </a:r>
            <a:r>
              <a:rPr lang="en-US" altLang="zh-CN" dirty="0" smtClean="0">
                <a:solidFill>
                  <a:srgbClr val="00B050"/>
                </a:solidFill>
              </a:rPr>
              <a:t>: Passed with no objection</a:t>
            </a:r>
            <a:endParaRPr lang="zh-CN" altLang="en-US"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11107315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8 </a:t>
            </a:r>
            <a:r>
              <a:rPr lang="en-US" altLang="zh-CN" dirty="0" smtClean="0"/>
              <a:t>(</a:t>
            </a:r>
            <a:r>
              <a:rPr lang="en-US" altLang="zh-CN" dirty="0" err="1" smtClean="0"/>
              <a:t>cr</a:t>
            </a:r>
            <a:r>
              <a:rPr lang="en-US" altLang="zh-CN" dirty="0" smtClean="0"/>
              <a:t>, </a:t>
            </a:r>
            <a:r>
              <a:rPr lang="en-US" altLang="zh-CN" dirty="0" smtClean="0"/>
              <a:t>11-19/0836r0)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a:t>
            </a:r>
            <a:r>
              <a:rPr lang="en-US" altLang="zh-CN" dirty="0" smtClean="0"/>
              <a:t>CID 20834 </a:t>
            </a:r>
            <a:r>
              <a:rPr lang="en-US" altLang="zh-CN" dirty="0" smtClean="0"/>
              <a:t>and the corresponding modification proposal to IEEE P802.11ax D4.1 as in </a:t>
            </a:r>
            <a:r>
              <a:rPr lang="en-US" altLang="zh-CN" dirty="0" smtClean="0"/>
              <a:t>11-19/0836r0</a:t>
            </a:r>
            <a:endParaRPr lang="en-GB" altLang="zh-CN" dirty="0" smtClean="0"/>
          </a:p>
          <a:p>
            <a:pPr lvl="2"/>
            <a:endParaRPr lang="en-GB" altLang="zh-CN" dirty="0" smtClean="0"/>
          </a:p>
          <a:p>
            <a:pPr lvl="1">
              <a:buNone/>
            </a:pPr>
            <a:r>
              <a:rPr lang="en-US" altLang="zh-CN" dirty="0" smtClean="0">
                <a:solidFill>
                  <a:srgbClr val="00B050"/>
                </a:solidFill>
              </a:rPr>
              <a:t>SP</a:t>
            </a:r>
            <a:r>
              <a:rPr lang="en-US" altLang="zh-CN" dirty="0" smtClean="0">
                <a:solidFill>
                  <a:srgbClr val="00B050"/>
                </a:solidFill>
              </a:rPr>
              <a:t>: Passed with no objection</a:t>
            </a:r>
            <a:endParaRPr lang="zh-CN" altLang="en-US"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33386496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762000"/>
            <a:ext cx="7772400" cy="1066800"/>
          </a:xfrm>
        </p:spPr>
        <p:txBody>
          <a:bodyPr/>
          <a:lstStyle/>
          <a:p>
            <a:r>
              <a:rPr lang="en-US" altLang="zh-CN" dirty="0" smtClean="0"/>
              <a:t>Straw-poll </a:t>
            </a:r>
            <a:r>
              <a:rPr lang="en-US" altLang="zh-CN" dirty="0" smtClean="0"/>
              <a:t>9 </a:t>
            </a:r>
            <a:r>
              <a:rPr lang="en-US" altLang="zh-CN" dirty="0" smtClean="0"/>
              <a:t>(</a:t>
            </a:r>
            <a:r>
              <a:rPr lang="en-US" altLang="zh-CN" dirty="0" err="1" smtClean="0"/>
              <a:t>cr</a:t>
            </a:r>
            <a:r>
              <a:rPr lang="en-US" altLang="zh-CN" dirty="0" smtClean="0"/>
              <a:t>, </a:t>
            </a:r>
            <a:r>
              <a:rPr lang="en-US" altLang="zh-CN" dirty="0" smtClean="0"/>
              <a:t>11-19/0866r3)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11</a:t>
            </a:r>
            <a:r>
              <a:rPr lang="en-US" altLang="zh-CN" dirty="0" smtClean="0"/>
              <a:t> </a:t>
            </a:r>
            <a:r>
              <a:rPr lang="en-US" altLang="zh-CN" dirty="0" smtClean="0"/>
              <a:t>CIDs and the corresponding modification proposal to IEEE P802.11ax D4.1 as in </a:t>
            </a:r>
            <a:r>
              <a:rPr lang="en-US" altLang="zh-CN" dirty="0" smtClean="0"/>
              <a:t>11-19/0866r3</a:t>
            </a:r>
            <a:endParaRPr lang="en-US" altLang="zh-CN" dirty="0" smtClean="0"/>
          </a:p>
          <a:p>
            <a:pPr lvl="1"/>
            <a:r>
              <a:rPr lang="en-US" altLang="zh-CN" dirty="0" smtClean="0"/>
              <a:t>CID </a:t>
            </a:r>
            <a:r>
              <a:rPr lang="en-GB" altLang="zh-CN" dirty="0" smtClean="0"/>
              <a:t>20150, 20378, 20504, 20516, 20537, 20558, 20886, 20950, 21437, 21440, 21544, </a:t>
            </a:r>
            <a:endParaRPr lang="zh-CN" altLang="zh-CN" dirty="0"/>
          </a:p>
          <a:p>
            <a:pPr lvl="1"/>
            <a:endParaRPr lang="zh-CN" altLang="zh-CN" dirty="0"/>
          </a:p>
          <a:p>
            <a:pPr lvl="1"/>
            <a:endParaRPr lang="zh-CN" altLang="zh-CN" dirty="0"/>
          </a:p>
          <a:p>
            <a:pPr lvl="2"/>
            <a:endParaRPr lang="en-GB" altLang="zh-CN" dirty="0" smtClean="0"/>
          </a:p>
          <a:p>
            <a:pPr lvl="2"/>
            <a:endParaRPr lang="en-GB" altLang="zh-CN" dirty="0" smtClean="0"/>
          </a:p>
          <a:p>
            <a:pPr lvl="1">
              <a:buNone/>
            </a:pPr>
            <a:r>
              <a:rPr lang="en-US" altLang="zh-CN" dirty="0" smtClean="0">
                <a:solidFill>
                  <a:srgbClr val="00B050"/>
                </a:solidFill>
              </a:rPr>
              <a:t>SP</a:t>
            </a:r>
            <a:r>
              <a:rPr lang="en-US" altLang="zh-CN" dirty="0" smtClean="0">
                <a:solidFill>
                  <a:srgbClr val="00B050"/>
                </a:solidFill>
              </a:rPr>
              <a:t>: Passed with no objection</a:t>
            </a:r>
            <a:endParaRPr lang="zh-CN" altLang="en-US"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24449516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1"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9" name="日期占位符 3"/>
          <p:cNvSpPr>
            <a:spLocks noGrp="1"/>
          </p:cNvSpPr>
          <p:nvPr>
            <p:ph type="dt" sz="half" idx="10"/>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59025</TotalTime>
  <Words>1778</Words>
  <Application>Microsoft Office PowerPoint</Application>
  <PresentationFormat>全屏显示(4:3)</PresentationFormat>
  <Paragraphs>304</Paragraphs>
  <Slides>22</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22</vt:i4>
      </vt:variant>
    </vt:vector>
  </HeadingPairs>
  <TitlesOfParts>
    <vt:vector size="31" baseType="lpstr">
      <vt:lpstr>Monotype Sorts</vt:lpstr>
      <vt:lpstr>MS PGothic</vt:lpstr>
      <vt:lpstr>MS PGothic</vt:lpstr>
      <vt:lpstr>Arial</vt:lpstr>
      <vt:lpstr>Arial Black</vt:lpstr>
      <vt:lpstr>Calibri</vt:lpstr>
      <vt:lpstr>Times New Roman</vt:lpstr>
      <vt:lpstr>802-11-Submission</vt:lpstr>
      <vt:lpstr>Document</vt:lpstr>
      <vt:lpstr>PowerPoint 演示文稿</vt:lpstr>
      <vt:lpstr>IEEE 802.11 TGax Meeting High Efficiency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演示文稿</vt:lpstr>
      <vt:lpstr>Agenda items for PHY Adhoc</vt:lpstr>
      <vt:lpstr>PHY Adhoc Time Slots</vt:lpstr>
      <vt:lpstr>PHY Tech Comments Status</vt:lpstr>
      <vt:lpstr>PHY Submissions</vt:lpstr>
      <vt:lpstr>Straw-poll 1 (cr, 11-19/0793r1)</vt:lpstr>
      <vt:lpstr>Straw-poll 2 (cr, 11-19/0826r1)</vt:lpstr>
      <vt:lpstr>Straw-poll 3 (cr, 11-18/1774r18)</vt:lpstr>
      <vt:lpstr>Straw-poll 4 (cr, 11-19/0827r1)</vt:lpstr>
      <vt:lpstr>Straw-poll 5 (cr, 11-19/0830r1)</vt:lpstr>
      <vt:lpstr>Straw-poll 6 (cr, 11-19/0831r1)</vt:lpstr>
      <vt:lpstr>Straw-poll 7 (cr, 11-19/0827r3)</vt:lpstr>
      <vt:lpstr>Straw-poll 8 (cr, 11-19/0836r0)</vt:lpstr>
      <vt:lpstr>Straw-poll 9 (cr, 11-19/0866r3)</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2734</cp:revision>
  <cp:lastPrinted>1998-02-10T13:28:06Z</cp:lastPrinted>
  <dcterms:created xsi:type="dcterms:W3CDTF">2007-04-17T18:10:23Z</dcterms:created>
  <dcterms:modified xsi:type="dcterms:W3CDTF">2019-05-14T18:49:27Z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