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606" r:id="rId2"/>
    <p:sldId id="607" r:id="rId3"/>
    <p:sldId id="611" r:id="rId4"/>
    <p:sldId id="612" r:id="rId5"/>
    <p:sldId id="613" r:id="rId6"/>
    <p:sldId id="614" r:id="rId7"/>
    <p:sldId id="615" r:id="rId8"/>
    <p:sldId id="616" r:id="rId9"/>
    <p:sldId id="617" r:id="rId10"/>
    <p:sldId id="627" r:id="rId11"/>
    <p:sldId id="628" r:id="rId12"/>
    <p:sldId id="618" r:id="rId13"/>
    <p:sldId id="629" r:id="rId14"/>
    <p:sldId id="61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802.11-19/0880r0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May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2019-05-13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15"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714639094"/>
              </p:ext>
            </p:extLst>
          </p:nvPr>
        </p:nvGraphicFramePr>
        <p:xfrm>
          <a:off x="1066800" y="2286000"/>
          <a:ext cx="7239000" cy="2575560"/>
        </p:xfrm>
        <a:graphic>
          <a:graphicData uri="http://schemas.openxmlformats.org/drawingml/2006/table">
            <a:tbl>
              <a:tblPr firstRow="1" bandRow="1">
                <a:tableStyleId>{616DA210-FB5B-4158-B5E0-FEB733F419BA}</a:tableStyleId>
              </a:tblPr>
              <a:tblGrid>
                <a:gridCol w="990600"/>
                <a:gridCol w="762000"/>
                <a:gridCol w="762000"/>
                <a:gridCol w="914400"/>
                <a:gridCol w="914400"/>
                <a:gridCol w="762000"/>
                <a:gridCol w="838200"/>
                <a:gridCol w="129540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zh-CN" altLang="en-US"/>
                    </a:p>
                  </a:txBody>
                  <a:tcPr/>
                </a:tc>
                <a:tc gridSpan="2">
                  <a:txBody>
                    <a:bodyPr/>
                    <a:lstStyle/>
                    <a:p>
                      <a:pPr algn="ctr"/>
                      <a:r>
                        <a:rPr lang="en-US" dirty="0" smtClean="0"/>
                        <a:t>Tuesday</a:t>
                      </a:r>
                      <a:endParaRPr lang="en-US" dirty="0"/>
                    </a:p>
                  </a:txBody>
                  <a:tcPr/>
                </a:tc>
                <a:tc hMerge="1">
                  <a:txBody>
                    <a:bodyPr/>
                    <a:lstStyle/>
                    <a:p>
                      <a:endParaRPr lang="zh-CN" alt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c>
                  <a:txBody>
                    <a:bodyPr/>
                    <a:lstStyle/>
                    <a:p>
                      <a:endParaRPr lang="zh-CN" altLang="en-US" sz="180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r>
                        <a:rPr lang="en-US" sz="1800" b="0" dirty="0" smtClean="0"/>
                        <a:t>TGax</a:t>
                      </a:r>
                      <a:endParaRPr lang="en-US" sz="1800" b="0" dirty="0"/>
                    </a:p>
                  </a:txBody>
                  <a:tcPr/>
                </a:tc>
              </a:tr>
              <a:tr h="457200">
                <a:tc>
                  <a:txBody>
                    <a:bodyPr/>
                    <a:lstStyle/>
                    <a:p>
                      <a:pPr algn="ctr"/>
                      <a:r>
                        <a:rPr lang="en-US" dirty="0" smtClean="0"/>
                        <a:t>AM 2</a:t>
                      </a:r>
                      <a:endParaRPr lang="en-US" dirty="0"/>
                    </a:p>
                  </a:txBody>
                  <a:tcPr/>
                </a:tc>
                <a:tc gridSpan="2">
                  <a:txBody>
                    <a:bodyPr/>
                    <a:lstStyle/>
                    <a:p>
                      <a:pPr algn="ctr"/>
                      <a:r>
                        <a:rPr lang="en-US" sz="1800" b="0" dirty="0" err="1" smtClean="0"/>
                        <a:t>TGax</a:t>
                      </a:r>
                      <a:endParaRPr lang="en-US" sz="1800" b="0" dirty="0"/>
                    </a:p>
                  </a:txBody>
                  <a:tcPr/>
                </a:tc>
                <a:tc hMerge="1">
                  <a:txBody>
                    <a:bodyPr/>
                    <a:lstStyle/>
                    <a:p>
                      <a:endParaRPr lang="zh-CN" altLang="en-US"/>
                    </a:p>
                  </a:txBody>
                  <a:tcPr/>
                </a:tc>
                <a:tc>
                  <a:txBody>
                    <a:bodyPr/>
                    <a:lstStyle/>
                    <a:p>
                      <a:pPr algn="ctr"/>
                      <a:r>
                        <a:rPr lang="en-US" sz="1800" b="1" dirty="0" smtClean="0"/>
                        <a:t>PHY</a:t>
                      </a:r>
                      <a:endParaRPr lang="en-US" sz="1800" b="1" dirty="0"/>
                    </a:p>
                  </a:txBody>
                  <a:tcPr/>
                </a:tc>
                <a:tc>
                  <a:txBody>
                    <a:bodyPr/>
                    <a:lstStyle/>
                    <a:p>
                      <a:pPr algn="ctr"/>
                      <a:r>
                        <a:rPr lang="en-US" sz="1800" b="1" dirty="0" smtClean="0"/>
                        <a:t>MAC</a:t>
                      </a:r>
                      <a:endParaRPr lang="en-US" sz="1800" b="1"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r h="381000">
                <a:tc>
                  <a:txBody>
                    <a:bodyPr/>
                    <a:lstStyle/>
                    <a:p>
                      <a:pPr algn="ctr"/>
                      <a:r>
                        <a:rPr lang="en-US" dirty="0" smtClean="0"/>
                        <a:t>PM 1</a:t>
                      </a:r>
                      <a:endParaRPr lang="en-US" dirty="0"/>
                    </a:p>
                  </a:txBody>
                  <a:tcPr/>
                </a:tc>
                <a:tc>
                  <a:txBody>
                    <a:bodyPr/>
                    <a:lstStyle/>
                    <a:p>
                      <a:pPr algn="ctr"/>
                      <a:r>
                        <a:rPr lang="en-US" sz="1800" b="1" dirty="0" smtClean="0"/>
                        <a:t>PHY</a:t>
                      </a:r>
                      <a:endParaRPr lang="en-US" sz="1800" b="1" dirty="0"/>
                    </a:p>
                  </a:txBody>
                  <a:tcPr/>
                </a:tc>
                <a:tc>
                  <a:txBody>
                    <a:bodyPr/>
                    <a:lstStyle/>
                    <a:p>
                      <a:pPr algn="ctr"/>
                      <a:r>
                        <a:rPr lang="en-US" sz="1800" b="1" dirty="0" smtClean="0"/>
                        <a:t>MAC</a:t>
                      </a:r>
                      <a:endParaRPr lang="en-US" sz="1800" b="1" dirty="0"/>
                    </a:p>
                  </a:txBody>
                  <a:tcPr/>
                </a:tc>
                <a:tc>
                  <a:txBody>
                    <a:bodyPr/>
                    <a:lstStyle/>
                    <a:p>
                      <a:pPr algn="ctr"/>
                      <a:r>
                        <a:rPr lang="en-US" sz="1800" b="1" dirty="0" smtClean="0"/>
                        <a:t>PHY</a:t>
                      </a:r>
                      <a:endParaRPr lang="en-US" sz="1800" b="1" dirty="0"/>
                    </a:p>
                  </a:txBody>
                  <a:tcPr/>
                </a:tc>
                <a:tc>
                  <a:txBody>
                    <a:bodyPr/>
                    <a:lstStyle/>
                    <a:p>
                      <a:pPr algn="ctr"/>
                      <a:r>
                        <a:rPr lang="en-US" sz="1800" b="1" dirty="0" smtClean="0"/>
                        <a:t>MAC</a:t>
                      </a:r>
                      <a:endParaRPr lang="en-US" sz="1800" b="1" dirty="0"/>
                    </a:p>
                  </a:txBody>
                  <a:tcPr/>
                </a:tc>
                <a:tc gridSpan="2">
                  <a:txBody>
                    <a:bodyPr/>
                    <a:lstStyle/>
                    <a:p>
                      <a:pPr algn="ctr"/>
                      <a:r>
                        <a:rPr lang="en-US" sz="1800" b="0" dirty="0" err="1" smtClean="0"/>
                        <a:t>TGax</a:t>
                      </a:r>
                      <a:endParaRPr lang="en-US" sz="1800" b="0" dirty="0"/>
                    </a:p>
                  </a:txBody>
                  <a:tcPr/>
                </a:tc>
                <a:tc hMerge="1">
                  <a:txBody>
                    <a:bodyPr/>
                    <a:lstStyle/>
                    <a:p>
                      <a:endParaRPr lang="zh-CN" altLang="en-US"/>
                    </a:p>
                  </a:txBody>
                  <a:tcPr/>
                </a:tc>
                <a:tc>
                  <a:txBody>
                    <a:bodyPr/>
                    <a:lstStyle/>
                    <a:p>
                      <a:pPr algn="ctr"/>
                      <a:r>
                        <a:rPr lang="en-US" sz="1800" b="0" dirty="0" err="1" smtClean="0"/>
                        <a:t>TGax</a:t>
                      </a:r>
                      <a:endParaRPr lang="en-US" sz="1800" b="0" dirty="0"/>
                    </a:p>
                  </a:txBody>
                  <a:tcPr/>
                </a:tc>
              </a:tr>
              <a:tr h="419154">
                <a:tc>
                  <a:txBody>
                    <a:bodyPr/>
                    <a:lstStyle/>
                    <a:p>
                      <a:pPr algn="ctr"/>
                      <a:r>
                        <a:rPr lang="en-US" dirty="0" smtClean="0"/>
                        <a:t>PM</a:t>
                      </a:r>
                      <a:r>
                        <a:rPr lang="en-US" baseline="0" dirty="0" smtClean="0"/>
                        <a:t> 2</a:t>
                      </a:r>
                      <a:endParaRPr lang="en-US" dirty="0"/>
                    </a:p>
                  </a:txBody>
                  <a:tcPr/>
                </a:tc>
                <a:tc gridSpan="2">
                  <a:txBody>
                    <a:bodyPr/>
                    <a:lstStyle/>
                    <a:p>
                      <a:pPr algn="ctr"/>
                      <a:endParaRPr lang="en-US" sz="1800" b="0" dirty="0"/>
                    </a:p>
                  </a:txBody>
                  <a:tcPr/>
                </a:tc>
                <a:tc hMerge="1">
                  <a:txBody>
                    <a:bodyPr/>
                    <a:lstStyle/>
                    <a:p>
                      <a:endParaRPr lang="zh-CN" altLang="en-US"/>
                    </a:p>
                  </a:txBody>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tc>
                <a:tc>
                  <a:txBody>
                    <a:bodyPr/>
                    <a:lstStyle/>
                    <a:p>
                      <a:pPr algn="ctr"/>
                      <a:endParaRPr lang="en-US" sz="1800" b="0" dirty="0"/>
                    </a:p>
                  </a:txBody>
                  <a:tcPr/>
                </a:tc>
                <a:tc>
                  <a:txBody>
                    <a:bodyPr/>
                    <a:lstStyle/>
                    <a:p>
                      <a:pPr marL="0" algn="ctr" defTabSz="914400" rtl="0" eaLnBrk="1" latinLnBrk="0" hangingPunct="1"/>
                      <a:r>
                        <a:rPr lang="en-US" sz="1800" b="1" dirty="0" smtClean="0"/>
                        <a:t>PHY</a:t>
                      </a:r>
                      <a:endParaRPr lang="en-US" sz="1800" b="1" dirty="0"/>
                    </a:p>
                  </a:txBody>
                  <a:tcPr/>
                </a:tc>
                <a:tc>
                  <a:txBody>
                    <a:bodyPr/>
                    <a:lstStyle/>
                    <a:p>
                      <a:pPr marL="0" algn="ctr" defTabSz="914400" rtl="0" eaLnBrk="1" latinLnBrk="0" hangingPunct="1"/>
                      <a:r>
                        <a:rPr lang="en-US" sz="1800" b="1" dirty="0" smtClean="0"/>
                        <a:t>MAC</a:t>
                      </a:r>
                      <a:endParaRPr lang="en-US" sz="1800" b="1" dirty="0"/>
                    </a:p>
                  </a:txBody>
                  <a:tcPr/>
                </a:tc>
                <a:tc>
                  <a:txBody>
                    <a:bodyPr/>
                    <a:lstStyle/>
                    <a:p>
                      <a:endParaRPr lang="en-US" sz="1800" b="0" dirty="0"/>
                    </a:p>
                  </a:txBody>
                  <a:tcPr/>
                </a:tc>
              </a:tr>
              <a:tr h="349405">
                <a:tc>
                  <a:txBody>
                    <a:bodyPr/>
                    <a:lstStyle/>
                    <a:p>
                      <a:pPr algn="ctr"/>
                      <a:r>
                        <a:rPr lang="en-US" dirty="0" smtClean="0"/>
                        <a:t>EVE</a:t>
                      </a:r>
                      <a:endParaRPr lang="en-US" dirty="0"/>
                    </a:p>
                  </a:txBody>
                  <a:tcPr/>
                </a:tc>
                <a:tc gridSpan="2">
                  <a:txBody>
                    <a:bodyPr/>
                    <a:lstStyle/>
                    <a:p>
                      <a:pPr algn="ctr"/>
                      <a:endParaRPr lang="en-US" sz="1800" dirty="0"/>
                    </a:p>
                  </a:txBody>
                  <a:tcP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smtClean="0"/>
                    </a:p>
                  </a:txBody>
                  <a:tcPr/>
                </a:tc>
                <a:tc>
                  <a:txBody>
                    <a:bodyPr/>
                    <a:lstStyle/>
                    <a:p>
                      <a:endParaRPr lang="zh-CN" altLang="en-US" sz="180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bl>
          </a:graphicData>
        </a:graphic>
      </p:graphicFrame>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Tech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10" name="Table 5"/>
          <p:cNvGraphicFramePr>
            <a:graphicFrameLocks noGrp="1"/>
          </p:cNvGraphicFramePr>
          <p:nvPr>
            <p:extLst>
              <p:ext uri="{D42A27DB-BD31-4B8C-83A1-F6EECF244321}">
                <p14:modId xmlns:p14="http://schemas.microsoft.com/office/powerpoint/2010/main" val="4002578194"/>
              </p:ext>
            </p:extLst>
          </p:nvPr>
        </p:nvGraphicFramePr>
        <p:xfrm>
          <a:off x="1216819" y="2209800"/>
          <a:ext cx="6710361" cy="3564252"/>
        </p:xfrm>
        <a:graphic>
          <a:graphicData uri="http://schemas.openxmlformats.org/drawingml/2006/table">
            <a:tbl>
              <a:tblPr>
                <a:tableStyleId>{0E3FDE45-AF77-4B5C-9715-49D594BDF05E}</a:tableStyleId>
              </a:tblPr>
              <a:tblGrid>
                <a:gridCol w="1824929"/>
                <a:gridCol w="3391369"/>
                <a:gridCol w="1494063"/>
              </a:tblGrid>
              <a:tr h="158352">
                <a:tc>
                  <a:txBody>
                    <a:bodyPr/>
                    <a:lstStyle/>
                    <a:p>
                      <a:pPr algn="ctr" fontAlgn="b"/>
                      <a:r>
                        <a:rPr lang="en-US" sz="1400" b="1" u="none" strike="noStrike" dirty="0" smtClean="0">
                          <a:effectLst/>
                        </a:rPr>
                        <a:t>Assignee</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smtClean="0">
                          <a:effectLst/>
                        </a:rPr>
                        <a:t>CIDs</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smtClean="0">
                          <a:effectLst/>
                        </a:rPr>
                        <a:t>Status</a:t>
                      </a:r>
                      <a:endParaRPr lang="en-US" sz="14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l" fontAlgn="t"/>
                      <a:r>
                        <a:rPr lang="en-US" sz="1400" u="none" strike="noStrike" dirty="0" smtClean="0">
                          <a:effectLst/>
                        </a:rPr>
                        <a:t>Bo</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400" b="0" i="0" u="none" strike="noStrike" dirty="0" smtClean="0">
                          <a:solidFill>
                            <a:schemeClr val="tx1"/>
                          </a:solidFill>
                          <a:effectLst/>
                          <a:latin typeface="+mn-lt"/>
                        </a:rPr>
                        <a:t>CID</a:t>
                      </a:r>
                      <a:r>
                        <a:rPr lang="en-US" sz="1400" b="0" i="0" u="none" strike="noStrike" baseline="0" dirty="0" smtClean="0">
                          <a:solidFill>
                            <a:schemeClr val="tx1"/>
                          </a:solidFill>
                          <a:effectLst/>
                          <a:latin typeface="+mn-lt"/>
                        </a:rPr>
                        <a:t> 20973, 21026</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en-US" sz="1400" b="0" i="0" u="none" strike="noStrike" dirty="0" smtClean="0">
                          <a:solidFill>
                            <a:srgbClr val="000000"/>
                          </a:solidFill>
                          <a:effectLst/>
                          <a:latin typeface="Calibri" panose="020F0502020204030204" pitchFamily="34" charset="0"/>
                        </a:rPr>
                        <a:t>Un</a:t>
                      </a:r>
                      <a:r>
                        <a:rPr lang="en-US" sz="1400" b="0" i="0" u="none" strike="noStrike" baseline="0" dirty="0" smtClean="0">
                          <a:solidFill>
                            <a:srgbClr val="000000"/>
                          </a:solidFill>
                          <a:effectLst/>
                          <a:latin typeface="Calibri" panose="020F0502020204030204" pitchFamily="34" charset="0"/>
                        </a:rPr>
                        <a:t>resolved</a:t>
                      </a:r>
                      <a:endParaRPr lang="en-US"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l" fontAlgn="t"/>
                      <a:r>
                        <a:rPr lang="en-US" sz="1400" b="0" i="0" u="none" strike="noStrike" dirty="0" smtClean="0">
                          <a:solidFill>
                            <a:srgbClr val="000000"/>
                          </a:solidFill>
                          <a:effectLst/>
                          <a:latin typeface="Calibri" panose="020F0502020204030204" pitchFamily="34" charset="0"/>
                        </a:rPr>
                        <a:t>Brian</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kern="1200" dirty="0" smtClean="0">
                          <a:solidFill>
                            <a:schemeClr val="tx1"/>
                          </a:solidFill>
                          <a:effectLst/>
                          <a:latin typeface="+mn-lt"/>
                          <a:ea typeface="+mn-ea"/>
                          <a:cs typeface="+mn-cs"/>
                        </a:rPr>
                        <a:t>CID 21267</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3688">
                <a:tc>
                  <a:txBody>
                    <a:bodyPr/>
                    <a:lstStyle/>
                    <a:p>
                      <a:pPr algn="l" fontAlgn="t"/>
                      <a:r>
                        <a:rPr lang="en-US" sz="1400" b="0" i="0" u="none" strike="noStrike" dirty="0" err="1" smtClean="0">
                          <a:solidFill>
                            <a:srgbClr val="000000"/>
                          </a:solidFill>
                          <a:effectLst/>
                          <a:latin typeface="Calibri" panose="020F0502020204030204" pitchFamily="34" charset="0"/>
                        </a:rPr>
                        <a:t>Jianhan</a:t>
                      </a:r>
                      <a:r>
                        <a:rPr lang="en-US" sz="1400" b="0" i="0" u="none" strike="noStrike" baseline="0" dirty="0" smtClean="0">
                          <a:solidFill>
                            <a:srgbClr val="000000"/>
                          </a:solidFill>
                          <a:effectLst/>
                          <a:latin typeface="Calibri" panose="020F0502020204030204" pitchFamily="34" charset="0"/>
                        </a:rPr>
                        <a:t> Liu </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kern="1200" dirty="0" smtClean="0">
                          <a:solidFill>
                            <a:schemeClr val="tx1"/>
                          </a:solidFill>
                          <a:effectLst/>
                          <a:latin typeface="+mn-lt"/>
                          <a:ea typeface="+mn-ea"/>
                          <a:cs typeface="+mn-cs"/>
                        </a:rPr>
                        <a:t>12</a:t>
                      </a:r>
                      <a:r>
                        <a:rPr lang="en-US" sz="1400" u="none" strike="noStrike" kern="1200" baseline="0" dirty="0" smtClean="0">
                          <a:solidFill>
                            <a:schemeClr val="tx1"/>
                          </a:solidFill>
                          <a:effectLst/>
                          <a:latin typeface="+mn-lt"/>
                          <a:ea typeface="+mn-ea"/>
                          <a:cs typeface="+mn-cs"/>
                        </a:rPr>
                        <a:t> CIDs for sub-clause 27.3.10.7.2</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l" fontAlgn="t"/>
                      <a:r>
                        <a:rPr lang="en-US" sz="1400" b="0" i="0" u="none" strike="noStrike" dirty="0" err="1" smtClean="0">
                          <a:solidFill>
                            <a:srgbClr val="000000"/>
                          </a:solidFill>
                          <a:effectLst/>
                          <a:latin typeface="Calibri" panose="020F0502020204030204" pitchFamily="34" charset="0"/>
                        </a:rPr>
                        <a:t>Kome</a:t>
                      </a:r>
                      <a:r>
                        <a:rPr lang="en-US" sz="1400" b="0" i="0" u="none" strike="noStrike" dirty="0" smtClean="0">
                          <a:solidFill>
                            <a:srgbClr val="000000"/>
                          </a:solidFill>
                          <a:effectLst/>
                          <a:latin typeface="Calibri" panose="020F0502020204030204" pitchFamily="34" charset="0"/>
                        </a:rPr>
                        <a:t> Oteri</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kern="1200" dirty="0" smtClean="0">
                          <a:solidFill>
                            <a:schemeClr val="tx1"/>
                          </a:solidFill>
                          <a:effectLst/>
                          <a:latin typeface="+mn-lt"/>
                          <a:ea typeface="+mn-ea"/>
                          <a:cs typeface="+mn-cs"/>
                        </a:rPr>
                        <a:t>CID 20780, 20781, 21565</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l" fontAlgn="b"/>
                      <a:r>
                        <a:rPr lang="en-US" sz="1400" b="0" i="0" u="none" strike="noStrike" dirty="0" smtClean="0">
                          <a:solidFill>
                            <a:srgbClr val="000000"/>
                          </a:solidFill>
                          <a:effectLst/>
                          <a:latin typeface="Calibri" panose="020F0502020204030204" pitchFamily="34" charset="0"/>
                        </a:rPr>
                        <a:t>Ron</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Porat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kern="1200" dirty="0" smtClean="0">
                          <a:solidFill>
                            <a:schemeClr val="tx1"/>
                          </a:solidFill>
                          <a:effectLst/>
                          <a:latin typeface="+mn-lt"/>
                          <a:ea typeface="+mn-ea"/>
                          <a:cs typeface="+mn-cs"/>
                        </a:rPr>
                        <a:t>CID 20794, 20934, 20935</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b"/>
                </a:tc>
              </a:tr>
              <a:tr h="185274">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Ross Yu Jian</a:t>
                      </a:r>
                      <a:endParaRPr lang="en-US" sz="1400" u="none" strike="noStrike" kern="1200" dirty="0">
                        <a:solidFill>
                          <a:schemeClr val="tx1"/>
                        </a:solidFill>
                        <a:effectLst/>
                        <a:latin typeface="+mn-lt"/>
                        <a:ea typeface="+mn-ea"/>
                        <a:cs typeface="+mn-cs"/>
                      </a:endParaRPr>
                    </a:p>
                  </a:txBody>
                  <a:tcPr marL="9525" marR="9525" marT="9525" marB="0"/>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62 CIDs for sub-clause 27.3.10.8</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Sameer </a:t>
                      </a:r>
                      <a:r>
                        <a:rPr lang="en-US" altLang="zh-CN" sz="1400" u="none" strike="noStrike" kern="1200" dirty="0" err="1" smtClean="0">
                          <a:solidFill>
                            <a:schemeClr val="tx1"/>
                          </a:solidFill>
                          <a:effectLst/>
                          <a:latin typeface="+mn-lt"/>
                          <a:ea typeface="+mn-ea"/>
                          <a:cs typeface="+mn-cs"/>
                        </a:rPr>
                        <a:t>Vermani</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CID 20769, 20774, 21048, 21381</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Song-</a:t>
                      </a:r>
                      <a:r>
                        <a:rPr lang="en-US" altLang="zh-CN" sz="1400" u="none" strike="noStrike" kern="1200" dirty="0" err="1" smtClean="0">
                          <a:solidFill>
                            <a:schemeClr val="tx1"/>
                          </a:solidFill>
                          <a:effectLst/>
                          <a:latin typeface="+mn-lt"/>
                          <a:ea typeface="+mn-ea"/>
                          <a:cs typeface="+mn-cs"/>
                        </a:rPr>
                        <a:t>Haur</a:t>
                      </a:r>
                      <a:r>
                        <a:rPr lang="en-US" altLang="zh-CN" sz="1400" u="none" strike="noStrike" kern="1200" dirty="0" smtClean="0">
                          <a:solidFill>
                            <a:schemeClr val="tx1"/>
                          </a:solidFill>
                          <a:effectLst/>
                          <a:latin typeface="+mn-lt"/>
                          <a:ea typeface="+mn-ea"/>
                          <a:cs typeface="+mn-cs"/>
                        </a:rPr>
                        <a:t> An</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CID 21410</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smtClean="0">
                          <a:solidFill>
                            <a:srgbClr val="000000"/>
                          </a:solidFill>
                          <a:effectLst/>
                          <a:latin typeface="Calibri" panose="020F0502020204030204" pitchFamily="34" charset="0"/>
                        </a:rPr>
                        <a:t>Un</a:t>
                      </a:r>
                      <a:r>
                        <a:rPr lang="en-US" altLang="zh-CN" sz="1400" b="0" i="0" u="none" strike="noStrike" baseline="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Tianyu</a:t>
                      </a:r>
                      <a:r>
                        <a:rPr lang="en-US" altLang="zh-CN" sz="1400" u="none" strike="noStrike" kern="1200" dirty="0" smtClean="0">
                          <a:solidFill>
                            <a:schemeClr val="tx1"/>
                          </a:solidFill>
                          <a:effectLst/>
                          <a:latin typeface="+mn-lt"/>
                          <a:ea typeface="+mn-ea"/>
                          <a:cs typeface="+mn-cs"/>
                        </a:rPr>
                        <a:t> Wu</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CID 20895, 20898, 21431, 21434</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Xiaogang</a:t>
                      </a:r>
                      <a:r>
                        <a:rPr lang="en-US" altLang="zh-CN" sz="1400" u="none" strike="noStrike" kern="1200" dirty="0" smtClean="0">
                          <a:solidFill>
                            <a:schemeClr val="tx1"/>
                          </a:solidFill>
                          <a:effectLst/>
                          <a:latin typeface="+mn-lt"/>
                          <a:ea typeface="+mn-ea"/>
                          <a:cs typeface="+mn-cs"/>
                        </a:rPr>
                        <a:t> Chen</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12 CIDs </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Yan Zhang</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30 CIDs </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Youhan</a:t>
                      </a:r>
                      <a:r>
                        <a:rPr lang="en-US" altLang="zh-CN" sz="1400" u="none" strike="noStrike" kern="1200" dirty="0" smtClean="0">
                          <a:solidFill>
                            <a:schemeClr val="tx1"/>
                          </a:solidFill>
                          <a:effectLst/>
                          <a:latin typeface="+mn-lt"/>
                          <a:ea typeface="+mn-ea"/>
                          <a:cs typeface="+mn-cs"/>
                        </a:rPr>
                        <a:t> Kim</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27 CIDs</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Yujin</a:t>
                      </a:r>
                      <a:r>
                        <a:rPr lang="en-US" altLang="zh-CN" sz="1400" u="none" strike="noStrike" kern="1200" dirty="0" smtClean="0">
                          <a:solidFill>
                            <a:schemeClr val="tx1"/>
                          </a:solidFill>
                          <a:effectLst/>
                          <a:latin typeface="+mn-lt"/>
                          <a:ea typeface="+mn-ea"/>
                          <a:cs typeface="+mn-cs"/>
                        </a:rPr>
                        <a:t> Noh</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CID 20718</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b="1" u="none" strike="noStrike" kern="1200" dirty="0" smtClean="0">
                          <a:solidFill>
                            <a:srgbClr val="FFC000"/>
                          </a:solidFill>
                          <a:effectLst/>
                          <a:latin typeface="+mn-lt"/>
                          <a:ea typeface="+mn-ea"/>
                          <a:cs typeface="+mn-cs"/>
                        </a:rPr>
                        <a:t>Un-assigned</a:t>
                      </a:r>
                      <a:endParaRPr lang="en-US" altLang="zh-CN" sz="1400" b="1" u="none" strike="noStrike" kern="1200" dirty="0">
                        <a:solidFill>
                          <a:srgbClr val="FFC000"/>
                        </a:solidFill>
                        <a:effectLst/>
                        <a:latin typeface="+mn-lt"/>
                        <a:ea typeface="+mn-ea"/>
                        <a:cs typeface="+mn-cs"/>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1" u="none" strike="noStrike" kern="1200" dirty="0" smtClean="0">
                          <a:solidFill>
                            <a:srgbClr val="FFC000"/>
                          </a:solidFill>
                          <a:effectLst/>
                          <a:latin typeface="+mn-lt"/>
                          <a:ea typeface="+mn-ea"/>
                          <a:cs typeface="+mn-cs"/>
                        </a:rPr>
                        <a:t>CID 20087, 20166, 21001</a:t>
                      </a:r>
                      <a:endParaRPr lang="en-US" sz="1400" b="1" u="none" strike="noStrike" kern="1200" dirty="0">
                        <a:solidFill>
                          <a:srgbClr val="FFC000"/>
                        </a:solidFill>
                        <a:effectLst/>
                        <a:latin typeface="+mn-lt"/>
                        <a:ea typeface="+mn-ea"/>
                        <a:cs typeface="+mn-cs"/>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400" b="1" u="none" strike="noStrike" kern="1200" dirty="0" smtClean="0">
                          <a:solidFill>
                            <a:srgbClr val="FFC000"/>
                          </a:solidFill>
                          <a:effectLst/>
                          <a:latin typeface="+mn-lt"/>
                          <a:ea typeface="+mn-ea"/>
                          <a:cs typeface="+mn-cs"/>
                        </a:rPr>
                        <a:t>Un-</a:t>
                      </a:r>
                      <a:r>
                        <a:rPr lang="en-US" sz="1400" b="1" u="none" strike="noStrike" kern="1200" dirty="0" err="1" smtClean="0">
                          <a:solidFill>
                            <a:srgbClr val="FFC000"/>
                          </a:solidFill>
                          <a:effectLst/>
                          <a:latin typeface="+mn-lt"/>
                          <a:ea typeface="+mn-ea"/>
                          <a:cs typeface="+mn-cs"/>
                        </a:rPr>
                        <a:t>assigend</a:t>
                      </a:r>
                      <a:endParaRPr lang="en-US" sz="1400" b="1" u="none" strike="noStrike" kern="1200" dirty="0">
                        <a:solidFill>
                          <a:srgbClr val="FFC000"/>
                        </a:solidFill>
                        <a:effectLst/>
                        <a:latin typeface="+mn-lt"/>
                        <a:ea typeface="+mn-ea"/>
                        <a:cs typeface="+mn-cs"/>
                      </a:endParaRPr>
                    </a:p>
                  </a:txBody>
                  <a:tcPr marL="9525" marR="9525" marT="9525" marB="0" anchor="ctr">
                    <a:lnB w="12700" cap="flat" cmpd="sng" algn="ctr">
                      <a:solidFill>
                        <a:schemeClr val="tx1"/>
                      </a:solidFill>
                      <a:prstDash val="solid"/>
                      <a:round/>
                      <a:headEnd type="none" w="med" len="med"/>
                      <a:tailEnd type="none" w="med" len="med"/>
                    </a:lnB>
                  </a:tcP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Total</a:t>
                      </a:r>
                      <a:endParaRPr lang="en-US" altLang="zh-CN" sz="1400" u="none" strike="noStrike" kern="1200" dirty="0">
                        <a:solidFill>
                          <a:srgbClr val="FFC000"/>
                        </a:solidFill>
                        <a:effectLst/>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169 CIDs</a:t>
                      </a:r>
                      <a:endParaRPr lang="en-US" sz="1400" u="none" strike="noStrike" kern="1200" dirty="0">
                        <a:solidFill>
                          <a:schemeClr val="tx1"/>
                        </a:solidFill>
                        <a:effectLst/>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tcPr>
                </a:tc>
              </a:tr>
            </a:tbl>
          </a:graphicData>
        </a:graphic>
      </p:graphicFrame>
      <p:sp>
        <p:nvSpPr>
          <p:cNvPr id="8"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10" name="Table 5"/>
          <p:cNvGraphicFramePr>
            <a:graphicFrameLocks noGrp="1"/>
          </p:cNvGraphicFramePr>
          <p:nvPr>
            <p:extLst/>
          </p:nvPr>
        </p:nvGraphicFramePr>
        <p:xfrm>
          <a:off x="828675" y="3137695"/>
          <a:ext cx="7629525" cy="1952622"/>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ctr" fontAlgn="t"/>
                      <a:r>
                        <a:rPr lang="en-US" sz="1200" u="none" strike="noStrike" dirty="0" smtClean="0">
                          <a:effectLst/>
                        </a:rPr>
                        <a:t>11-18/1774</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Resolution To CID 16624 (HESIGB)</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a:effectLst/>
                        </a:rPr>
                        <a:t>Brian Hart (Cisco Systems)</a:t>
                      </a:r>
                      <a:endParaRPr lang="en-US" sz="1200" b="0" i="0" u="none" strike="noStrike">
                        <a:solidFill>
                          <a:srgbClr val="00000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effectLst/>
                        </a:rPr>
                        <a:t>11-19/0793</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kern="1200" dirty="0">
                          <a:solidFill>
                            <a:schemeClr val="tx1"/>
                          </a:solidFill>
                          <a:effectLst/>
                          <a:latin typeface="+mn-lt"/>
                          <a:ea typeface="+mn-ea"/>
                          <a:cs typeface="+mn-cs"/>
                        </a:rPr>
                        <a:t>Remaining PHY Math comment resolutions</a:t>
                      </a:r>
                    </a:p>
                  </a:txBody>
                  <a:tcPr marL="9525" marR="9525" marT="9525" marB="0" anchor="b"/>
                </a:tc>
                <a:tc>
                  <a:txBody>
                    <a:bodyPr/>
                    <a:lstStyle/>
                    <a:p>
                      <a:pPr algn="l" fontAlgn="t"/>
                      <a:r>
                        <a:rPr lang="en-US" sz="1200" u="none" strike="noStrike" dirty="0" smtClean="0">
                          <a:effectLst/>
                        </a:rPr>
                        <a:t>Yan Zhang (Marvell)</a:t>
                      </a:r>
                      <a:endParaRPr lang="en-US" sz="1200" b="0" i="0" u="none" strike="noStrike" dirty="0">
                        <a:solidFill>
                          <a:srgbClr val="000000"/>
                        </a:solidFill>
                        <a:effectLst/>
                        <a:latin typeface="Calibri" panose="020F0502020204030204" pitchFamily="34" charset="0"/>
                      </a:endParaRPr>
                    </a:p>
                  </a:txBody>
                  <a:tcPr marL="9525" marR="9525" marT="9525" marB="0"/>
                </a:tc>
              </a:tr>
              <a:tr h="183688">
                <a:tc>
                  <a:txBody>
                    <a:bodyPr/>
                    <a:lstStyle/>
                    <a:p>
                      <a:pPr algn="ctr" fontAlgn="t"/>
                      <a:r>
                        <a:rPr lang="en-US" sz="1200" u="none" strike="noStrike" dirty="0" smtClean="0">
                          <a:effectLst/>
                        </a:rPr>
                        <a:t>11-19/0826</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kern="1200" dirty="0">
                          <a:solidFill>
                            <a:schemeClr val="tx1"/>
                          </a:solidFill>
                          <a:effectLst/>
                          <a:latin typeface="+mn-lt"/>
                          <a:ea typeface="+mn-ea"/>
                          <a:cs typeface="+mn-cs"/>
                        </a:rPr>
                        <a:t>CR on DCM and STBC combinations</a:t>
                      </a:r>
                    </a:p>
                  </a:txBody>
                  <a:tcPr marL="9525" marR="9525" marT="9525" marB="0" anchor="b"/>
                </a:tc>
                <a:tc>
                  <a:txBody>
                    <a:bodyPr/>
                    <a:lstStyle/>
                    <a:p>
                      <a:pPr algn="l" fontAlgn="t"/>
                      <a:r>
                        <a:rPr lang="en-US" altLang="zh-CN" sz="1200" u="none" strike="noStrike" smtClean="0">
                          <a:effectLst/>
                        </a:rPr>
                        <a:t>Youhan Kim (Qualcomm)</a:t>
                      </a:r>
                      <a:endParaRPr lang="en-US" altLang="zh-CN" sz="12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effectLst/>
                        </a:rPr>
                        <a:t>11-19/0827</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kern="1200" dirty="0">
                          <a:solidFill>
                            <a:schemeClr val="tx1"/>
                          </a:solidFill>
                          <a:effectLst/>
                          <a:latin typeface="+mn-lt"/>
                          <a:ea typeface="+mn-ea"/>
                          <a:cs typeface="+mn-cs"/>
                        </a:rPr>
                        <a:t>CR on Punctured Non-HT Duplicate PPDU</a:t>
                      </a:r>
                    </a:p>
                  </a:txBody>
                  <a:tcPr marL="9525" marR="9525" marT="9525" marB="0" anchor="b"/>
                </a:tc>
                <a:tc>
                  <a:txBody>
                    <a:bodyPr/>
                    <a:lstStyle/>
                    <a:p>
                      <a:pPr algn="l" fontAlgn="t"/>
                      <a:r>
                        <a:rPr lang="en-US" altLang="zh-CN" sz="1200" u="none" strike="noStrike" smtClean="0">
                          <a:effectLst/>
                        </a:rPr>
                        <a:t>Youhan Kim (Qualcomm)</a:t>
                      </a:r>
                      <a:endParaRPr lang="en-US" altLang="zh-CN" sz="12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ctr" fontAlgn="b"/>
                      <a:r>
                        <a:rPr lang="en-US" sz="1200" u="none" strike="noStrike" dirty="0" smtClean="0">
                          <a:effectLst/>
                        </a:rPr>
                        <a:t>11-19/0830</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kern="1200" dirty="0">
                          <a:solidFill>
                            <a:schemeClr val="tx1"/>
                          </a:solidFill>
                          <a:effectLst/>
                          <a:latin typeface="+mn-lt"/>
                          <a:ea typeface="+mn-ea"/>
                          <a:cs typeface="+mn-cs"/>
                        </a:rPr>
                        <a:t>CR on Clause 17</a:t>
                      </a:r>
                    </a:p>
                  </a:txBody>
                  <a:tcPr marL="9525" marR="9525" marT="9525" marB="0" anchor="b"/>
                </a:tc>
                <a:tc>
                  <a:txBody>
                    <a:bodyPr/>
                    <a:lstStyle/>
                    <a:p>
                      <a:pPr algn="l" fontAlgn="t"/>
                      <a:r>
                        <a:rPr lang="en-US" altLang="zh-CN" sz="1200" u="none" strike="noStrike" smtClean="0">
                          <a:effectLst/>
                        </a:rPr>
                        <a:t>Youhan Kim (Qualcomm)</a:t>
                      </a:r>
                      <a:endParaRPr lang="en-US" altLang="zh-CN" sz="1200" b="0" i="0" u="none" strike="noStrike" dirty="0">
                        <a:solidFill>
                          <a:srgbClr val="000000"/>
                        </a:solidFill>
                        <a:effectLst/>
                        <a:latin typeface="Calibri" panose="020F0502020204030204" pitchFamily="34" charset="0"/>
                      </a:endParaRPr>
                    </a:p>
                  </a:txBody>
                  <a:tcPr marL="9525" marR="9525" marT="9525" marB="0" anchor="b"/>
                </a:tc>
              </a:tr>
              <a:tr h="185274">
                <a:tc>
                  <a:txBody>
                    <a:bodyPr/>
                    <a:lstStyle/>
                    <a:p>
                      <a:pPr algn="ctr" fontAlgn="t"/>
                      <a:r>
                        <a:rPr lang="en-US" sz="1200" u="none" strike="noStrike" dirty="0" smtClean="0">
                          <a:effectLst/>
                        </a:rPr>
                        <a:t>11-19/0831</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fr-FR" sz="1200" u="none" strike="noStrike" kern="1200" dirty="0">
                          <a:solidFill>
                            <a:schemeClr val="tx1"/>
                          </a:solidFill>
                          <a:effectLst/>
                          <a:latin typeface="+mn-lt"/>
                          <a:ea typeface="+mn-ea"/>
                          <a:cs typeface="+mn-cs"/>
                        </a:rPr>
                        <a:t>D4.0 Comment Resolution - Part 2</a:t>
                      </a:r>
                    </a:p>
                  </a:txBody>
                  <a:tcPr marL="9525" marR="9525" marT="9525" marB="0" anchor="b"/>
                </a:tc>
                <a:tc>
                  <a:txBody>
                    <a:bodyPr/>
                    <a:lstStyle/>
                    <a:p>
                      <a:pPr algn="l" fontAlgn="t"/>
                      <a:r>
                        <a:rPr lang="en-US" altLang="zh-CN" sz="1200" u="none" strike="noStrike" smtClean="0">
                          <a:effectLst/>
                        </a:rPr>
                        <a:t>Youhan Kim (Qualcomm)</a:t>
                      </a:r>
                      <a:endParaRPr lang="en-US" altLang="zh-CN" sz="12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marL="0" algn="ctr" defTabSz="914400" rtl="0" eaLnBrk="1" fontAlgn="b" latinLnBrk="0" hangingPunct="1"/>
                      <a:r>
                        <a:rPr lang="en-US" altLang="zh-CN" sz="1200" u="none" strike="noStrike" dirty="0" smtClean="0">
                          <a:effectLst/>
                        </a:rPr>
                        <a:t>11-19/0836</a:t>
                      </a:r>
                      <a:endParaRPr lang="en-US" altLang="zh-CN" sz="12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fr-FR" sz="1200" u="none" strike="noStrike" kern="1200" dirty="0">
                          <a:solidFill>
                            <a:schemeClr val="tx1"/>
                          </a:solidFill>
                          <a:effectLst/>
                          <a:latin typeface="+mn-lt"/>
                          <a:ea typeface="+mn-ea"/>
                          <a:cs typeface="+mn-cs"/>
                        </a:rPr>
                        <a:t>D4.0 Comment Resolution - Part 3</a:t>
                      </a:r>
                    </a:p>
                  </a:txBody>
                  <a:tcPr marL="9525" marR="9525" marT="9525" marB="0" anchor="b"/>
                </a:tc>
                <a:tc>
                  <a:txBody>
                    <a:bodyPr/>
                    <a:lstStyle/>
                    <a:p>
                      <a:pPr algn="l" fontAlgn="t"/>
                      <a:r>
                        <a:rPr lang="en-US" altLang="zh-CN" sz="1200" u="none" strike="noStrike" dirty="0" err="1" smtClean="0">
                          <a:effectLst/>
                        </a:rPr>
                        <a:t>Youhan</a:t>
                      </a:r>
                      <a:r>
                        <a:rPr lang="en-US" altLang="zh-CN" sz="1200" u="none" strike="noStrike" dirty="0" smtClean="0">
                          <a:effectLst/>
                        </a:rPr>
                        <a:t> Kim (Qualcomm)</a:t>
                      </a:r>
                      <a:endParaRPr lang="en-US" altLang="zh-CN" sz="12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ctr" defTabSz="914400" rtl="0" eaLnBrk="1" fontAlgn="b" latinLnBrk="0" hangingPunct="1"/>
                      <a:r>
                        <a:rPr lang="en-US" altLang="zh-CN" sz="1200" u="none" strike="noStrike" kern="1200" dirty="0" smtClean="0">
                          <a:solidFill>
                            <a:schemeClr val="tx1"/>
                          </a:solidFill>
                          <a:effectLst/>
                          <a:latin typeface="+mn-lt"/>
                          <a:ea typeface="+mn-ea"/>
                          <a:cs typeface="+mn-cs"/>
                        </a:rPr>
                        <a:t>11-19/0866</a:t>
                      </a:r>
                      <a:endParaRPr lang="en-US" altLang="zh-CN" sz="12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200" u="none" strike="noStrike" kern="1200" dirty="0" err="1" smtClean="0">
                          <a:solidFill>
                            <a:schemeClr val="tx1"/>
                          </a:solidFill>
                          <a:effectLst/>
                          <a:latin typeface="+mn-lt"/>
                          <a:ea typeface="+mn-ea"/>
                          <a:cs typeface="+mn-cs"/>
                        </a:rPr>
                        <a:t>PHY_CR_TxRxProcedure</a:t>
                      </a:r>
                      <a:endParaRPr lang="fr-FR" sz="1200" u="none" strike="noStrike" kern="1200" dirty="0">
                        <a:solidFill>
                          <a:schemeClr val="tx1"/>
                        </a:solidFill>
                        <a:effectLst/>
                        <a:latin typeface="+mn-lt"/>
                        <a:ea typeface="+mn-ea"/>
                        <a:cs typeface="+mn-cs"/>
                      </a:endParaRPr>
                    </a:p>
                  </a:txBody>
                  <a:tcPr marL="9525" marR="9525" marT="9525" marB="0" anchor="b"/>
                </a:tc>
                <a:tc>
                  <a:txBody>
                    <a:bodyPr/>
                    <a:lstStyle/>
                    <a:p>
                      <a:pPr algn="l" fontAlgn="t"/>
                      <a:r>
                        <a:rPr lang="en-US" altLang="zh-CN" sz="1200" b="0" i="0" u="none" strike="noStrike" dirty="0" err="1" smtClean="0">
                          <a:solidFill>
                            <a:srgbClr val="000000"/>
                          </a:solidFill>
                          <a:effectLst/>
                          <a:latin typeface="Calibri" panose="020F0502020204030204" pitchFamily="34" charset="0"/>
                        </a:rPr>
                        <a:t>Xiaogang</a:t>
                      </a:r>
                      <a:r>
                        <a:rPr lang="en-US" altLang="zh-CN" sz="1200" b="0" i="0" u="none" strike="noStrike" baseline="0" dirty="0" smtClean="0">
                          <a:solidFill>
                            <a:srgbClr val="000000"/>
                          </a:solidFill>
                          <a:effectLst/>
                          <a:latin typeface="Calibri" panose="020F0502020204030204" pitchFamily="34" charset="0"/>
                        </a:rPr>
                        <a:t> Chen (Intel)</a:t>
                      </a:r>
                      <a:endParaRPr lang="en-US" altLang="zh-CN" sz="12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r>
            </a:tbl>
          </a:graphicData>
        </a:graphic>
      </p:graphicFrame>
      <p:sp>
        <p:nvSpPr>
          <p:cNvPr id="8"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133600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11-19/xxxxr0)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a:t>X</a:t>
            </a:r>
            <a:r>
              <a:rPr lang="en-US" altLang="zh-CN" dirty="0" smtClean="0"/>
              <a:t> CIDs (except those marked in red) and the corresponding modification proposal to IEEE P802.11ax D4.X as in 11-19/XXXXr0</a:t>
            </a:r>
          </a:p>
          <a:p>
            <a:pPr lvl="1"/>
            <a:r>
              <a:rPr lang="en-US" altLang="zh-CN" dirty="0" smtClean="0"/>
              <a:t>CID</a:t>
            </a:r>
          </a:p>
          <a:p>
            <a:pPr lvl="1"/>
            <a:endParaRPr lang="en-GB"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Atlanta, GA, USA</a:t>
            </a:r>
          </a:p>
          <a:p>
            <a:pPr algn="ctr">
              <a:lnSpc>
                <a:spcPct val="90000"/>
              </a:lnSpc>
              <a:buFontTx/>
              <a:buNone/>
            </a:pPr>
            <a:r>
              <a:rPr lang="en-US" altLang="en-US" sz="3200" dirty="0" smtClean="0">
                <a:latin typeface="Arial" pitchFamily="34" charset="0"/>
              </a:rPr>
              <a:t>May 13-18,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58142</TotalTime>
  <Words>1156</Words>
  <Application>Microsoft Office PowerPoint</Application>
  <PresentationFormat>全屏显示(4:3)</PresentationFormat>
  <Paragraphs>227</Paragraphs>
  <Slides>14</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3" baseType="lpstr">
      <vt:lpstr>Monotype Sorts</vt:lpstr>
      <vt:lpstr>ＭＳ Ｐゴシック</vt:lpstr>
      <vt:lpstr>ＭＳ Ｐゴシック</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Tech Comments Status</vt:lpstr>
      <vt:lpstr>PHY Submissions</vt:lpstr>
      <vt:lpstr>Straw-poll 1 (cr, 11-19/xxxxr0)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2703</cp:revision>
  <cp:lastPrinted>1998-02-10T13:28:06Z</cp:lastPrinted>
  <dcterms:created xsi:type="dcterms:W3CDTF">2007-04-17T18:10:23Z</dcterms:created>
  <dcterms:modified xsi:type="dcterms:W3CDTF">2019-05-13T15:56:02Z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