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548" r:id="rId2"/>
    <p:sldId id="588" r:id="rId3"/>
    <p:sldId id="580" r:id="rId4"/>
    <p:sldId id="581" r:id="rId5"/>
    <p:sldId id="582" r:id="rId6"/>
    <p:sldId id="587" r:id="rId7"/>
    <p:sldId id="590" r:id="rId8"/>
    <p:sldId id="585" r:id="rId9"/>
    <p:sldId id="589" r:id="rId10"/>
    <p:sldId id="557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8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5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9933"/>
    <a:srgbClr val="FF9900"/>
    <a:srgbClr val="99CCFF"/>
    <a:srgbClr val="66CCFF"/>
    <a:srgbClr val="FFFFCC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2105" autoAdjust="0"/>
  </p:normalViewPr>
  <p:slideViewPr>
    <p:cSldViewPr>
      <p:cViewPr>
        <p:scale>
          <a:sx n="125" d="100"/>
          <a:sy n="125" d="100"/>
        </p:scale>
        <p:origin x="1194" y="-132"/>
      </p:cViewPr>
      <p:guideLst>
        <p:guide orient="horz" pos="2184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46" y="60"/>
      </p:cViewPr>
      <p:guideLst>
        <p:guide orient="horz" pos="2955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MatlabSim\modem_QSX+\6GHz\UNII%20OOBE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0" baseline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bg1"/>
                </a:solidFill>
              </a:rPr>
              <a:t>NPRM based FCC U-NII 3, 5 bands OOBE Masks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0" baseline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3"/>
          <c:order val="0"/>
          <c:spPr>
            <a:ln w="22225" cap="rnd">
              <a:solidFill>
                <a:schemeClr val="accent1">
                  <a:tint val="58000"/>
                </a:schemeClr>
              </a:solidFill>
            </a:ln>
            <a:effectLst>
              <a:glow rad="139700">
                <a:schemeClr val="accent1">
                  <a:tint val="58000"/>
                  <a:satMod val="175000"/>
                  <a:alpha val="14000"/>
                </a:schemeClr>
              </a:glow>
            </a:effectLst>
          </c:spPr>
          <c:marker>
            <c:symbol val="circle"/>
            <c:size val="3"/>
            <c:spPr>
              <a:solidFill>
                <a:schemeClr val="accent1">
                  <a:tint val="58000"/>
                  <a:lumMod val="60000"/>
                  <a:lumOff val="40000"/>
                </a:schemeClr>
              </a:solidFill>
              <a:ln>
                <a:noFill/>
              </a:ln>
              <a:effectLst>
                <a:glow rad="63500">
                  <a:schemeClr val="accent1">
                    <a:tint val="58000"/>
                    <a:satMod val="175000"/>
                    <a:alpha val="25000"/>
                  </a:schemeClr>
                </a:glow>
              </a:effectLst>
            </c:spPr>
          </c:marker>
          <c:xVal>
            <c:numRef>
              <c:f>'Sheet1 (3)'!$B$51:$B$62</c:f>
              <c:numCache>
                <c:formatCode>General</c:formatCode>
                <c:ptCount val="12"/>
                <c:pt idx="0">
                  <c:v>5600</c:v>
                </c:pt>
                <c:pt idx="1">
                  <c:v>5650</c:v>
                </c:pt>
                <c:pt idx="2">
                  <c:v>5700</c:v>
                </c:pt>
                <c:pt idx="3">
                  <c:v>5720</c:v>
                </c:pt>
                <c:pt idx="4">
                  <c:v>5725</c:v>
                </c:pt>
                <c:pt idx="5">
                  <c:v>5725.01</c:v>
                </c:pt>
                <c:pt idx="6">
                  <c:v>5849.99</c:v>
                </c:pt>
                <c:pt idx="7">
                  <c:v>5850</c:v>
                </c:pt>
                <c:pt idx="8">
                  <c:v>5855</c:v>
                </c:pt>
                <c:pt idx="9">
                  <c:v>5875</c:v>
                </c:pt>
                <c:pt idx="10">
                  <c:v>5925</c:v>
                </c:pt>
                <c:pt idx="11">
                  <c:v>5975</c:v>
                </c:pt>
              </c:numCache>
            </c:numRef>
          </c:xVal>
          <c:yVal>
            <c:numRef>
              <c:f>'Sheet1 (3)'!$C$51:$C$62</c:f>
              <c:numCache>
                <c:formatCode>General</c:formatCode>
                <c:ptCount val="12"/>
                <c:pt idx="0">
                  <c:v>-27</c:v>
                </c:pt>
                <c:pt idx="1">
                  <c:v>-27</c:v>
                </c:pt>
                <c:pt idx="2">
                  <c:v>10</c:v>
                </c:pt>
                <c:pt idx="3">
                  <c:v>15.6</c:v>
                </c:pt>
                <c:pt idx="4">
                  <c:v>27</c:v>
                </c:pt>
                <c:pt idx="5">
                  <c:v>57</c:v>
                </c:pt>
                <c:pt idx="6">
                  <c:v>57</c:v>
                </c:pt>
                <c:pt idx="7">
                  <c:v>27</c:v>
                </c:pt>
                <c:pt idx="8">
                  <c:v>15.6</c:v>
                </c:pt>
                <c:pt idx="9">
                  <c:v>10</c:v>
                </c:pt>
                <c:pt idx="10">
                  <c:v>-27</c:v>
                </c:pt>
                <c:pt idx="11">
                  <c:v>-27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306-4683-A1B6-A4E64313704C}"/>
            </c:ext>
          </c:extLst>
        </c:ser>
        <c:ser>
          <c:idx val="0"/>
          <c:order val="1"/>
          <c:spPr>
            <a:ln w="22225" cap="rnd">
              <a:solidFill>
                <a:schemeClr val="accent1">
                  <a:shade val="58000"/>
                </a:schemeClr>
              </a:solidFill>
            </a:ln>
            <a:effectLst>
              <a:glow rad="139700">
                <a:schemeClr val="accent1">
                  <a:shade val="58000"/>
                  <a:satMod val="175000"/>
                  <a:alpha val="14000"/>
                </a:schemeClr>
              </a:glow>
            </a:effectLst>
          </c:spPr>
          <c:marker>
            <c:symbol val="circle"/>
            <c:size val="3"/>
            <c:spPr>
              <a:solidFill>
                <a:schemeClr val="accent1">
                  <a:shade val="58000"/>
                  <a:lumMod val="60000"/>
                  <a:lumOff val="40000"/>
                </a:schemeClr>
              </a:solidFill>
              <a:ln>
                <a:noFill/>
              </a:ln>
              <a:effectLst>
                <a:glow rad="63500">
                  <a:schemeClr val="accent1">
                    <a:shade val="58000"/>
                    <a:satMod val="175000"/>
                    <a:alpha val="25000"/>
                  </a:schemeClr>
                </a:glow>
              </a:effectLst>
            </c:spPr>
          </c:marker>
          <c:xVal>
            <c:numRef>
              <c:f>'Sheet1 (3)'!$C$68:$C$75</c:f>
              <c:numCache>
                <c:formatCode>General</c:formatCode>
                <c:ptCount val="8"/>
                <c:pt idx="1">
                  <c:v>5855</c:v>
                </c:pt>
                <c:pt idx="2">
                  <c:v>5924.9</c:v>
                </c:pt>
                <c:pt idx="3">
                  <c:v>5925</c:v>
                </c:pt>
                <c:pt idx="4">
                  <c:v>6250</c:v>
                </c:pt>
              </c:numCache>
            </c:numRef>
          </c:xVal>
          <c:yVal>
            <c:numRef>
              <c:f>'Sheet1 (3)'!$D$68:$D$75</c:f>
              <c:numCache>
                <c:formatCode>General</c:formatCode>
                <c:ptCount val="8"/>
                <c:pt idx="1">
                  <c:v>-27</c:v>
                </c:pt>
                <c:pt idx="2">
                  <c:v>-27</c:v>
                </c:pt>
                <c:pt idx="3">
                  <c:v>17</c:v>
                </c:pt>
                <c:pt idx="4">
                  <c:v>17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A306-4683-A1B6-A4E6431370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96974792"/>
        <c:axId val="996974464"/>
      </c:scatterChart>
      <c:valAx>
        <c:axId val="996974792"/>
        <c:scaling>
          <c:orientation val="minMax"/>
          <c:max val="6250"/>
          <c:min val="5600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65000"/>
                  <a:lumOff val="35000"/>
                  <a:alpha val="7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cap="none" spc="0" baseline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r>
                  <a:rPr lang="en-US" b="1">
                    <a:solidFill>
                      <a:schemeClr val="bg1"/>
                    </a:solidFill>
                  </a:rPr>
                  <a:t>Frequency [MHz]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cap="none" spc="0" baseline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out"/>
        <c:minorTickMark val="out"/>
        <c:tickLblPos val="low"/>
        <c:spPr>
          <a:noFill/>
          <a:ln w="9525" cap="flat" cmpd="sng" algn="ctr">
            <a:solidFill>
              <a:schemeClr val="lt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baseline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6974464"/>
        <c:crosses val="autoZero"/>
        <c:crossBetween val="midCat"/>
        <c:majorUnit val="150"/>
      </c:valAx>
      <c:valAx>
        <c:axId val="996974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65000"/>
                  <a:lumOff val="35000"/>
                  <a:alpha val="7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none" spc="0" baseline="0">
                    <a:ln w="0"/>
                    <a:solidFill>
                      <a:schemeClr val="bg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r>
                  <a:rPr lang="en-US" b="1">
                    <a:solidFill>
                      <a:schemeClr val="bg1"/>
                    </a:solidFill>
                  </a:rPr>
                  <a:t>dBm/MHz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none" spc="0" baseline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baseline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697479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b="0" cap="none" spc="0">
          <a:ln w="0"/>
          <a:solidFill>
            <a:schemeClr val="tx1"/>
          </a:solidFill>
          <a:effectLst>
            <a:outerShdw blurRad="38100" dist="19050" dir="2700000" algn="tl" rotWithShape="0">
              <a:schemeClr val="dk1">
                <a:alpha val="40000"/>
              </a:schemeClr>
            </a:outerShdw>
          </a:effectLst>
        </a:defRPr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45">
  <cs:axisTitle>
    <cs:lnRef idx="0"/>
    <cs:fillRef idx="0"/>
    <cs:effectRef idx="0"/>
    <cs:fontRef idx="minor">
      <a:schemeClr val="lt1">
        <a:lumMod val="75000"/>
      </a:schemeClr>
    </cs:fontRef>
    <cs:defRPr sz="900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3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65000"/>
            <a:lumOff val="35000"/>
            <a:alpha val="7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65000"/>
            <a:lumOff val="35000"/>
            <a:alpha val="2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400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  <a:round/>
      </a:ln>
    </cs:spPr>
    <cs:defRPr sz="900" kern="1200"/>
    <cs:bodyPr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0.30388</cdr:x>
      <cdr:y>0.17085</cdr:y>
    </cdr:from>
    <cdr:to>
      <cdr:x>0.39368</cdr:x>
      <cdr:y>0.29581</cdr:y>
    </cdr:to>
    <cdr:sp macro="" textlink="">
      <cdr:nvSpPr>
        <cdr:cNvPr id="2" name="Rectangle 1">
          <a:extLst xmlns:a="http://schemas.openxmlformats.org/drawingml/2006/main">
            <a:ext uri="{FF2B5EF4-FFF2-40B4-BE49-F238E27FC236}">
              <a16:creationId xmlns:a16="http://schemas.microsoft.com/office/drawing/2014/main" id="{EE7BCC35-0973-4725-BE84-55B0AC61698F}"/>
            </a:ext>
          </a:extLst>
        </cdr:cNvPr>
        <cdr:cNvSpPr/>
      </cdr:nvSpPr>
      <cdr:spPr>
        <a:xfrm xmlns:a="http://schemas.openxmlformats.org/drawingml/2006/main">
          <a:off x="1806115" y="316246"/>
          <a:ext cx="533736" cy="23130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600" b="1" cap="none" spc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U-NII-3</a:t>
          </a:r>
        </a:p>
      </cdr:txBody>
    </cdr:sp>
  </cdr:relSizeAnchor>
  <cdr:relSizeAnchor xmlns:cdr="http://schemas.openxmlformats.org/drawingml/2006/chartDrawing">
    <cdr:from>
      <cdr:x>0.50773</cdr:x>
      <cdr:y>0.31138</cdr:y>
    </cdr:from>
    <cdr:to>
      <cdr:x>0.64113</cdr:x>
      <cdr:y>0.49657</cdr:y>
    </cdr:to>
    <cdr:sp macro="" textlink="">
      <cdr:nvSpPr>
        <cdr:cNvPr id="3" name="Rectangle 2">
          <a:extLst xmlns:a="http://schemas.openxmlformats.org/drawingml/2006/main">
            <a:ext uri="{FF2B5EF4-FFF2-40B4-BE49-F238E27FC236}">
              <a16:creationId xmlns:a16="http://schemas.microsoft.com/office/drawing/2014/main" id="{C1420B86-ACAC-46D1-82C4-2E8F48599D83}"/>
            </a:ext>
          </a:extLst>
        </cdr:cNvPr>
        <cdr:cNvSpPr/>
      </cdr:nvSpPr>
      <cdr:spPr>
        <a:xfrm xmlns:a="http://schemas.openxmlformats.org/drawingml/2006/main">
          <a:off x="3017757" y="576375"/>
          <a:ext cx="792845" cy="34278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600" b="1" cap="none" spc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U-NII-5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Zhang, Marvell; etc.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99558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Hongyuan Zhang, Marvell; etc.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621047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7230" y="332601"/>
            <a:ext cx="1055370" cy="276999"/>
          </a:xfrm>
        </p:spPr>
        <p:txBody>
          <a:bodyPr wrap="square"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May,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Mar, 2019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193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Mar, 2019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802.11-19/0876r0</a:t>
            </a:r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7054828" y="6473309"/>
            <a:ext cx="151804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sz="1200" dirty="0">
                <a:latin typeface="+mj-lt"/>
              </a:rPr>
              <a:t>Imran Latif (</a:t>
            </a:r>
            <a:r>
              <a:rPr lang="en-US" altLang="ko-KR" sz="1200" dirty="0" err="1">
                <a:latin typeface="+mj-lt"/>
              </a:rPr>
              <a:t>Quantenna</a:t>
            </a:r>
            <a:r>
              <a:rPr lang="en-US" altLang="ko-KR" sz="1200" dirty="0">
                <a:latin typeface="+mj-lt"/>
              </a:rPr>
              <a:t>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schelstraete@quantenna.com" TargetMode="External"/><Relationship Id="rId2" Type="http://schemas.openxmlformats.org/officeDocument/2006/relationships/hyperlink" Target="mailto:ilatif@quantenna.com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hwang@quantenna.com" TargetMode="External"/><Relationship Id="rId4" Type="http://schemas.openxmlformats.org/officeDocument/2006/relationships/hyperlink" Target="mailto:ddash@quantenna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76177"/>
            <a:ext cx="7772400" cy="893423"/>
          </a:xfrm>
        </p:spPr>
        <p:txBody>
          <a:bodyPr/>
          <a:lstStyle/>
          <a:p>
            <a:r>
              <a:rPr lang="en-US" sz="3200" b="0" dirty="0"/>
              <a:t>Channelization for 6 GHz (CID 21378)</a:t>
            </a:r>
            <a:endParaRPr lang="en-US" sz="3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68650" y="1938720"/>
            <a:ext cx="77724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2019-05-13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59862" y="2855080"/>
            <a:ext cx="14478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5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448042"/>
              </p:ext>
            </p:extLst>
          </p:nvPr>
        </p:nvGraphicFramePr>
        <p:xfrm>
          <a:off x="119241" y="3505200"/>
          <a:ext cx="8491359" cy="2160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1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16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23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Imran Latif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Quantenna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Communications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rtl="0"/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1704 Automation Parkway, 95131,</a:t>
                      </a:r>
                    </a:p>
                    <a:p>
                      <a:pPr rtl="0"/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San Jose, CA, USA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hlinkClick r:id="rId2"/>
                        </a:rPr>
                        <a:t>ilatif@quantenna.com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>
                          <a:solidFill>
                            <a:schemeClr val="tx1"/>
                          </a:solidFill>
                          <a:sym typeface="+mn-ea"/>
                        </a:rPr>
                        <a:t>Sigurd Schelstraete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  <a:hlinkClick r:id="rId3"/>
                        </a:rPr>
                        <a:t>sschelstraete@quantenna.com</a:t>
                      </a: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>
                          <a:solidFill>
                            <a:schemeClr val="tx1"/>
                          </a:solidFill>
                          <a:sym typeface="+mn-ea"/>
                        </a:rPr>
                        <a:t>Debashis Dash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  <a:hlinkClick r:id="rId4"/>
                        </a:rPr>
                        <a:t>ddash@quantenna.com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Huizhao Wang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hlinkClick r:id="rId5"/>
                        </a:rPr>
                        <a:t>hwang@quantenna.com</a:t>
                      </a:r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8" name="Date Placeholder 1">
            <a:extLst>
              <a:ext uri="{FF2B5EF4-FFF2-40B4-BE49-F238E27FC236}">
                <a16:creationId xmlns:a16="http://schemas.microsoft.com/office/drawing/2014/main" id="{2ADEBE6E-2E98-4D5F-97D5-BE8C21FC26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7230" y="332601"/>
            <a:ext cx="10553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May,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and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raise an important point about channelization in the 6 GHz band</a:t>
            </a:r>
          </a:p>
          <a:p>
            <a:r>
              <a:rPr lang="en-US" dirty="0"/>
              <a:t>Current channelization leaves only 10 MHz guard band at the lower end of U-NII-5 making filter design challenging</a:t>
            </a:r>
          </a:p>
          <a:p>
            <a:r>
              <a:rPr lang="en-US" dirty="0"/>
              <a:t>We propose to increase the guard-band on lower U-NII-5 from 10 to 20 MHz, shifting starting frequency from 5940 to 5950 MHz</a:t>
            </a:r>
          </a:p>
          <a:p>
            <a:r>
              <a:rPr lang="en-US" dirty="0"/>
              <a:t>However, there is lot of uncertainty from the Regulations point of view and we should be prepared for handling this kind of issues before hand</a:t>
            </a:r>
          </a:p>
          <a:p>
            <a:r>
              <a:rPr lang="en-US" dirty="0"/>
              <a:t>There might be some concerns about U-NII-5 filter design towards U-NII-6 in Europe and rest of the world, which should be addressed as well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内容占位符 2"/>
          <p:cNvSpPr>
            <a:spLocks noGrp="1"/>
          </p:cNvSpPr>
          <p:nvPr/>
        </p:nvSpPr>
        <p:spPr>
          <a:xfrm>
            <a:off x="812800" y="1727200"/>
            <a:ext cx="7772400" cy="4495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lnSpc>
                <a:spcPct val="110000"/>
              </a:lnSpc>
            </a:pP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C84392C-B12B-4CF5-A78B-964D752A7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t>10</a:t>
            </a:fld>
            <a:endParaRPr lang="en-US" dirty="0"/>
          </a:p>
        </p:txBody>
      </p:sp>
      <p:sp>
        <p:nvSpPr>
          <p:cNvPr id="6" name="Date Placeholder 1">
            <a:extLst>
              <a:ext uri="{FF2B5EF4-FFF2-40B4-BE49-F238E27FC236}">
                <a16:creationId xmlns:a16="http://schemas.microsoft.com/office/drawing/2014/main" id="{F872855A-016A-4235-9EC8-38D0EB713D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7230" y="332601"/>
            <a:ext cx="10553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May, 2019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246F3-4633-41A9-AF83-081993D45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CID 21378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DBBC0F6C-42A4-4202-89BC-C133051F92A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6553425"/>
              </p:ext>
            </p:extLst>
          </p:nvPr>
        </p:nvGraphicFramePr>
        <p:xfrm>
          <a:off x="1123950" y="2371725"/>
          <a:ext cx="6896100" cy="211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9" name="Worksheet" r:id="rId3" imgW="6896174" imgH="2114484" progId="Excel.Sheet.12">
                  <p:embed/>
                </p:oleObj>
              </mc:Choice>
              <mc:Fallback>
                <p:oleObj name="Worksheet" r:id="rId3" imgW="6896174" imgH="2114484" progId="Excel.Shee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DBBC0F6C-42A4-4202-89BC-C133051F92A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23950" y="2371725"/>
                        <a:ext cx="6896100" cy="2114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ate Placeholder 1">
            <a:extLst>
              <a:ext uri="{FF2B5EF4-FFF2-40B4-BE49-F238E27FC236}">
                <a16:creationId xmlns:a16="http://schemas.microsoft.com/office/drawing/2014/main" id="{0BC7FE56-D4A0-45F6-A067-31005664F9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7230" y="332601"/>
            <a:ext cx="10553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May, 2019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D18061-F6FD-45CD-8CDD-71A2F3520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512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22F617B-DEC7-4EDF-B163-1F03E3744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9D5EBB-1330-4B62-85E4-4DD117B7A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02676" lvl="0" indent="-302676" algn="just" defTabSz="609585" eaLnBrk="1" fontAlgn="auto" hangingPunct="1">
              <a:spcAft>
                <a:spcPts val="0"/>
              </a:spcAft>
              <a:buClr>
                <a:prstClr val="black"/>
              </a:buClr>
              <a:buFont typeface="Arial"/>
              <a:buChar char="•"/>
            </a:pPr>
            <a:r>
              <a:rPr lang="en-US" sz="2400" kern="1200" dirty="0">
                <a:solidFill>
                  <a:prstClr val="black"/>
                </a:solidFill>
                <a:cs typeface="Arial"/>
              </a:rPr>
              <a:t>FCC has issued first Notice for Proposed Rulemaking (NPRM) for opening the 6 GHz band for unlicensed use. </a:t>
            </a:r>
          </a:p>
          <a:p>
            <a:pPr marL="302676" lvl="0" indent="-302676" algn="just" defTabSz="609585" eaLnBrk="1" fontAlgn="auto" hangingPunct="1">
              <a:spcAft>
                <a:spcPts val="0"/>
              </a:spcAft>
              <a:buClr>
                <a:prstClr val="black"/>
              </a:buClr>
              <a:buFont typeface="Arial"/>
              <a:buChar char="•"/>
            </a:pPr>
            <a:r>
              <a:rPr lang="en-US" sz="2400" kern="1200" dirty="0">
                <a:solidFill>
                  <a:prstClr val="black"/>
                </a:solidFill>
                <a:cs typeface="Arial"/>
              </a:rPr>
              <a:t>In proposed NPRM, FCC has announced to open band from 5925 MHz to 7125 MHz – 1200 MHz</a:t>
            </a:r>
          </a:p>
          <a:p>
            <a:pPr marL="302676" lvl="0" indent="-302676" algn="just" defTabSz="609585" eaLnBrk="1" fontAlgn="auto" hangingPunct="1">
              <a:spcAft>
                <a:spcPts val="0"/>
              </a:spcAft>
              <a:buClr>
                <a:prstClr val="black"/>
              </a:buClr>
              <a:buFont typeface="Arial"/>
              <a:buChar char="•"/>
            </a:pPr>
            <a:r>
              <a:rPr lang="en-US" sz="2400" kern="1200" dirty="0">
                <a:solidFill>
                  <a:prstClr val="black"/>
                </a:solidFill>
                <a:cs typeface="Arial"/>
              </a:rPr>
              <a:t>IEEE has divided this 1200 MHz band into 4 sub-bands,</a:t>
            </a:r>
          </a:p>
          <a:p>
            <a:pPr marL="702726" lvl="1" indent="-302676" algn="just" defTabSz="609585" eaLnBrk="1" fontAlgn="auto" hangingPunct="1">
              <a:spcAft>
                <a:spcPts val="0"/>
              </a:spcAft>
              <a:buClr>
                <a:prstClr val="black"/>
              </a:buClr>
              <a:buFont typeface="Arial"/>
              <a:buChar char="•"/>
            </a:pPr>
            <a:r>
              <a:rPr lang="en-US" sz="2200" kern="1200" dirty="0">
                <a:solidFill>
                  <a:prstClr val="black"/>
                </a:solidFill>
                <a:cs typeface="Arial"/>
              </a:rPr>
              <a:t>U-NII-5 (500 MHz under AFC)</a:t>
            </a:r>
          </a:p>
          <a:p>
            <a:pPr marL="702726" lvl="1" indent="-302676" algn="just" defTabSz="609585" eaLnBrk="1" fontAlgn="auto" hangingPunct="1">
              <a:spcAft>
                <a:spcPts val="0"/>
              </a:spcAft>
              <a:buClr>
                <a:prstClr val="black"/>
              </a:buClr>
              <a:buFont typeface="Arial"/>
              <a:buChar char="•"/>
            </a:pPr>
            <a:r>
              <a:rPr lang="en-US" sz="2200" kern="1200" dirty="0">
                <a:solidFill>
                  <a:prstClr val="black"/>
                </a:solidFill>
                <a:cs typeface="Arial"/>
              </a:rPr>
              <a:t>U-NII-6 (100 MHz – Low Power Unlicensed Devices)</a:t>
            </a:r>
          </a:p>
          <a:p>
            <a:pPr marL="702726" lvl="1" indent="-302676" algn="just" defTabSz="609585" eaLnBrk="1" fontAlgn="auto" hangingPunct="1">
              <a:spcAft>
                <a:spcPts val="0"/>
              </a:spcAft>
              <a:buClr>
                <a:prstClr val="black"/>
              </a:buClr>
              <a:buFont typeface="Arial"/>
              <a:buChar char="•"/>
            </a:pPr>
            <a:r>
              <a:rPr lang="en-US" sz="2200" kern="1200" dirty="0">
                <a:solidFill>
                  <a:prstClr val="black"/>
                </a:solidFill>
                <a:cs typeface="Arial"/>
              </a:rPr>
              <a:t>U-NII-7 (350 MHz under AFC)</a:t>
            </a:r>
          </a:p>
          <a:p>
            <a:pPr marL="702726" lvl="1" indent="-302676" algn="just" defTabSz="609585" eaLnBrk="1" fontAlgn="auto" hangingPunct="1">
              <a:spcAft>
                <a:spcPts val="0"/>
              </a:spcAft>
              <a:buClr>
                <a:prstClr val="black"/>
              </a:buClr>
              <a:buFont typeface="Arial"/>
              <a:buChar char="•"/>
            </a:pPr>
            <a:r>
              <a:rPr lang="en-US" sz="2200" kern="1200" dirty="0">
                <a:solidFill>
                  <a:prstClr val="black"/>
                </a:solidFill>
                <a:cs typeface="Arial"/>
              </a:rPr>
              <a:t>U-NII-8 (250 MHz – Low Power Unlicensed Devices)</a:t>
            </a:r>
          </a:p>
          <a:p>
            <a:pPr marL="302676" lvl="0" indent="-302676" algn="just" defTabSz="609585" eaLnBrk="1" fontAlgn="auto" hangingPunct="1">
              <a:spcAft>
                <a:spcPts val="0"/>
              </a:spcAft>
              <a:buClr>
                <a:prstClr val="black"/>
              </a:buClr>
              <a:buFont typeface="Arial"/>
              <a:buChar char="•"/>
            </a:pPr>
            <a:r>
              <a:rPr lang="en-US" sz="2400" kern="1200" dirty="0">
                <a:solidFill>
                  <a:prstClr val="black"/>
                </a:solidFill>
                <a:cs typeface="Arial"/>
              </a:rPr>
              <a:t>11ax supports operation in the 6 GHz band</a:t>
            </a:r>
            <a:endParaRPr lang="en-US" sz="2400" dirty="0"/>
          </a:p>
          <a:p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C4E1D3-857F-4621-AD3D-425871A31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May,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299C29-4B1A-4A95-909F-E3B7A1F9D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81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A8C2C61-53D9-4523-8837-3E825650B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Allocation in the 6 GHz in 11ax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2FE281-56E2-438D-A29F-7EA47D2FED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11ax D4.0 Section 27.3.22.2 defines the channel allocation in the 6 GHz band as,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This channelization does not take OOB emissions in to account;</a:t>
            </a:r>
          </a:p>
          <a:p>
            <a:pPr lvl="1"/>
            <a:r>
              <a:rPr lang="en-US" dirty="0"/>
              <a:t>The channel starting frequency, 5940 MHz, leaves only 10 MHz of guard band between U-NII-4 and U-NII-5 band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2D32CC-9F99-4314-ABA0-2E53460A8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May,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27907B-BE99-4D12-97A3-476463586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899CAAE-0994-4846-B2D2-F436382186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626" y="2590800"/>
            <a:ext cx="7534747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361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A8C2C61-53D9-4523-8837-3E825650B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Allocation in the 6 GHz in 11ax</a:t>
            </a:r>
            <a:r>
              <a:rPr lang="en-US" baseline="30000" dirty="0"/>
              <a:t>1</a:t>
            </a:r>
          </a:p>
        </p:txBody>
      </p:sp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id="{EFD7D67B-7C79-42CC-8605-1B5CAF7622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8150978" cy="4495800"/>
          </a:xfrm>
        </p:spPr>
        <p:txBody>
          <a:bodyPr/>
          <a:lstStyle/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Starting frequency of 5940 MHz</a:t>
            </a:r>
          </a:p>
          <a:p>
            <a:pPr lvl="1"/>
            <a:r>
              <a:rPr lang="en-US" sz="1600" dirty="0"/>
              <a:t> Only 10 MHz of Guard band for U-NII-5</a:t>
            </a:r>
          </a:p>
          <a:p>
            <a:pPr lvl="1"/>
            <a:r>
              <a:rPr lang="en-US" sz="1600" dirty="0"/>
              <a:t>Challenging filter design</a:t>
            </a:r>
          </a:p>
          <a:p>
            <a:r>
              <a:rPr lang="en-US" sz="1800" dirty="0"/>
              <a:t>Channels can cross U-NII boundaries</a:t>
            </a:r>
          </a:p>
          <a:p>
            <a:r>
              <a:rPr lang="en-US" sz="1800" dirty="0"/>
              <a:t>In case U-NII-5 and 6 work under different regulatory rules</a:t>
            </a:r>
          </a:p>
          <a:p>
            <a:pPr lvl="1"/>
            <a:r>
              <a:rPr lang="en-US" sz="1600" dirty="0"/>
              <a:t>No 80 MHz channel in U-NII-6</a:t>
            </a:r>
          </a:p>
          <a:p>
            <a:pPr lvl="1"/>
            <a:r>
              <a:rPr lang="en-US" sz="1600" dirty="0"/>
              <a:t>Only one 40 MHz channel in U-NII-6</a:t>
            </a:r>
          </a:p>
          <a:p>
            <a:pPr marL="0" indent="0">
              <a:buNone/>
            </a:pPr>
            <a:r>
              <a:rPr lang="en-US" sz="1400" baseline="30000" dirty="0"/>
              <a:t>1</a:t>
            </a:r>
            <a:r>
              <a:rPr lang="en-US" sz="1400" dirty="0"/>
              <a:t> – Channel numbers in this Figure are shown as a continuation of 5GHz channel numbers</a:t>
            </a:r>
            <a:r>
              <a:rPr lang="en-US" sz="1800" dirty="0"/>
              <a:t>.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2D32CC-9F99-4314-ABA0-2E53460A8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May,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27907B-BE99-4D12-97A3-476463586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B6EF6FF-5F88-45D5-AAB3-78044473B8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446194"/>
              </p:ext>
            </p:extLst>
          </p:nvPr>
        </p:nvGraphicFramePr>
        <p:xfrm>
          <a:off x="41945" y="1600200"/>
          <a:ext cx="9047289" cy="2362197"/>
        </p:xfrm>
        <a:graphic>
          <a:graphicData uri="http://schemas.openxmlformats.org/drawingml/2006/table">
            <a:tbl>
              <a:tblPr/>
              <a:tblGrid>
                <a:gridCol w="70160">
                  <a:extLst>
                    <a:ext uri="{9D8B030D-6E8A-4147-A177-3AD203B41FA5}">
                      <a16:colId xmlns:a16="http://schemas.microsoft.com/office/drawing/2014/main" val="1771250961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1176693917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244974046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2079440893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3869169481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3696644300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552369164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546591629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3223081596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610981252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883014313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1827369368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310245798"/>
                    </a:ext>
                  </a:extLst>
                </a:gridCol>
                <a:gridCol w="114643">
                  <a:extLst>
                    <a:ext uri="{9D8B030D-6E8A-4147-A177-3AD203B41FA5}">
                      <a16:colId xmlns:a16="http://schemas.microsoft.com/office/drawing/2014/main" val="1989394645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1205683789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913128106"/>
                    </a:ext>
                  </a:extLst>
                </a:gridCol>
                <a:gridCol w="114643">
                  <a:extLst>
                    <a:ext uri="{9D8B030D-6E8A-4147-A177-3AD203B41FA5}">
                      <a16:colId xmlns:a16="http://schemas.microsoft.com/office/drawing/2014/main" val="2329015114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2558431659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1714630063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3578284886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2909698940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1902479656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259011239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888005783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1527642796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1503991721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279841301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1331844346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1985824670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655322725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1128602999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1776598595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2288195704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1209551984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1789092257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2761813033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2293172880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150188440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57104910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803581898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886006851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1352499510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2065534387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2382819166"/>
                    </a:ext>
                  </a:extLst>
                </a:gridCol>
                <a:gridCol w="88828">
                  <a:extLst>
                    <a:ext uri="{9D8B030D-6E8A-4147-A177-3AD203B41FA5}">
                      <a16:colId xmlns:a16="http://schemas.microsoft.com/office/drawing/2014/main" val="803054697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2474394927"/>
                    </a:ext>
                  </a:extLst>
                </a:gridCol>
                <a:gridCol w="88828">
                  <a:extLst>
                    <a:ext uri="{9D8B030D-6E8A-4147-A177-3AD203B41FA5}">
                      <a16:colId xmlns:a16="http://schemas.microsoft.com/office/drawing/2014/main" val="3482936095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2182906354"/>
                    </a:ext>
                  </a:extLst>
                </a:gridCol>
                <a:gridCol w="88828">
                  <a:extLst>
                    <a:ext uri="{9D8B030D-6E8A-4147-A177-3AD203B41FA5}">
                      <a16:colId xmlns:a16="http://schemas.microsoft.com/office/drawing/2014/main" val="3443965322"/>
                    </a:ext>
                  </a:extLst>
                </a:gridCol>
                <a:gridCol w="114643">
                  <a:extLst>
                    <a:ext uri="{9D8B030D-6E8A-4147-A177-3AD203B41FA5}">
                      <a16:colId xmlns:a16="http://schemas.microsoft.com/office/drawing/2014/main" val="4038311405"/>
                    </a:ext>
                  </a:extLst>
                </a:gridCol>
                <a:gridCol w="67548">
                  <a:extLst>
                    <a:ext uri="{9D8B030D-6E8A-4147-A177-3AD203B41FA5}">
                      <a16:colId xmlns:a16="http://schemas.microsoft.com/office/drawing/2014/main" val="4226313366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3777991437"/>
                    </a:ext>
                  </a:extLst>
                </a:gridCol>
                <a:gridCol w="88828">
                  <a:extLst>
                    <a:ext uri="{9D8B030D-6E8A-4147-A177-3AD203B41FA5}">
                      <a16:colId xmlns:a16="http://schemas.microsoft.com/office/drawing/2014/main" val="3353338365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2514708971"/>
                    </a:ext>
                  </a:extLst>
                </a:gridCol>
                <a:gridCol w="88828">
                  <a:extLst>
                    <a:ext uri="{9D8B030D-6E8A-4147-A177-3AD203B41FA5}">
                      <a16:colId xmlns:a16="http://schemas.microsoft.com/office/drawing/2014/main" val="4195091964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1817384540"/>
                    </a:ext>
                  </a:extLst>
                </a:gridCol>
                <a:gridCol w="88828">
                  <a:extLst>
                    <a:ext uri="{9D8B030D-6E8A-4147-A177-3AD203B41FA5}">
                      <a16:colId xmlns:a16="http://schemas.microsoft.com/office/drawing/2014/main" val="3590696407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821777619"/>
                    </a:ext>
                  </a:extLst>
                </a:gridCol>
                <a:gridCol w="88828">
                  <a:extLst>
                    <a:ext uri="{9D8B030D-6E8A-4147-A177-3AD203B41FA5}">
                      <a16:colId xmlns:a16="http://schemas.microsoft.com/office/drawing/2014/main" val="3246275952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1047039482"/>
                    </a:ext>
                  </a:extLst>
                </a:gridCol>
                <a:gridCol w="88828">
                  <a:extLst>
                    <a:ext uri="{9D8B030D-6E8A-4147-A177-3AD203B41FA5}">
                      <a16:colId xmlns:a16="http://schemas.microsoft.com/office/drawing/2014/main" val="947031550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1860447605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2621005387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1651624124"/>
                    </a:ext>
                  </a:extLst>
                </a:gridCol>
                <a:gridCol w="88828">
                  <a:extLst>
                    <a:ext uri="{9D8B030D-6E8A-4147-A177-3AD203B41FA5}">
                      <a16:colId xmlns:a16="http://schemas.microsoft.com/office/drawing/2014/main" val="2951115947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658610671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1923895738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3101266600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1617796279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4196339270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470287720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2683220052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3901835175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244283703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3794357778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74071957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2124036381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1456086067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1588602362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3770152194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3432814720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3327566768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3797427568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3845880823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245868887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499524536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290983236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3964855385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2364139084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1398555169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1189818000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3340667692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4092018915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742762290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880670185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493537163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1865645002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2390601700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644393878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808488590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535040454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293760359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3693964669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3666771179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2288272097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1077287171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2656051130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2883050897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485168075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1859093106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3786088944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3719899366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3857298640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1829311158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3405383389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3451999105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3437471905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3461275591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1701276976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1225339576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282979619"/>
                    </a:ext>
                  </a:extLst>
                </a:gridCol>
              </a:tblGrid>
              <a:tr h="284472">
                <a:tc gridSpan="50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U-NII-5</a:t>
                      </a: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U-NII-6</a:t>
                      </a: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5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U-NII-7</a:t>
                      </a: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6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U-NII-8</a:t>
                      </a: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3248606"/>
                  </a:ext>
                </a:extLst>
              </a:tr>
              <a:tr h="2918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5965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6245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6305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6325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6485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6645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6705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6725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6825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6845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6905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7045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7065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7105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580324"/>
                  </a:ext>
                </a:extLst>
              </a:tr>
              <a:tr h="1975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811931"/>
                  </a:ext>
                </a:extLst>
              </a:tr>
              <a:tr h="197551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660913"/>
                  </a:ext>
                </a:extLst>
              </a:tr>
              <a:tr h="15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411793"/>
                  </a:ext>
                </a:extLst>
              </a:tr>
              <a:tr h="197551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3510266"/>
                  </a:ext>
                </a:extLst>
              </a:tr>
              <a:tr h="15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560156"/>
                  </a:ext>
                </a:extLst>
              </a:tr>
              <a:tr h="197551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22017"/>
                  </a:ext>
                </a:extLst>
              </a:tr>
              <a:tr h="15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32477"/>
                  </a:ext>
                </a:extLst>
              </a:tr>
              <a:tr h="197551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115273"/>
                  </a:ext>
                </a:extLst>
              </a:tr>
              <a:tr h="15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826792"/>
                  </a:ext>
                </a:extLst>
              </a:tr>
              <a:tr h="165942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834792"/>
                  </a:ext>
                </a:extLst>
              </a:tr>
            </a:tbl>
          </a:graphicData>
        </a:graphic>
      </p:graphicFrame>
      <p:grpSp>
        <p:nvGrpSpPr>
          <p:cNvPr id="38" name="Group 37">
            <a:extLst>
              <a:ext uri="{FF2B5EF4-FFF2-40B4-BE49-F238E27FC236}">
                <a16:creationId xmlns:a16="http://schemas.microsoft.com/office/drawing/2014/main" id="{22632C96-290D-47B8-9C12-13B40EA1A8EA}"/>
              </a:ext>
            </a:extLst>
          </p:cNvPr>
          <p:cNvGrpSpPr/>
          <p:nvPr/>
        </p:nvGrpSpPr>
        <p:grpSpPr>
          <a:xfrm>
            <a:off x="8563679" y="4168864"/>
            <a:ext cx="381000" cy="1036598"/>
            <a:chOff x="4106728" y="4584477"/>
            <a:chExt cx="770072" cy="1765078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8B267FA-E1E4-4A0B-9517-BEB483553C49}"/>
                </a:ext>
              </a:extLst>
            </p:cNvPr>
            <p:cNvSpPr/>
            <p:nvPr/>
          </p:nvSpPr>
          <p:spPr bwMode="auto">
            <a:xfrm>
              <a:off x="4111622" y="4953000"/>
              <a:ext cx="382589" cy="3048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6E08D0D5-F114-4C90-B7A8-5BAD332E85C4}"/>
                </a:ext>
              </a:extLst>
            </p:cNvPr>
            <p:cNvSpPr/>
            <p:nvPr/>
          </p:nvSpPr>
          <p:spPr bwMode="auto">
            <a:xfrm>
              <a:off x="4494211" y="4953000"/>
              <a:ext cx="382589" cy="3048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BC42DA0-543E-4291-8AF6-5581750A0E13}"/>
                </a:ext>
              </a:extLst>
            </p:cNvPr>
            <p:cNvSpPr/>
            <p:nvPr/>
          </p:nvSpPr>
          <p:spPr bwMode="auto">
            <a:xfrm>
              <a:off x="4106728" y="5314795"/>
              <a:ext cx="382589" cy="304800"/>
            </a:xfrm>
            <a:prstGeom prst="rect">
              <a:avLst/>
            </a:prstGeom>
            <a:solidFill>
              <a:srgbClr val="0070C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1A42EDA-01CF-423F-AA05-12B38B8E05BF}"/>
                </a:ext>
              </a:extLst>
            </p:cNvPr>
            <p:cNvSpPr/>
            <p:nvPr/>
          </p:nvSpPr>
          <p:spPr bwMode="auto">
            <a:xfrm>
              <a:off x="4489317" y="5314795"/>
              <a:ext cx="382589" cy="304800"/>
            </a:xfrm>
            <a:prstGeom prst="rect">
              <a:avLst/>
            </a:prstGeom>
            <a:solidFill>
              <a:srgbClr val="99CC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7D85725-A7AB-4725-A481-847940AE4329}"/>
                </a:ext>
              </a:extLst>
            </p:cNvPr>
            <p:cNvSpPr/>
            <p:nvPr/>
          </p:nvSpPr>
          <p:spPr bwMode="auto">
            <a:xfrm>
              <a:off x="4106728" y="5681173"/>
              <a:ext cx="382589" cy="304800"/>
            </a:xfrm>
            <a:prstGeom prst="rect">
              <a:avLst/>
            </a:prstGeom>
            <a:solidFill>
              <a:srgbClr val="FF99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10C71D5F-2DBA-4042-84CE-136CA9927159}"/>
                </a:ext>
              </a:extLst>
            </p:cNvPr>
            <p:cNvSpPr/>
            <p:nvPr/>
          </p:nvSpPr>
          <p:spPr bwMode="auto">
            <a:xfrm>
              <a:off x="4489317" y="5681173"/>
              <a:ext cx="382589" cy="304800"/>
            </a:xfrm>
            <a:prstGeom prst="rect">
              <a:avLst/>
            </a:prstGeom>
            <a:solidFill>
              <a:srgbClr val="FF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FC73194-6A28-4BF3-B1C2-D7F9C0F45C6C}"/>
                </a:ext>
              </a:extLst>
            </p:cNvPr>
            <p:cNvSpPr/>
            <p:nvPr/>
          </p:nvSpPr>
          <p:spPr bwMode="auto">
            <a:xfrm>
              <a:off x="4106728" y="6044755"/>
              <a:ext cx="382589" cy="3048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D23FFC45-ED30-4DBA-A0F7-87347B314446}"/>
                </a:ext>
              </a:extLst>
            </p:cNvPr>
            <p:cNvSpPr/>
            <p:nvPr/>
          </p:nvSpPr>
          <p:spPr bwMode="auto">
            <a:xfrm>
              <a:off x="4489317" y="6044755"/>
              <a:ext cx="382589" cy="304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D4052715-3D8F-47D1-B07E-2A0F7E92B4A1}"/>
                </a:ext>
              </a:extLst>
            </p:cNvPr>
            <p:cNvSpPr/>
            <p:nvPr/>
          </p:nvSpPr>
          <p:spPr bwMode="auto">
            <a:xfrm>
              <a:off x="4114005" y="4584477"/>
              <a:ext cx="757901" cy="3048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185AE536-E6C2-4D64-B261-AF7BE4E13CA4}"/>
              </a:ext>
            </a:extLst>
          </p:cNvPr>
          <p:cNvSpPr txBox="1"/>
          <p:nvPr/>
        </p:nvSpPr>
        <p:spPr>
          <a:xfrm>
            <a:off x="6629400" y="4114800"/>
            <a:ext cx="200086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Center Frequency [MHz]</a:t>
            </a:r>
          </a:p>
          <a:p>
            <a:r>
              <a:rPr lang="en-US" sz="1400" dirty="0"/>
              <a:t>20 MHz Channels</a:t>
            </a:r>
          </a:p>
          <a:p>
            <a:r>
              <a:rPr lang="en-US" sz="1400" dirty="0"/>
              <a:t>40 MHz Channels</a:t>
            </a:r>
          </a:p>
          <a:p>
            <a:r>
              <a:rPr lang="en-US" sz="1400" dirty="0"/>
              <a:t>80 MHz Channels</a:t>
            </a:r>
          </a:p>
          <a:p>
            <a:r>
              <a:rPr lang="en-US" sz="1400" dirty="0"/>
              <a:t>160 MHz Channels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00189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D47C489-738B-4662-91F1-F4EECE06C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OOBE limits and 10 MHz Guard Band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7EDC99-A715-48EC-93B5-53BA16297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8077200" cy="4495800"/>
          </a:xfrm>
        </p:spPr>
        <p:txBody>
          <a:bodyPr/>
          <a:lstStyle/>
          <a:p>
            <a:r>
              <a:rPr lang="en-US" dirty="0"/>
              <a:t>Based on FCC’s proposed rules in NPRM</a:t>
            </a:r>
            <a:r>
              <a:rPr lang="en-US" baseline="70000" dirty="0"/>
              <a:t>1</a:t>
            </a:r>
            <a:r>
              <a:rPr lang="en-US" dirty="0"/>
              <a:t>, OOBE limits mask is shown here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It can be seen that U-NII-5 OOBE limit is quite strict and to meet it around the edges of U-NII-5 band we would have to either,</a:t>
            </a:r>
          </a:p>
          <a:p>
            <a:pPr lvl="1"/>
            <a:r>
              <a:rPr lang="en-US" sz="1600" dirty="0"/>
              <a:t>Increase the guard band, i.e., sacrifice few MHz (more than 10 MHz endangers 160 MHz channel)</a:t>
            </a:r>
          </a:p>
          <a:p>
            <a:pPr lvl="1"/>
            <a:r>
              <a:rPr lang="en-US" sz="1600" dirty="0"/>
              <a:t>Or reduce the transmit power by at least 10dB to meet this requirement</a:t>
            </a:r>
          </a:p>
          <a:p>
            <a:pPr lvl="1"/>
            <a:r>
              <a:rPr lang="en-US" sz="1600" dirty="0"/>
              <a:t>Or have a relaxed OOBE limits on the U-NII-5 which are similar to the U-NII-3 - FCC</a:t>
            </a:r>
          </a:p>
          <a:p>
            <a:pPr marL="0" indent="0">
              <a:buNone/>
            </a:pPr>
            <a:r>
              <a:rPr lang="en-US" baseline="60000" dirty="0"/>
              <a:t>1</a:t>
            </a:r>
            <a:r>
              <a:rPr lang="en-US" dirty="0"/>
              <a:t> </a:t>
            </a:r>
            <a:r>
              <a:rPr lang="en-US" sz="1400" dirty="0"/>
              <a:t>all emissions below 5.925 GHz and above 7.125 GHz shall not exceed an EIRP of -27 dBm/MHz</a:t>
            </a:r>
          </a:p>
          <a:p>
            <a:endParaRPr lang="en-US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316CF924-3BBD-4B81-A6E6-94304DF6CA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47785083"/>
              </p:ext>
            </p:extLst>
          </p:nvPr>
        </p:nvGraphicFramePr>
        <p:xfrm>
          <a:off x="1295400" y="2089951"/>
          <a:ext cx="6623348" cy="21010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Date Placeholder 1">
            <a:extLst>
              <a:ext uri="{FF2B5EF4-FFF2-40B4-BE49-F238E27FC236}">
                <a16:creationId xmlns:a16="http://schemas.microsoft.com/office/drawing/2014/main" id="{35B89AF1-5E0E-44FF-AC25-44726CEBE5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7230" y="332601"/>
            <a:ext cx="10553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May, 2019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BAEA1F27-3147-4F26-B978-98FEAD98B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642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6112C53-EB61-4C73-8F7B-0A0AF454E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Allocation in 5 GHz - FCC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72E571-5807-49EC-905C-5B5A6429E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May,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A11835-7719-484C-8DCB-283C66EAD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DA25A0B5-B1C5-415F-9C9A-9F9FDF558B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950905"/>
              </p:ext>
            </p:extLst>
          </p:nvPr>
        </p:nvGraphicFramePr>
        <p:xfrm>
          <a:off x="1613602" y="2667000"/>
          <a:ext cx="4292231" cy="2362197"/>
        </p:xfrm>
        <a:graphic>
          <a:graphicData uri="http://schemas.openxmlformats.org/drawingml/2006/table">
            <a:tbl>
              <a:tblPr/>
              <a:tblGrid>
                <a:gridCol w="216241">
                  <a:extLst>
                    <a:ext uri="{9D8B030D-6E8A-4147-A177-3AD203B41FA5}">
                      <a16:colId xmlns:a16="http://schemas.microsoft.com/office/drawing/2014/main" val="1771250961"/>
                    </a:ext>
                  </a:extLst>
                </a:gridCol>
                <a:gridCol w="80200">
                  <a:extLst>
                    <a:ext uri="{9D8B030D-6E8A-4147-A177-3AD203B41FA5}">
                      <a16:colId xmlns:a16="http://schemas.microsoft.com/office/drawing/2014/main" val="1176693917"/>
                    </a:ext>
                  </a:extLst>
                </a:gridCol>
                <a:gridCol w="92501">
                  <a:extLst>
                    <a:ext uri="{9D8B030D-6E8A-4147-A177-3AD203B41FA5}">
                      <a16:colId xmlns:a16="http://schemas.microsoft.com/office/drawing/2014/main" val="244974046"/>
                    </a:ext>
                  </a:extLst>
                </a:gridCol>
                <a:gridCol w="80200">
                  <a:extLst>
                    <a:ext uri="{9D8B030D-6E8A-4147-A177-3AD203B41FA5}">
                      <a16:colId xmlns:a16="http://schemas.microsoft.com/office/drawing/2014/main" val="2079440893"/>
                    </a:ext>
                  </a:extLst>
                </a:gridCol>
                <a:gridCol w="92501">
                  <a:extLst>
                    <a:ext uri="{9D8B030D-6E8A-4147-A177-3AD203B41FA5}">
                      <a16:colId xmlns:a16="http://schemas.microsoft.com/office/drawing/2014/main" val="3869169481"/>
                    </a:ext>
                  </a:extLst>
                </a:gridCol>
                <a:gridCol w="80200">
                  <a:extLst>
                    <a:ext uri="{9D8B030D-6E8A-4147-A177-3AD203B41FA5}">
                      <a16:colId xmlns:a16="http://schemas.microsoft.com/office/drawing/2014/main" val="3696644300"/>
                    </a:ext>
                  </a:extLst>
                </a:gridCol>
                <a:gridCol w="92501">
                  <a:extLst>
                    <a:ext uri="{9D8B030D-6E8A-4147-A177-3AD203B41FA5}">
                      <a16:colId xmlns:a16="http://schemas.microsoft.com/office/drawing/2014/main" val="552369164"/>
                    </a:ext>
                  </a:extLst>
                </a:gridCol>
                <a:gridCol w="80200">
                  <a:extLst>
                    <a:ext uri="{9D8B030D-6E8A-4147-A177-3AD203B41FA5}">
                      <a16:colId xmlns:a16="http://schemas.microsoft.com/office/drawing/2014/main" val="546591629"/>
                    </a:ext>
                  </a:extLst>
                </a:gridCol>
                <a:gridCol w="119798">
                  <a:extLst>
                    <a:ext uri="{9D8B030D-6E8A-4147-A177-3AD203B41FA5}">
                      <a16:colId xmlns:a16="http://schemas.microsoft.com/office/drawing/2014/main" val="3223081596"/>
                    </a:ext>
                  </a:extLst>
                </a:gridCol>
                <a:gridCol w="80200">
                  <a:extLst>
                    <a:ext uri="{9D8B030D-6E8A-4147-A177-3AD203B41FA5}">
                      <a16:colId xmlns:a16="http://schemas.microsoft.com/office/drawing/2014/main" val="610981252"/>
                    </a:ext>
                  </a:extLst>
                </a:gridCol>
                <a:gridCol w="92501">
                  <a:extLst>
                    <a:ext uri="{9D8B030D-6E8A-4147-A177-3AD203B41FA5}">
                      <a16:colId xmlns:a16="http://schemas.microsoft.com/office/drawing/2014/main" val="883014313"/>
                    </a:ext>
                  </a:extLst>
                </a:gridCol>
                <a:gridCol w="92541">
                  <a:extLst>
                    <a:ext uri="{9D8B030D-6E8A-4147-A177-3AD203B41FA5}">
                      <a16:colId xmlns:a16="http://schemas.microsoft.com/office/drawing/2014/main" val="1827369368"/>
                    </a:ext>
                  </a:extLst>
                </a:gridCol>
                <a:gridCol w="80161">
                  <a:extLst>
                    <a:ext uri="{9D8B030D-6E8A-4147-A177-3AD203B41FA5}">
                      <a16:colId xmlns:a16="http://schemas.microsoft.com/office/drawing/2014/main" val="310245798"/>
                    </a:ext>
                  </a:extLst>
                </a:gridCol>
                <a:gridCol w="131052">
                  <a:extLst>
                    <a:ext uri="{9D8B030D-6E8A-4147-A177-3AD203B41FA5}">
                      <a16:colId xmlns:a16="http://schemas.microsoft.com/office/drawing/2014/main" val="1989394645"/>
                    </a:ext>
                  </a:extLst>
                </a:gridCol>
                <a:gridCol w="73373">
                  <a:extLst>
                    <a:ext uri="{9D8B030D-6E8A-4147-A177-3AD203B41FA5}">
                      <a16:colId xmlns:a16="http://schemas.microsoft.com/office/drawing/2014/main" val="1205683789"/>
                    </a:ext>
                  </a:extLst>
                </a:gridCol>
                <a:gridCol w="92541">
                  <a:extLst>
                    <a:ext uri="{9D8B030D-6E8A-4147-A177-3AD203B41FA5}">
                      <a16:colId xmlns:a16="http://schemas.microsoft.com/office/drawing/2014/main" val="913128106"/>
                    </a:ext>
                  </a:extLst>
                </a:gridCol>
                <a:gridCol w="80161">
                  <a:extLst>
                    <a:ext uri="{9D8B030D-6E8A-4147-A177-3AD203B41FA5}">
                      <a16:colId xmlns:a16="http://schemas.microsoft.com/office/drawing/2014/main" val="2329015114"/>
                    </a:ext>
                  </a:extLst>
                </a:gridCol>
                <a:gridCol w="80161">
                  <a:extLst>
                    <a:ext uri="{9D8B030D-6E8A-4147-A177-3AD203B41FA5}">
                      <a16:colId xmlns:a16="http://schemas.microsoft.com/office/drawing/2014/main" val="4258580718"/>
                    </a:ext>
                  </a:extLst>
                </a:gridCol>
                <a:gridCol w="359343">
                  <a:extLst>
                    <a:ext uri="{9D8B030D-6E8A-4147-A177-3AD203B41FA5}">
                      <a16:colId xmlns:a16="http://schemas.microsoft.com/office/drawing/2014/main" val="3241419062"/>
                    </a:ext>
                  </a:extLst>
                </a:gridCol>
                <a:gridCol w="92541">
                  <a:extLst>
                    <a:ext uri="{9D8B030D-6E8A-4147-A177-3AD203B41FA5}">
                      <a16:colId xmlns:a16="http://schemas.microsoft.com/office/drawing/2014/main" val="2011656391"/>
                    </a:ext>
                  </a:extLst>
                </a:gridCol>
                <a:gridCol w="92541">
                  <a:extLst>
                    <a:ext uri="{9D8B030D-6E8A-4147-A177-3AD203B41FA5}">
                      <a16:colId xmlns:a16="http://schemas.microsoft.com/office/drawing/2014/main" val="2558431659"/>
                    </a:ext>
                  </a:extLst>
                </a:gridCol>
                <a:gridCol w="80161">
                  <a:extLst>
                    <a:ext uri="{9D8B030D-6E8A-4147-A177-3AD203B41FA5}">
                      <a16:colId xmlns:a16="http://schemas.microsoft.com/office/drawing/2014/main" val="1714630063"/>
                    </a:ext>
                  </a:extLst>
                </a:gridCol>
                <a:gridCol w="92541">
                  <a:extLst>
                    <a:ext uri="{9D8B030D-6E8A-4147-A177-3AD203B41FA5}">
                      <a16:colId xmlns:a16="http://schemas.microsoft.com/office/drawing/2014/main" val="3578284886"/>
                    </a:ext>
                  </a:extLst>
                </a:gridCol>
                <a:gridCol w="80161">
                  <a:extLst>
                    <a:ext uri="{9D8B030D-6E8A-4147-A177-3AD203B41FA5}">
                      <a16:colId xmlns:a16="http://schemas.microsoft.com/office/drawing/2014/main" val="2909698940"/>
                    </a:ext>
                  </a:extLst>
                </a:gridCol>
                <a:gridCol w="92541">
                  <a:extLst>
                    <a:ext uri="{9D8B030D-6E8A-4147-A177-3AD203B41FA5}">
                      <a16:colId xmlns:a16="http://schemas.microsoft.com/office/drawing/2014/main" val="1902479656"/>
                    </a:ext>
                  </a:extLst>
                </a:gridCol>
                <a:gridCol w="37680">
                  <a:extLst>
                    <a:ext uri="{9D8B030D-6E8A-4147-A177-3AD203B41FA5}">
                      <a16:colId xmlns:a16="http://schemas.microsoft.com/office/drawing/2014/main" val="259011239"/>
                    </a:ext>
                  </a:extLst>
                </a:gridCol>
                <a:gridCol w="73373">
                  <a:extLst>
                    <a:ext uri="{9D8B030D-6E8A-4147-A177-3AD203B41FA5}">
                      <a16:colId xmlns:a16="http://schemas.microsoft.com/office/drawing/2014/main" val="926550947"/>
                    </a:ext>
                  </a:extLst>
                </a:gridCol>
                <a:gridCol w="92541">
                  <a:extLst>
                    <a:ext uri="{9D8B030D-6E8A-4147-A177-3AD203B41FA5}">
                      <a16:colId xmlns:a16="http://schemas.microsoft.com/office/drawing/2014/main" val="888005783"/>
                    </a:ext>
                  </a:extLst>
                </a:gridCol>
                <a:gridCol w="80161">
                  <a:extLst>
                    <a:ext uri="{9D8B030D-6E8A-4147-A177-3AD203B41FA5}">
                      <a16:colId xmlns:a16="http://schemas.microsoft.com/office/drawing/2014/main" val="1527642796"/>
                    </a:ext>
                  </a:extLst>
                </a:gridCol>
                <a:gridCol w="92541">
                  <a:extLst>
                    <a:ext uri="{9D8B030D-6E8A-4147-A177-3AD203B41FA5}">
                      <a16:colId xmlns:a16="http://schemas.microsoft.com/office/drawing/2014/main" val="1503991721"/>
                    </a:ext>
                  </a:extLst>
                </a:gridCol>
                <a:gridCol w="80161">
                  <a:extLst>
                    <a:ext uri="{9D8B030D-6E8A-4147-A177-3AD203B41FA5}">
                      <a16:colId xmlns:a16="http://schemas.microsoft.com/office/drawing/2014/main" val="279841301"/>
                    </a:ext>
                  </a:extLst>
                </a:gridCol>
                <a:gridCol w="92541">
                  <a:extLst>
                    <a:ext uri="{9D8B030D-6E8A-4147-A177-3AD203B41FA5}">
                      <a16:colId xmlns:a16="http://schemas.microsoft.com/office/drawing/2014/main" val="1331844346"/>
                    </a:ext>
                  </a:extLst>
                </a:gridCol>
                <a:gridCol w="80161">
                  <a:extLst>
                    <a:ext uri="{9D8B030D-6E8A-4147-A177-3AD203B41FA5}">
                      <a16:colId xmlns:a16="http://schemas.microsoft.com/office/drawing/2014/main" val="1985824670"/>
                    </a:ext>
                  </a:extLst>
                </a:gridCol>
                <a:gridCol w="92541">
                  <a:extLst>
                    <a:ext uri="{9D8B030D-6E8A-4147-A177-3AD203B41FA5}">
                      <a16:colId xmlns:a16="http://schemas.microsoft.com/office/drawing/2014/main" val="655322725"/>
                    </a:ext>
                  </a:extLst>
                </a:gridCol>
                <a:gridCol w="80161">
                  <a:extLst>
                    <a:ext uri="{9D8B030D-6E8A-4147-A177-3AD203B41FA5}">
                      <a16:colId xmlns:a16="http://schemas.microsoft.com/office/drawing/2014/main" val="1128602999"/>
                    </a:ext>
                  </a:extLst>
                </a:gridCol>
                <a:gridCol w="92541">
                  <a:extLst>
                    <a:ext uri="{9D8B030D-6E8A-4147-A177-3AD203B41FA5}">
                      <a16:colId xmlns:a16="http://schemas.microsoft.com/office/drawing/2014/main" val="1776598595"/>
                    </a:ext>
                  </a:extLst>
                </a:gridCol>
                <a:gridCol w="80161">
                  <a:extLst>
                    <a:ext uri="{9D8B030D-6E8A-4147-A177-3AD203B41FA5}">
                      <a16:colId xmlns:a16="http://schemas.microsoft.com/office/drawing/2014/main" val="2288195704"/>
                    </a:ext>
                  </a:extLst>
                </a:gridCol>
                <a:gridCol w="92541">
                  <a:extLst>
                    <a:ext uri="{9D8B030D-6E8A-4147-A177-3AD203B41FA5}">
                      <a16:colId xmlns:a16="http://schemas.microsoft.com/office/drawing/2014/main" val="1209551984"/>
                    </a:ext>
                  </a:extLst>
                </a:gridCol>
                <a:gridCol w="80161">
                  <a:extLst>
                    <a:ext uri="{9D8B030D-6E8A-4147-A177-3AD203B41FA5}">
                      <a16:colId xmlns:a16="http://schemas.microsoft.com/office/drawing/2014/main" val="1789092257"/>
                    </a:ext>
                  </a:extLst>
                </a:gridCol>
                <a:gridCol w="92541">
                  <a:extLst>
                    <a:ext uri="{9D8B030D-6E8A-4147-A177-3AD203B41FA5}">
                      <a16:colId xmlns:a16="http://schemas.microsoft.com/office/drawing/2014/main" val="2761813033"/>
                    </a:ext>
                  </a:extLst>
                </a:gridCol>
                <a:gridCol w="80161">
                  <a:extLst>
                    <a:ext uri="{9D8B030D-6E8A-4147-A177-3AD203B41FA5}">
                      <a16:colId xmlns:a16="http://schemas.microsoft.com/office/drawing/2014/main" val="2293172880"/>
                    </a:ext>
                  </a:extLst>
                </a:gridCol>
                <a:gridCol w="80200">
                  <a:extLst>
                    <a:ext uri="{9D8B030D-6E8A-4147-A177-3AD203B41FA5}">
                      <a16:colId xmlns:a16="http://schemas.microsoft.com/office/drawing/2014/main" val="150188440"/>
                    </a:ext>
                  </a:extLst>
                </a:gridCol>
                <a:gridCol w="92501">
                  <a:extLst>
                    <a:ext uri="{9D8B030D-6E8A-4147-A177-3AD203B41FA5}">
                      <a16:colId xmlns:a16="http://schemas.microsoft.com/office/drawing/2014/main" val="57104910"/>
                    </a:ext>
                  </a:extLst>
                </a:gridCol>
                <a:gridCol w="80200">
                  <a:extLst>
                    <a:ext uri="{9D8B030D-6E8A-4147-A177-3AD203B41FA5}">
                      <a16:colId xmlns:a16="http://schemas.microsoft.com/office/drawing/2014/main" val="803581898"/>
                    </a:ext>
                  </a:extLst>
                </a:gridCol>
                <a:gridCol w="92501">
                  <a:extLst>
                    <a:ext uri="{9D8B030D-6E8A-4147-A177-3AD203B41FA5}">
                      <a16:colId xmlns:a16="http://schemas.microsoft.com/office/drawing/2014/main" val="886006851"/>
                    </a:ext>
                  </a:extLst>
                </a:gridCol>
              </a:tblGrid>
              <a:tr h="284472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U-NII-1</a:t>
                      </a: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U-NII-2A</a:t>
                      </a: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12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6">
                  <a:txBody>
                    <a:bodyPr/>
                    <a:lstStyle/>
                    <a:p>
                      <a:pPr algn="ctr"/>
                      <a:r>
                        <a:rPr lang="en-US" sz="1100" b="1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U-NII-2C</a:t>
                      </a:r>
                      <a:endParaRPr lang="en-US" dirty="0"/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248606"/>
                  </a:ext>
                </a:extLst>
              </a:tr>
              <a:tr h="291876">
                <a:tc rowSpan="11">
                  <a:txBody>
                    <a:bodyPr/>
                    <a:lstStyle/>
                    <a:p>
                      <a:pPr algn="ctr" fontAlgn="ctr"/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5180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5200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5220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5240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5260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5280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5300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5320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5500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5520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5540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5560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5580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5600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5620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5640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5660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5680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5700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5720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580324"/>
                  </a:ext>
                </a:extLst>
              </a:tr>
              <a:tr h="197551">
                <a:tc vMerge="1">
                  <a:txBody>
                    <a:bodyPr/>
                    <a:lstStyle/>
                    <a:p>
                      <a:pPr algn="ctr" fontAlgn="b"/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811931"/>
                  </a:ext>
                </a:extLst>
              </a:tr>
              <a:tr h="197551">
                <a:tc vMerge="1">
                  <a:txBody>
                    <a:bodyPr/>
                    <a:lstStyle/>
                    <a:p>
                      <a:pPr algn="l" fontAlgn="b"/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E6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660913"/>
                  </a:ext>
                </a:extLst>
              </a:tr>
              <a:tr h="158038">
                <a:tc vMerge="1"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411793"/>
                  </a:ext>
                </a:extLst>
              </a:tr>
              <a:tr h="197551">
                <a:tc vMerge="1">
                  <a:txBody>
                    <a:bodyPr/>
                    <a:lstStyle/>
                    <a:p>
                      <a:pPr algn="l" fontAlgn="b"/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3510266"/>
                  </a:ext>
                </a:extLst>
              </a:tr>
              <a:tr h="158038">
                <a:tc vMerge="1"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560156"/>
                  </a:ext>
                </a:extLst>
              </a:tr>
              <a:tr h="197551">
                <a:tc vMerge="1">
                  <a:txBody>
                    <a:bodyPr/>
                    <a:lstStyle/>
                    <a:p>
                      <a:pPr algn="l" fontAlgn="b"/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022017"/>
                  </a:ext>
                </a:extLst>
              </a:tr>
              <a:tr h="158038">
                <a:tc vMerge="1"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32477"/>
                  </a:ext>
                </a:extLst>
              </a:tr>
              <a:tr h="197551">
                <a:tc vMerge="1">
                  <a:txBody>
                    <a:bodyPr/>
                    <a:lstStyle/>
                    <a:p>
                      <a:pPr algn="l" fontAlgn="b"/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gridSpan="17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0AD4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115273"/>
                  </a:ext>
                </a:extLst>
              </a:tr>
              <a:tr h="158038">
                <a:tc vMerge="1"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826792"/>
                  </a:ext>
                </a:extLst>
              </a:tr>
              <a:tr h="165942">
                <a:tc vMerge="1"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834792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89308132-04AF-4EAF-8781-4F7A3BE8E0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414897"/>
              </p:ext>
            </p:extLst>
          </p:nvPr>
        </p:nvGraphicFramePr>
        <p:xfrm>
          <a:off x="5908100" y="2667000"/>
          <a:ext cx="1178501" cy="2362197"/>
        </p:xfrm>
        <a:graphic>
          <a:graphicData uri="http://schemas.openxmlformats.org/drawingml/2006/table">
            <a:tbl>
              <a:tblPr/>
              <a:tblGrid>
                <a:gridCol w="84005">
                  <a:extLst>
                    <a:ext uri="{9D8B030D-6E8A-4147-A177-3AD203B41FA5}">
                      <a16:colId xmlns:a16="http://schemas.microsoft.com/office/drawing/2014/main" val="1771250961"/>
                    </a:ext>
                  </a:extLst>
                </a:gridCol>
                <a:gridCol w="91818">
                  <a:extLst>
                    <a:ext uri="{9D8B030D-6E8A-4147-A177-3AD203B41FA5}">
                      <a16:colId xmlns:a16="http://schemas.microsoft.com/office/drawing/2014/main" val="1176693917"/>
                    </a:ext>
                  </a:extLst>
                </a:gridCol>
                <a:gridCol w="105901">
                  <a:extLst>
                    <a:ext uri="{9D8B030D-6E8A-4147-A177-3AD203B41FA5}">
                      <a16:colId xmlns:a16="http://schemas.microsoft.com/office/drawing/2014/main" val="244974046"/>
                    </a:ext>
                  </a:extLst>
                </a:gridCol>
                <a:gridCol w="91818">
                  <a:extLst>
                    <a:ext uri="{9D8B030D-6E8A-4147-A177-3AD203B41FA5}">
                      <a16:colId xmlns:a16="http://schemas.microsoft.com/office/drawing/2014/main" val="2079440893"/>
                    </a:ext>
                  </a:extLst>
                </a:gridCol>
                <a:gridCol w="105901">
                  <a:extLst>
                    <a:ext uri="{9D8B030D-6E8A-4147-A177-3AD203B41FA5}">
                      <a16:colId xmlns:a16="http://schemas.microsoft.com/office/drawing/2014/main" val="3869169481"/>
                    </a:ext>
                  </a:extLst>
                </a:gridCol>
                <a:gridCol w="91818">
                  <a:extLst>
                    <a:ext uri="{9D8B030D-6E8A-4147-A177-3AD203B41FA5}">
                      <a16:colId xmlns:a16="http://schemas.microsoft.com/office/drawing/2014/main" val="3696644300"/>
                    </a:ext>
                  </a:extLst>
                </a:gridCol>
                <a:gridCol w="105901">
                  <a:extLst>
                    <a:ext uri="{9D8B030D-6E8A-4147-A177-3AD203B41FA5}">
                      <a16:colId xmlns:a16="http://schemas.microsoft.com/office/drawing/2014/main" val="552369164"/>
                    </a:ext>
                  </a:extLst>
                </a:gridCol>
                <a:gridCol w="91818">
                  <a:extLst>
                    <a:ext uri="{9D8B030D-6E8A-4147-A177-3AD203B41FA5}">
                      <a16:colId xmlns:a16="http://schemas.microsoft.com/office/drawing/2014/main" val="546591629"/>
                    </a:ext>
                  </a:extLst>
                </a:gridCol>
                <a:gridCol w="105901">
                  <a:extLst>
                    <a:ext uri="{9D8B030D-6E8A-4147-A177-3AD203B41FA5}">
                      <a16:colId xmlns:a16="http://schemas.microsoft.com/office/drawing/2014/main" val="3223081596"/>
                    </a:ext>
                  </a:extLst>
                </a:gridCol>
                <a:gridCol w="91818">
                  <a:extLst>
                    <a:ext uri="{9D8B030D-6E8A-4147-A177-3AD203B41FA5}">
                      <a16:colId xmlns:a16="http://schemas.microsoft.com/office/drawing/2014/main" val="610981252"/>
                    </a:ext>
                  </a:extLst>
                </a:gridCol>
                <a:gridCol w="105901">
                  <a:extLst>
                    <a:ext uri="{9D8B030D-6E8A-4147-A177-3AD203B41FA5}">
                      <a16:colId xmlns:a16="http://schemas.microsoft.com/office/drawing/2014/main" val="883014313"/>
                    </a:ext>
                  </a:extLst>
                </a:gridCol>
                <a:gridCol w="105901">
                  <a:extLst>
                    <a:ext uri="{9D8B030D-6E8A-4147-A177-3AD203B41FA5}">
                      <a16:colId xmlns:a16="http://schemas.microsoft.com/office/drawing/2014/main" val="24135339"/>
                    </a:ext>
                  </a:extLst>
                </a:gridCol>
              </a:tblGrid>
              <a:tr h="284472"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U-NII-3</a:t>
                      </a: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248606"/>
                  </a:ext>
                </a:extLst>
              </a:tr>
              <a:tr h="2918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580324"/>
                  </a:ext>
                </a:extLst>
              </a:tr>
              <a:tr h="1975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811931"/>
                  </a:ext>
                </a:extLst>
              </a:tr>
              <a:tr h="197551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660913"/>
                  </a:ext>
                </a:extLst>
              </a:tr>
              <a:tr h="15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411793"/>
                  </a:ext>
                </a:extLst>
              </a:tr>
              <a:tr h="197551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3510266"/>
                  </a:ext>
                </a:extLst>
              </a:tr>
              <a:tr h="15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560156"/>
                  </a:ext>
                </a:extLst>
              </a:tr>
              <a:tr h="197551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22017"/>
                  </a:ext>
                </a:extLst>
              </a:tr>
              <a:tr h="15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32477"/>
                  </a:ext>
                </a:extLst>
              </a:tr>
              <a:tr h="197551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B05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B05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4115273"/>
                  </a:ext>
                </a:extLst>
              </a:tr>
              <a:tr h="15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826792"/>
                  </a:ext>
                </a:extLst>
              </a:tr>
              <a:tr h="165942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834792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45E8A2D6-32BF-4126-BA74-D0030C76DAF8}"/>
              </a:ext>
            </a:extLst>
          </p:cNvPr>
          <p:cNvSpPr txBox="1"/>
          <p:nvPr/>
        </p:nvSpPr>
        <p:spPr>
          <a:xfrm>
            <a:off x="927802" y="55626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 MHz Gap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715FEB2-F854-44EB-AABC-8EC6F15EE509}"/>
              </a:ext>
            </a:extLst>
          </p:cNvPr>
          <p:cNvCxnSpPr>
            <a:cxnSpLocks/>
          </p:cNvCxnSpPr>
          <p:nvPr/>
        </p:nvCxnSpPr>
        <p:spPr bwMode="auto">
          <a:xfrm flipV="1">
            <a:off x="1461202" y="4952999"/>
            <a:ext cx="228600" cy="6096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975AB860-89D7-4C7D-B7C4-2537F89E440C}"/>
              </a:ext>
            </a:extLst>
          </p:cNvPr>
          <p:cNvSpPr/>
          <p:nvPr/>
        </p:nvSpPr>
        <p:spPr>
          <a:xfrm>
            <a:off x="927802" y="1295400"/>
            <a:ext cx="6521337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Guard band allocation is not universal among all U-NII bands</a:t>
            </a:r>
          </a:p>
          <a:p>
            <a:r>
              <a:rPr lang="en-US" sz="2000" dirty="0"/>
              <a:t>20 MHz guard exists for U-NII-1 </a:t>
            </a:r>
          </a:p>
          <a:p>
            <a:r>
              <a:rPr lang="en-US" sz="2000" dirty="0"/>
              <a:t>Does strict OOBE require larger guard band?</a:t>
            </a:r>
          </a:p>
          <a:p>
            <a:r>
              <a:rPr lang="en-US" sz="2000" dirty="0"/>
              <a:t>Only U-NII-3 has a different OOBE requirement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715B335-1280-4822-A6F9-2A050345F99A}"/>
              </a:ext>
            </a:extLst>
          </p:cNvPr>
          <p:cNvSpPr txBox="1"/>
          <p:nvPr/>
        </p:nvSpPr>
        <p:spPr>
          <a:xfrm>
            <a:off x="2548156" y="5590401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 MHz Gap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632F805-6ED5-4DCA-A81E-6A6AE1623A97}"/>
              </a:ext>
            </a:extLst>
          </p:cNvPr>
          <p:cNvCxnSpPr>
            <a:cxnSpLocks/>
          </p:cNvCxnSpPr>
          <p:nvPr/>
        </p:nvCxnSpPr>
        <p:spPr bwMode="auto">
          <a:xfrm flipV="1">
            <a:off x="3081556" y="4980800"/>
            <a:ext cx="228600" cy="6096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00698C46-AC23-496D-83B3-57CE96206C3D}"/>
              </a:ext>
            </a:extLst>
          </p:cNvPr>
          <p:cNvSpPr txBox="1"/>
          <p:nvPr/>
        </p:nvSpPr>
        <p:spPr>
          <a:xfrm>
            <a:off x="3505200" y="5590401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 MHz Gap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0E98D6E-B986-4123-B4C2-D618FCA4D96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754324" y="4980801"/>
            <a:ext cx="360476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C1B2B708-81A5-469E-A3E3-7353474F1682}"/>
              </a:ext>
            </a:extLst>
          </p:cNvPr>
          <p:cNvSpPr txBox="1"/>
          <p:nvPr/>
        </p:nvSpPr>
        <p:spPr>
          <a:xfrm>
            <a:off x="6799141" y="5588466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15 MHz Gap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7D6754A-F713-4881-872B-68E5DAE7C3F4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048265" y="4978866"/>
            <a:ext cx="360476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</p:spTree>
    <p:extLst>
      <p:ext uri="{BB962C8B-B14F-4D97-AF65-F5344CB8AC3E}">
        <p14:creationId xmlns:p14="http://schemas.microsoft.com/office/powerpoint/2010/main" val="960539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A8C2C61-53D9-4523-8837-3E825650B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Channel Allocation in the 6 GHz in 11ax</a:t>
            </a:r>
          </a:p>
        </p:txBody>
      </p:sp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id="{EFD7D67B-7C79-42CC-8605-1B5CAF7622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Shifting the </a:t>
            </a:r>
            <a:r>
              <a:rPr lang="en-US" sz="1800" b="1" u="sng" dirty="0"/>
              <a:t>starting frequency </a:t>
            </a:r>
            <a:r>
              <a:rPr lang="en-US" sz="1800" dirty="0"/>
              <a:t>from 5940 to 5950 MHz provides 20 MHz of Guard band and,</a:t>
            </a:r>
          </a:p>
          <a:p>
            <a:pPr lvl="1"/>
            <a:r>
              <a:rPr lang="en-US" sz="1600" dirty="0"/>
              <a:t>More relaxed filter design</a:t>
            </a:r>
          </a:p>
          <a:p>
            <a:pPr lvl="1"/>
            <a:r>
              <a:rPr lang="en-US" sz="1600" dirty="0"/>
              <a:t>Similar to the U-NII-1 band</a:t>
            </a:r>
          </a:p>
          <a:p>
            <a:pPr lvl="1"/>
            <a:r>
              <a:rPr lang="en-US" sz="1600" dirty="0"/>
              <a:t>One complete 80 MHz channel in the U-NII-6 band</a:t>
            </a:r>
          </a:p>
          <a:p>
            <a:pPr lvl="1"/>
            <a:r>
              <a:rPr lang="en-US" sz="1600" dirty="0"/>
              <a:t>Two 40 MHz channels in the U-NII-6 band</a:t>
            </a:r>
          </a:p>
          <a:p>
            <a:pPr lvl="1"/>
            <a:r>
              <a:rPr lang="en-US" sz="1600" dirty="0"/>
              <a:t>The U-NII-5 band still has three 160 MHz channels</a:t>
            </a:r>
          </a:p>
          <a:p>
            <a:pPr marL="57150" indent="0">
              <a:buNone/>
            </a:pPr>
            <a:endParaRPr lang="en-US" sz="1600" baseline="30000" dirty="0"/>
          </a:p>
          <a:p>
            <a:pPr marL="57150" indent="0">
              <a:buNone/>
            </a:pPr>
            <a:r>
              <a:rPr lang="en-US" sz="1600" baseline="30000" dirty="0"/>
              <a:t>Note: In Europe 6 GHz band ends at 6425 MHz and shifting the channel by 10 MHz can impact the filter design on the higher end of the 6 GHz band in order to meet the European OOBE limits.  </a:t>
            </a:r>
          </a:p>
          <a:p>
            <a:pPr lvl="1"/>
            <a:endParaRPr lang="en-US" sz="160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2D32CC-9F99-4314-ABA0-2E53460A8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May,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27907B-BE99-4D12-97A3-476463586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2E2A93DF-BFFD-412B-B860-53FF44EF06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054993"/>
              </p:ext>
            </p:extLst>
          </p:nvPr>
        </p:nvGraphicFramePr>
        <p:xfrm>
          <a:off x="0" y="1600200"/>
          <a:ext cx="9144022" cy="2362199"/>
        </p:xfrm>
        <a:graphic>
          <a:graphicData uri="http://schemas.openxmlformats.org/drawingml/2006/table">
            <a:tbl>
              <a:tblPr/>
              <a:tblGrid>
                <a:gridCol w="73152">
                  <a:extLst>
                    <a:ext uri="{9D8B030D-6E8A-4147-A177-3AD203B41FA5}">
                      <a16:colId xmlns:a16="http://schemas.microsoft.com/office/drawing/2014/main" val="700480932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83124159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193647334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484432474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184629173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350373571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66890081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702917156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985379710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691855521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458417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1348259911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3697001625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1821922929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2136587371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583881998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2629746498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2569931488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1116491558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2097739891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4143358849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1154402651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340762574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618990022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3745094208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1140910254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2278482530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3946383849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3322574553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388212638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3161632048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1086605342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1321748603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388572259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3499162559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964064968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1980594303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934490316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52870071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413800340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740929821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770102713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894795787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274020675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685483827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173147324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178919586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898722912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4169655558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50919226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70374056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252636468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514900945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7785210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650949950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066616401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888844194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686646957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520369512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182309679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545219570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115747886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510602326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182978628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79458027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615850053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044701413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804650299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324376077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272943947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347486017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794641569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578295685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071356492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696981362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087281337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103286808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64722261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079869680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863697232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484127537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933229281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584923629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124924835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85879820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384146485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223045188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959710480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926845175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804634863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962374607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456390468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985153194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4208403988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990636284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608225968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516945104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868271914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541457021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522679857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015124175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093350507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140468925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667201937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028854232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012949902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933165757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004552330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469342918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647674140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018738148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4168733864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795318707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051775390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767154690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4002349110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544832210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715281958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190121314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270756720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834847156"/>
                    </a:ext>
                  </a:extLst>
                </a:gridCol>
              </a:tblGrid>
              <a:tr h="278210">
                <a:tc gridSpan="50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U-NII-5</a:t>
                      </a: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U-NII-6</a:t>
                      </a: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5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U-NII-7</a:t>
                      </a: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6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U-NII-8</a:t>
                      </a: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86044"/>
                  </a:ext>
                </a:extLst>
              </a:tr>
              <a:tr h="27821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6515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6675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037076"/>
                  </a:ext>
                </a:extLst>
              </a:tr>
              <a:tr h="1932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092199"/>
                  </a:ext>
                </a:extLst>
              </a:tr>
              <a:tr h="252436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277324"/>
                  </a:ext>
                </a:extLst>
              </a:tr>
              <a:tr h="154561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020657"/>
                  </a:ext>
                </a:extLst>
              </a:tr>
              <a:tr h="193202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683942"/>
                  </a:ext>
                </a:extLst>
              </a:tr>
              <a:tr h="154561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772106"/>
                  </a:ext>
                </a:extLst>
              </a:tr>
              <a:tr h="193202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451737"/>
                  </a:ext>
                </a:extLst>
              </a:tr>
              <a:tr h="154561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441455"/>
                  </a:ext>
                </a:extLst>
              </a:tr>
              <a:tr h="193202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213324"/>
                  </a:ext>
                </a:extLst>
              </a:tr>
              <a:tr h="154561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5213377"/>
                  </a:ext>
                </a:extLst>
              </a:tr>
              <a:tr h="162291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507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1397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D77D0D9-721A-4D41-8F82-91576086E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of number of channels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5C7DA03-6E8B-4EDD-AA45-E95A083642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8334066"/>
              </p:ext>
            </p:extLst>
          </p:nvPr>
        </p:nvGraphicFramePr>
        <p:xfrm>
          <a:off x="685800" y="1457960"/>
          <a:ext cx="7772400" cy="2123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194229516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3644077244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1423060993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597662245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9004051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Channel BW/</a:t>
                      </a:r>
                    </a:p>
                    <a:p>
                      <a:r>
                        <a:rPr lang="en-US" dirty="0"/>
                        <a:t>U-NII Band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U-NII-5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U-NII-6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U-NII-7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U-NII-8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4624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124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267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75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160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599852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DC9E07-E918-434B-B4CA-64AE5D3D5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May,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1EED18-5D5B-4CA6-8313-6B0A2AA29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8" name="Content Placeholder 6">
            <a:extLst>
              <a:ext uri="{FF2B5EF4-FFF2-40B4-BE49-F238E27FC236}">
                <a16:creationId xmlns:a16="http://schemas.microsoft.com/office/drawing/2014/main" id="{1A0C64E7-5E96-4EE5-861F-51EF10598F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1333636"/>
              </p:ext>
            </p:extLst>
          </p:nvPr>
        </p:nvGraphicFramePr>
        <p:xfrm>
          <a:off x="697230" y="3886200"/>
          <a:ext cx="7772400" cy="2123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194229516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3644077244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1423060993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597662245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9004051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Channel BW/</a:t>
                      </a:r>
                    </a:p>
                    <a:p>
                      <a:r>
                        <a:rPr lang="en-US" dirty="0"/>
                        <a:t>U-NII Band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U-NII-5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U-NII-6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U-NII-7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U-NII-8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4624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124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267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75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160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599852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58E83F6-18FD-4912-AF1E-665E24537022}"/>
              </a:ext>
            </a:extLst>
          </p:cNvPr>
          <p:cNvSpPr txBox="1"/>
          <p:nvPr/>
        </p:nvSpPr>
        <p:spPr>
          <a:xfrm>
            <a:off x="838200" y="1143000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Current</a:t>
            </a:r>
            <a:endParaRPr lang="en-US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CC4FCF1-D214-4C4B-A5F4-120E09908AA8}"/>
              </a:ext>
            </a:extLst>
          </p:cNvPr>
          <p:cNvSpPr txBox="1"/>
          <p:nvPr/>
        </p:nvSpPr>
        <p:spPr>
          <a:xfrm>
            <a:off x="838200" y="3589020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Proposed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1336355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24310</TotalTime>
  <Words>1238</Words>
  <Application>Microsoft Office PowerPoint</Application>
  <PresentationFormat>On-screen Show (4:3)</PresentationFormat>
  <Paragraphs>2420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宋体</vt:lpstr>
      <vt:lpstr>Arial</vt:lpstr>
      <vt:lpstr>Calibri</vt:lpstr>
      <vt:lpstr>Times New Roman</vt:lpstr>
      <vt:lpstr>802-11-Submission</vt:lpstr>
      <vt:lpstr>Worksheet</vt:lpstr>
      <vt:lpstr>Channelization for 6 GHz (CID 21378)</vt:lpstr>
      <vt:lpstr>CID 21378</vt:lpstr>
      <vt:lpstr>Background</vt:lpstr>
      <vt:lpstr>Channel Allocation in the 6 GHz in 11ax</vt:lpstr>
      <vt:lpstr>Channel Allocation in the 6 GHz in 11ax1</vt:lpstr>
      <vt:lpstr>OOBE limits and 10 MHz Guard Band</vt:lpstr>
      <vt:lpstr>Channel Allocation in 5 GHz - FCC</vt:lpstr>
      <vt:lpstr>Proposed Channel Allocation in the 6 GHz in 11ax</vt:lpstr>
      <vt:lpstr>Comparison of number of channels</vt:lpstr>
      <vt:lpstr>Summary and 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 GHz Channelization</dc:title>
  <dc:creator>ilatif@quantenna.com</dc:creator>
  <cp:lastModifiedBy>Imran Latif</cp:lastModifiedBy>
  <cp:revision>558</cp:revision>
  <cp:lastPrinted>1998-02-10T13:28:00Z</cp:lastPrinted>
  <dcterms:created xsi:type="dcterms:W3CDTF">2007-05-21T21:00:00Z</dcterms:created>
  <dcterms:modified xsi:type="dcterms:W3CDTF">2019-05-13T14:59:32Z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KSOProductBuildVer">
    <vt:lpwstr>2052-10.8.2.6613</vt:lpwstr>
  </property>
</Properties>
</file>