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0" r:id="rId4"/>
    <p:sldId id="276" r:id="rId5"/>
    <p:sldId id="268" r:id="rId6"/>
    <p:sldId id="261" r:id="rId7"/>
    <p:sldId id="267" r:id="rId8"/>
    <p:sldId id="272" r:id="rId9"/>
    <p:sldId id="273" r:id="rId10"/>
    <p:sldId id="269" r:id="rId11"/>
    <p:sldId id="270" r:id="rId12"/>
    <p:sldId id="274" r:id="rId13"/>
    <p:sldId id="275" r:id="rId14"/>
    <p:sldId id="266" r:id="rId15"/>
    <p:sldId id="264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>
        <p:scale>
          <a:sx n="88" d="100"/>
          <a:sy n="88" d="100"/>
        </p:scale>
        <p:origin x="-885" y="32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873" y="-55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10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54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11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6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12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25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13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88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14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5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3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4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5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6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5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7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8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59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9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8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Sep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Oliver Pengfei Luo,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 altLang="ko-KR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dirty="0"/>
              <a:t>Sep 2018</a:t>
            </a:r>
            <a:endParaRPr lang="en-GB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Sep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Oliver Pengfei Luo,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Sep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Oliver Pengfei Luo, Huawei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Sep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Oliver Pengfei Luo, Huawei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Sep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Oliver Pengfei Luo, 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Sep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Oliver Pengfei Luo, Huawei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Sep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Oliver Pengfei Luo,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Sep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Oliver Pengfei Luo,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dirty="0"/>
              <a:t>Sep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Oliver Pengfei Luo, Huawei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802.11-19/0875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Mar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Jeong</a:t>
            </a:r>
            <a:r>
              <a:rPr lang="en-GB" dirty="0"/>
              <a:t> </a:t>
            </a:r>
            <a:r>
              <a:rPr lang="en-GB" dirty="0" err="1"/>
              <a:t>Gon</a:t>
            </a:r>
            <a:r>
              <a:rPr lang="en-GB" dirty="0"/>
              <a:t> Kim, Korea Polytechnic University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VLC based Simulation </a:t>
            </a:r>
            <a:r>
              <a:rPr lang="en-US" dirty="0" smtClean="0"/>
              <a:t>Results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in </a:t>
            </a:r>
            <a:r>
              <a:rPr lang="en-GB" dirty="0"/>
              <a:t>Enterprise and Industrial Environment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170098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US" altLang="zh-CN" sz="2000" b="0" dirty="0"/>
              <a:t>2019</a:t>
            </a:r>
            <a:r>
              <a:rPr lang="en-GB" sz="2000" b="0" dirty="0" smtClean="0"/>
              <a:t>-05-12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2823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198451C6-FB18-49BA-888C-7F1B55A9D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07454"/>
              </p:ext>
            </p:extLst>
          </p:nvPr>
        </p:nvGraphicFramePr>
        <p:xfrm>
          <a:off x="919130" y="2852936"/>
          <a:ext cx="7659190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519">
                  <a:extLst>
                    <a:ext uri="{9D8B030D-6E8A-4147-A177-3AD203B41FA5}">
                      <a16:colId xmlns:a16="http://schemas.microsoft.com/office/drawing/2014/main" xmlns="" val="138050199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169275444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62021743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065499999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xmlns="" val="4271980458"/>
                    </a:ext>
                  </a:extLst>
                </a:gridCol>
              </a:tblGrid>
              <a:tr h="2313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Name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Company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Address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Phone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Email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500141"/>
                  </a:ext>
                </a:extLst>
              </a:tr>
              <a:tr h="37079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err="1"/>
                        <a:t>Jeong</a:t>
                      </a:r>
                      <a:r>
                        <a:rPr lang="en-US" altLang="ko-KR" sz="1000" b="1" dirty="0"/>
                        <a:t> </a:t>
                      </a:r>
                      <a:r>
                        <a:rPr lang="en-US" altLang="ko-KR" sz="1000" b="1" dirty="0" err="1"/>
                        <a:t>Gon</a:t>
                      </a:r>
                      <a:r>
                        <a:rPr lang="en-US" altLang="ko-KR" sz="1000" b="1" dirty="0"/>
                        <a:t> </a:t>
                      </a:r>
                      <a:r>
                        <a:rPr lang="en-US" altLang="ko-KR" sz="1000" b="1" dirty="0" smtClean="0"/>
                        <a:t>Kim</a:t>
                      </a:r>
                    </a:p>
                    <a:p>
                      <a:pPr latinLnBrk="1"/>
                      <a:r>
                        <a:rPr lang="en-US" altLang="ko-KR" sz="1000" b="1" dirty="0" smtClean="0"/>
                        <a:t>Ho</a:t>
                      </a:r>
                      <a:r>
                        <a:rPr lang="en-US" altLang="ko-KR" sz="1000" b="1" baseline="0" dirty="0" smtClean="0"/>
                        <a:t> Kyung Yu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Korea Polytechnic University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237 </a:t>
                      </a:r>
                      <a:r>
                        <a:rPr lang="en-US" altLang="ko-KR" sz="1000" dirty="0" err="1"/>
                        <a:t>Sangidaehak</a:t>
                      </a:r>
                      <a:r>
                        <a:rPr lang="en-US" altLang="ko-KR" sz="1000" dirty="0"/>
                        <a:t> Ro, Si Heung, </a:t>
                      </a:r>
                      <a:r>
                        <a:rPr lang="en-US" altLang="ko-KR" sz="1000" dirty="0" err="1"/>
                        <a:t>Kyunggi</a:t>
                      </a:r>
                      <a:r>
                        <a:rPr lang="en-US" altLang="ko-KR" sz="1000" dirty="0"/>
                        <a:t> Do., 15073 Korea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+</a:t>
                      </a:r>
                      <a:r>
                        <a:rPr lang="en-US" altLang="ko-KR" sz="1000" dirty="0" smtClean="0"/>
                        <a:t>823180410486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jgkim@kpu.ac.kr</a:t>
                      </a:r>
                    </a:p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2432655"/>
                  </a:ext>
                </a:extLst>
              </a:tr>
              <a:tr h="231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err="1"/>
                        <a:t>Vinayagam</a:t>
                      </a:r>
                      <a:r>
                        <a:rPr lang="en-US" altLang="ko-KR" sz="1000" b="1" dirty="0"/>
                        <a:t> </a:t>
                      </a:r>
                      <a:r>
                        <a:rPr lang="en-US" altLang="ko-KR" sz="1000" b="1" dirty="0" err="1"/>
                        <a:t>Mariappan</a:t>
                      </a:r>
                      <a:r>
                        <a:rPr lang="en-US" altLang="ko-KR" sz="1000" b="1" dirty="0"/>
                        <a:t> </a:t>
                      </a:r>
                      <a:endParaRPr lang="ko-KR" altLang="en-US" sz="1000" b="1" dirty="0"/>
                    </a:p>
                    <a:p>
                      <a:pPr latinLnBrk="1"/>
                      <a:r>
                        <a:rPr lang="en-US" altLang="ko-KR" sz="1000" b="1" dirty="0"/>
                        <a:t>Jae Sang Cha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Seoul National University of Science and Technology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232 </a:t>
                      </a:r>
                      <a:r>
                        <a:rPr lang="en-US" altLang="ko-KR" sz="1000" dirty="0" err="1"/>
                        <a:t>Gongneung-ro</a:t>
                      </a:r>
                      <a:r>
                        <a:rPr lang="en-US" altLang="ko-KR" sz="1000" dirty="0"/>
                        <a:t>, </a:t>
                      </a:r>
                      <a:r>
                        <a:rPr lang="en-US" altLang="ko-KR" sz="1000" dirty="0" err="1"/>
                        <a:t>Nowon-gu</a:t>
                      </a:r>
                      <a:r>
                        <a:rPr lang="en-US" altLang="ko-KR" sz="1000" dirty="0"/>
                        <a:t>, Seoul, 01811, Korea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+811043455985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chajs@seoultech.ac.kr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466244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Mar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3" y="6475413"/>
            <a:ext cx="2962226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10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35526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Industrial Wireless System Model</a:t>
            </a:r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14348" y="4972158"/>
            <a:ext cx="7772400" cy="99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/>
              <a:t>Industrial Wireless Scenario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Dimension : 8m x 10m x 7m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1 LED Transmitter, 8 PD based Photo Detector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130919" y="4421713"/>
            <a:ext cx="3166120" cy="337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Scenario for Transmitter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5340776" y="4421713"/>
            <a:ext cx="3166120" cy="337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Scenario for Receiver</a:t>
            </a:r>
          </a:p>
        </p:txBody>
      </p:sp>
      <p:pic>
        <p:nvPicPr>
          <p:cNvPr id="14" name="Picture 3" descr="C:\Users\CTTLab\Desktop\Manufacturing Cell.PNG">
            <a:extLst>
              <a:ext uri="{FF2B5EF4-FFF2-40B4-BE49-F238E27FC236}">
                <a16:creationId xmlns:a16="http://schemas.microsoft.com/office/drawing/2014/main" xmlns="" id="{4F822E2B-F107-4FDA-B7CD-FFCEACBA75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858217"/>
            <a:ext cx="2642870" cy="216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TTLab\Desktop\Manufacturing Cell-2.PNG">
            <a:extLst>
              <a:ext uri="{FF2B5EF4-FFF2-40B4-BE49-F238E27FC236}">
                <a16:creationId xmlns:a16="http://schemas.microsoft.com/office/drawing/2014/main" xmlns="" id="{EC88DCFD-06E9-422D-B990-7DD8EF5794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76" y="1851612"/>
            <a:ext cx="2769870" cy="216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340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Mar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11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990656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Set of Simulation Scenario and Parameters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14761"/>
              </p:ext>
            </p:extLst>
          </p:nvPr>
        </p:nvGraphicFramePr>
        <p:xfrm>
          <a:off x="755576" y="1484784"/>
          <a:ext cx="7848600" cy="145300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43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1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16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19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  <a:latin typeface="+mn-lt"/>
                        </a:rPr>
                        <a:t>Scenario Name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 err="1">
                          <a:effectLst/>
                          <a:latin typeface="+mn-lt"/>
                        </a:rPr>
                        <a:t>Topology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  <a:latin typeface="+mn-lt"/>
                        </a:rPr>
                        <a:t>Management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  <a:latin typeface="+mn-lt"/>
                        </a:rPr>
                        <a:t>Channel Model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</a:rPr>
                        <a:t>Traffic profile</a:t>
                      </a: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</a:rPr>
                        <a:t>[tentative]</a:t>
                      </a: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4670">
                <a:tc>
                  <a:txBody>
                    <a:bodyPr/>
                    <a:lstStyle/>
                    <a:p>
                      <a:pPr marL="0" marR="0" algn="ctr" defTabSz="914400" rtl="0" eaLnBrk="1" fontAlgn="base" latinLnBrk="0" hangingPunct="1">
                        <a:lnSpc>
                          <a:spcPts val="14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ko-KR" sz="1400" dirty="0">
                          <a:effectLst/>
                          <a:latin typeface="+mn-lt"/>
                        </a:rPr>
                        <a:t>Industrial wireless</a:t>
                      </a:r>
                      <a:endParaRPr lang="ko-KR" altLang="ko-KR" sz="1400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200" dirty="0">
                          <a:effectLst/>
                          <a:latin typeface="+mn-lt"/>
                        </a:rPr>
                        <a:t>A – Industrial Robotic work cell</a:t>
                      </a:r>
                      <a:endParaRPr lang="ko-KR" altLang="ko-KR" sz="1400" dirty="0">
                        <a:effectLst/>
                        <a:latin typeface="+mn-lt"/>
                      </a:endParaRPr>
                    </a:p>
                    <a:p>
                      <a:pPr algn="ctr" fontAlgn="base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200" dirty="0">
                          <a:effectLst/>
                          <a:latin typeface="+mn-lt"/>
                        </a:rPr>
                        <a:t>e.g. ~8 m × 10 m × 7 m size,</a:t>
                      </a:r>
                      <a:endParaRPr lang="ko-KR" altLang="ko-KR" sz="1400" dirty="0">
                        <a:effectLst/>
                        <a:latin typeface="+mn-lt"/>
                      </a:endParaRPr>
                    </a:p>
                    <a:p>
                      <a:pPr algn="ctr" fontAlgn="base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200" dirty="0">
                          <a:effectLst/>
                          <a:latin typeface="+mn-lt"/>
                        </a:rPr>
                        <a:t>~2</a:t>
                      </a:r>
                      <a:r>
                        <a:rPr lang="en-GB" altLang="ko-KR" sz="1400" kern="1200" dirty="0">
                          <a:effectLst/>
                          <a:latin typeface="+mn-lt"/>
                        </a:rPr>
                        <a:t> STAs/AP, P2P pairs</a:t>
                      </a:r>
                      <a:endParaRPr lang="ko-KR" altLang="ko-KR" sz="1400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marL="78736" marR="78736" marT="39395" marB="393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4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Managed</a:t>
                      </a: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altLang="ko-KR" sz="1400" dirty="0">
                          <a:effectLst/>
                          <a:latin typeface="+mn-lt"/>
                        </a:rPr>
                        <a:t>Indoor- Manufacturing Cell</a:t>
                      </a:r>
                      <a:endParaRPr lang="ko-KR" altLang="ko-KR" sz="1400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ko-KR" sz="1400" dirty="0">
                          <a:effectLst/>
                          <a:latin typeface="+mn-lt"/>
                        </a:rPr>
                        <a:t>Industrial</a:t>
                      </a:r>
                      <a:endParaRPr lang="ko-KR" altLang="ko-KR" sz="1400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xmlns="" id="{0650EC19-4D56-4915-A4EB-40FFF6662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257355"/>
              </p:ext>
            </p:extLst>
          </p:nvPr>
        </p:nvGraphicFramePr>
        <p:xfrm>
          <a:off x="825624" y="3123881"/>
          <a:ext cx="7848600" cy="332617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690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Parameter</a:t>
                      </a:r>
                      <a:endParaRPr lang="ko-KR" sz="1400" kern="0" spc="-50" dirty="0">
                        <a:solidFill>
                          <a:srgbClr val="000000"/>
                        </a:solidFill>
                        <a:effectLst/>
                        <a:latin typeface="+mn-lt"/>
                        <a:ea typeface="신명 중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Value</a:t>
                      </a:r>
                      <a:endParaRPr lang="ko-KR" sz="1400" kern="0" spc="-50" dirty="0">
                        <a:solidFill>
                          <a:srgbClr val="000000"/>
                        </a:solidFill>
                        <a:effectLst/>
                        <a:latin typeface="+mn-lt"/>
                        <a:ea typeface="신명 중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Number of bits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1,000,000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Number of repeated counts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TX beam angle of AP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60 degrees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FOV of Rx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85 degrees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9997819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Point of Tx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Overall (6 LEDs)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5570643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Point of Rx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D7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Noise floor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-70dBm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Optical Channel Impulse Response(CIR)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D7 [4][5]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25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Mar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12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BER Simulation Results(D7)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634905F-EF68-471E-98FF-DBEE50AE1F44}"/>
              </a:ext>
            </a:extLst>
          </p:cNvPr>
          <p:cNvSpPr txBox="1"/>
          <p:nvPr/>
        </p:nvSpPr>
        <p:spPr>
          <a:xfrm>
            <a:off x="3642900" y="5838698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Overall LED - D7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B13669A8-547F-442F-833B-CD5324C8E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01" y="1329262"/>
            <a:ext cx="5974598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27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Mar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13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7AD7CB90-D950-4D07-8F58-6FC9D06D6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685800"/>
            <a:ext cx="8352928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Simulation Results for Throughput(D7)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76E18C-E55D-42EA-BDD2-BC3502FECCA9}"/>
              </a:ext>
            </a:extLst>
          </p:cNvPr>
          <p:cNvSpPr txBox="1"/>
          <p:nvPr/>
        </p:nvSpPr>
        <p:spPr>
          <a:xfrm>
            <a:off x="3642900" y="5838698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Overall LED - D7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E3657E0-8AF4-43AD-8F2A-8C09ED05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22" y="1340768"/>
            <a:ext cx="6047756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Mar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14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Conclusion</a:t>
            </a:r>
            <a:endParaRPr lang="en-GB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1764" y="1556792"/>
            <a:ext cx="9162764" cy="4536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2000" kern="0" dirty="0"/>
              <a:t>It is observed that simulation for single carrier modulation using optical frontend model is investigated in the enterprise and industrial wireless environment. 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2000" kern="0" dirty="0" smtClean="0"/>
              <a:t>OOK can be applied to some limited region and 8-PAM </a:t>
            </a:r>
            <a:r>
              <a:rPr lang="en-US" altLang="zh-CN" sz="2000" kern="0" dirty="0"/>
              <a:t>seems to be effective </a:t>
            </a:r>
            <a:r>
              <a:rPr lang="en-US" altLang="zh-CN" sz="2000" kern="0" dirty="0" smtClean="0"/>
              <a:t>rather than 4-PAM regarding </a:t>
            </a:r>
            <a:r>
              <a:rPr lang="en-US" altLang="zh-CN" sz="2000" kern="0" dirty="0"/>
              <a:t>the tradeoff between BER and </a:t>
            </a:r>
            <a:r>
              <a:rPr lang="en-US" altLang="zh-CN" sz="2000" kern="0" dirty="0" smtClean="0"/>
              <a:t>throughput.</a:t>
            </a:r>
            <a:endParaRPr lang="en-US" altLang="zh-CN" sz="2000" kern="0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2000" kern="0" dirty="0"/>
              <a:t>It is considerable that </a:t>
            </a:r>
            <a:r>
              <a:rPr lang="en-US" altLang="zh-CN" sz="2000" kern="0" dirty="0" smtClean="0"/>
              <a:t>single </a:t>
            </a:r>
            <a:r>
              <a:rPr lang="en-US" altLang="zh-CN" sz="2000" kern="0" dirty="0"/>
              <a:t>carrier rather than OFDM need </a:t>
            </a:r>
            <a:endParaRPr lang="en-US" altLang="zh-CN" sz="2000" kern="0" dirty="0" smtClean="0"/>
          </a:p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2000" kern="0" dirty="0" smtClean="0"/>
              <a:t>     to be considered to provide </a:t>
            </a:r>
            <a:r>
              <a:rPr lang="en-US" altLang="zh-CN" sz="2000" kern="0" dirty="0"/>
              <a:t>the </a:t>
            </a:r>
            <a:r>
              <a:rPr lang="en-US" altLang="zh-CN" sz="2000" kern="0" dirty="0" smtClean="0"/>
              <a:t>low </a:t>
            </a:r>
            <a:r>
              <a:rPr lang="en-US" altLang="zh-CN" sz="2000" kern="0" dirty="0"/>
              <a:t>data rate and </a:t>
            </a:r>
            <a:r>
              <a:rPr lang="en-US" altLang="zh-CN" sz="2000" kern="0" dirty="0" err="1" smtClean="0"/>
              <a:t>IoT</a:t>
            </a:r>
            <a:r>
              <a:rPr lang="en-US" altLang="zh-CN" sz="2000" kern="0" dirty="0" smtClean="0"/>
              <a:t> application in the future</a:t>
            </a:r>
            <a:endParaRPr lang="en-US" altLang="zh-CN" sz="1400" kern="0" dirty="0"/>
          </a:p>
        </p:txBody>
      </p:sp>
    </p:spTree>
    <p:extLst>
      <p:ext uri="{BB962C8B-B14F-4D97-AF65-F5344CB8AC3E}">
        <p14:creationId xmlns:p14="http://schemas.microsoft.com/office/powerpoint/2010/main" val="367175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652120" y="6475413"/>
            <a:ext cx="289021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772400" cy="50405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08912" cy="4968552"/>
          </a:xfrm>
          <a:ln/>
        </p:spPr>
        <p:txBody>
          <a:bodyPr/>
          <a:lstStyle/>
          <a:p>
            <a:pPr algn="just" latinLnBrk="1"/>
            <a:r>
              <a:rPr lang="en-US" altLang="ko-KR" sz="1800" dirty="0"/>
              <a:t>[1] S. </a:t>
            </a:r>
            <a:r>
              <a:rPr lang="en-US" altLang="ko-KR" sz="1800" dirty="0" err="1"/>
              <a:t>Dimitrov</a:t>
            </a:r>
            <a:r>
              <a:rPr lang="en-US" altLang="ko-KR" sz="1800" dirty="0"/>
              <a:t> and H. Haas, “Principles of LED Light Communications</a:t>
            </a:r>
          </a:p>
          <a:p>
            <a:pPr algn="just" latinLnBrk="1"/>
            <a:r>
              <a:rPr lang="en-US" altLang="ko-KR" sz="1800" dirty="0"/>
              <a:t>      : Towards Networked Li-Fi” Cambridge University Press, 2015.</a:t>
            </a:r>
          </a:p>
          <a:p>
            <a:pPr algn="just" latinLnBrk="1"/>
            <a:r>
              <a:rPr lang="en-US" altLang="ko-KR" sz="1800" dirty="0"/>
              <a:t>[2] Z. </a:t>
            </a:r>
            <a:r>
              <a:rPr lang="en-US" altLang="ko-KR" sz="1800" dirty="0" err="1"/>
              <a:t>Ghassemlooy</a:t>
            </a:r>
            <a:r>
              <a:rPr lang="en-US" altLang="ko-KR" sz="1800" dirty="0"/>
              <a:t>, W. </a:t>
            </a:r>
            <a:r>
              <a:rPr lang="en-US" altLang="ko-KR" sz="1800" dirty="0" err="1"/>
              <a:t>Popoola</a:t>
            </a:r>
            <a:r>
              <a:rPr lang="en-US" altLang="ko-KR" sz="1800" dirty="0"/>
              <a:t>, and S. </a:t>
            </a:r>
            <a:r>
              <a:rPr lang="en-US" altLang="ko-KR" sz="1800" dirty="0" err="1"/>
              <a:t>Rajbhandari</a:t>
            </a:r>
            <a:r>
              <a:rPr lang="en-US" altLang="ko-KR" sz="1800" dirty="0"/>
              <a:t>, “Optical wireless</a:t>
            </a:r>
          </a:p>
          <a:p>
            <a:pPr indent="17463" algn="just" latinLnBrk="1"/>
            <a:r>
              <a:rPr lang="en-US" altLang="ko-KR" sz="1800" dirty="0"/>
              <a:t>communications: system and channel modelling with </a:t>
            </a:r>
            <a:r>
              <a:rPr lang="en-US" altLang="ko-KR" sz="1800" dirty="0" err="1"/>
              <a:t>Matlab</a:t>
            </a:r>
            <a:r>
              <a:rPr lang="en-US" altLang="ko-KR" sz="1800" dirty="0"/>
              <a:t>®“ CRC</a:t>
            </a:r>
          </a:p>
          <a:p>
            <a:pPr indent="17463" algn="just" latinLnBrk="1"/>
            <a:r>
              <a:rPr lang="en-US" altLang="ko-KR" sz="1800" dirty="0"/>
              <a:t>Press, 2012.</a:t>
            </a:r>
          </a:p>
          <a:p>
            <a:pPr marL="446088" indent="-446088" algn="just" latinLnBrk="1"/>
            <a:r>
              <a:rPr lang="en-US" altLang="ko-KR" sz="1800" dirty="0"/>
              <a:t>[3] Oliver Luo,.“ 11-18-0556-01-00lc-modulation-schemes-for-optical-wireless-</a:t>
            </a:r>
          </a:p>
          <a:p>
            <a:pPr marL="446088" indent="-446088" algn="just" latinLnBrk="1"/>
            <a:r>
              <a:rPr lang="en-US" altLang="ko-KR" sz="1800" dirty="0"/>
              <a:t>      communications”, IEEE </a:t>
            </a:r>
            <a:r>
              <a:rPr lang="en-US" altLang="ko-KR" sz="1800" dirty="0" err="1"/>
              <a:t>TGbb</a:t>
            </a:r>
            <a:r>
              <a:rPr lang="en-US" altLang="ko-KR" sz="1800" dirty="0"/>
              <a:t>, March 2018.</a:t>
            </a:r>
          </a:p>
          <a:p>
            <a:pPr marL="446088" indent="-446088" algn="just" latinLnBrk="1"/>
            <a:r>
              <a:rPr lang="en-US" altLang="ko-KR" sz="1800" dirty="0"/>
              <a:t>[4] Murat </a:t>
            </a:r>
            <a:r>
              <a:rPr lang="en-US" altLang="ko-KR" sz="1800" dirty="0" err="1"/>
              <a:t>Uysal</a:t>
            </a:r>
            <a:r>
              <a:rPr lang="en-US" altLang="ko-KR" sz="1800" dirty="0"/>
              <a:t>. et al. “11-18-1582-04-00bb-ieee-802-TGbb-reference-channel-</a:t>
            </a:r>
          </a:p>
          <a:p>
            <a:pPr marL="446088" indent="-446088" algn="just" latinLnBrk="1"/>
            <a:r>
              <a:rPr lang="en-US" altLang="ko-KR" sz="1800" dirty="0"/>
              <a:t>      models-for-indoor-environments”, IEEE </a:t>
            </a:r>
            <a:r>
              <a:rPr lang="en-US" altLang="ko-KR" sz="1800" dirty="0" err="1"/>
              <a:t>TGbb</a:t>
            </a:r>
            <a:r>
              <a:rPr lang="en-US" altLang="ko-KR" sz="1800" dirty="0"/>
              <a:t>, November 2018.</a:t>
            </a:r>
          </a:p>
          <a:p>
            <a:pPr marL="446088" indent="-446088" algn="just" latinLnBrk="1"/>
            <a:r>
              <a:rPr lang="en-US" altLang="ko-KR" sz="1800" dirty="0"/>
              <a:t>[5] Kai </a:t>
            </a:r>
            <a:r>
              <a:rPr lang="en-US" altLang="ko-KR" sz="1800" dirty="0" err="1"/>
              <a:t>Lennert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Bober</a:t>
            </a:r>
            <a:r>
              <a:rPr lang="en-US" altLang="ko-KR" sz="1800" dirty="0"/>
              <a:t>. et al. “11-19-0187-02-00bb-ieee-802-TGbb-Evaluation </a:t>
            </a:r>
          </a:p>
          <a:p>
            <a:pPr marL="446088" indent="-446088" algn="just" latinLnBrk="1"/>
            <a:r>
              <a:rPr lang="en-US" altLang="ko-KR" sz="1800" dirty="0"/>
              <a:t>     methodology for PHY and MAC proposals”, IEEE </a:t>
            </a:r>
            <a:r>
              <a:rPr lang="en-US" altLang="ko-KR" sz="1800" dirty="0" err="1"/>
              <a:t>TGbb</a:t>
            </a:r>
            <a:r>
              <a:rPr lang="en-US" altLang="ko-KR" sz="1800" dirty="0"/>
              <a:t>, February 2019.</a:t>
            </a:r>
          </a:p>
          <a:p>
            <a:pPr marL="446088" indent="-446088" algn="just" latinLnBrk="1"/>
            <a:r>
              <a:rPr lang="en-US" altLang="ko-KR" sz="1800" dirty="0"/>
              <a:t>[6] Malte Hinrichs. et al. “11-19-0087-01-00bb-ieee-802-TGbb-optical-frontend-</a:t>
            </a:r>
          </a:p>
          <a:p>
            <a:pPr marL="446088" indent="-446088" algn="just" latinLnBrk="1"/>
            <a:r>
              <a:rPr lang="en-US" altLang="ko-KR" sz="1800" dirty="0"/>
              <a:t>     model-for </a:t>
            </a:r>
            <a:r>
              <a:rPr lang="en-US" altLang="ko-KR" sz="1800" dirty="0" err="1"/>
              <a:t>phy</a:t>
            </a:r>
            <a:r>
              <a:rPr lang="en-US" altLang="ko-KR" sz="1800" dirty="0"/>
              <a:t>-simulation”, IEEE </a:t>
            </a:r>
            <a:r>
              <a:rPr lang="en-US" altLang="ko-KR" sz="1800" dirty="0" err="1"/>
              <a:t>TGbb</a:t>
            </a:r>
            <a:r>
              <a:rPr lang="en-US" altLang="ko-KR" sz="1800" dirty="0"/>
              <a:t>, January 2019.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Mar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364088" y="6475413"/>
            <a:ext cx="3178250" cy="168297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50032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Summary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7846640" cy="4896544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800" dirty="0"/>
              <a:t>Current Status of Simulation Methodology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ko-KR" sz="1600" dirty="0"/>
              <a:t>Only multi carrier modulation, DCO-OFDM, is mentioned for PHY evaluation in doc. 11-19-0187-02.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ko-KR" sz="1600" dirty="0"/>
              <a:t>The optical frontend model is </a:t>
            </a:r>
            <a:r>
              <a:rPr lang="en-US" altLang="ko-KR" sz="1600" dirty="0" smtClean="0"/>
              <a:t>proposed </a:t>
            </a:r>
            <a:r>
              <a:rPr lang="en-US" altLang="ko-KR" sz="1600" dirty="0"/>
              <a:t>for detailed link level simulations in doc. 11-19-0087-01.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ko-KR" sz="1600" dirty="0"/>
              <a:t>To </a:t>
            </a:r>
            <a:r>
              <a:rPr lang="en-US" altLang="ko-KR" sz="1600" dirty="0" smtClean="0"/>
              <a:t>extend the VLC application, </a:t>
            </a:r>
            <a:r>
              <a:rPr lang="en-US" altLang="ko-KR" sz="1600" dirty="0"/>
              <a:t>single carrier modulation format </a:t>
            </a:r>
            <a:r>
              <a:rPr lang="en-US" altLang="ko-KR" sz="1600" dirty="0" smtClean="0"/>
              <a:t>can </a:t>
            </a:r>
            <a:endParaRPr lang="en-US" altLang="ko-KR" sz="1600" dirty="0"/>
          </a:p>
          <a:p>
            <a:pPr marL="45720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ko-KR" sz="1600" dirty="0"/>
              <a:t>      be considered in order to </a:t>
            </a:r>
            <a:r>
              <a:rPr lang="en-US" altLang="ko-KR" sz="1600" dirty="0" smtClean="0"/>
              <a:t>include low rate based various </a:t>
            </a:r>
            <a:r>
              <a:rPr lang="en-US" altLang="ko-KR" sz="1600" dirty="0" err="1" smtClean="0"/>
              <a:t>IoT</a:t>
            </a:r>
            <a:r>
              <a:rPr lang="en-US" altLang="ko-KR" sz="1600" dirty="0" smtClean="0"/>
              <a:t> application</a:t>
            </a:r>
            <a:endParaRPr lang="en-US" altLang="ko-KR" sz="1600" dirty="0"/>
          </a:p>
          <a:p>
            <a:pPr marL="45720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zh-CN" sz="1600" dirty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800" dirty="0"/>
              <a:t> It is needed to investigate the single carrier modulation other than OFDM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Single carrier modulation that </a:t>
            </a:r>
            <a:r>
              <a:rPr lang="en-US" altLang="zh-CN" sz="1600" dirty="0" smtClean="0"/>
              <a:t>meet 10Mbps requirement need </a:t>
            </a:r>
            <a:r>
              <a:rPr lang="en-US" altLang="zh-CN" sz="1600" dirty="0"/>
              <a:t>to be considered </a:t>
            </a:r>
            <a:endParaRPr lang="en-US" altLang="zh-CN" sz="1600" dirty="0" smtClean="0"/>
          </a:p>
          <a:p>
            <a:pPr marL="45720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</a:t>
            </a:r>
            <a:r>
              <a:rPr lang="en-US" altLang="zh-CN" sz="1600" dirty="0" smtClean="0"/>
              <a:t>for </a:t>
            </a:r>
            <a:r>
              <a:rPr lang="en-US" altLang="zh-CN" sz="1600" dirty="0"/>
              <a:t>IoT application.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b="0" dirty="0"/>
              <a:t>Link lev</a:t>
            </a:r>
            <a:r>
              <a:rPr lang="en-US" altLang="zh-CN" sz="1600" dirty="0"/>
              <a:t>el simulation for single carrier (OOK, 4PAM, 8PAM) is presented</a:t>
            </a:r>
            <a:endParaRPr lang="en-US" altLang="zh-CN" sz="1600" b="0" dirty="0"/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BER and throughput are shown based on the CIR models and Optical frontend model for Industrial Wireless(CIR D7) and Enterprise(CIRs D1 and D2) environment.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Single Carrier and Multi Carrier need to be considered for support of various data rate and the complexity of implementation</a:t>
            </a:r>
          </a:p>
          <a:p>
            <a:pPr marL="45720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zh-CN" sz="1600" dirty="0"/>
          </a:p>
          <a:p>
            <a:pPr marL="45720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zh-CN" sz="1600" dirty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zh-CN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Mar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3" y="6475413"/>
            <a:ext cx="2962226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3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20688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Single Carrier Modulation Overview and Frontend model integration</a:t>
            </a:r>
            <a:endParaRPr lang="en-GB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xmlns="" id="{B1642350-5C7F-4E43-BDF7-9062B16CC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21" y="2078984"/>
            <a:ext cx="8915358" cy="30782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Mar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3" y="6475413"/>
            <a:ext cx="2962226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4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35526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Enterprise System Model</a:t>
            </a:r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73746" y="4933805"/>
            <a:ext cx="7772400" cy="99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/>
              <a:t>Conference Room in Enterprise Scenario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Dimension : 6.8m x 4.7m x 3m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10 LED Transmitter, 10 PD based Photo Detector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597088" y="4293096"/>
            <a:ext cx="3949824" cy="337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Topology for enterprise scenario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759652DA-FE97-4E58-9ECF-2A77811E4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32706"/>
            <a:ext cx="2751420" cy="2304000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F8FD5919-4EC2-4A15-8B3A-BD4EE85FCDA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32706"/>
            <a:ext cx="2700000" cy="23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249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Mar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5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990656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Set of Simulation Scenario and Parameters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448"/>
              </p:ext>
            </p:extLst>
          </p:nvPr>
        </p:nvGraphicFramePr>
        <p:xfrm>
          <a:off x="755576" y="1484784"/>
          <a:ext cx="7848600" cy="148912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43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6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16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19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  <a:latin typeface="+mn-lt"/>
                        </a:rPr>
                        <a:t>Scenario Name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 err="1">
                          <a:effectLst/>
                          <a:latin typeface="+mn-lt"/>
                        </a:rPr>
                        <a:t>Topology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  <a:latin typeface="+mn-lt"/>
                        </a:rPr>
                        <a:t>Management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  <a:latin typeface="+mn-lt"/>
                        </a:rPr>
                        <a:t>Channel Model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</a:rPr>
                        <a:t>Traffic profile</a:t>
                      </a: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</a:rPr>
                        <a:t>[tentative]</a:t>
                      </a: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4670">
                <a:tc>
                  <a:txBody>
                    <a:bodyPr/>
                    <a:lstStyle/>
                    <a:p>
                      <a:pPr marL="0" marR="0" algn="ctr" defTabSz="914400" rtl="0" eaLnBrk="1" fontAlgn="base" latinLnBrk="0" hangingPunct="1">
                        <a:lnSpc>
                          <a:spcPts val="14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ko-KR" sz="1400" dirty="0">
                          <a:effectLst/>
                          <a:latin typeface="+mn-lt"/>
                        </a:rPr>
                        <a:t>Enterprise</a:t>
                      </a:r>
                      <a:endParaRPr lang="ko-KR" altLang="ko-KR" sz="1400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200" dirty="0">
                          <a:effectLst/>
                          <a:latin typeface="+mn-lt"/>
                        </a:rPr>
                        <a:t>C - Dense small BSSs</a:t>
                      </a:r>
                      <a:endParaRPr lang="ko-KR" altLang="ko-KR" sz="1400" dirty="0">
                        <a:effectLst/>
                        <a:latin typeface="+mn-lt"/>
                      </a:endParaRPr>
                    </a:p>
                    <a:p>
                      <a:pPr algn="ctr" fontAlgn="base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200" dirty="0">
                          <a:effectLst/>
                          <a:latin typeface="+mn-lt"/>
                        </a:rPr>
                        <a:t>e.g. ~ 6.8 m × 4.7 m × 3 m size,</a:t>
                      </a:r>
                      <a:endParaRPr lang="ko-KR" altLang="ko-KR" sz="1400" dirty="0">
                        <a:effectLst/>
                        <a:latin typeface="+mn-lt"/>
                      </a:endParaRPr>
                    </a:p>
                    <a:p>
                      <a:pPr algn="ctr" fontAlgn="base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200" dirty="0">
                          <a:effectLst/>
                          <a:latin typeface="+mn-lt"/>
                        </a:rPr>
                        <a:t>~1-3m inter AP distance, </a:t>
                      </a:r>
                    </a:p>
                    <a:p>
                      <a:pPr algn="ctr" fontAlgn="base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200" dirty="0">
                          <a:effectLst/>
                          <a:latin typeface="+mn-lt"/>
                        </a:rPr>
                        <a:t>~5 STAs/light, </a:t>
                      </a:r>
                      <a:r>
                        <a:rPr lang="en-GB" altLang="ko-KR" sz="1400" kern="1200" dirty="0">
                          <a:effectLst/>
                          <a:latin typeface="+mn-lt"/>
                        </a:rPr>
                        <a:t>P2P pairs</a:t>
                      </a:r>
                      <a:endParaRPr lang="ko-KR" altLang="ko-KR" sz="1400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marL="78736" marR="78736" marT="39395" marB="393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4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Managed</a:t>
                      </a: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altLang="ko-KR" sz="1400" dirty="0">
                          <a:effectLst/>
                          <a:latin typeface="+mn-lt"/>
                        </a:rPr>
                        <a:t>Indoor- Office</a:t>
                      </a:r>
                      <a:endParaRPr lang="ko-KR" altLang="ko-KR" sz="1400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ko-KR" sz="1400" dirty="0">
                          <a:effectLst/>
                          <a:latin typeface="+mn-lt"/>
                        </a:rPr>
                        <a:t>Enterprise</a:t>
                      </a:r>
                      <a:endParaRPr lang="ko-KR" altLang="ko-KR" sz="1400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310535"/>
              </p:ext>
            </p:extLst>
          </p:nvPr>
        </p:nvGraphicFramePr>
        <p:xfrm>
          <a:off x="825624" y="3123881"/>
          <a:ext cx="7848600" cy="332617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690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Parameter</a:t>
                      </a:r>
                      <a:endParaRPr lang="ko-KR" sz="1400" kern="0" spc="-50" dirty="0">
                        <a:solidFill>
                          <a:srgbClr val="000000"/>
                        </a:solidFill>
                        <a:effectLst/>
                        <a:latin typeface="+mn-lt"/>
                        <a:ea typeface="신명 중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Value</a:t>
                      </a:r>
                      <a:endParaRPr lang="ko-KR" sz="1400" kern="0" spc="-50" dirty="0">
                        <a:solidFill>
                          <a:srgbClr val="000000"/>
                        </a:solidFill>
                        <a:effectLst/>
                        <a:latin typeface="+mn-lt"/>
                        <a:ea typeface="신명 중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Number of bits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1,000,000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Number of repeated counts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TX beam angle of AP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40 degrees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FOV of Rx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85 degrees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9997819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Point of Tx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S1, S3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5570643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Point of Rx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D1, D2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noise floor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-70dBm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Optical Channel Impulse Response(CIR)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S1-D1, S1- D2, S3-D1, S3-D2 [4][5]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412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Mar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6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BER Simulation Results(S1-D1, D2)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6A3B48-65B3-4FAB-B4B2-836816C99E37}"/>
              </a:ext>
            </a:extLst>
          </p:cNvPr>
          <p:cNvSpPr txBox="1"/>
          <p:nvPr/>
        </p:nvSpPr>
        <p:spPr>
          <a:xfrm>
            <a:off x="2051825" y="536392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S1-D1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634905F-EF68-471E-98FF-DBEE50AE1F44}"/>
              </a:ext>
            </a:extLst>
          </p:cNvPr>
          <p:cNvSpPr txBox="1"/>
          <p:nvPr/>
        </p:nvSpPr>
        <p:spPr>
          <a:xfrm>
            <a:off x="6375354" y="536392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S1-D2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1493F8E0-5F44-4F2D-8EF3-C6C17983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128898"/>
            <a:ext cx="516036" cy="30423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D000F4D8-C049-408B-A0D8-2970C5708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680850"/>
            <a:ext cx="4676037" cy="365182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CC2926EF-256E-4389-912D-5D72F5780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1674753"/>
            <a:ext cx="4682134" cy="36640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Mar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7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CE8C7F-0BBC-4CAF-9365-269B9BE717D2}"/>
              </a:ext>
            </a:extLst>
          </p:cNvPr>
          <p:cNvSpPr txBox="1"/>
          <p:nvPr/>
        </p:nvSpPr>
        <p:spPr>
          <a:xfrm>
            <a:off x="1964869" y="521990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S1-D1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EACFD3-0555-4F28-8365-0B9BDB7D414D}"/>
              </a:ext>
            </a:extLst>
          </p:cNvPr>
          <p:cNvSpPr txBox="1"/>
          <p:nvPr/>
        </p:nvSpPr>
        <p:spPr>
          <a:xfrm>
            <a:off x="6446295" y="521990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S1-D2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7AD7CB90-D950-4D07-8F58-6FC9D06D6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685800"/>
            <a:ext cx="8352928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Simulation Results for Throughput(S1-D1, D2)</a:t>
            </a:r>
            <a:endParaRPr lang="en-GB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4EB92EA1-0AC8-4528-AE94-C47B74577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362" y="1606138"/>
            <a:ext cx="4682134" cy="364572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1C2D55D3-CC2E-4485-BB64-58F4E1AFF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603090"/>
            <a:ext cx="4676037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48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Mar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8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BER Simulation Results(S3-D1, D2)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6A3B48-65B3-4FAB-B4B2-836816C99E37}"/>
              </a:ext>
            </a:extLst>
          </p:cNvPr>
          <p:cNvSpPr txBox="1"/>
          <p:nvPr/>
        </p:nvSpPr>
        <p:spPr>
          <a:xfrm>
            <a:off x="1979817" y="528940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S1-D1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634905F-EF68-471E-98FF-DBEE50AE1F44}"/>
              </a:ext>
            </a:extLst>
          </p:cNvPr>
          <p:cNvSpPr txBox="1"/>
          <p:nvPr/>
        </p:nvSpPr>
        <p:spPr>
          <a:xfrm>
            <a:off x="6376788" y="528940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S1-D2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79448B51-B8EF-4E34-B52D-E9184BD11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" y="1680260"/>
            <a:ext cx="4682134" cy="365791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F7C50BDF-B43C-45DC-A342-2F3A35165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467" y="1729032"/>
            <a:ext cx="4676037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74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Mar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9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685800"/>
            <a:ext cx="8352928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Simulation Results for Throughput(S3-D1, D2)</a:t>
            </a:r>
            <a:endParaRPr lang="en-GB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CE8C7F-0BBC-4CAF-9365-269B9BE717D2}"/>
              </a:ext>
            </a:extLst>
          </p:cNvPr>
          <p:cNvSpPr txBox="1"/>
          <p:nvPr/>
        </p:nvSpPr>
        <p:spPr>
          <a:xfrm>
            <a:off x="1837236" y="522410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S3-D1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EACFD3-0555-4F28-8365-0B9BDB7D414D}"/>
              </a:ext>
            </a:extLst>
          </p:cNvPr>
          <p:cNvSpPr txBox="1"/>
          <p:nvPr/>
        </p:nvSpPr>
        <p:spPr>
          <a:xfrm>
            <a:off x="6523511" y="522410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S3-D2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C1631362-CC37-4FBF-935F-02F770B54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134" y="1604449"/>
            <a:ext cx="4682134" cy="366401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3AEEAD75-AE6E-4F48-9D54-73FD236D8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664055"/>
            <a:ext cx="4676037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6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4902</TotalTime>
  <Words>1125</Words>
  <Application>Microsoft Office PowerPoint</Application>
  <PresentationFormat>화면 슬라이드 쇼(4:3)</PresentationFormat>
  <Paragraphs>255</Paragraphs>
  <Slides>15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Theme</vt:lpstr>
      <vt:lpstr>VLC based Simulation Results in Enterprise and Industrial Environment</vt:lpstr>
      <vt:lpstr>Summary </vt:lpstr>
      <vt:lpstr>Single Carrier Modulation Overview and Frontend model integration</vt:lpstr>
      <vt:lpstr>Enterprise System Model</vt:lpstr>
      <vt:lpstr>Set of Simulation Scenario and Parameters</vt:lpstr>
      <vt:lpstr>BER Simulation Results(S1-D1, D2)</vt:lpstr>
      <vt:lpstr>Simulation Results for Throughput(S1-D1, D2)</vt:lpstr>
      <vt:lpstr>BER Simulation Results(S3-D1, D2)</vt:lpstr>
      <vt:lpstr>Simulation Results for Throughput(S3-D1, D2)</vt:lpstr>
      <vt:lpstr>Industrial Wireless System Model</vt:lpstr>
      <vt:lpstr>Set of Simulation Scenario and Parameters</vt:lpstr>
      <vt:lpstr>BER Simulation Results(D7)</vt:lpstr>
      <vt:lpstr>Simulation Results for Throughput(D7)</vt:lpstr>
      <vt:lpstr>Conclusion</vt:lpstr>
      <vt:lpstr>References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Scenarios</dc:title>
  <dc:creator>Luopengfei (Oliver)</dc:creator>
  <cp:lastModifiedBy>MacBook</cp:lastModifiedBy>
  <cp:revision>187</cp:revision>
  <cp:lastPrinted>1601-01-01T00:00:00Z</cp:lastPrinted>
  <dcterms:created xsi:type="dcterms:W3CDTF">2018-08-13T01:33:24Z</dcterms:created>
  <dcterms:modified xsi:type="dcterms:W3CDTF">2019-05-13T14:46:04Z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(2)zCGKX1TH9hopQZ+RxnkFN5nvVP7XAlzgscNdC1l90qWH0AxV10dDZa10QptMkyrHT11iRNda
lvpVIElxkr/ViJR9skqg0bWYQYyjhGSCkyrbua0szkWnWK/QmbqifRrlsNB3O3P+AJAV5bDo
GCY2HJh3sWzlgADhdUyYJZN1AsGgcCt3j+HELpkaZxgvLr8Wk5ovbMtu8y23sqV3ccQgiybs
nTx2nbF1UpwIgyLSuA</vt:lpwstr>
  </property>
  <property fmtid="{D5CDD505-2E9C-101B-9397-08002B2CF9AE}" pid="3" name="_2015_ms_pID_7253431">
    <vt:lpwstr>PLZzAF5i0fyUELB5yYQTPf56vcVkcg8bZ6jJ9kESbWcvFQP3/G01+k
TnUdU38iLRAGNmgEVB4PvfRQV51GSakKWhZFmXBO0mMR1BoMB50/eEOGYyXnB/xhDXEumymN
5zWxc3Je7l+7cVLHt/+hU0JyUObx/HkdYCkcEzWzu0ix7LDNzlO2romyVRINaYuMZv8=</vt:lpwstr>
  </property>
  <property fmtid="{D5CDD505-2E9C-101B-9397-08002B2CF9AE}" pid="4" name="_readonly">
    <vt:lpwstr/>
  </property>
  <property fmtid="{D5CDD505-2E9C-101B-9397-08002B2CF9AE}" pid="5" name="_change">
    <vt:lpwstr/>
  </property>
  <property fmtid="{D5CDD505-2E9C-101B-9397-08002B2CF9AE}" pid="6" name="_full-control">
    <vt:lpwstr/>
  </property>
  <property fmtid="{D5CDD505-2E9C-101B-9397-08002B2CF9AE}" pid="7" name="sflag">
    <vt:lpwstr>1534838641</vt:lpwstr>
  </property>
</Properties>
</file>