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p:sldMasterIdLst>
    <p:sldMasterId id="2147483648" r:id="rId1"/>
  </p:sldMasterIdLst>
  <p:notesMasterIdLst>
    <p:notesMasterId r:id="rId22"/>
  </p:notesMasterIdLst>
  <p:handoutMasterIdLst>
    <p:handoutMasterId r:id="rId23"/>
  </p:handoutMasterIdLst>
  <p:sldIdLst>
    <p:sldId id="548" r:id="rId2"/>
    <p:sldId id="589" r:id="rId3"/>
    <p:sldId id="600" r:id="rId4"/>
    <p:sldId id="602" r:id="rId5"/>
    <p:sldId id="621" r:id="rId6"/>
    <p:sldId id="595" r:id="rId7"/>
    <p:sldId id="616" r:id="rId8"/>
    <p:sldId id="605" r:id="rId9"/>
    <p:sldId id="601" r:id="rId10"/>
    <p:sldId id="622" r:id="rId11"/>
    <p:sldId id="608" r:id="rId12"/>
    <p:sldId id="617" r:id="rId13"/>
    <p:sldId id="599" r:id="rId14"/>
    <p:sldId id="619" r:id="rId15"/>
    <p:sldId id="618" r:id="rId16"/>
    <p:sldId id="610" r:id="rId17"/>
    <p:sldId id="612" r:id="rId18"/>
    <p:sldId id="620" r:id="rId19"/>
    <p:sldId id="609" r:id="rId20"/>
    <p:sldId id="499" r:id="rId2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84"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55">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gurd Schelstraete" initials="SS" lastIdx="8" clrIdx="0">
    <p:extLst>
      <p:ext uri="{19B8F6BF-5375-455C-9EA6-DF929625EA0E}">
        <p15:presenceInfo xmlns:p15="http://schemas.microsoft.com/office/powerpoint/2012/main" userId="S-1-5-21-3741498948-325809199-1533977599-51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autoAdjust="0"/>
    <p:restoredTop sz="95400" autoAdjust="0"/>
  </p:normalViewPr>
  <p:slideViewPr>
    <p:cSldViewPr>
      <p:cViewPr varScale="1">
        <p:scale>
          <a:sx n="105" d="100"/>
          <a:sy n="105" d="100"/>
        </p:scale>
        <p:origin x="1098" y="114"/>
      </p:cViewPr>
      <p:guideLst>
        <p:guide orient="horz" pos="2184"/>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912" y="90"/>
      </p:cViewPr>
      <p:guideLst>
        <p:guide orient="horz" pos="2955"/>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cs typeface="+mn-cs"/>
              </a:defRPr>
            </a:lvl1pPr>
          </a:lstStyle>
          <a:p>
            <a:pPr>
              <a:defRPr/>
            </a:pPr>
            <a:r>
              <a:rPr lang="en-US" dirty="0"/>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cs typeface="+mn-cs"/>
              </a:defRPr>
            </a:lvl1pPr>
          </a:lstStyle>
          <a:p>
            <a:pPr>
              <a:defRPr/>
            </a:pPr>
            <a:r>
              <a:rPr lang="en-US" dirty="0" err="1"/>
              <a:t>Hongyuan</a:t>
            </a:r>
            <a:r>
              <a:rPr lang="en-US" dirty="0"/>
              <a:t> Zhang, Marvell; etc.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cs typeface="Arial" panose="020B0604020202020204" pitchFamily="34" charset="0"/>
              </a:defRPr>
            </a:lvl1pPr>
          </a:lstStyle>
          <a:p>
            <a:pPr>
              <a:defRPr/>
            </a:pPr>
            <a:r>
              <a:rPr lang="en-US"/>
              <a:t>Page </a:t>
            </a:r>
            <a:fld id="{F54F3633-8635-49BE-B7DB-4FE733D299F1}" type="slidenum">
              <a:rPr lang="en-US"/>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27299558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cs typeface="+mn-cs"/>
              </a:defRPr>
            </a:lvl5pPr>
          </a:lstStyle>
          <a:p>
            <a:pPr lvl="4">
              <a:defRPr/>
            </a:pPr>
            <a:r>
              <a:rPr lang="en-US"/>
              <a:t>Hongyuan Zhang, Marvell; etc.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cs typeface="Arial" panose="020B0604020202020204" pitchFamily="34" charset="0"/>
              </a:defRPr>
            </a:lvl1pPr>
          </a:lstStyle>
          <a:p>
            <a:pPr>
              <a:defRPr/>
            </a:pPr>
            <a:r>
              <a:rPr lang="en-US"/>
              <a:t>Page </a:t>
            </a:r>
            <a:fld id="{2C873923-7103-4AF9-AECF-EE09B40480BC}" type="slidenum">
              <a:rPr lang="en-US"/>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226621047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100" b="0" kern="0" dirty="0"/>
              <a:t>Transmitter is expected to receive either Codeword NACK or MPDU level ACK/BA.</a:t>
            </a:r>
          </a:p>
          <a:p>
            <a:pPr lvl="1"/>
            <a:r>
              <a:rPr lang="en-US" sz="1900" kern="0" dirty="0"/>
              <a:t>If it received MAC ACK/BA, then it concludes both HARQ and MPDU level acknowledgment process.</a:t>
            </a:r>
          </a:p>
          <a:p>
            <a:pPr lvl="1"/>
            <a:r>
              <a:rPr lang="en-US" sz="1900" kern="0" dirty="0"/>
              <a:t>If it received Codeword NACK, then it should pack the codewords requested in the Codeword NACK into one or more </a:t>
            </a:r>
            <a:r>
              <a:rPr lang="en-US" sz="1900" b="1" kern="0" dirty="0"/>
              <a:t>ACTION_NO_ACK </a:t>
            </a:r>
            <a:r>
              <a:rPr lang="en-US" sz="1900" kern="0" dirty="0"/>
              <a:t>frames to send to the receiver</a:t>
            </a:r>
          </a:p>
          <a:p>
            <a:r>
              <a:rPr lang="en-US" sz="1900" b="0" kern="0" dirty="0"/>
              <a:t>The receiver and the transmitter can exchange multiple rounds of Codeword NACK and retransmitting procedure</a:t>
            </a:r>
          </a:p>
          <a:p>
            <a:r>
              <a:rPr lang="en-US" sz="1900" b="0" kern="0" dirty="0"/>
              <a:t>The Receiver finally sends out ACK/BA to conclude both the HARQ Codeword and MPDU level acknowledgment</a:t>
            </a:r>
          </a:p>
          <a:p>
            <a:endParaRPr lang="en-US" dirty="0"/>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endParaRPr lang="en-US" dirty="0"/>
          </a:p>
        </p:txBody>
      </p:sp>
      <p:sp>
        <p:nvSpPr>
          <p:cNvPr id="6" name="Footer Placeholder 5"/>
          <p:cNvSpPr>
            <a:spLocks noGrp="1"/>
          </p:cNvSpPr>
          <p:nvPr>
            <p:ph type="ftr" sz="quarter" idx="4"/>
          </p:nvPr>
        </p:nvSpPr>
        <p:spPr/>
        <p:txBody>
          <a:bodyPr/>
          <a:lstStyle/>
          <a:p>
            <a:pPr lvl="4">
              <a:defRPr/>
            </a:pPr>
            <a:r>
              <a:rPr lang="en-US"/>
              <a:t>Hongyuan Zhang, Marvell; etc.</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t>12</a:t>
            </a:fld>
            <a:endParaRPr lang="en-US"/>
          </a:p>
        </p:txBody>
      </p:sp>
    </p:spTree>
    <p:extLst>
      <p:ext uri="{BB962C8B-B14F-4D97-AF65-F5344CB8AC3E}">
        <p14:creationId xmlns:p14="http://schemas.microsoft.com/office/powerpoint/2010/main" val="27895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MAC level </a:t>
            </a:r>
            <a:r>
              <a:rPr lang="en-US" dirty="0" err="1"/>
              <a:t>protp</a:t>
            </a:r>
            <a:endParaRPr lang="en-US" dirty="0"/>
          </a:p>
        </p:txBody>
      </p:sp>
      <p:sp>
        <p:nvSpPr>
          <p:cNvPr id="4" name="Slide Number Placeholder 3"/>
          <p:cNvSpPr>
            <a:spLocks noGrp="1"/>
          </p:cNvSpPr>
          <p:nvPr>
            <p:ph type="sldNum" sz="quarter" idx="10"/>
          </p:nvPr>
        </p:nvSpPr>
        <p:spPr/>
        <p:txBody>
          <a:bodyPr/>
          <a:lstStyle/>
          <a:p>
            <a:fld id="{0C8334C3-FB81-4840-8D80-96B9EB741F75}" type="slidenum">
              <a:rPr lang="en-US" smtClean="0"/>
              <a:t>20</a:t>
            </a:fld>
            <a:endParaRPr lang="en-US"/>
          </a:p>
        </p:txBody>
      </p:sp>
    </p:spTree>
    <p:extLst>
      <p:ext uri="{BB962C8B-B14F-4D97-AF65-F5344CB8AC3E}">
        <p14:creationId xmlns:p14="http://schemas.microsoft.com/office/powerpoint/2010/main" val="2425500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7231" y="332601"/>
            <a:ext cx="962660" cy="276999"/>
          </a:xfrm>
        </p:spPr>
        <p:txBody>
          <a:bodyPr wrap="square"/>
          <a:lstStyle>
            <a:lvl1pPr>
              <a:defRPr/>
            </a:lvl1pPr>
          </a:lstStyle>
          <a:p>
            <a:pPr>
              <a:defRPr/>
            </a:pPr>
            <a:r>
              <a:rPr lang="en-US" dirty="0"/>
              <a:t>Jul, 2019</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96913" y="332601"/>
            <a:ext cx="961866" cy="276999"/>
          </a:xfrm>
        </p:spPr>
        <p:txBody>
          <a:bodyPr/>
          <a:lstStyle/>
          <a:p>
            <a:pPr>
              <a:defRPr/>
            </a:pPr>
            <a:r>
              <a:rPr lang="en-US" dirty="0"/>
              <a:t>Nov, 2018</a:t>
            </a:r>
          </a:p>
        </p:txBody>
      </p:sp>
      <p:sp>
        <p:nvSpPr>
          <p:cNvPr id="3" name="页脚占位符 2"/>
          <p:cNvSpPr>
            <a:spLocks noGrp="1"/>
          </p:cNvSpPr>
          <p:nvPr>
            <p:ph type="ftr" sz="quarter" idx="11"/>
          </p:nvPr>
        </p:nvSpPr>
        <p:spPr>
          <a:xfrm>
            <a:off x="4038600" y="6356352"/>
            <a:ext cx="4114800" cy="365125"/>
          </a:xfrm>
        </p:spPr>
        <p:txBody>
          <a:bodyPr/>
          <a:lstStyle/>
          <a:p>
            <a:endParaRPr lang="zh-CN" altLang="en-US"/>
          </a:p>
        </p:txBody>
      </p:sp>
      <p:sp>
        <p:nvSpPr>
          <p:cNvPr id="4" name="灯片编号占位符 3"/>
          <p:cNvSpPr>
            <a:spLocks noGrp="1"/>
          </p:cNvSpPr>
          <p:nvPr>
            <p:ph type="sldNum" sz="quarter" idx="12"/>
          </p:nvPr>
        </p:nvSpPr>
        <p:spPr/>
        <p:txBody>
          <a:bodyPr/>
          <a:lstStyle/>
          <a:p>
            <a:pPr>
              <a:defRPr/>
            </a:pPr>
            <a:r>
              <a:rPr lang="en-US"/>
              <a:t>Slide </a:t>
            </a:r>
            <a:fld id="{7614916F-BBEF-4684-B6F5-1E636F42BA02}" type="slidenum">
              <a:rPr lang="en-US"/>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2_Title and Content">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457201" y="1288452"/>
            <a:ext cx="8235950" cy="47709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hasCustomPrompt="1"/>
          </p:nvPr>
        </p:nvSpPr>
        <p:spPr/>
        <p:txBody>
          <a:bodyPr/>
          <a:lstStyle/>
          <a:p>
            <a:r>
              <a:rPr lang="en-US" dirty="0"/>
              <a:t>Click To Edit Master Title Style</a:t>
            </a:r>
          </a:p>
        </p:txBody>
      </p:sp>
      <p:sp>
        <p:nvSpPr>
          <p:cNvPr id="5" name="Date Placeholder 4"/>
          <p:cNvSpPr>
            <a:spLocks noGrp="1"/>
          </p:cNvSpPr>
          <p:nvPr>
            <p:ph type="dt" sz="half" idx="2"/>
          </p:nvPr>
        </p:nvSpPr>
        <p:spPr>
          <a:xfrm>
            <a:off x="2547922" y="6439392"/>
            <a:ext cx="609462" cy="207749"/>
          </a:xfrm>
          <a:prstGeom prst="rect">
            <a:avLst/>
          </a:prstGeom>
        </p:spPr>
        <p:txBody>
          <a:bodyPr vert="horz" lIns="91440" tIns="45720" rIns="91440" bIns="45720" rtlCol="0" anchor="ctr"/>
          <a:lstStyle>
            <a:lvl1pPr algn="l">
              <a:defRPr lang="en-US" sz="750" kern="1200" smtClean="0">
                <a:solidFill>
                  <a:schemeClr val="tx1">
                    <a:lumMod val="50000"/>
                    <a:lumOff val="50000"/>
                  </a:schemeClr>
                </a:solidFill>
                <a:latin typeface="Arial"/>
                <a:ea typeface="+mn-ea"/>
                <a:cs typeface="Arial"/>
              </a:defRPr>
            </a:lvl1pPr>
          </a:lstStyle>
          <a:p>
            <a:fld id="{BAB6926E-925F-418B-9C9A-777006A36388}" type="datetime1">
              <a:rPr lang="en-US" smtClean="0"/>
              <a:pPr/>
              <a:t>7/16/2019</a:t>
            </a:fld>
            <a:endParaRPr lang="en-US" dirty="0"/>
          </a:p>
        </p:txBody>
      </p:sp>
    </p:spTree>
    <p:extLst>
      <p:ext uri="{BB962C8B-B14F-4D97-AF65-F5344CB8AC3E}">
        <p14:creationId xmlns:p14="http://schemas.microsoft.com/office/powerpoint/2010/main" val="2705076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hasCustomPrompt="1"/>
          </p:nvPr>
        </p:nvSpPr>
        <p:spPr/>
        <p:txBody>
          <a:bodyPr/>
          <a:lstStyle/>
          <a:p>
            <a:r>
              <a:rPr lang="en-US" dirty="0"/>
              <a:t>Click To Edit Master Title Style</a:t>
            </a:r>
          </a:p>
        </p:txBody>
      </p:sp>
      <p:sp>
        <p:nvSpPr>
          <p:cNvPr id="7" name="Date Placeholder 4"/>
          <p:cNvSpPr>
            <a:spLocks noGrp="1"/>
          </p:cNvSpPr>
          <p:nvPr>
            <p:ph type="dt" sz="half" idx="10"/>
          </p:nvPr>
        </p:nvSpPr>
        <p:spPr>
          <a:xfrm>
            <a:off x="2547922" y="6439392"/>
            <a:ext cx="609462" cy="207749"/>
          </a:xfrm>
          <a:prstGeom prst="rect">
            <a:avLst/>
          </a:prstGeom>
        </p:spPr>
        <p:txBody>
          <a:bodyPr vert="horz" lIns="91440" tIns="45720" rIns="91440" bIns="45720" rtlCol="0" anchor="ctr"/>
          <a:lstStyle>
            <a:lvl1pPr algn="l">
              <a:defRPr lang="en-US" sz="750" kern="1200" smtClean="0">
                <a:solidFill>
                  <a:schemeClr val="tx1">
                    <a:lumMod val="50000"/>
                    <a:lumOff val="50000"/>
                  </a:schemeClr>
                </a:solidFill>
                <a:latin typeface="Arial"/>
                <a:ea typeface="+mn-ea"/>
                <a:cs typeface="Arial"/>
              </a:defRPr>
            </a:lvl1pPr>
          </a:lstStyle>
          <a:p>
            <a:fld id="{BAB6926E-925F-418B-9C9A-777006A36388}" type="datetime1">
              <a:rPr lang="en-US" smtClean="0"/>
              <a:pPr/>
              <a:t>7/16/2019</a:t>
            </a:fld>
            <a:endParaRPr lang="en-US" dirty="0"/>
          </a:p>
        </p:txBody>
      </p:sp>
    </p:spTree>
    <p:extLst>
      <p:ext uri="{BB962C8B-B14F-4D97-AF65-F5344CB8AC3E}">
        <p14:creationId xmlns:p14="http://schemas.microsoft.com/office/powerpoint/2010/main" val="36560472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884858" cy="276999"/>
          </a:xfrm>
          <a:prstGeom prst="rect">
            <a:avLst/>
          </a:prstGeom>
          <a:noFill/>
          <a:ln w="9525">
            <a:noFill/>
            <a:miter lim="800000"/>
          </a:ln>
          <a:effectLst/>
        </p:spPr>
        <p:txBody>
          <a:bodyPr vert="horz" wrap="none" lIns="0" tIns="0" rIns="0" bIns="0" numCol="1" anchor="b" anchorCtr="0" compatLnSpc="1">
            <a:spAutoFit/>
          </a:bodyPr>
          <a:lstStyle>
            <a:lvl1pPr eaLnBrk="0" hangingPunct="0">
              <a:defRPr sz="1800" b="1">
                <a:cs typeface="+mn-cs"/>
              </a:defRPr>
            </a:lvl1pPr>
          </a:lstStyle>
          <a:p>
            <a:pPr>
              <a:defRPr/>
            </a:pPr>
            <a:r>
              <a:rPr lang="en-US" dirty="0"/>
              <a:t>Jul, 2019</a:t>
            </a:r>
          </a:p>
        </p:txBody>
      </p:sp>
      <p:sp>
        <p:nvSpPr>
          <p:cNvPr id="1030" name="Rectangle 6"/>
          <p:cNvSpPr>
            <a:spLocks noGrp="1" noChangeArrowheads="1"/>
          </p:cNvSpPr>
          <p:nvPr>
            <p:ph type="sldNum" sz="quarter" idx="4"/>
          </p:nvPr>
        </p:nvSpPr>
        <p:spPr bwMode="auto">
          <a:xfrm>
            <a:off x="4342400" y="6475413"/>
            <a:ext cx="535404" cy="184666"/>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t>‹#›</a:t>
            </a:fld>
            <a:endParaRPr lang="en-US"/>
          </a:p>
        </p:txBody>
      </p:sp>
      <p:sp>
        <p:nvSpPr>
          <p:cNvPr id="1031" name="Rectangle 7"/>
          <p:cNvSpPr>
            <a:spLocks noChangeArrowheads="1"/>
          </p:cNvSpPr>
          <p:nvPr userDrawn="1"/>
        </p:nvSpPr>
        <p:spPr bwMode="auto">
          <a:xfrm>
            <a:off x="5162486" y="332601"/>
            <a:ext cx="3283015" cy="276999"/>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802.11-19/0873r1</a:t>
            </a:r>
          </a:p>
        </p:txBody>
      </p:sp>
      <p:sp>
        <p:nvSpPr>
          <p:cNvPr id="1032"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200" dirty="0">
              <a:cs typeface="+mn-cs"/>
            </a:endParaRPr>
          </a:p>
        </p:txBody>
      </p:sp>
      <p:sp>
        <p:nvSpPr>
          <p:cNvPr id="1033" name="Rectangle 9"/>
          <p:cNvSpPr>
            <a:spLocks noChangeArrowheads="1"/>
          </p:cNvSpPr>
          <p:nvPr userDrawn="1"/>
        </p:nvSpPr>
        <p:spPr bwMode="auto">
          <a:xfrm>
            <a:off x="685801" y="6475413"/>
            <a:ext cx="718145" cy="184666"/>
          </a:xfrm>
          <a:prstGeom prst="rect">
            <a:avLst/>
          </a:prstGeom>
          <a:noFill/>
          <a:ln w="9525">
            <a:noFill/>
            <a:miter lim="800000"/>
          </a:ln>
          <a:effectLst/>
        </p:spPr>
        <p:txBody>
          <a:bodyPr wrap="none" lIns="0" tIns="0" rIns="0" bIns="0">
            <a:spAutoFit/>
          </a:bodyPr>
          <a:lstStyle/>
          <a:p>
            <a:pPr eaLnBrk="0" hangingPunct="0">
              <a:defRPr/>
            </a:pPr>
            <a:r>
              <a:rPr lang="en-US" sz="1200" dirty="0">
                <a:cs typeface="+mn-cs"/>
              </a:rPr>
              <a:t>Submission</a:t>
            </a:r>
          </a:p>
        </p:txBody>
      </p:sp>
      <p:sp>
        <p:nvSpPr>
          <p:cNvPr id="103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200" dirty="0">
              <a:cs typeface="+mn-cs"/>
            </a:endParaRPr>
          </a:p>
        </p:txBody>
      </p:sp>
      <p:sp>
        <p:nvSpPr>
          <p:cNvPr id="11" name="Rectangle 9"/>
          <p:cNvSpPr>
            <a:spLocks noChangeArrowheads="1"/>
          </p:cNvSpPr>
          <p:nvPr userDrawn="1"/>
        </p:nvSpPr>
        <p:spPr bwMode="auto">
          <a:xfrm>
            <a:off x="7054828" y="6473309"/>
            <a:ext cx="151804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宋体" panose="02010600030101010101" pitchFamily="2" charset="-122"/>
              </a:defRPr>
            </a:lvl1pPr>
            <a:lvl2pPr marL="742950" indent="-285750" eaLnBrk="0" hangingPunct="0">
              <a:defRPr sz="1200">
                <a:solidFill>
                  <a:schemeClr val="tx1"/>
                </a:solidFill>
                <a:latin typeface="Times New Roman" panose="02020603050405020304" pitchFamily="18" charset="0"/>
                <a:ea typeface="宋体" panose="02010600030101010101" pitchFamily="2" charset="-122"/>
              </a:defRPr>
            </a:lvl2pPr>
            <a:lvl3pPr marL="1143000" indent="-228600" eaLnBrk="0" hangingPunct="0">
              <a:defRPr sz="1200">
                <a:solidFill>
                  <a:schemeClr val="tx1"/>
                </a:solidFill>
                <a:latin typeface="Times New Roman" panose="02020603050405020304" pitchFamily="18" charset="0"/>
                <a:ea typeface="宋体" panose="02010600030101010101" pitchFamily="2" charset="-122"/>
              </a:defRPr>
            </a:lvl3pPr>
            <a:lvl4pPr marL="1600200" indent="-228600" eaLnBrk="0" hangingPunct="0">
              <a:defRPr sz="1200">
                <a:solidFill>
                  <a:schemeClr val="tx1"/>
                </a:solidFill>
                <a:latin typeface="Times New Roman" panose="02020603050405020304" pitchFamily="18" charset="0"/>
                <a:ea typeface="宋体" panose="02010600030101010101" pitchFamily="2" charset="-122"/>
              </a:defRPr>
            </a:lvl4pPr>
            <a:lvl5pPr marL="2057400" indent="-228600" eaLnBrk="0" hangingPunct="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defRPr/>
            </a:pPr>
            <a:r>
              <a:rPr lang="en-US" altLang="ko-KR" sz="1200" dirty="0">
                <a:latin typeface="+mj-lt"/>
              </a:rPr>
              <a:t>Imran Latif (</a:t>
            </a:r>
            <a:r>
              <a:rPr lang="en-US" altLang="ko-KR" sz="1200" dirty="0" err="1">
                <a:latin typeface="+mj-lt"/>
              </a:rPr>
              <a:t>Quantenna</a:t>
            </a:r>
            <a:r>
              <a:rPr lang="en-US" altLang="ko-KR" sz="1200" dirty="0">
                <a:latin typeface="+mj-lt"/>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schelstraete@quantenna.com" TargetMode="External"/><Relationship Id="rId2" Type="http://schemas.openxmlformats.org/officeDocument/2006/relationships/hyperlink" Target="mailto:ilatif@quantenna.com" TargetMode="External"/><Relationship Id="rId1" Type="http://schemas.openxmlformats.org/officeDocument/2006/relationships/slideLayout" Target="../slideLayouts/slideLayout1.xml"/><Relationship Id="rId5" Type="http://schemas.openxmlformats.org/officeDocument/2006/relationships/hyperlink" Target="mailto:hwang@quantenna.com" TargetMode="External"/><Relationship Id="rId4" Type="http://schemas.openxmlformats.org/officeDocument/2006/relationships/hyperlink" Target="mailto:ddash@quantenna.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776179"/>
            <a:ext cx="7772400" cy="893423"/>
          </a:xfrm>
        </p:spPr>
        <p:txBody>
          <a:bodyPr/>
          <a:lstStyle/>
          <a:p>
            <a:r>
              <a:rPr lang="en-US" sz="3200" b="0" dirty="0"/>
              <a:t>HARQ Framing</a:t>
            </a:r>
            <a:endParaRPr lang="en-US" sz="3200" dirty="0"/>
          </a:p>
        </p:txBody>
      </p:sp>
      <p:sp>
        <p:nvSpPr>
          <p:cNvPr id="6" name="Slide Number Placeholder 5"/>
          <p:cNvSpPr>
            <a:spLocks noGrp="1"/>
          </p:cNvSpPr>
          <p:nvPr>
            <p:ph type="sldNum" sz="quarter" idx="12"/>
          </p:nvPr>
        </p:nvSpPr>
        <p:spPr>
          <a:xfrm>
            <a:off x="4406397" y="6475413"/>
            <a:ext cx="432811" cy="184666"/>
          </a:xfrm>
        </p:spPr>
        <p:txBody>
          <a:bodyPr/>
          <a:lstStyle/>
          <a:p>
            <a:pPr>
              <a:defRPr/>
            </a:pPr>
            <a:r>
              <a:rPr lang="en-US"/>
              <a:t>Slide </a:t>
            </a:r>
            <a:fld id="{C1789BC7-C074-42CC-ADF8-5107DF6BD1C1}" type="slidenum">
              <a:rPr lang="en-US" smtClean="0"/>
              <a:t>1</a:t>
            </a:fld>
            <a:endParaRPr lang="en-US" dirty="0"/>
          </a:p>
        </p:txBody>
      </p:sp>
      <p:sp>
        <p:nvSpPr>
          <p:cNvPr id="7" name="Rectangle 6"/>
          <p:cNvSpPr txBox="1">
            <a:spLocks noChangeArrowheads="1"/>
          </p:cNvSpPr>
          <p:nvPr/>
        </p:nvSpPr>
        <p:spPr bwMode="auto">
          <a:xfrm>
            <a:off x="768650" y="1938720"/>
            <a:ext cx="7772400" cy="38100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2019-07-14</a:t>
            </a:r>
          </a:p>
        </p:txBody>
      </p:sp>
      <p:sp>
        <p:nvSpPr>
          <p:cNvPr id="8" name="Rectangle 12"/>
          <p:cNvSpPr>
            <a:spLocks noChangeArrowheads="1"/>
          </p:cNvSpPr>
          <p:nvPr/>
        </p:nvSpPr>
        <p:spPr bwMode="auto">
          <a:xfrm>
            <a:off x="659862" y="2855080"/>
            <a:ext cx="1447800" cy="381000"/>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5" name="Table 7"/>
          <p:cNvGraphicFramePr>
            <a:graphicFrameLocks noGrp="1"/>
          </p:cNvGraphicFramePr>
          <p:nvPr>
            <p:extLst>
              <p:ext uri="{D42A27DB-BD31-4B8C-83A1-F6EECF244321}">
                <p14:modId xmlns:p14="http://schemas.microsoft.com/office/powerpoint/2010/main" val="269937575"/>
              </p:ext>
            </p:extLst>
          </p:nvPr>
        </p:nvGraphicFramePr>
        <p:xfrm>
          <a:off x="331065" y="3505200"/>
          <a:ext cx="8491359" cy="216027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01470">
                  <a:extLst>
                    <a:ext uri="{9D8B030D-6E8A-4147-A177-3AD203B41FA5}">
                      <a16:colId xmlns:a16="http://schemas.microsoft.com/office/drawing/2014/main" val="20001"/>
                    </a:ext>
                  </a:extLst>
                </a:gridCol>
                <a:gridCol w="2241689">
                  <a:extLst>
                    <a:ext uri="{9D8B030D-6E8A-4147-A177-3AD203B41FA5}">
                      <a16:colId xmlns:a16="http://schemas.microsoft.com/office/drawing/2014/main" val="20002"/>
                    </a:ext>
                  </a:extLst>
                </a:gridCol>
                <a:gridCol w="2667000">
                  <a:extLst>
                    <a:ext uri="{9D8B030D-6E8A-4147-A177-3AD203B41FA5}">
                      <a16:colId xmlns:a16="http://schemas.microsoft.com/office/drawing/2014/main" val="20003"/>
                    </a:ext>
                  </a:extLst>
                </a:gridCol>
              </a:tblGrid>
              <a:tr h="622300">
                <a:tc>
                  <a:txBody>
                    <a:bodyPr/>
                    <a:lstStyle/>
                    <a:p>
                      <a:pPr algn="ctr"/>
                      <a:r>
                        <a:rPr lang="en-US" sz="14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lang="en-US" sz="1400" dirty="0">
                          <a:solidFill>
                            <a:schemeClr val="tx1"/>
                          </a:solidFill>
                        </a:rPr>
                        <a:t>Imran Latif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400" dirty="0" err="1">
                          <a:solidFill>
                            <a:schemeClr val="tx1"/>
                          </a:solidFill>
                        </a:rPr>
                        <a:t>Quantenna</a:t>
                      </a:r>
                      <a:r>
                        <a:rPr lang="en-US" sz="1400" dirty="0">
                          <a:solidFill>
                            <a:schemeClr val="tx1"/>
                          </a:solidFill>
                        </a:rPr>
                        <a:t> Communications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rtl="0"/>
                      <a:r>
                        <a:rPr kumimoji="0" lang="en-US" altLang="zh-CN" sz="1400" b="0" i="0" u="none" strike="noStrike" kern="1200"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1704 Automation Parkway, 95131,</a:t>
                      </a:r>
                    </a:p>
                    <a:p>
                      <a:pPr rtl="0"/>
                      <a:r>
                        <a:rPr kumimoji="0" lang="en-US" altLang="zh-CN" sz="1400" b="0" i="0" u="none" strike="noStrike" kern="1200"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San Jose, CA, USA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hlinkClick r:id="rId2"/>
                        </a:rPr>
                        <a:t>ilatif@quantenna.com</a:t>
                      </a:r>
                      <a:endParaRPr kumimoji="0" lang="en-US" altLang="zh-CN" sz="1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2545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400" dirty="0">
                          <a:solidFill>
                            <a:schemeClr val="tx1"/>
                          </a:solidFill>
                          <a:sym typeface="+mn-ea"/>
                        </a:rPr>
                        <a:t>Sigurd Schelstraete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sym typeface="+mn-ea"/>
                          <a:hlinkClick r:id="rId3"/>
                        </a:rPr>
                        <a:t>sschelstraete@quantenna.com</a:t>
                      </a:r>
                      <a:endParaRPr kumimoji="0" lang="zh-CN" altLang="zh-CN" sz="1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sym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400" dirty="0">
                          <a:solidFill>
                            <a:schemeClr val="tx1"/>
                          </a:solidFill>
                          <a:sym typeface="+mn-ea"/>
                        </a:rPr>
                        <a:t>Debashis Dash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tc>
                <a:tc vMerge="1">
                  <a:txBody>
                    <a:bodyPr/>
                    <a:lstStyle/>
                    <a:p>
                      <a:endParaRPr lang="zh-CN"/>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sym typeface="+mn-ea"/>
                          <a:hlinkClick r:id="rId4"/>
                        </a:rPr>
                        <a:t>ddash@quantenna.com</a:t>
                      </a:r>
                      <a:endParaRPr kumimoji="0" lang="en-US" altLang="zh-CN" sz="1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sym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sz="1400" dirty="0">
                          <a:solidFill>
                            <a:schemeClr val="tx1"/>
                          </a:solidFill>
                        </a:rPr>
                        <a:t>Huizhao Wang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kern="1200"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hlinkClick r:id="rId5"/>
                        </a:rPr>
                        <a:t>hwang@quantenna.com</a:t>
                      </a:r>
                      <a:endParaRPr kumimoji="0" lang="en-US" altLang="zh-CN" sz="1400" b="0" i="0" u="none" strike="noStrike" kern="1200"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9" name="Rectangle 4">
            <a:extLst>
              <a:ext uri="{FF2B5EF4-FFF2-40B4-BE49-F238E27FC236}">
                <a16:creationId xmlns:a16="http://schemas.microsoft.com/office/drawing/2014/main" id="{D075FED8-BC10-413B-8057-27F460F21A1F}"/>
              </a:ext>
            </a:extLst>
          </p:cNvPr>
          <p:cNvSpPr txBox="1">
            <a:spLocks noChangeArrowheads="1"/>
          </p:cNvSpPr>
          <p:nvPr/>
        </p:nvSpPr>
        <p:spPr bwMode="auto">
          <a:xfrm>
            <a:off x="696913" y="332601"/>
            <a:ext cx="884858" cy="276999"/>
          </a:xfrm>
          <a:prstGeom prst="rect">
            <a:avLst/>
          </a:prstGeom>
          <a:noFill/>
          <a:ln w="9525">
            <a:noFill/>
            <a:miter lim="800000"/>
          </a:ln>
          <a:effectLst/>
        </p:spPr>
        <p:txBody>
          <a:bodyPr vert="horz" wrap="none" lIns="0" tIns="0" rIns="0" bIns="0" numCol="1" anchor="b" anchorCtr="0" compatLnSpc="1">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US"/>
              <a:t>Jul, 2019</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5AE5C37-0C5F-4533-B886-D2B03A6B2FE9}"/>
              </a:ext>
            </a:extLst>
          </p:cNvPr>
          <p:cNvSpPr>
            <a:spLocks noGrp="1"/>
          </p:cNvSpPr>
          <p:nvPr>
            <p:ph type="title"/>
          </p:nvPr>
        </p:nvSpPr>
        <p:spPr/>
        <p:txBody>
          <a:bodyPr/>
          <a:lstStyle/>
          <a:p>
            <a:r>
              <a:rPr lang="en-US" dirty="0"/>
              <a:t>HARQ at CW Level</a:t>
            </a:r>
          </a:p>
        </p:txBody>
      </p:sp>
      <p:sp>
        <p:nvSpPr>
          <p:cNvPr id="6" name="Content Placeholder 5">
            <a:extLst>
              <a:ext uri="{FF2B5EF4-FFF2-40B4-BE49-F238E27FC236}">
                <a16:creationId xmlns:a16="http://schemas.microsoft.com/office/drawing/2014/main" id="{5B32ECB2-2DF4-47E0-905A-3DF7774279E6}"/>
              </a:ext>
            </a:extLst>
          </p:cNvPr>
          <p:cNvSpPr>
            <a:spLocks noGrp="1"/>
          </p:cNvSpPr>
          <p:nvPr>
            <p:ph idx="1"/>
          </p:nvPr>
        </p:nvSpPr>
        <p:spPr>
          <a:xfrm>
            <a:off x="685800" y="1600200"/>
            <a:ext cx="7772400" cy="4495800"/>
          </a:xfrm>
        </p:spPr>
        <p:txBody>
          <a:bodyPr/>
          <a:lstStyle/>
          <a:p>
            <a:r>
              <a:rPr lang="en-US" sz="1800" dirty="0"/>
              <a:t>Codeword level HARQ requires that RX at the PHY should know that it has received an erroneous codeword so that it can use this knowledge for combining of the retransmitted CWs</a:t>
            </a:r>
          </a:p>
          <a:p>
            <a:r>
              <a:rPr lang="en-US" sz="1800" dirty="0"/>
              <a:t>However, PHY at the RX does not have any CRC, but it can use LDPC Parity Check to see if it needs to store this codeword or not. </a:t>
            </a:r>
          </a:p>
          <a:p>
            <a:r>
              <a:rPr lang="en-US" sz="1800" dirty="0"/>
              <a:t>Additionally, the MAC layer can inform the PHY by checking CRC about the status of MPDUs and PHY can associate failed CWs to MPDUs </a:t>
            </a:r>
          </a:p>
          <a:p>
            <a:r>
              <a:rPr lang="en-US" sz="1800" dirty="0"/>
              <a:t>RX then needs to send back the feedback about failed CWs to the TX</a:t>
            </a:r>
          </a:p>
          <a:p>
            <a:r>
              <a:rPr lang="en-US" sz="1800" dirty="0"/>
              <a:t>Tx would needs to store the original payload at PHY level and it will need to retransmit only the codewords which are asked for in the feedback </a:t>
            </a:r>
          </a:p>
          <a:p>
            <a:r>
              <a:rPr lang="en-US" sz="1800" dirty="0"/>
              <a:t>To do this, we present two solutions in this contribution</a:t>
            </a:r>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pPr lvl="1"/>
            <a:endParaRPr lang="en-US" sz="1600" dirty="0"/>
          </a:p>
        </p:txBody>
      </p:sp>
      <p:sp>
        <p:nvSpPr>
          <p:cNvPr id="4" name="Slide Number Placeholder 3">
            <a:extLst>
              <a:ext uri="{FF2B5EF4-FFF2-40B4-BE49-F238E27FC236}">
                <a16:creationId xmlns:a16="http://schemas.microsoft.com/office/drawing/2014/main" id="{EF985B96-FF1A-41C3-BE56-247B5B8CB54E}"/>
              </a:ext>
            </a:extLst>
          </p:cNvPr>
          <p:cNvSpPr>
            <a:spLocks noGrp="1"/>
          </p:cNvSpPr>
          <p:nvPr>
            <p:ph type="sldNum" sz="quarter" idx="12"/>
          </p:nvPr>
        </p:nvSpPr>
        <p:spPr>
          <a:xfrm>
            <a:off x="4406397" y="6475413"/>
            <a:ext cx="432811" cy="184666"/>
          </a:xfrm>
        </p:spPr>
        <p:txBody>
          <a:bodyPr/>
          <a:lstStyle/>
          <a:p>
            <a:pPr>
              <a:defRPr/>
            </a:pPr>
            <a:r>
              <a:rPr lang="en-US"/>
              <a:t>Slide </a:t>
            </a:r>
            <a:fld id="{7614916F-BBEF-4684-B6F5-1E636F42BA02}" type="slidenum">
              <a:rPr lang="en-US" smtClean="0"/>
              <a:t>10</a:t>
            </a:fld>
            <a:endParaRPr lang="en-US"/>
          </a:p>
        </p:txBody>
      </p:sp>
      <p:sp>
        <p:nvSpPr>
          <p:cNvPr id="7" name="Rectangle 4">
            <a:extLst>
              <a:ext uri="{FF2B5EF4-FFF2-40B4-BE49-F238E27FC236}">
                <a16:creationId xmlns:a16="http://schemas.microsoft.com/office/drawing/2014/main" id="{7B89CAE7-C59B-498E-BD5A-9BBC9BC0D1EE}"/>
              </a:ext>
            </a:extLst>
          </p:cNvPr>
          <p:cNvSpPr txBox="1">
            <a:spLocks noChangeArrowheads="1"/>
          </p:cNvSpPr>
          <p:nvPr/>
        </p:nvSpPr>
        <p:spPr bwMode="auto">
          <a:xfrm>
            <a:off x="696913" y="332601"/>
            <a:ext cx="884858" cy="276999"/>
          </a:xfrm>
          <a:prstGeom prst="rect">
            <a:avLst/>
          </a:prstGeom>
          <a:noFill/>
          <a:ln w="9525">
            <a:noFill/>
            <a:miter lim="800000"/>
          </a:ln>
          <a:effectLst/>
        </p:spPr>
        <p:txBody>
          <a:bodyPr vert="horz" wrap="none" lIns="0" tIns="0" rIns="0" bIns="0" numCol="1" anchor="b" anchorCtr="0" compatLnSpc="1">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US"/>
              <a:t>Jul, 2019</a:t>
            </a:r>
            <a:endParaRPr lang="en-US" dirty="0"/>
          </a:p>
        </p:txBody>
      </p:sp>
    </p:spTree>
    <p:extLst>
      <p:ext uri="{BB962C8B-B14F-4D97-AF65-F5344CB8AC3E}">
        <p14:creationId xmlns:p14="http://schemas.microsoft.com/office/powerpoint/2010/main" val="3144191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5AE5C37-0C5F-4533-B886-D2B03A6B2FE9}"/>
              </a:ext>
            </a:extLst>
          </p:cNvPr>
          <p:cNvSpPr>
            <a:spLocks noGrp="1"/>
          </p:cNvSpPr>
          <p:nvPr>
            <p:ph type="title"/>
          </p:nvPr>
        </p:nvSpPr>
        <p:spPr/>
        <p:txBody>
          <a:bodyPr/>
          <a:lstStyle/>
          <a:p>
            <a:r>
              <a:rPr lang="en-US" dirty="0"/>
              <a:t>Solution 1: 2-tier HARQ</a:t>
            </a:r>
          </a:p>
        </p:txBody>
      </p:sp>
      <p:sp>
        <p:nvSpPr>
          <p:cNvPr id="6" name="Content Placeholder 5">
            <a:extLst>
              <a:ext uri="{FF2B5EF4-FFF2-40B4-BE49-F238E27FC236}">
                <a16:creationId xmlns:a16="http://schemas.microsoft.com/office/drawing/2014/main" id="{5B32ECB2-2DF4-47E0-905A-3DF7774279E6}"/>
              </a:ext>
            </a:extLst>
          </p:cNvPr>
          <p:cNvSpPr>
            <a:spLocks noGrp="1"/>
          </p:cNvSpPr>
          <p:nvPr>
            <p:ph idx="1"/>
          </p:nvPr>
        </p:nvSpPr>
        <p:spPr>
          <a:xfrm>
            <a:off x="444323" y="1338751"/>
            <a:ext cx="7772400" cy="2316288"/>
          </a:xfrm>
        </p:spPr>
        <p:txBody>
          <a:bodyPr/>
          <a:lstStyle/>
          <a:p>
            <a:r>
              <a:rPr lang="en-US" sz="1800" dirty="0"/>
              <a:t>Let’s take the same example as before, MPDU – 2 decoding failed</a:t>
            </a:r>
          </a:p>
          <a:p>
            <a:endParaRPr lang="en-US" sz="1800" dirty="0"/>
          </a:p>
          <a:p>
            <a:endParaRPr lang="en-US" sz="1800" dirty="0"/>
          </a:p>
          <a:p>
            <a:endParaRPr lang="en-US" sz="1800" dirty="0"/>
          </a:p>
          <a:p>
            <a:endParaRPr lang="en-US" sz="1800" dirty="0"/>
          </a:p>
          <a:p>
            <a:r>
              <a:rPr lang="en-US" sz="1800" dirty="0"/>
              <a:t>In this case the RX sets up a </a:t>
            </a:r>
            <a:r>
              <a:rPr lang="en-US" sz="1800" b="1" i="1" dirty="0"/>
              <a:t>HARQ session </a:t>
            </a:r>
            <a:r>
              <a:rPr lang="en-US" sz="1800" dirty="0"/>
              <a:t>between TX and RX by asking for </a:t>
            </a:r>
            <a:r>
              <a:rPr lang="en-US" sz="1800" dirty="0">
                <a:solidFill>
                  <a:srgbClr val="FF0000"/>
                </a:solidFill>
              </a:rPr>
              <a:t>CW-3 to CW-6 </a:t>
            </a:r>
            <a:r>
              <a:rPr lang="en-US" sz="1800" dirty="0"/>
              <a:t>in the retransmission</a:t>
            </a:r>
          </a:p>
          <a:p>
            <a:pPr marL="0" indent="0">
              <a:buNone/>
            </a:pPr>
            <a:endParaRPr lang="en-US" sz="1800" dirty="0"/>
          </a:p>
          <a:p>
            <a:pPr marL="0" indent="0">
              <a:buNone/>
            </a:pPr>
            <a:endParaRPr lang="en-US" sz="1800" dirty="0"/>
          </a:p>
          <a:p>
            <a:pPr marL="0" indent="0">
              <a:buNone/>
            </a:pPr>
            <a:endParaRPr lang="en-US" sz="1800" dirty="0"/>
          </a:p>
          <a:p>
            <a:endParaRPr lang="en-US" sz="1800" dirty="0"/>
          </a:p>
          <a:p>
            <a:endParaRPr lang="en-US" sz="1800" dirty="0"/>
          </a:p>
          <a:p>
            <a:endParaRPr lang="en-US" sz="1800" dirty="0"/>
          </a:p>
          <a:p>
            <a:endParaRPr lang="en-US" sz="1800" dirty="0"/>
          </a:p>
          <a:p>
            <a:endParaRPr lang="en-US" sz="1800" dirty="0"/>
          </a:p>
          <a:p>
            <a:pPr lvl="1"/>
            <a:endParaRPr lang="en-US" sz="1600" dirty="0"/>
          </a:p>
        </p:txBody>
      </p:sp>
      <p:sp>
        <p:nvSpPr>
          <p:cNvPr id="4" name="Slide Number Placeholder 3">
            <a:extLst>
              <a:ext uri="{FF2B5EF4-FFF2-40B4-BE49-F238E27FC236}">
                <a16:creationId xmlns:a16="http://schemas.microsoft.com/office/drawing/2014/main" id="{EF985B96-FF1A-41C3-BE56-247B5B8CB54E}"/>
              </a:ext>
            </a:extLst>
          </p:cNvPr>
          <p:cNvSpPr>
            <a:spLocks noGrp="1"/>
          </p:cNvSpPr>
          <p:nvPr>
            <p:ph type="sldNum" sz="quarter" idx="12"/>
          </p:nvPr>
        </p:nvSpPr>
        <p:spPr>
          <a:xfrm>
            <a:off x="4367925" y="6475413"/>
            <a:ext cx="509755" cy="184666"/>
          </a:xfrm>
        </p:spPr>
        <p:txBody>
          <a:bodyPr/>
          <a:lstStyle/>
          <a:p>
            <a:pPr>
              <a:defRPr/>
            </a:pPr>
            <a:r>
              <a:rPr lang="en-US"/>
              <a:t>Slide </a:t>
            </a:r>
            <a:fld id="{7614916F-BBEF-4684-B6F5-1E636F42BA02}" type="slidenum">
              <a:rPr lang="en-US" smtClean="0"/>
              <a:t>11</a:t>
            </a:fld>
            <a:endParaRPr lang="en-US"/>
          </a:p>
        </p:txBody>
      </p:sp>
      <p:grpSp>
        <p:nvGrpSpPr>
          <p:cNvPr id="52" name="Group 51">
            <a:extLst>
              <a:ext uri="{FF2B5EF4-FFF2-40B4-BE49-F238E27FC236}">
                <a16:creationId xmlns:a16="http://schemas.microsoft.com/office/drawing/2014/main" id="{1656F689-C618-4145-B2CB-2455EE418BCB}"/>
              </a:ext>
            </a:extLst>
          </p:cNvPr>
          <p:cNvGrpSpPr/>
          <p:nvPr/>
        </p:nvGrpSpPr>
        <p:grpSpPr>
          <a:xfrm>
            <a:off x="1847562" y="1796496"/>
            <a:ext cx="5298056" cy="1142311"/>
            <a:chOff x="1331344" y="3923212"/>
            <a:chExt cx="6481313" cy="1494172"/>
          </a:xfrm>
        </p:grpSpPr>
        <p:grpSp>
          <p:nvGrpSpPr>
            <p:cNvPr id="95" name="Group 94">
              <a:extLst>
                <a:ext uri="{FF2B5EF4-FFF2-40B4-BE49-F238E27FC236}">
                  <a16:creationId xmlns:a16="http://schemas.microsoft.com/office/drawing/2014/main" id="{2D108BD8-0998-42A8-9428-787568416C75}"/>
                </a:ext>
              </a:extLst>
            </p:cNvPr>
            <p:cNvGrpSpPr/>
            <p:nvPr/>
          </p:nvGrpSpPr>
          <p:grpSpPr>
            <a:xfrm>
              <a:off x="1331344" y="4183804"/>
              <a:ext cx="6481313" cy="457201"/>
              <a:chOff x="1062487" y="2947357"/>
              <a:chExt cx="6481313" cy="457201"/>
            </a:xfrm>
          </p:grpSpPr>
          <p:sp>
            <p:nvSpPr>
              <p:cNvPr id="111" name="Rectangle 110">
                <a:extLst>
                  <a:ext uri="{FF2B5EF4-FFF2-40B4-BE49-F238E27FC236}">
                    <a16:creationId xmlns:a16="http://schemas.microsoft.com/office/drawing/2014/main" id="{7D060115-FD56-420D-B573-444C6E61CC42}"/>
                  </a:ext>
                </a:extLst>
              </p:cNvPr>
              <p:cNvSpPr/>
              <p:nvPr/>
            </p:nvSpPr>
            <p:spPr bwMode="auto">
              <a:xfrm>
                <a:off x="1182687" y="2947358"/>
                <a:ext cx="1143000" cy="4572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MPDU-1</a:t>
                </a:r>
              </a:p>
            </p:txBody>
          </p:sp>
          <p:sp>
            <p:nvSpPr>
              <p:cNvPr id="112" name="Rectangle 111">
                <a:extLst>
                  <a:ext uri="{FF2B5EF4-FFF2-40B4-BE49-F238E27FC236}">
                    <a16:creationId xmlns:a16="http://schemas.microsoft.com/office/drawing/2014/main" id="{B3E67ACC-9B7F-4B5A-B9BE-4EFF0F2757E1}"/>
                  </a:ext>
                </a:extLst>
              </p:cNvPr>
              <p:cNvSpPr/>
              <p:nvPr/>
            </p:nvSpPr>
            <p:spPr bwMode="auto">
              <a:xfrm>
                <a:off x="2325687"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grpSp>
            <p:nvGrpSpPr>
              <p:cNvPr id="113" name="Group 112">
                <a:extLst>
                  <a:ext uri="{FF2B5EF4-FFF2-40B4-BE49-F238E27FC236}">
                    <a16:creationId xmlns:a16="http://schemas.microsoft.com/office/drawing/2014/main" id="{0864ECCC-4D26-448A-8F12-5BEFEF38DC3C}"/>
                  </a:ext>
                </a:extLst>
              </p:cNvPr>
              <p:cNvGrpSpPr/>
              <p:nvPr/>
            </p:nvGrpSpPr>
            <p:grpSpPr>
              <a:xfrm>
                <a:off x="2720224" y="2947358"/>
                <a:ext cx="1371735" cy="457200"/>
                <a:chOff x="2720224" y="2947358"/>
                <a:chExt cx="1371735" cy="457200"/>
              </a:xfrm>
            </p:grpSpPr>
            <p:sp>
              <p:nvSpPr>
                <p:cNvPr id="129" name="Rectangle 128">
                  <a:extLst>
                    <a:ext uri="{FF2B5EF4-FFF2-40B4-BE49-F238E27FC236}">
                      <a16:creationId xmlns:a16="http://schemas.microsoft.com/office/drawing/2014/main" id="{246EF249-1033-44C2-82D0-5F7B4F7A2F41}"/>
                    </a:ext>
                  </a:extLst>
                </p:cNvPr>
                <p:cNvSpPr/>
                <p:nvPr/>
              </p:nvSpPr>
              <p:spPr bwMode="auto">
                <a:xfrm>
                  <a:off x="2832937" y="2947358"/>
                  <a:ext cx="1143000" cy="4572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MPDU-2</a:t>
                  </a:r>
                </a:p>
              </p:txBody>
            </p:sp>
            <p:grpSp>
              <p:nvGrpSpPr>
                <p:cNvPr id="130" name="Group 129">
                  <a:extLst>
                    <a:ext uri="{FF2B5EF4-FFF2-40B4-BE49-F238E27FC236}">
                      <a16:creationId xmlns:a16="http://schemas.microsoft.com/office/drawing/2014/main" id="{38CBB681-39FF-4A81-BBDA-BD114B50AE22}"/>
                    </a:ext>
                  </a:extLst>
                </p:cNvPr>
                <p:cNvGrpSpPr/>
                <p:nvPr/>
              </p:nvGrpSpPr>
              <p:grpSpPr>
                <a:xfrm>
                  <a:off x="2720224" y="2947358"/>
                  <a:ext cx="1371735" cy="457200"/>
                  <a:chOff x="2720224" y="2947358"/>
                  <a:chExt cx="1371735" cy="457200"/>
                </a:xfrm>
              </p:grpSpPr>
              <p:sp>
                <p:nvSpPr>
                  <p:cNvPr id="131" name="Rectangle 130">
                    <a:extLst>
                      <a:ext uri="{FF2B5EF4-FFF2-40B4-BE49-F238E27FC236}">
                        <a16:creationId xmlns:a16="http://schemas.microsoft.com/office/drawing/2014/main" id="{AFCCA750-EC18-4485-8100-3F82193843D9}"/>
                      </a:ext>
                    </a:extLst>
                  </p:cNvPr>
                  <p:cNvSpPr/>
                  <p:nvPr/>
                </p:nvSpPr>
                <p:spPr bwMode="auto">
                  <a:xfrm>
                    <a:off x="2720224"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sp>
                <p:nvSpPr>
                  <p:cNvPr id="132" name="Rectangle 131">
                    <a:extLst>
                      <a:ext uri="{FF2B5EF4-FFF2-40B4-BE49-F238E27FC236}">
                        <a16:creationId xmlns:a16="http://schemas.microsoft.com/office/drawing/2014/main" id="{B5B6C1F3-4390-42AA-8A5B-A91C9FFF578E}"/>
                      </a:ext>
                    </a:extLst>
                  </p:cNvPr>
                  <p:cNvSpPr/>
                  <p:nvPr/>
                </p:nvSpPr>
                <p:spPr bwMode="auto">
                  <a:xfrm>
                    <a:off x="3979246"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grpSp>
          </p:grpSp>
          <p:grpSp>
            <p:nvGrpSpPr>
              <p:cNvPr id="114" name="Group 113">
                <a:extLst>
                  <a:ext uri="{FF2B5EF4-FFF2-40B4-BE49-F238E27FC236}">
                    <a16:creationId xmlns:a16="http://schemas.microsoft.com/office/drawing/2014/main" id="{940AFC5F-4B63-408D-A682-3489D9168C48}"/>
                  </a:ext>
                </a:extLst>
              </p:cNvPr>
              <p:cNvGrpSpPr/>
              <p:nvPr/>
            </p:nvGrpSpPr>
            <p:grpSpPr>
              <a:xfrm>
                <a:off x="4359752" y="2947358"/>
                <a:ext cx="1371735" cy="457200"/>
                <a:chOff x="2720224" y="2947358"/>
                <a:chExt cx="1371735" cy="457200"/>
              </a:xfrm>
            </p:grpSpPr>
            <p:sp>
              <p:nvSpPr>
                <p:cNvPr id="125" name="Rectangle 124">
                  <a:extLst>
                    <a:ext uri="{FF2B5EF4-FFF2-40B4-BE49-F238E27FC236}">
                      <a16:creationId xmlns:a16="http://schemas.microsoft.com/office/drawing/2014/main" id="{42AAF65A-92DA-47B7-83D9-A150DC849DD6}"/>
                    </a:ext>
                  </a:extLst>
                </p:cNvPr>
                <p:cNvSpPr/>
                <p:nvPr/>
              </p:nvSpPr>
              <p:spPr bwMode="auto">
                <a:xfrm>
                  <a:off x="2832937" y="2947358"/>
                  <a:ext cx="1143000" cy="4572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MPDU-3</a:t>
                  </a:r>
                </a:p>
              </p:txBody>
            </p:sp>
            <p:grpSp>
              <p:nvGrpSpPr>
                <p:cNvPr id="126" name="Group 125">
                  <a:extLst>
                    <a:ext uri="{FF2B5EF4-FFF2-40B4-BE49-F238E27FC236}">
                      <a16:creationId xmlns:a16="http://schemas.microsoft.com/office/drawing/2014/main" id="{88A785B1-F04C-4671-A792-897BFC2E71AB}"/>
                    </a:ext>
                  </a:extLst>
                </p:cNvPr>
                <p:cNvGrpSpPr/>
                <p:nvPr/>
              </p:nvGrpSpPr>
              <p:grpSpPr>
                <a:xfrm>
                  <a:off x="2720224" y="2947358"/>
                  <a:ext cx="1371735" cy="457200"/>
                  <a:chOff x="2720224" y="2947358"/>
                  <a:chExt cx="1371735" cy="457200"/>
                </a:xfrm>
              </p:grpSpPr>
              <p:sp>
                <p:nvSpPr>
                  <p:cNvPr id="127" name="Rectangle 126">
                    <a:extLst>
                      <a:ext uri="{FF2B5EF4-FFF2-40B4-BE49-F238E27FC236}">
                        <a16:creationId xmlns:a16="http://schemas.microsoft.com/office/drawing/2014/main" id="{01CDA6F0-BF30-4594-8D93-04177B3AF7AE}"/>
                      </a:ext>
                    </a:extLst>
                  </p:cNvPr>
                  <p:cNvSpPr/>
                  <p:nvPr/>
                </p:nvSpPr>
                <p:spPr bwMode="auto">
                  <a:xfrm>
                    <a:off x="2720224"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sp>
                <p:nvSpPr>
                  <p:cNvPr id="128" name="Rectangle 127">
                    <a:extLst>
                      <a:ext uri="{FF2B5EF4-FFF2-40B4-BE49-F238E27FC236}">
                        <a16:creationId xmlns:a16="http://schemas.microsoft.com/office/drawing/2014/main" id="{8CE9DA8B-742B-4566-8D0F-6987744B0BF6}"/>
                      </a:ext>
                    </a:extLst>
                  </p:cNvPr>
                  <p:cNvSpPr/>
                  <p:nvPr/>
                </p:nvSpPr>
                <p:spPr bwMode="auto">
                  <a:xfrm>
                    <a:off x="3979246"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grpSp>
          </p:grpSp>
          <p:grpSp>
            <p:nvGrpSpPr>
              <p:cNvPr id="115" name="Group 114">
                <a:extLst>
                  <a:ext uri="{FF2B5EF4-FFF2-40B4-BE49-F238E27FC236}">
                    <a16:creationId xmlns:a16="http://schemas.microsoft.com/office/drawing/2014/main" id="{3C555A97-0D41-47CA-BB70-8F294BE5ACE7}"/>
                  </a:ext>
                </a:extLst>
              </p:cNvPr>
              <p:cNvGrpSpPr/>
              <p:nvPr/>
            </p:nvGrpSpPr>
            <p:grpSpPr>
              <a:xfrm>
                <a:off x="5999281" y="2947358"/>
                <a:ext cx="1371735" cy="457200"/>
                <a:chOff x="2720224" y="2947358"/>
                <a:chExt cx="1371735" cy="457200"/>
              </a:xfrm>
            </p:grpSpPr>
            <p:sp>
              <p:nvSpPr>
                <p:cNvPr id="121" name="Rectangle 120">
                  <a:extLst>
                    <a:ext uri="{FF2B5EF4-FFF2-40B4-BE49-F238E27FC236}">
                      <a16:creationId xmlns:a16="http://schemas.microsoft.com/office/drawing/2014/main" id="{0CD14ACA-20CE-40F4-810D-5651FED2331D}"/>
                    </a:ext>
                  </a:extLst>
                </p:cNvPr>
                <p:cNvSpPr/>
                <p:nvPr/>
              </p:nvSpPr>
              <p:spPr bwMode="auto">
                <a:xfrm>
                  <a:off x="2832937" y="2947358"/>
                  <a:ext cx="1143000" cy="4572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MPDU-4</a:t>
                  </a:r>
                </a:p>
              </p:txBody>
            </p:sp>
            <p:grpSp>
              <p:nvGrpSpPr>
                <p:cNvPr id="122" name="Group 121">
                  <a:extLst>
                    <a:ext uri="{FF2B5EF4-FFF2-40B4-BE49-F238E27FC236}">
                      <a16:creationId xmlns:a16="http://schemas.microsoft.com/office/drawing/2014/main" id="{4D02B149-F51E-461F-A723-9866E80B122D}"/>
                    </a:ext>
                  </a:extLst>
                </p:cNvPr>
                <p:cNvGrpSpPr/>
                <p:nvPr/>
              </p:nvGrpSpPr>
              <p:grpSpPr>
                <a:xfrm>
                  <a:off x="2720224" y="2947358"/>
                  <a:ext cx="1371735" cy="457200"/>
                  <a:chOff x="2720224" y="2947358"/>
                  <a:chExt cx="1371735" cy="457200"/>
                </a:xfrm>
              </p:grpSpPr>
              <p:sp>
                <p:nvSpPr>
                  <p:cNvPr id="123" name="Rectangle 122">
                    <a:extLst>
                      <a:ext uri="{FF2B5EF4-FFF2-40B4-BE49-F238E27FC236}">
                        <a16:creationId xmlns:a16="http://schemas.microsoft.com/office/drawing/2014/main" id="{59920856-CD00-4185-BED2-38A403F7F6C6}"/>
                      </a:ext>
                    </a:extLst>
                  </p:cNvPr>
                  <p:cNvSpPr/>
                  <p:nvPr/>
                </p:nvSpPr>
                <p:spPr bwMode="auto">
                  <a:xfrm>
                    <a:off x="2720224"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sp>
                <p:nvSpPr>
                  <p:cNvPr id="124" name="Rectangle 123">
                    <a:extLst>
                      <a:ext uri="{FF2B5EF4-FFF2-40B4-BE49-F238E27FC236}">
                        <a16:creationId xmlns:a16="http://schemas.microsoft.com/office/drawing/2014/main" id="{66852367-785E-4327-8226-81E6BDC27E26}"/>
                      </a:ext>
                    </a:extLst>
                  </p:cNvPr>
                  <p:cNvSpPr/>
                  <p:nvPr/>
                </p:nvSpPr>
                <p:spPr bwMode="auto">
                  <a:xfrm>
                    <a:off x="3979246"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grpSp>
          </p:grpSp>
          <p:sp>
            <p:nvSpPr>
              <p:cNvPr id="116" name="TextBox 115">
                <a:extLst>
                  <a:ext uri="{FF2B5EF4-FFF2-40B4-BE49-F238E27FC236}">
                    <a16:creationId xmlns:a16="http://schemas.microsoft.com/office/drawing/2014/main" id="{5BB201D4-32CB-43CC-84C5-BE9EE2A3AE9D}"/>
                  </a:ext>
                </a:extLst>
              </p:cNvPr>
              <p:cNvSpPr txBox="1"/>
              <p:nvPr/>
            </p:nvSpPr>
            <p:spPr>
              <a:xfrm>
                <a:off x="2412522" y="3037458"/>
                <a:ext cx="304800" cy="281806"/>
              </a:xfrm>
              <a:prstGeom prst="rect">
                <a:avLst/>
              </a:prstGeom>
              <a:noFill/>
            </p:spPr>
            <p:txBody>
              <a:bodyPr wrap="square" rtlCol="0">
                <a:spAutoFit/>
              </a:bodyPr>
              <a:lstStyle/>
              <a:p>
                <a:r>
                  <a:rPr lang="en-US" sz="800" dirty="0"/>
                  <a:t>…</a:t>
                </a:r>
              </a:p>
            </p:txBody>
          </p:sp>
          <p:sp>
            <p:nvSpPr>
              <p:cNvPr id="117" name="TextBox 116">
                <a:extLst>
                  <a:ext uri="{FF2B5EF4-FFF2-40B4-BE49-F238E27FC236}">
                    <a16:creationId xmlns:a16="http://schemas.microsoft.com/office/drawing/2014/main" id="{E806EB13-ED59-4DED-9165-6D968472B10E}"/>
                  </a:ext>
                </a:extLst>
              </p:cNvPr>
              <p:cNvSpPr txBox="1"/>
              <p:nvPr/>
            </p:nvSpPr>
            <p:spPr>
              <a:xfrm>
                <a:off x="4038600" y="3048000"/>
                <a:ext cx="304800" cy="281806"/>
              </a:xfrm>
              <a:prstGeom prst="rect">
                <a:avLst/>
              </a:prstGeom>
              <a:noFill/>
            </p:spPr>
            <p:txBody>
              <a:bodyPr wrap="square" rtlCol="0">
                <a:spAutoFit/>
              </a:bodyPr>
              <a:lstStyle/>
              <a:p>
                <a:r>
                  <a:rPr lang="en-US" sz="800" dirty="0"/>
                  <a:t>…</a:t>
                </a:r>
              </a:p>
            </p:txBody>
          </p:sp>
          <p:sp>
            <p:nvSpPr>
              <p:cNvPr id="118" name="TextBox 117">
                <a:extLst>
                  <a:ext uri="{FF2B5EF4-FFF2-40B4-BE49-F238E27FC236}">
                    <a16:creationId xmlns:a16="http://schemas.microsoft.com/office/drawing/2014/main" id="{8422DBBA-21CA-4DC6-8CC5-873F89B301B4}"/>
                  </a:ext>
                </a:extLst>
              </p:cNvPr>
              <p:cNvSpPr txBox="1"/>
              <p:nvPr/>
            </p:nvSpPr>
            <p:spPr>
              <a:xfrm>
                <a:off x="5697748" y="3048000"/>
                <a:ext cx="304800" cy="281806"/>
              </a:xfrm>
              <a:prstGeom prst="rect">
                <a:avLst/>
              </a:prstGeom>
              <a:noFill/>
            </p:spPr>
            <p:txBody>
              <a:bodyPr wrap="square" rtlCol="0">
                <a:spAutoFit/>
              </a:bodyPr>
              <a:lstStyle/>
              <a:p>
                <a:r>
                  <a:rPr lang="en-US" sz="800" dirty="0"/>
                  <a:t>…</a:t>
                </a:r>
              </a:p>
            </p:txBody>
          </p:sp>
          <p:sp>
            <p:nvSpPr>
              <p:cNvPr id="119" name="Rectangle 118">
                <a:extLst>
                  <a:ext uri="{FF2B5EF4-FFF2-40B4-BE49-F238E27FC236}">
                    <a16:creationId xmlns:a16="http://schemas.microsoft.com/office/drawing/2014/main" id="{471DC98A-B988-4D00-8306-08F08D653453}"/>
                  </a:ext>
                </a:extLst>
              </p:cNvPr>
              <p:cNvSpPr/>
              <p:nvPr/>
            </p:nvSpPr>
            <p:spPr bwMode="auto">
              <a:xfrm>
                <a:off x="1062487" y="2947357"/>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sp>
            <p:nvSpPr>
              <p:cNvPr id="120" name="Rectangle 119">
                <a:extLst>
                  <a:ext uri="{FF2B5EF4-FFF2-40B4-BE49-F238E27FC236}">
                    <a16:creationId xmlns:a16="http://schemas.microsoft.com/office/drawing/2014/main" id="{1FF3C2C5-7EEB-4226-83E2-CDEFBAAE4795}"/>
                  </a:ext>
                </a:extLst>
              </p:cNvPr>
              <p:cNvSpPr/>
              <p:nvPr/>
            </p:nvSpPr>
            <p:spPr bwMode="auto">
              <a:xfrm>
                <a:off x="7376182" y="2947357"/>
                <a:ext cx="167618" cy="457200"/>
              </a:xfrm>
              <a:prstGeom prst="rect">
                <a:avLst/>
              </a:prstGeom>
              <a:solidFill>
                <a:srgbClr val="FFFF00"/>
              </a:solidFill>
              <a:ln w="12700" cap="flat" cmpd="sng" algn="ctr">
                <a:solidFill>
                  <a:srgbClr val="FFFF00"/>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grpSp>
        <p:grpSp>
          <p:nvGrpSpPr>
            <p:cNvPr id="96" name="Group 95">
              <a:extLst>
                <a:ext uri="{FF2B5EF4-FFF2-40B4-BE49-F238E27FC236}">
                  <a16:creationId xmlns:a16="http://schemas.microsoft.com/office/drawing/2014/main" id="{61E224FC-7410-43C9-AF79-6F7AA74B658E}"/>
                </a:ext>
              </a:extLst>
            </p:cNvPr>
            <p:cNvGrpSpPr/>
            <p:nvPr/>
          </p:nvGrpSpPr>
          <p:grpSpPr>
            <a:xfrm>
              <a:off x="1331344" y="4880987"/>
              <a:ext cx="6481312" cy="296422"/>
              <a:chOff x="1331343" y="3433299"/>
              <a:chExt cx="6258162" cy="304806"/>
            </a:xfrm>
            <a:solidFill>
              <a:schemeClr val="bg2">
                <a:lumMod val="40000"/>
                <a:lumOff val="60000"/>
              </a:schemeClr>
            </a:solidFill>
          </p:grpSpPr>
          <p:sp>
            <p:nvSpPr>
              <p:cNvPr id="100" name="Rectangle 99">
                <a:extLst>
                  <a:ext uri="{FF2B5EF4-FFF2-40B4-BE49-F238E27FC236}">
                    <a16:creationId xmlns:a16="http://schemas.microsoft.com/office/drawing/2014/main" id="{099EAC06-9446-432F-9948-852B23FEEE10}"/>
                  </a:ext>
                </a:extLst>
              </p:cNvPr>
              <p:cNvSpPr/>
              <p:nvPr/>
            </p:nvSpPr>
            <p:spPr bwMode="auto">
              <a:xfrm>
                <a:off x="1331343" y="3437621"/>
                <a:ext cx="573657" cy="296178"/>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CW-1</a:t>
                </a:r>
              </a:p>
            </p:txBody>
          </p:sp>
          <p:sp>
            <p:nvSpPr>
              <p:cNvPr id="101" name="Rectangle 100">
                <a:extLst>
                  <a:ext uri="{FF2B5EF4-FFF2-40B4-BE49-F238E27FC236}">
                    <a16:creationId xmlns:a16="http://schemas.microsoft.com/office/drawing/2014/main" id="{B02A99CA-FFFB-4FF9-AB09-8F5C740B4D34}"/>
                  </a:ext>
                </a:extLst>
              </p:cNvPr>
              <p:cNvSpPr/>
              <p:nvPr/>
            </p:nvSpPr>
            <p:spPr bwMode="auto">
              <a:xfrm>
                <a:off x="1902125" y="3438089"/>
                <a:ext cx="573657" cy="29571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CW-2</a:t>
                </a:r>
              </a:p>
            </p:txBody>
          </p:sp>
          <p:sp>
            <p:nvSpPr>
              <p:cNvPr id="102" name="Rectangle 101">
                <a:extLst>
                  <a:ext uri="{FF2B5EF4-FFF2-40B4-BE49-F238E27FC236}">
                    <a16:creationId xmlns:a16="http://schemas.microsoft.com/office/drawing/2014/main" id="{CE0A2834-54DC-48AE-9732-7A16418F1091}"/>
                  </a:ext>
                </a:extLst>
              </p:cNvPr>
              <p:cNvSpPr/>
              <p:nvPr/>
            </p:nvSpPr>
            <p:spPr bwMode="auto">
              <a:xfrm>
                <a:off x="2471779" y="3437623"/>
                <a:ext cx="573657" cy="296176"/>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CW-3</a:t>
                </a:r>
              </a:p>
            </p:txBody>
          </p:sp>
          <p:sp>
            <p:nvSpPr>
              <p:cNvPr id="103" name="Rectangle 102">
                <a:extLst>
                  <a:ext uri="{FF2B5EF4-FFF2-40B4-BE49-F238E27FC236}">
                    <a16:creationId xmlns:a16="http://schemas.microsoft.com/office/drawing/2014/main" id="{0C265868-8913-4C9F-BB62-5B95FF7084C6}"/>
                  </a:ext>
                </a:extLst>
              </p:cNvPr>
              <p:cNvSpPr/>
              <p:nvPr/>
            </p:nvSpPr>
            <p:spPr bwMode="auto">
              <a:xfrm>
                <a:off x="3034751" y="3433299"/>
                <a:ext cx="573657" cy="30480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CW-4</a:t>
                </a:r>
              </a:p>
            </p:txBody>
          </p:sp>
          <p:sp>
            <p:nvSpPr>
              <p:cNvPr id="104" name="Rectangle 103">
                <a:extLst>
                  <a:ext uri="{FF2B5EF4-FFF2-40B4-BE49-F238E27FC236}">
                    <a16:creationId xmlns:a16="http://schemas.microsoft.com/office/drawing/2014/main" id="{D4442E23-D73E-4725-ADAC-50CB4EB5E3CC}"/>
                  </a:ext>
                </a:extLst>
              </p:cNvPr>
              <p:cNvSpPr/>
              <p:nvPr/>
            </p:nvSpPr>
            <p:spPr bwMode="auto">
              <a:xfrm>
                <a:off x="3605533" y="3433302"/>
                <a:ext cx="573657" cy="30480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CW-5</a:t>
                </a:r>
              </a:p>
            </p:txBody>
          </p:sp>
          <p:sp>
            <p:nvSpPr>
              <p:cNvPr id="105" name="Rectangle 104">
                <a:extLst>
                  <a:ext uri="{FF2B5EF4-FFF2-40B4-BE49-F238E27FC236}">
                    <a16:creationId xmlns:a16="http://schemas.microsoft.com/office/drawing/2014/main" id="{06998F16-7C19-4506-B380-1FAA14BF04CA}"/>
                  </a:ext>
                </a:extLst>
              </p:cNvPr>
              <p:cNvSpPr/>
              <p:nvPr/>
            </p:nvSpPr>
            <p:spPr bwMode="auto">
              <a:xfrm>
                <a:off x="4175187" y="3433303"/>
                <a:ext cx="573657" cy="30480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CW-6</a:t>
                </a:r>
              </a:p>
            </p:txBody>
          </p:sp>
          <p:sp>
            <p:nvSpPr>
              <p:cNvPr id="106" name="Rectangle 105">
                <a:extLst>
                  <a:ext uri="{FF2B5EF4-FFF2-40B4-BE49-F238E27FC236}">
                    <a16:creationId xmlns:a16="http://schemas.microsoft.com/office/drawing/2014/main" id="{2349186D-9D6C-4A99-81B7-1A7C335ACA2E}"/>
                  </a:ext>
                </a:extLst>
              </p:cNvPr>
              <p:cNvSpPr/>
              <p:nvPr/>
            </p:nvSpPr>
            <p:spPr bwMode="auto">
              <a:xfrm>
                <a:off x="4741658" y="3433300"/>
                <a:ext cx="573657" cy="30480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CW-7</a:t>
                </a:r>
              </a:p>
            </p:txBody>
          </p:sp>
          <p:sp>
            <p:nvSpPr>
              <p:cNvPr id="107" name="Rectangle 106">
                <a:extLst>
                  <a:ext uri="{FF2B5EF4-FFF2-40B4-BE49-F238E27FC236}">
                    <a16:creationId xmlns:a16="http://schemas.microsoft.com/office/drawing/2014/main" id="{9393A413-7F6A-4613-B6EA-441A0F4BCC61}"/>
                  </a:ext>
                </a:extLst>
              </p:cNvPr>
              <p:cNvSpPr/>
              <p:nvPr/>
            </p:nvSpPr>
            <p:spPr bwMode="auto">
              <a:xfrm>
                <a:off x="5312440" y="3433305"/>
                <a:ext cx="573657" cy="30480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CW-8</a:t>
                </a:r>
              </a:p>
            </p:txBody>
          </p:sp>
          <p:sp>
            <p:nvSpPr>
              <p:cNvPr id="108" name="Rectangle 107">
                <a:extLst>
                  <a:ext uri="{FF2B5EF4-FFF2-40B4-BE49-F238E27FC236}">
                    <a16:creationId xmlns:a16="http://schemas.microsoft.com/office/drawing/2014/main" id="{B303BA29-818C-4AE0-BE39-AEC4E1CD1AE9}"/>
                  </a:ext>
                </a:extLst>
              </p:cNvPr>
              <p:cNvSpPr/>
              <p:nvPr/>
            </p:nvSpPr>
            <p:spPr bwMode="auto">
              <a:xfrm>
                <a:off x="5882094" y="3433301"/>
                <a:ext cx="573657" cy="30480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CW-9</a:t>
                </a:r>
              </a:p>
            </p:txBody>
          </p:sp>
          <p:sp>
            <p:nvSpPr>
              <p:cNvPr id="109" name="Rectangle 108">
                <a:extLst>
                  <a:ext uri="{FF2B5EF4-FFF2-40B4-BE49-F238E27FC236}">
                    <a16:creationId xmlns:a16="http://schemas.microsoft.com/office/drawing/2014/main" id="{99DB1A2D-7FD1-4AC6-BB15-ECC4614CE870}"/>
                  </a:ext>
                </a:extLst>
              </p:cNvPr>
              <p:cNvSpPr/>
              <p:nvPr/>
            </p:nvSpPr>
            <p:spPr bwMode="auto">
              <a:xfrm>
                <a:off x="6445066" y="3437623"/>
                <a:ext cx="573657" cy="296178"/>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CW-10</a:t>
                </a:r>
              </a:p>
            </p:txBody>
          </p:sp>
          <p:sp>
            <p:nvSpPr>
              <p:cNvPr id="110" name="Rectangle 109">
                <a:extLst>
                  <a:ext uri="{FF2B5EF4-FFF2-40B4-BE49-F238E27FC236}">
                    <a16:creationId xmlns:a16="http://schemas.microsoft.com/office/drawing/2014/main" id="{6BE44132-6C50-4C38-A1C9-98793541F802}"/>
                  </a:ext>
                </a:extLst>
              </p:cNvPr>
              <p:cNvSpPr/>
              <p:nvPr/>
            </p:nvSpPr>
            <p:spPr bwMode="auto">
              <a:xfrm>
                <a:off x="7015848" y="3437623"/>
                <a:ext cx="573657" cy="296178"/>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CW-11</a:t>
                </a:r>
              </a:p>
            </p:txBody>
          </p:sp>
        </p:grpSp>
        <p:sp>
          <p:nvSpPr>
            <p:cNvPr id="97" name="TextBox 96">
              <a:extLst>
                <a:ext uri="{FF2B5EF4-FFF2-40B4-BE49-F238E27FC236}">
                  <a16:creationId xmlns:a16="http://schemas.microsoft.com/office/drawing/2014/main" id="{D83890CF-1202-4ED5-80FC-0E210CF7DC5D}"/>
                </a:ext>
              </a:extLst>
            </p:cNvPr>
            <p:cNvSpPr txBox="1"/>
            <p:nvPr/>
          </p:nvSpPr>
          <p:spPr>
            <a:xfrm>
              <a:off x="3063858" y="3923212"/>
              <a:ext cx="1265930" cy="281806"/>
            </a:xfrm>
            <a:prstGeom prst="rect">
              <a:avLst/>
            </a:prstGeom>
            <a:noFill/>
          </p:spPr>
          <p:txBody>
            <a:bodyPr wrap="square" rtlCol="0">
              <a:spAutoFit/>
            </a:bodyPr>
            <a:lstStyle/>
            <a:p>
              <a:r>
                <a:rPr lang="en-US" sz="800" b="1" dirty="0">
                  <a:solidFill>
                    <a:srgbClr val="FF0000"/>
                  </a:solidFill>
                </a:rPr>
                <a:t>Decoding Failed</a:t>
              </a:r>
            </a:p>
          </p:txBody>
        </p:sp>
        <p:cxnSp>
          <p:nvCxnSpPr>
            <p:cNvPr id="98" name="Straight Arrow Connector 97">
              <a:extLst>
                <a:ext uri="{FF2B5EF4-FFF2-40B4-BE49-F238E27FC236}">
                  <a16:creationId xmlns:a16="http://schemas.microsoft.com/office/drawing/2014/main" id="{EAABD6BB-05C8-4577-A20F-2668761574E8}"/>
                </a:ext>
              </a:extLst>
            </p:cNvPr>
            <p:cNvCxnSpPr>
              <a:cxnSpLocks/>
            </p:cNvCxnSpPr>
            <p:nvPr/>
          </p:nvCxnSpPr>
          <p:spPr bwMode="auto">
            <a:xfrm flipH="1">
              <a:off x="2996044" y="4641004"/>
              <a:ext cx="5109" cy="776380"/>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99" name="Straight Arrow Connector 98">
              <a:extLst>
                <a:ext uri="{FF2B5EF4-FFF2-40B4-BE49-F238E27FC236}">
                  <a16:creationId xmlns:a16="http://schemas.microsoft.com/office/drawing/2014/main" id="{D5A4C7DA-464D-402B-88E0-F46FAAF1984B}"/>
                </a:ext>
              </a:extLst>
            </p:cNvPr>
            <p:cNvCxnSpPr>
              <a:cxnSpLocks/>
            </p:cNvCxnSpPr>
            <p:nvPr/>
          </p:nvCxnSpPr>
          <p:spPr bwMode="auto">
            <a:xfrm flipH="1">
              <a:off x="4623500" y="4638914"/>
              <a:ext cx="5109" cy="776380"/>
            </a:xfrm>
            <a:prstGeom prst="straightConnector1">
              <a:avLst/>
            </a:prstGeom>
            <a:solidFill>
              <a:schemeClr val="accent1"/>
            </a:solidFill>
            <a:ln w="12700" cap="flat" cmpd="sng" algn="ctr">
              <a:solidFill>
                <a:schemeClr val="tx1"/>
              </a:solidFill>
              <a:prstDash val="solid"/>
              <a:round/>
              <a:headEnd type="none" w="sm" len="sm"/>
              <a:tailEnd type="triangle"/>
            </a:ln>
          </p:spPr>
        </p:cxnSp>
      </p:grpSp>
      <p:sp>
        <p:nvSpPr>
          <p:cNvPr id="154" name="Content Placeholder 5">
            <a:extLst>
              <a:ext uri="{FF2B5EF4-FFF2-40B4-BE49-F238E27FC236}">
                <a16:creationId xmlns:a16="http://schemas.microsoft.com/office/drawing/2014/main" id="{910C4823-227C-478F-8825-2C29EE7FA188}"/>
              </a:ext>
            </a:extLst>
          </p:cNvPr>
          <p:cNvSpPr txBox="1">
            <a:spLocks/>
          </p:cNvSpPr>
          <p:nvPr/>
        </p:nvSpPr>
        <p:spPr bwMode="auto">
          <a:xfrm>
            <a:off x="444325" y="3534473"/>
            <a:ext cx="8013875" cy="2637727"/>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800" kern="0" dirty="0"/>
              <a:t>RX does that by sending a CW level feedback to the TX</a:t>
            </a:r>
          </a:p>
          <a:p>
            <a:r>
              <a:rPr lang="en-US" sz="1800" kern="0" dirty="0"/>
              <a:t>A prior is that TX needs to store the CWs at the PHY level</a:t>
            </a:r>
          </a:p>
          <a:p>
            <a:r>
              <a:rPr lang="en-US" sz="1800" kern="0" dirty="0"/>
              <a:t>On reception of the CW level feedback, TX packs only the CW-3 to 6 in a dedicated retransmission packet and sends this to the RX</a:t>
            </a:r>
          </a:p>
          <a:p>
            <a:pPr marL="0" indent="0">
              <a:buNone/>
            </a:pPr>
            <a:endParaRPr lang="en-US" sz="1800" kern="0" dirty="0"/>
          </a:p>
          <a:p>
            <a:r>
              <a:rPr lang="en-US" sz="1800" kern="0" dirty="0"/>
              <a:t>RX receives these CWs and combines them with previous codewords and forwards the (if all correctly) decoded bitstream to the MAC</a:t>
            </a:r>
          </a:p>
          <a:p>
            <a:r>
              <a:rPr lang="en-US" sz="1800" kern="0" dirty="0"/>
              <a:t>The MAC performs the CRC check and terminates the HARQ session by sending MPDU level feedback to the TX</a:t>
            </a:r>
          </a:p>
          <a:p>
            <a:endParaRPr lang="en-US" sz="1800" kern="0" dirty="0"/>
          </a:p>
          <a:p>
            <a:endParaRPr lang="en-US" sz="1800" kern="0" dirty="0"/>
          </a:p>
          <a:p>
            <a:endParaRPr lang="en-US" sz="1800" kern="0" dirty="0"/>
          </a:p>
          <a:p>
            <a:endParaRPr lang="en-US" sz="1800" kern="0" dirty="0"/>
          </a:p>
          <a:p>
            <a:endParaRPr lang="en-US" sz="1800" kern="0" dirty="0"/>
          </a:p>
          <a:p>
            <a:pPr lvl="1"/>
            <a:endParaRPr lang="en-US" sz="1600" kern="0" dirty="0"/>
          </a:p>
        </p:txBody>
      </p:sp>
      <p:grpSp>
        <p:nvGrpSpPr>
          <p:cNvPr id="2" name="Group 1">
            <a:extLst>
              <a:ext uri="{FF2B5EF4-FFF2-40B4-BE49-F238E27FC236}">
                <a16:creationId xmlns:a16="http://schemas.microsoft.com/office/drawing/2014/main" id="{A06B8DAB-9E09-4AFE-971E-E76502983835}"/>
              </a:ext>
            </a:extLst>
          </p:cNvPr>
          <p:cNvGrpSpPr/>
          <p:nvPr/>
        </p:nvGrpSpPr>
        <p:grpSpPr>
          <a:xfrm>
            <a:off x="2655476" y="4819873"/>
            <a:ext cx="3934652" cy="287482"/>
            <a:chOff x="3323126" y="5088033"/>
            <a:chExt cx="3934652" cy="287482"/>
          </a:xfrm>
        </p:grpSpPr>
        <p:sp>
          <p:nvSpPr>
            <p:cNvPr id="67" name="Rectangle 66">
              <a:extLst>
                <a:ext uri="{FF2B5EF4-FFF2-40B4-BE49-F238E27FC236}">
                  <a16:creationId xmlns:a16="http://schemas.microsoft.com/office/drawing/2014/main" id="{238F66EA-A26A-4FD1-8E02-7985BCEE1030}"/>
                </a:ext>
              </a:extLst>
            </p:cNvPr>
            <p:cNvSpPr/>
            <p:nvPr/>
          </p:nvSpPr>
          <p:spPr bwMode="auto">
            <a:xfrm>
              <a:off x="3809992" y="5151125"/>
              <a:ext cx="485649" cy="220203"/>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solidFill>
                    <a:srgbClr val="FF0000"/>
                  </a:solidFill>
                </a:rPr>
                <a:t>CW-4</a:t>
              </a:r>
            </a:p>
          </p:txBody>
        </p:sp>
        <p:sp>
          <p:nvSpPr>
            <p:cNvPr id="68" name="Rectangle 67">
              <a:extLst>
                <a:ext uri="{FF2B5EF4-FFF2-40B4-BE49-F238E27FC236}">
                  <a16:creationId xmlns:a16="http://schemas.microsoft.com/office/drawing/2014/main" id="{59D04BC9-813F-42C5-AA7A-D13FDAC747FD}"/>
                </a:ext>
              </a:extLst>
            </p:cNvPr>
            <p:cNvSpPr/>
            <p:nvPr/>
          </p:nvSpPr>
          <p:spPr bwMode="auto">
            <a:xfrm>
              <a:off x="4293207" y="5151473"/>
              <a:ext cx="485649" cy="219855"/>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solidFill>
                    <a:srgbClr val="FF0000"/>
                  </a:solidFill>
                </a:rPr>
                <a:t>CW-5</a:t>
              </a:r>
            </a:p>
          </p:txBody>
        </p:sp>
        <p:sp>
          <p:nvSpPr>
            <p:cNvPr id="69" name="Rectangle 68">
              <a:extLst>
                <a:ext uri="{FF2B5EF4-FFF2-40B4-BE49-F238E27FC236}">
                  <a16:creationId xmlns:a16="http://schemas.microsoft.com/office/drawing/2014/main" id="{0B3CFE81-2112-48D2-B923-93D4F6CF5671}"/>
                </a:ext>
              </a:extLst>
            </p:cNvPr>
            <p:cNvSpPr/>
            <p:nvPr/>
          </p:nvSpPr>
          <p:spPr bwMode="auto">
            <a:xfrm>
              <a:off x="4775466" y="5151127"/>
              <a:ext cx="485649" cy="220202"/>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solidFill>
                    <a:srgbClr val="FF0000"/>
                  </a:solidFill>
                </a:rPr>
                <a:t>CW-6</a:t>
              </a:r>
            </a:p>
          </p:txBody>
        </p:sp>
        <p:sp>
          <p:nvSpPr>
            <p:cNvPr id="70" name="Rectangle 69">
              <a:extLst>
                <a:ext uri="{FF2B5EF4-FFF2-40B4-BE49-F238E27FC236}">
                  <a16:creationId xmlns:a16="http://schemas.microsoft.com/office/drawing/2014/main" id="{4166E788-2F0A-4107-A048-D621260A30F0}"/>
                </a:ext>
              </a:extLst>
            </p:cNvPr>
            <p:cNvSpPr/>
            <p:nvPr/>
          </p:nvSpPr>
          <p:spPr bwMode="auto">
            <a:xfrm>
              <a:off x="3323126" y="5155312"/>
              <a:ext cx="485649" cy="220203"/>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solidFill>
                    <a:srgbClr val="FF0000"/>
                  </a:solidFill>
                </a:rPr>
                <a:t>CW-3</a:t>
              </a:r>
            </a:p>
          </p:txBody>
        </p:sp>
        <p:sp>
          <p:nvSpPr>
            <p:cNvPr id="3" name="TextBox 2">
              <a:extLst>
                <a:ext uri="{FF2B5EF4-FFF2-40B4-BE49-F238E27FC236}">
                  <a16:creationId xmlns:a16="http://schemas.microsoft.com/office/drawing/2014/main" id="{EDEB8C0F-219E-408A-A56F-E7959A6BA77F}"/>
                </a:ext>
              </a:extLst>
            </p:cNvPr>
            <p:cNvSpPr txBox="1"/>
            <p:nvPr/>
          </p:nvSpPr>
          <p:spPr>
            <a:xfrm>
              <a:off x="5581378" y="5088033"/>
              <a:ext cx="1676400" cy="276999"/>
            </a:xfrm>
            <a:prstGeom prst="rect">
              <a:avLst/>
            </a:prstGeom>
            <a:noFill/>
          </p:spPr>
          <p:txBody>
            <a:bodyPr wrap="square" rtlCol="0">
              <a:spAutoFit/>
            </a:bodyPr>
            <a:lstStyle/>
            <a:p>
              <a:r>
                <a:rPr lang="en-US" b="1" dirty="0">
                  <a:solidFill>
                    <a:srgbClr val="FF0000"/>
                  </a:solidFill>
                </a:rPr>
                <a:t>Retransmission</a:t>
              </a:r>
            </a:p>
          </p:txBody>
        </p:sp>
      </p:grpSp>
      <p:sp>
        <p:nvSpPr>
          <p:cNvPr id="51" name="Rectangle 4">
            <a:extLst>
              <a:ext uri="{FF2B5EF4-FFF2-40B4-BE49-F238E27FC236}">
                <a16:creationId xmlns:a16="http://schemas.microsoft.com/office/drawing/2014/main" id="{D9A239D3-0F1E-46A3-83DA-4BEAEAE4A2F3}"/>
              </a:ext>
            </a:extLst>
          </p:cNvPr>
          <p:cNvSpPr txBox="1">
            <a:spLocks noChangeArrowheads="1"/>
          </p:cNvSpPr>
          <p:nvPr/>
        </p:nvSpPr>
        <p:spPr bwMode="auto">
          <a:xfrm>
            <a:off x="696913" y="332601"/>
            <a:ext cx="884858" cy="276999"/>
          </a:xfrm>
          <a:prstGeom prst="rect">
            <a:avLst/>
          </a:prstGeom>
          <a:noFill/>
          <a:ln w="9525">
            <a:noFill/>
            <a:miter lim="800000"/>
          </a:ln>
          <a:effectLst/>
        </p:spPr>
        <p:txBody>
          <a:bodyPr vert="horz" wrap="none" lIns="0" tIns="0" rIns="0" bIns="0" numCol="1" anchor="b" anchorCtr="0" compatLnSpc="1">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US"/>
              <a:t>Jul, 2019</a:t>
            </a:r>
            <a:endParaRPr lang="en-US" dirty="0"/>
          </a:p>
        </p:txBody>
      </p:sp>
    </p:spTree>
    <p:extLst>
      <p:ext uri="{BB962C8B-B14F-4D97-AF65-F5344CB8AC3E}">
        <p14:creationId xmlns:p14="http://schemas.microsoft.com/office/powerpoint/2010/main" val="2598465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5AE5C37-0C5F-4533-B886-D2B03A6B2FE9}"/>
              </a:ext>
            </a:extLst>
          </p:cNvPr>
          <p:cNvSpPr>
            <a:spLocks noGrp="1"/>
          </p:cNvSpPr>
          <p:nvPr>
            <p:ph type="title"/>
          </p:nvPr>
        </p:nvSpPr>
        <p:spPr/>
        <p:txBody>
          <a:bodyPr/>
          <a:lstStyle/>
          <a:p>
            <a:r>
              <a:rPr lang="en-US" dirty="0"/>
              <a:t>Solution 1: 2-tier HARQ</a:t>
            </a:r>
          </a:p>
        </p:txBody>
      </p:sp>
      <p:sp>
        <p:nvSpPr>
          <p:cNvPr id="6" name="Content Placeholder 5">
            <a:extLst>
              <a:ext uri="{FF2B5EF4-FFF2-40B4-BE49-F238E27FC236}">
                <a16:creationId xmlns:a16="http://schemas.microsoft.com/office/drawing/2014/main" id="{5B32ECB2-2DF4-47E0-905A-3DF7774279E6}"/>
              </a:ext>
            </a:extLst>
          </p:cNvPr>
          <p:cNvSpPr>
            <a:spLocks noGrp="1"/>
          </p:cNvSpPr>
          <p:nvPr>
            <p:ph idx="1"/>
          </p:nvPr>
        </p:nvSpPr>
        <p:spPr>
          <a:xfrm>
            <a:off x="444323" y="1338751"/>
            <a:ext cx="7772400" cy="2316288"/>
          </a:xfrm>
        </p:spPr>
        <p:txBody>
          <a:bodyPr/>
          <a:lstStyle/>
          <a:p>
            <a:r>
              <a:rPr lang="en-US" sz="1800" dirty="0"/>
              <a:t>In this case the HARQ session remains active for as long as the RX decides to keep it active</a:t>
            </a:r>
          </a:p>
          <a:p>
            <a:r>
              <a:rPr lang="en-US" sz="1800" dirty="0"/>
              <a:t>To terminate the session the RX sends back the legacy MPDU block acknowledgement</a:t>
            </a:r>
          </a:p>
          <a:p>
            <a:r>
              <a:rPr lang="en-US" sz="1800" dirty="0"/>
              <a:t>This whole process is shown below</a:t>
            </a:r>
          </a:p>
        </p:txBody>
      </p:sp>
      <p:sp>
        <p:nvSpPr>
          <p:cNvPr id="4" name="Slide Number Placeholder 3">
            <a:extLst>
              <a:ext uri="{FF2B5EF4-FFF2-40B4-BE49-F238E27FC236}">
                <a16:creationId xmlns:a16="http://schemas.microsoft.com/office/drawing/2014/main" id="{EF985B96-FF1A-41C3-BE56-247B5B8CB54E}"/>
              </a:ext>
            </a:extLst>
          </p:cNvPr>
          <p:cNvSpPr>
            <a:spLocks noGrp="1"/>
          </p:cNvSpPr>
          <p:nvPr>
            <p:ph type="sldNum" sz="quarter" idx="12"/>
          </p:nvPr>
        </p:nvSpPr>
        <p:spPr>
          <a:xfrm>
            <a:off x="4367925" y="6475413"/>
            <a:ext cx="509755" cy="184666"/>
          </a:xfrm>
        </p:spPr>
        <p:txBody>
          <a:bodyPr/>
          <a:lstStyle/>
          <a:p>
            <a:pPr>
              <a:defRPr/>
            </a:pPr>
            <a:r>
              <a:rPr lang="en-US"/>
              <a:t>Slide </a:t>
            </a:r>
            <a:fld id="{7614916F-BBEF-4684-B6F5-1E636F42BA02}" type="slidenum">
              <a:rPr lang="en-US" smtClean="0"/>
              <a:t>12</a:t>
            </a:fld>
            <a:endParaRPr lang="en-US"/>
          </a:p>
        </p:txBody>
      </p:sp>
      <p:grpSp>
        <p:nvGrpSpPr>
          <p:cNvPr id="50" name="Group 49">
            <a:extLst>
              <a:ext uri="{FF2B5EF4-FFF2-40B4-BE49-F238E27FC236}">
                <a16:creationId xmlns:a16="http://schemas.microsoft.com/office/drawing/2014/main" id="{2C48AC81-7CA9-40F8-9DCF-58E4F1ABA056}"/>
              </a:ext>
            </a:extLst>
          </p:cNvPr>
          <p:cNvGrpSpPr/>
          <p:nvPr/>
        </p:nvGrpSpPr>
        <p:grpSpPr>
          <a:xfrm>
            <a:off x="2514600" y="3249483"/>
            <a:ext cx="3836481" cy="2922717"/>
            <a:chOff x="766900" y="1619417"/>
            <a:chExt cx="7362913" cy="4605130"/>
          </a:xfrm>
        </p:grpSpPr>
        <p:sp>
          <p:nvSpPr>
            <p:cNvPr id="51" name="Rectangle 50">
              <a:extLst>
                <a:ext uri="{FF2B5EF4-FFF2-40B4-BE49-F238E27FC236}">
                  <a16:creationId xmlns:a16="http://schemas.microsoft.com/office/drawing/2014/main" id="{9779480B-5620-4846-96AD-154F3CD36756}"/>
                </a:ext>
              </a:extLst>
            </p:cNvPr>
            <p:cNvSpPr/>
            <p:nvPr/>
          </p:nvSpPr>
          <p:spPr>
            <a:xfrm>
              <a:off x="766900" y="1619417"/>
              <a:ext cx="1696278" cy="35780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TX</a:t>
              </a:r>
            </a:p>
          </p:txBody>
        </p:sp>
        <p:sp>
          <p:nvSpPr>
            <p:cNvPr id="53" name="Rectangle 52">
              <a:extLst>
                <a:ext uri="{FF2B5EF4-FFF2-40B4-BE49-F238E27FC236}">
                  <a16:creationId xmlns:a16="http://schemas.microsoft.com/office/drawing/2014/main" id="{763C4C29-C483-4C49-90F8-767D72E7CE5F}"/>
                </a:ext>
              </a:extLst>
            </p:cNvPr>
            <p:cNvSpPr/>
            <p:nvPr/>
          </p:nvSpPr>
          <p:spPr>
            <a:xfrm>
              <a:off x="6226798" y="1619417"/>
              <a:ext cx="1696278" cy="35780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RX</a:t>
              </a:r>
            </a:p>
          </p:txBody>
        </p:sp>
        <p:cxnSp>
          <p:nvCxnSpPr>
            <p:cNvPr id="54" name="Straight Arrow Connector 53">
              <a:extLst>
                <a:ext uri="{FF2B5EF4-FFF2-40B4-BE49-F238E27FC236}">
                  <a16:creationId xmlns:a16="http://schemas.microsoft.com/office/drawing/2014/main" id="{07EC16D2-D818-4961-9F4C-C240823682EB}"/>
                </a:ext>
              </a:extLst>
            </p:cNvPr>
            <p:cNvCxnSpPr>
              <a:cxnSpLocks/>
              <a:stCxn id="51" idx="2"/>
            </p:cNvCxnSpPr>
            <p:nvPr/>
          </p:nvCxnSpPr>
          <p:spPr>
            <a:xfrm flipH="1">
              <a:off x="1576147" y="1977225"/>
              <a:ext cx="38892" cy="424732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5" name="Straight Arrow Connector 54">
              <a:extLst>
                <a:ext uri="{FF2B5EF4-FFF2-40B4-BE49-F238E27FC236}">
                  <a16:creationId xmlns:a16="http://schemas.microsoft.com/office/drawing/2014/main" id="{5F242335-5D41-4F77-A268-7BE187B72A8B}"/>
                </a:ext>
              </a:extLst>
            </p:cNvPr>
            <p:cNvCxnSpPr>
              <a:cxnSpLocks/>
            </p:cNvCxnSpPr>
            <p:nvPr/>
          </p:nvCxnSpPr>
          <p:spPr>
            <a:xfrm>
              <a:off x="7074937" y="1977225"/>
              <a:ext cx="0" cy="410817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56" name="TextBox 55">
              <a:extLst>
                <a:ext uri="{FF2B5EF4-FFF2-40B4-BE49-F238E27FC236}">
                  <a16:creationId xmlns:a16="http://schemas.microsoft.com/office/drawing/2014/main" id="{B58A2A08-A0BC-46A1-9BEE-272776D88123}"/>
                </a:ext>
              </a:extLst>
            </p:cNvPr>
            <p:cNvSpPr txBox="1"/>
            <p:nvPr/>
          </p:nvSpPr>
          <p:spPr>
            <a:xfrm rot="5400000">
              <a:off x="763462" y="4106256"/>
              <a:ext cx="858350" cy="531612"/>
            </a:xfrm>
            <a:prstGeom prst="rect">
              <a:avLst/>
            </a:prstGeom>
            <a:noFill/>
          </p:spPr>
          <p:txBody>
            <a:bodyPr wrap="none" rtlCol="0">
              <a:spAutoFit/>
            </a:bodyPr>
            <a:lstStyle/>
            <a:p>
              <a:r>
                <a:rPr lang="en-US" dirty="0"/>
                <a:t>Time </a:t>
              </a:r>
            </a:p>
          </p:txBody>
        </p:sp>
        <p:cxnSp>
          <p:nvCxnSpPr>
            <p:cNvPr id="57" name="Straight Arrow Connector 56">
              <a:extLst>
                <a:ext uri="{FF2B5EF4-FFF2-40B4-BE49-F238E27FC236}">
                  <a16:creationId xmlns:a16="http://schemas.microsoft.com/office/drawing/2014/main" id="{B6338C70-68C2-459E-8B4A-10F3278E76B3}"/>
                </a:ext>
              </a:extLst>
            </p:cNvPr>
            <p:cNvCxnSpPr/>
            <p:nvPr/>
          </p:nvCxnSpPr>
          <p:spPr>
            <a:xfrm>
              <a:off x="1615039" y="2229017"/>
              <a:ext cx="5459898" cy="42406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58" name="TextBox 57">
              <a:extLst>
                <a:ext uri="{FF2B5EF4-FFF2-40B4-BE49-F238E27FC236}">
                  <a16:creationId xmlns:a16="http://schemas.microsoft.com/office/drawing/2014/main" id="{703D2678-9D03-48C3-A0EB-9F97CFFDECAC}"/>
                </a:ext>
              </a:extLst>
            </p:cNvPr>
            <p:cNvSpPr txBox="1"/>
            <p:nvPr/>
          </p:nvSpPr>
          <p:spPr>
            <a:xfrm rot="296591">
              <a:off x="3139267" y="1967916"/>
              <a:ext cx="2200283" cy="387954"/>
            </a:xfrm>
            <a:prstGeom prst="rect">
              <a:avLst/>
            </a:prstGeom>
            <a:noFill/>
          </p:spPr>
          <p:txBody>
            <a:bodyPr wrap="none" rtlCol="0">
              <a:spAutoFit/>
            </a:bodyPr>
            <a:lstStyle/>
            <a:p>
              <a:r>
                <a:rPr lang="en-US" sz="1000" dirty="0"/>
                <a:t>Original PPDU Tx</a:t>
              </a:r>
            </a:p>
          </p:txBody>
        </p:sp>
        <p:cxnSp>
          <p:nvCxnSpPr>
            <p:cNvPr id="59" name="Straight Arrow Connector 58">
              <a:extLst>
                <a:ext uri="{FF2B5EF4-FFF2-40B4-BE49-F238E27FC236}">
                  <a16:creationId xmlns:a16="http://schemas.microsoft.com/office/drawing/2014/main" id="{C2711D43-F3DD-4CAA-845D-E1971AE60B51}"/>
                </a:ext>
              </a:extLst>
            </p:cNvPr>
            <p:cNvCxnSpPr/>
            <p:nvPr/>
          </p:nvCxnSpPr>
          <p:spPr>
            <a:xfrm flipH="1">
              <a:off x="1615039" y="2866210"/>
              <a:ext cx="5459898" cy="714528"/>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60" name="TextBox 59">
              <a:extLst>
                <a:ext uri="{FF2B5EF4-FFF2-40B4-BE49-F238E27FC236}">
                  <a16:creationId xmlns:a16="http://schemas.microsoft.com/office/drawing/2014/main" id="{7314C684-9BA6-43FF-8514-13B0555A613D}"/>
                </a:ext>
              </a:extLst>
            </p:cNvPr>
            <p:cNvSpPr txBox="1"/>
            <p:nvPr/>
          </p:nvSpPr>
          <p:spPr>
            <a:xfrm rot="21222909">
              <a:off x="1999868" y="2884904"/>
              <a:ext cx="3400101" cy="387954"/>
            </a:xfrm>
            <a:prstGeom prst="rect">
              <a:avLst/>
            </a:prstGeom>
            <a:noFill/>
          </p:spPr>
          <p:txBody>
            <a:bodyPr wrap="none" rtlCol="0">
              <a:spAutoFit/>
            </a:bodyPr>
            <a:lstStyle/>
            <a:p>
              <a:r>
                <a:rPr lang="en-US" sz="1000" dirty="0"/>
                <a:t>PHY CW NACK (1st NACK) </a:t>
              </a:r>
            </a:p>
          </p:txBody>
        </p:sp>
        <p:sp>
          <p:nvSpPr>
            <p:cNvPr id="61" name="TextBox 60">
              <a:extLst>
                <a:ext uri="{FF2B5EF4-FFF2-40B4-BE49-F238E27FC236}">
                  <a16:creationId xmlns:a16="http://schemas.microsoft.com/office/drawing/2014/main" id="{13A31848-B305-4714-925E-219A7EE6AA46}"/>
                </a:ext>
              </a:extLst>
            </p:cNvPr>
            <p:cNvSpPr txBox="1"/>
            <p:nvPr/>
          </p:nvSpPr>
          <p:spPr>
            <a:xfrm rot="296591">
              <a:off x="2339389" y="3575184"/>
              <a:ext cx="3800040" cy="387954"/>
            </a:xfrm>
            <a:prstGeom prst="rect">
              <a:avLst/>
            </a:prstGeom>
            <a:noFill/>
          </p:spPr>
          <p:txBody>
            <a:bodyPr wrap="none" rtlCol="0">
              <a:spAutoFit/>
            </a:bodyPr>
            <a:lstStyle/>
            <a:p>
              <a:r>
                <a:rPr lang="en-US" sz="1000" dirty="0"/>
                <a:t>PHY CW </a:t>
              </a:r>
              <a:r>
                <a:rPr lang="en-US" sz="1000" dirty="0" err="1"/>
                <a:t>Retrans</a:t>
              </a:r>
              <a:r>
                <a:rPr lang="en-US" sz="1000" dirty="0"/>
                <a:t> PPDU (1</a:t>
              </a:r>
              <a:r>
                <a:rPr lang="en-US" sz="1000" baseline="30000" dirty="0"/>
                <a:t>st</a:t>
              </a:r>
              <a:r>
                <a:rPr lang="en-US" sz="1000" dirty="0"/>
                <a:t> retry)</a:t>
              </a:r>
            </a:p>
          </p:txBody>
        </p:sp>
        <p:cxnSp>
          <p:nvCxnSpPr>
            <p:cNvPr id="62" name="Straight Arrow Connector 61">
              <a:extLst>
                <a:ext uri="{FF2B5EF4-FFF2-40B4-BE49-F238E27FC236}">
                  <a16:creationId xmlns:a16="http://schemas.microsoft.com/office/drawing/2014/main" id="{6AF0F3B1-3F35-452C-9E98-5DBEDE58E5DB}"/>
                </a:ext>
              </a:extLst>
            </p:cNvPr>
            <p:cNvCxnSpPr/>
            <p:nvPr/>
          </p:nvCxnSpPr>
          <p:spPr>
            <a:xfrm flipH="1">
              <a:off x="1615039" y="4314848"/>
              <a:ext cx="5459898" cy="714528"/>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63" name="TextBox 62">
              <a:extLst>
                <a:ext uri="{FF2B5EF4-FFF2-40B4-BE49-F238E27FC236}">
                  <a16:creationId xmlns:a16="http://schemas.microsoft.com/office/drawing/2014/main" id="{CCC57BB0-9306-4F8C-8003-9E13E073E817}"/>
                </a:ext>
              </a:extLst>
            </p:cNvPr>
            <p:cNvSpPr txBox="1"/>
            <p:nvPr/>
          </p:nvSpPr>
          <p:spPr>
            <a:xfrm rot="21222909">
              <a:off x="2259219" y="4282946"/>
              <a:ext cx="3489318" cy="387954"/>
            </a:xfrm>
            <a:prstGeom prst="rect">
              <a:avLst/>
            </a:prstGeom>
            <a:noFill/>
          </p:spPr>
          <p:txBody>
            <a:bodyPr wrap="none" rtlCol="0">
              <a:spAutoFit/>
            </a:bodyPr>
            <a:lstStyle/>
            <a:p>
              <a:r>
                <a:rPr lang="en-US" sz="1000" dirty="0"/>
                <a:t>PHY CW NACK (</a:t>
              </a:r>
              <a:r>
                <a:rPr lang="en-US" sz="1000" dirty="0" err="1"/>
                <a:t>n_th</a:t>
              </a:r>
              <a:r>
                <a:rPr lang="en-US" sz="1000" dirty="0"/>
                <a:t> NACK)</a:t>
              </a:r>
            </a:p>
          </p:txBody>
        </p:sp>
        <p:cxnSp>
          <p:nvCxnSpPr>
            <p:cNvPr id="64" name="Straight Arrow Connector 63">
              <a:extLst>
                <a:ext uri="{FF2B5EF4-FFF2-40B4-BE49-F238E27FC236}">
                  <a16:creationId xmlns:a16="http://schemas.microsoft.com/office/drawing/2014/main" id="{6E1EF8D8-3E2E-4E9D-90D8-667E0DCDBC0E}"/>
                </a:ext>
              </a:extLst>
            </p:cNvPr>
            <p:cNvCxnSpPr/>
            <p:nvPr/>
          </p:nvCxnSpPr>
          <p:spPr>
            <a:xfrm>
              <a:off x="1615039" y="5098815"/>
              <a:ext cx="5459898" cy="424069"/>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65" name="TextBox 64">
              <a:extLst>
                <a:ext uri="{FF2B5EF4-FFF2-40B4-BE49-F238E27FC236}">
                  <a16:creationId xmlns:a16="http://schemas.microsoft.com/office/drawing/2014/main" id="{07FEB14A-6199-4A38-8776-AEB47DA73E44}"/>
                </a:ext>
              </a:extLst>
            </p:cNvPr>
            <p:cNvSpPr txBox="1"/>
            <p:nvPr/>
          </p:nvSpPr>
          <p:spPr>
            <a:xfrm rot="296591">
              <a:off x="2592234" y="4918172"/>
              <a:ext cx="4003086" cy="387954"/>
            </a:xfrm>
            <a:prstGeom prst="rect">
              <a:avLst/>
            </a:prstGeom>
            <a:noFill/>
          </p:spPr>
          <p:txBody>
            <a:bodyPr wrap="none" rtlCol="0">
              <a:spAutoFit/>
            </a:bodyPr>
            <a:lstStyle/>
            <a:p>
              <a:r>
                <a:rPr lang="en-US" sz="1000" dirty="0"/>
                <a:t>PHY CW </a:t>
              </a:r>
              <a:r>
                <a:rPr lang="en-US" sz="1000" dirty="0" err="1"/>
                <a:t>Retrans</a:t>
              </a:r>
              <a:r>
                <a:rPr lang="en-US" sz="1000" dirty="0"/>
                <a:t> PPDU (</a:t>
              </a:r>
              <a:r>
                <a:rPr lang="en-US" sz="1000" dirty="0" err="1"/>
                <a:t>n_th</a:t>
              </a:r>
              <a:r>
                <a:rPr lang="en-US" sz="1000" dirty="0"/>
                <a:t> retry)</a:t>
              </a:r>
            </a:p>
          </p:txBody>
        </p:sp>
        <p:sp>
          <p:nvSpPr>
            <p:cNvPr id="66" name="TextBox 65">
              <a:extLst>
                <a:ext uri="{FF2B5EF4-FFF2-40B4-BE49-F238E27FC236}">
                  <a16:creationId xmlns:a16="http://schemas.microsoft.com/office/drawing/2014/main" id="{630AECD6-4CF9-48B1-B761-72586C245316}"/>
                </a:ext>
              </a:extLst>
            </p:cNvPr>
            <p:cNvSpPr txBox="1"/>
            <p:nvPr/>
          </p:nvSpPr>
          <p:spPr>
            <a:xfrm>
              <a:off x="3114139" y="4000090"/>
              <a:ext cx="649747" cy="436449"/>
            </a:xfrm>
            <a:prstGeom prst="rect">
              <a:avLst/>
            </a:prstGeom>
            <a:noFill/>
          </p:spPr>
          <p:txBody>
            <a:bodyPr wrap="none" rtlCol="0">
              <a:spAutoFit/>
            </a:bodyPr>
            <a:lstStyle/>
            <a:p>
              <a:r>
                <a:rPr lang="en-US" dirty="0"/>
                <a:t>…</a:t>
              </a:r>
            </a:p>
          </p:txBody>
        </p:sp>
        <p:cxnSp>
          <p:nvCxnSpPr>
            <p:cNvPr id="71" name="Straight Arrow Connector 70">
              <a:extLst>
                <a:ext uri="{FF2B5EF4-FFF2-40B4-BE49-F238E27FC236}">
                  <a16:creationId xmlns:a16="http://schemas.microsoft.com/office/drawing/2014/main" id="{5E073DE8-024A-4FC2-9058-F834FB4B0FC4}"/>
                </a:ext>
              </a:extLst>
            </p:cNvPr>
            <p:cNvCxnSpPr>
              <a:cxnSpLocks/>
            </p:cNvCxnSpPr>
            <p:nvPr/>
          </p:nvCxnSpPr>
          <p:spPr>
            <a:xfrm flipH="1">
              <a:off x="1615039" y="5652129"/>
              <a:ext cx="5459898" cy="43327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72" name="TextBox 71">
              <a:extLst>
                <a:ext uri="{FF2B5EF4-FFF2-40B4-BE49-F238E27FC236}">
                  <a16:creationId xmlns:a16="http://schemas.microsoft.com/office/drawing/2014/main" id="{468B0255-6D94-4FB3-BB82-22F6A54AE7A2}"/>
                </a:ext>
              </a:extLst>
            </p:cNvPr>
            <p:cNvSpPr txBox="1"/>
            <p:nvPr/>
          </p:nvSpPr>
          <p:spPr>
            <a:xfrm rot="21317954">
              <a:off x="1053369" y="5568231"/>
              <a:ext cx="4772201" cy="387954"/>
            </a:xfrm>
            <a:prstGeom prst="rect">
              <a:avLst/>
            </a:prstGeom>
            <a:noFill/>
          </p:spPr>
          <p:txBody>
            <a:bodyPr wrap="none" rtlCol="0">
              <a:spAutoFit/>
            </a:bodyPr>
            <a:lstStyle/>
            <a:p>
              <a:r>
                <a:rPr lang="en-US" sz="1000" dirty="0"/>
                <a:t>ACK/BA (MPDUL level acknowledgement)</a:t>
              </a:r>
            </a:p>
          </p:txBody>
        </p:sp>
        <p:cxnSp>
          <p:nvCxnSpPr>
            <p:cNvPr id="73" name="Straight Arrow Connector 72">
              <a:extLst>
                <a:ext uri="{FF2B5EF4-FFF2-40B4-BE49-F238E27FC236}">
                  <a16:creationId xmlns:a16="http://schemas.microsoft.com/office/drawing/2014/main" id="{A78D9A0A-3686-4A47-9E67-58CF99AD2788}"/>
                </a:ext>
              </a:extLst>
            </p:cNvPr>
            <p:cNvCxnSpPr/>
            <p:nvPr/>
          </p:nvCxnSpPr>
          <p:spPr>
            <a:xfrm>
              <a:off x="1624183" y="3711875"/>
              <a:ext cx="5459898" cy="424069"/>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74" name="Left Brace 73">
              <a:extLst>
                <a:ext uri="{FF2B5EF4-FFF2-40B4-BE49-F238E27FC236}">
                  <a16:creationId xmlns:a16="http://schemas.microsoft.com/office/drawing/2014/main" id="{4E36D655-1256-40B8-8FC8-64E6623FC122}"/>
                </a:ext>
              </a:extLst>
            </p:cNvPr>
            <p:cNvSpPr/>
            <p:nvPr/>
          </p:nvSpPr>
          <p:spPr bwMode="auto">
            <a:xfrm rot="10800000">
              <a:off x="7178501" y="2866209"/>
              <a:ext cx="555097" cy="2656674"/>
            </a:xfrm>
            <a:prstGeom prst="leftBrace">
              <a:avLst/>
            </a:prstGeom>
            <a:noFill/>
            <a:ln w="12700" cap="flat" cmpd="sng" algn="ctr">
              <a:solidFill>
                <a:srgbClr val="FF0000"/>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a:p>
          </p:txBody>
        </p:sp>
        <p:sp>
          <p:nvSpPr>
            <p:cNvPr id="75" name="TextBox 74">
              <a:extLst>
                <a:ext uri="{FF2B5EF4-FFF2-40B4-BE49-F238E27FC236}">
                  <a16:creationId xmlns:a16="http://schemas.microsoft.com/office/drawing/2014/main" id="{8F910D2C-42D7-4D02-8BE8-20B6FE9C0F42}"/>
                </a:ext>
              </a:extLst>
            </p:cNvPr>
            <p:cNvSpPr txBox="1"/>
            <p:nvPr/>
          </p:nvSpPr>
          <p:spPr>
            <a:xfrm rot="5400000">
              <a:off x="6734460" y="3962652"/>
              <a:ext cx="2377230" cy="413477"/>
            </a:xfrm>
            <a:prstGeom prst="rect">
              <a:avLst/>
            </a:prstGeom>
            <a:noFill/>
            <a:ln>
              <a:solidFill>
                <a:srgbClr val="FF0000"/>
              </a:solidFill>
            </a:ln>
          </p:spPr>
          <p:txBody>
            <a:bodyPr wrap="none" rtlCol="0">
              <a:spAutoFit/>
            </a:bodyPr>
            <a:lstStyle/>
            <a:p>
              <a:r>
                <a:rPr lang="en-US" sz="800" dirty="0">
                  <a:solidFill>
                    <a:srgbClr val="FF0000"/>
                  </a:solidFill>
                </a:rPr>
                <a:t>Codeword NACK &amp; Retransmit</a:t>
              </a:r>
            </a:p>
          </p:txBody>
        </p:sp>
      </p:grpSp>
      <p:sp>
        <p:nvSpPr>
          <p:cNvPr id="26" name="Rectangle 4">
            <a:extLst>
              <a:ext uri="{FF2B5EF4-FFF2-40B4-BE49-F238E27FC236}">
                <a16:creationId xmlns:a16="http://schemas.microsoft.com/office/drawing/2014/main" id="{8B92212D-3AE3-4100-8181-6E4543B56F62}"/>
              </a:ext>
            </a:extLst>
          </p:cNvPr>
          <p:cNvSpPr txBox="1">
            <a:spLocks noChangeArrowheads="1"/>
          </p:cNvSpPr>
          <p:nvPr/>
        </p:nvSpPr>
        <p:spPr bwMode="auto">
          <a:xfrm>
            <a:off x="696913" y="332601"/>
            <a:ext cx="884858" cy="276999"/>
          </a:xfrm>
          <a:prstGeom prst="rect">
            <a:avLst/>
          </a:prstGeom>
          <a:noFill/>
          <a:ln w="9525">
            <a:noFill/>
            <a:miter lim="800000"/>
          </a:ln>
          <a:effectLst/>
        </p:spPr>
        <p:txBody>
          <a:bodyPr vert="horz" wrap="none" lIns="0" tIns="0" rIns="0" bIns="0" numCol="1" anchor="b" anchorCtr="0" compatLnSpc="1">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US"/>
              <a:t>Jul, 2019</a:t>
            </a:r>
            <a:endParaRPr lang="en-US" dirty="0"/>
          </a:p>
        </p:txBody>
      </p:sp>
    </p:spTree>
    <p:extLst>
      <p:ext uri="{BB962C8B-B14F-4D97-AF65-F5344CB8AC3E}">
        <p14:creationId xmlns:p14="http://schemas.microsoft.com/office/powerpoint/2010/main" val="593565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5AE5C37-0C5F-4533-B886-D2B03A6B2FE9}"/>
              </a:ext>
            </a:extLst>
          </p:cNvPr>
          <p:cNvSpPr>
            <a:spLocks noGrp="1"/>
          </p:cNvSpPr>
          <p:nvPr>
            <p:ph type="title"/>
          </p:nvPr>
        </p:nvSpPr>
        <p:spPr/>
        <p:txBody>
          <a:bodyPr/>
          <a:lstStyle/>
          <a:p>
            <a:r>
              <a:rPr lang="en-US" dirty="0"/>
              <a:t>Solution 1: 2-tier HARQ</a:t>
            </a:r>
          </a:p>
        </p:txBody>
      </p:sp>
      <p:sp>
        <p:nvSpPr>
          <p:cNvPr id="4" name="Slide Number Placeholder 3">
            <a:extLst>
              <a:ext uri="{FF2B5EF4-FFF2-40B4-BE49-F238E27FC236}">
                <a16:creationId xmlns:a16="http://schemas.microsoft.com/office/drawing/2014/main" id="{EF985B96-FF1A-41C3-BE56-247B5B8CB54E}"/>
              </a:ext>
            </a:extLst>
          </p:cNvPr>
          <p:cNvSpPr>
            <a:spLocks noGrp="1"/>
          </p:cNvSpPr>
          <p:nvPr>
            <p:ph type="sldNum" sz="quarter" idx="12"/>
          </p:nvPr>
        </p:nvSpPr>
        <p:spPr>
          <a:xfrm>
            <a:off x="4367925" y="6475413"/>
            <a:ext cx="509755" cy="184666"/>
          </a:xfrm>
        </p:spPr>
        <p:txBody>
          <a:bodyPr/>
          <a:lstStyle/>
          <a:p>
            <a:pPr>
              <a:defRPr/>
            </a:pPr>
            <a:r>
              <a:rPr lang="en-US"/>
              <a:t>Slide </a:t>
            </a:r>
            <a:fld id="{7614916F-BBEF-4684-B6F5-1E636F42BA02}" type="slidenum">
              <a:rPr lang="en-US" smtClean="0"/>
              <a:t>13</a:t>
            </a:fld>
            <a:endParaRPr lang="en-US"/>
          </a:p>
        </p:txBody>
      </p:sp>
      <p:sp>
        <p:nvSpPr>
          <p:cNvPr id="7" name="Content Placeholder 2">
            <a:extLst>
              <a:ext uri="{FF2B5EF4-FFF2-40B4-BE49-F238E27FC236}">
                <a16:creationId xmlns:a16="http://schemas.microsoft.com/office/drawing/2014/main" id="{406C08A4-424C-4828-9049-1007C5D4B6B3}"/>
              </a:ext>
            </a:extLst>
          </p:cNvPr>
          <p:cNvSpPr txBox="1">
            <a:spLocks/>
          </p:cNvSpPr>
          <p:nvPr/>
        </p:nvSpPr>
        <p:spPr>
          <a:xfrm>
            <a:off x="457201" y="1562180"/>
            <a:ext cx="8235950" cy="4610021"/>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2100" b="0" kern="0" dirty="0"/>
              <a:t>Receiver initiates an HARQ session for each transmission until it is either successful or reaches maximum HARQ retransmissions (not discussed here)</a:t>
            </a:r>
          </a:p>
          <a:p>
            <a:r>
              <a:rPr lang="en-US" sz="2100" b="0" kern="0" dirty="0"/>
              <a:t>This requires the HARQ session to be finished before a new transmission can be started on the medium</a:t>
            </a:r>
          </a:p>
          <a:p>
            <a:r>
              <a:rPr lang="en-US" sz="1900" b="0" kern="0" dirty="0"/>
              <a:t>Though this is simple and straight forward to implement (with minimum changes in transmitter and receiver side)</a:t>
            </a:r>
          </a:p>
          <a:p>
            <a:pPr lvl="1"/>
            <a:r>
              <a:rPr lang="en-US" kern="0" dirty="0"/>
              <a:t>It can be very in-efficient as the medium stays busy for longer time</a:t>
            </a:r>
          </a:p>
          <a:p>
            <a:pPr lvl="1"/>
            <a:r>
              <a:rPr lang="en-US" b="0" kern="0" dirty="0"/>
              <a:t>No other transmission can be combined with the </a:t>
            </a:r>
            <a:r>
              <a:rPr lang="en-US" kern="0" dirty="0"/>
              <a:t>retransmission</a:t>
            </a:r>
            <a:endParaRPr lang="en-US" b="0" kern="0" dirty="0"/>
          </a:p>
        </p:txBody>
      </p:sp>
      <p:sp>
        <p:nvSpPr>
          <p:cNvPr id="6" name="Rectangle 4">
            <a:extLst>
              <a:ext uri="{FF2B5EF4-FFF2-40B4-BE49-F238E27FC236}">
                <a16:creationId xmlns:a16="http://schemas.microsoft.com/office/drawing/2014/main" id="{D0D6ABE5-8AE0-4448-9F18-9B7FAC10D112}"/>
              </a:ext>
            </a:extLst>
          </p:cNvPr>
          <p:cNvSpPr txBox="1">
            <a:spLocks noChangeArrowheads="1"/>
          </p:cNvSpPr>
          <p:nvPr/>
        </p:nvSpPr>
        <p:spPr bwMode="auto">
          <a:xfrm>
            <a:off x="696913" y="332601"/>
            <a:ext cx="884858" cy="276999"/>
          </a:xfrm>
          <a:prstGeom prst="rect">
            <a:avLst/>
          </a:prstGeom>
          <a:noFill/>
          <a:ln w="9525">
            <a:noFill/>
            <a:miter lim="800000"/>
          </a:ln>
          <a:effectLst/>
        </p:spPr>
        <p:txBody>
          <a:bodyPr vert="horz" wrap="none" lIns="0" tIns="0" rIns="0" bIns="0" numCol="1" anchor="b" anchorCtr="0" compatLnSpc="1">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US"/>
              <a:t>Jul, 2019</a:t>
            </a:r>
            <a:endParaRPr lang="en-US" dirty="0"/>
          </a:p>
        </p:txBody>
      </p:sp>
    </p:spTree>
    <p:extLst>
      <p:ext uri="{BB962C8B-B14F-4D97-AF65-F5344CB8AC3E}">
        <p14:creationId xmlns:p14="http://schemas.microsoft.com/office/powerpoint/2010/main" val="3751841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4E05DD8-24B0-4C5A-931B-C380830744F7}"/>
              </a:ext>
            </a:extLst>
          </p:cNvPr>
          <p:cNvSpPr>
            <a:spLocks noGrp="1"/>
          </p:cNvSpPr>
          <p:nvPr>
            <p:ph type="title"/>
          </p:nvPr>
        </p:nvSpPr>
        <p:spPr/>
        <p:txBody>
          <a:bodyPr/>
          <a:lstStyle/>
          <a:p>
            <a:r>
              <a:rPr lang="en-US" dirty="0"/>
              <a:t>Solution 2: Efficient 2-tier HARQ</a:t>
            </a:r>
          </a:p>
        </p:txBody>
      </p:sp>
      <p:sp>
        <p:nvSpPr>
          <p:cNvPr id="6" name="Content Placeholder 5">
            <a:extLst>
              <a:ext uri="{FF2B5EF4-FFF2-40B4-BE49-F238E27FC236}">
                <a16:creationId xmlns:a16="http://schemas.microsoft.com/office/drawing/2014/main" id="{CD94F98A-FC23-4481-8EB5-6B8FA05AD179}"/>
              </a:ext>
            </a:extLst>
          </p:cNvPr>
          <p:cNvSpPr>
            <a:spLocks noGrp="1"/>
          </p:cNvSpPr>
          <p:nvPr>
            <p:ph idx="1"/>
          </p:nvPr>
        </p:nvSpPr>
        <p:spPr>
          <a:xfrm>
            <a:off x="685800" y="1383839"/>
            <a:ext cx="7772400" cy="4940761"/>
          </a:xfrm>
        </p:spPr>
        <p:txBody>
          <a:bodyPr/>
          <a:lstStyle/>
          <a:p>
            <a:r>
              <a:rPr lang="en-US" dirty="0"/>
              <a:t>Lets take the same example as before, MPDU 2 failed and it is encompassing CW 3 – 6</a:t>
            </a:r>
          </a:p>
          <a:p>
            <a:endParaRPr lang="en-US" dirty="0"/>
          </a:p>
          <a:p>
            <a:endParaRPr lang="en-US" dirty="0"/>
          </a:p>
          <a:p>
            <a:endParaRPr lang="en-US" dirty="0"/>
          </a:p>
          <a:p>
            <a:endParaRPr lang="en-US" dirty="0"/>
          </a:p>
          <a:p>
            <a:r>
              <a:rPr lang="en-US" dirty="0"/>
              <a:t>The bitstream at the output of the decoder is presented to the MAC for parsing. </a:t>
            </a:r>
          </a:p>
          <a:p>
            <a:r>
              <a:rPr lang="en-US" dirty="0"/>
              <a:t>This includes identifying subframe delimiters and verifying the CRCs of any subframes that are found in this way. </a:t>
            </a:r>
          </a:p>
          <a:p>
            <a:r>
              <a:rPr lang="en-US" dirty="0"/>
              <a:t>This allows the MAC to determine that MPDUs 1, 3 and 4 were received correctly. </a:t>
            </a:r>
          </a:p>
          <a:p>
            <a:r>
              <a:rPr lang="en-US" dirty="0"/>
              <a:t>At the same time, the PHY can identify the locations of the codewords that were not decoded correctly (invalid parity). </a:t>
            </a:r>
          </a:p>
          <a:p>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989F75C4-46D9-4085-9308-E53EA08546BB}"/>
              </a:ext>
            </a:extLst>
          </p:cNvPr>
          <p:cNvSpPr>
            <a:spLocks noGrp="1"/>
          </p:cNvSpPr>
          <p:nvPr>
            <p:ph type="sldNum" sz="quarter" idx="12"/>
          </p:nvPr>
        </p:nvSpPr>
        <p:spPr>
          <a:xfrm>
            <a:off x="4367925" y="6475413"/>
            <a:ext cx="509755" cy="184666"/>
          </a:xfrm>
        </p:spPr>
        <p:txBody>
          <a:bodyPr/>
          <a:lstStyle/>
          <a:p>
            <a:pPr>
              <a:defRPr/>
            </a:pPr>
            <a:r>
              <a:rPr lang="en-US"/>
              <a:t>Slide </a:t>
            </a:r>
            <a:fld id="{7614916F-BBEF-4684-B6F5-1E636F42BA02}" type="slidenum">
              <a:rPr lang="en-US" smtClean="0"/>
              <a:t>14</a:t>
            </a:fld>
            <a:endParaRPr lang="en-US"/>
          </a:p>
        </p:txBody>
      </p:sp>
      <p:grpSp>
        <p:nvGrpSpPr>
          <p:cNvPr id="27" name="Group 26">
            <a:extLst>
              <a:ext uri="{FF2B5EF4-FFF2-40B4-BE49-F238E27FC236}">
                <a16:creationId xmlns:a16="http://schemas.microsoft.com/office/drawing/2014/main" id="{14218026-9B7C-4169-88BD-890021AA7B9F}"/>
              </a:ext>
            </a:extLst>
          </p:cNvPr>
          <p:cNvGrpSpPr/>
          <p:nvPr/>
        </p:nvGrpSpPr>
        <p:grpSpPr>
          <a:xfrm>
            <a:off x="2019199" y="2133600"/>
            <a:ext cx="5298056" cy="1142311"/>
            <a:chOff x="1331344" y="3923212"/>
            <a:chExt cx="6481313" cy="1494172"/>
          </a:xfrm>
        </p:grpSpPr>
        <p:grpSp>
          <p:nvGrpSpPr>
            <p:cNvPr id="70" name="Group 69">
              <a:extLst>
                <a:ext uri="{FF2B5EF4-FFF2-40B4-BE49-F238E27FC236}">
                  <a16:creationId xmlns:a16="http://schemas.microsoft.com/office/drawing/2014/main" id="{9E71B6DE-AD8C-4B32-818E-C083E5DA8E74}"/>
                </a:ext>
              </a:extLst>
            </p:cNvPr>
            <p:cNvGrpSpPr/>
            <p:nvPr/>
          </p:nvGrpSpPr>
          <p:grpSpPr>
            <a:xfrm>
              <a:off x="1331344" y="4183804"/>
              <a:ext cx="6481313" cy="457201"/>
              <a:chOff x="1062487" y="2947357"/>
              <a:chExt cx="6481313" cy="457201"/>
            </a:xfrm>
          </p:grpSpPr>
          <p:sp>
            <p:nvSpPr>
              <p:cNvPr id="86" name="Rectangle 85">
                <a:extLst>
                  <a:ext uri="{FF2B5EF4-FFF2-40B4-BE49-F238E27FC236}">
                    <a16:creationId xmlns:a16="http://schemas.microsoft.com/office/drawing/2014/main" id="{A66980F8-FD56-4C02-8EC2-A70EEF9420DD}"/>
                  </a:ext>
                </a:extLst>
              </p:cNvPr>
              <p:cNvSpPr/>
              <p:nvPr/>
            </p:nvSpPr>
            <p:spPr bwMode="auto">
              <a:xfrm>
                <a:off x="1182687" y="2947358"/>
                <a:ext cx="1143000" cy="4572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MPDU-1</a:t>
                </a:r>
              </a:p>
            </p:txBody>
          </p:sp>
          <p:sp>
            <p:nvSpPr>
              <p:cNvPr id="87" name="Rectangle 86">
                <a:extLst>
                  <a:ext uri="{FF2B5EF4-FFF2-40B4-BE49-F238E27FC236}">
                    <a16:creationId xmlns:a16="http://schemas.microsoft.com/office/drawing/2014/main" id="{2C286D3F-0640-4B0D-9FDA-768CA85C4241}"/>
                  </a:ext>
                </a:extLst>
              </p:cNvPr>
              <p:cNvSpPr/>
              <p:nvPr/>
            </p:nvSpPr>
            <p:spPr bwMode="auto">
              <a:xfrm>
                <a:off x="2325687"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grpSp>
            <p:nvGrpSpPr>
              <p:cNvPr id="88" name="Group 87">
                <a:extLst>
                  <a:ext uri="{FF2B5EF4-FFF2-40B4-BE49-F238E27FC236}">
                    <a16:creationId xmlns:a16="http://schemas.microsoft.com/office/drawing/2014/main" id="{3387024A-144D-440A-ADC2-DD810BC10832}"/>
                  </a:ext>
                </a:extLst>
              </p:cNvPr>
              <p:cNvGrpSpPr/>
              <p:nvPr/>
            </p:nvGrpSpPr>
            <p:grpSpPr>
              <a:xfrm>
                <a:off x="2720224" y="2947358"/>
                <a:ext cx="1371735" cy="457200"/>
                <a:chOff x="2720224" y="2947358"/>
                <a:chExt cx="1371735" cy="457200"/>
              </a:xfrm>
            </p:grpSpPr>
            <p:sp>
              <p:nvSpPr>
                <p:cNvPr id="104" name="Rectangle 103">
                  <a:extLst>
                    <a:ext uri="{FF2B5EF4-FFF2-40B4-BE49-F238E27FC236}">
                      <a16:creationId xmlns:a16="http://schemas.microsoft.com/office/drawing/2014/main" id="{9CD46267-667B-42EA-B3D1-4267F5C23E6D}"/>
                    </a:ext>
                  </a:extLst>
                </p:cNvPr>
                <p:cNvSpPr/>
                <p:nvPr/>
              </p:nvSpPr>
              <p:spPr bwMode="auto">
                <a:xfrm>
                  <a:off x="2832937" y="2947358"/>
                  <a:ext cx="1143000" cy="4572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MPDU-2</a:t>
                  </a:r>
                </a:p>
              </p:txBody>
            </p:sp>
            <p:grpSp>
              <p:nvGrpSpPr>
                <p:cNvPr id="105" name="Group 104">
                  <a:extLst>
                    <a:ext uri="{FF2B5EF4-FFF2-40B4-BE49-F238E27FC236}">
                      <a16:creationId xmlns:a16="http://schemas.microsoft.com/office/drawing/2014/main" id="{5229834E-CB17-457D-98A8-FA2EE274CE07}"/>
                    </a:ext>
                  </a:extLst>
                </p:cNvPr>
                <p:cNvGrpSpPr/>
                <p:nvPr/>
              </p:nvGrpSpPr>
              <p:grpSpPr>
                <a:xfrm>
                  <a:off x="2720224" y="2947358"/>
                  <a:ext cx="1371735" cy="457200"/>
                  <a:chOff x="2720224" y="2947358"/>
                  <a:chExt cx="1371735" cy="457200"/>
                </a:xfrm>
              </p:grpSpPr>
              <p:sp>
                <p:nvSpPr>
                  <p:cNvPr id="106" name="Rectangle 105">
                    <a:extLst>
                      <a:ext uri="{FF2B5EF4-FFF2-40B4-BE49-F238E27FC236}">
                        <a16:creationId xmlns:a16="http://schemas.microsoft.com/office/drawing/2014/main" id="{F3CDF25A-7952-444E-A479-88E30C156773}"/>
                      </a:ext>
                    </a:extLst>
                  </p:cNvPr>
                  <p:cNvSpPr/>
                  <p:nvPr/>
                </p:nvSpPr>
                <p:spPr bwMode="auto">
                  <a:xfrm>
                    <a:off x="2720224"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sp>
                <p:nvSpPr>
                  <p:cNvPr id="107" name="Rectangle 106">
                    <a:extLst>
                      <a:ext uri="{FF2B5EF4-FFF2-40B4-BE49-F238E27FC236}">
                        <a16:creationId xmlns:a16="http://schemas.microsoft.com/office/drawing/2014/main" id="{F43AEBCC-6774-4CEB-A283-02653FA0510D}"/>
                      </a:ext>
                    </a:extLst>
                  </p:cNvPr>
                  <p:cNvSpPr/>
                  <p:nvPr/>
                </p:nvSpPr>
                <p:spPr bwMode="auto">
                  <a:xfrm>
                    <a:off x="3979246"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grpSp>
          </p:grpSp>
          <p:grpSp>
            <p:nvGrpSpPr>
              <p:cNvPr id="89" name="Group 88">
                <a:extLst>
                  <a:ext uri="{FF2B5EF4-FFF2-40B4-BE49-F238E27FC236}">
                    <a16:creationId xmlns:a16="http://schemas.microsoft.com/office/drawing/2014/main" id="{A2587E30-E32B-4929-9FFD-45F4D382844D}"/>
                  </a:ext>
                </a:extLst>
              </p:cNvPr>
              <p:cNvGrpSpPr/>
              <p:nvPr/>
            </p:nvGrpSpPr>
            <p:grpSpPr>
              <a:xfrm>
                <a:off x="4359752" y="2947358"/>
                <a:ext cx="1371735" cy="457200"/>
                <a:chOff x="2720224" y="2947358"/>
                <a:chExt cx="1371735" cy="457200"/>
              </a:xfrm>
            </p:grpSpPr>
            <p:sp>
              <p:nvSpPr>
                <p:cNvPr id="100" name="Rectangle 99">
                  <a:extLst>
                    <a:ext uri="{FF2B5EF4-FFF2-40B4-BE49-F238E27FC236}">
                      <a16:creationId xmlns:a16="http://schemas.microsoft.com/office/drawing/2014/main" id="{7D0AE6E5-141E-4A48-B49C-72311867813D}"/>
                    </a:ext>
                  </a:extLst>
                </p:cNvPr>
                <p:cNvSpPr/>
                <p:nvPr/>
              </p:nvSpPr>
              <p:spPr bwMode="auto">
                <a:xfrm>
                  <a:off x="2832937" y="2947358"/>
                  <a:ext cx="1143000" cy="4572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MPDU-3</a:t>
                  </a:r>
                </a:p>
              </p:txBody>
            </p:sp>
            <p:grpSp>
              <p:nvGrpSpPr>
                <p:cNvPr id="101" name="Group 100">
                  <a:extLst>
                    <a:ext uri="{FF2B5EF4-FFF2-40B4-BE49-F238E27FC236}">
                      <a16:creationId xmlns:a16="http://schemas.microsoft.com/office/drawing/2014/main" id="{542AFE10-FA51-4EF1-B3BB-5069A684D3D9}"/>
                    </a:ext>
                  </a:extLst>
                </p:cNvPr>
                <p:cNvGrpSpPr/>
                <p:nvPr/>
              </p:nvGrpSpPr>
              <p:grpSpPr>
                <a:xfrm>
                  <a:off x="2720224" y="2947358"/>
                  <a:ext cx="1371735" cy="457200"/>
                  <a:chOff x="2720224" y="2947358"/>
                  <a:chExt cx="1371735" cy="457200"/>
                </a:xfrm>
              </p:grpSpPr>
              <p:sp>
                <p:nvSpPr>
                  <p:cNvPr id="102" name="Rectangle 101">
                    <a:extLst>
                      <a:ext uri="{FF2B5EF4-FFF2-40B4-BE49-F238E27FC236}">
                        <a16:creationId xmlns:a16="http://schemas.microsoft.com/office/drawing/2014/main" id="{49B63843-F84D-476A-B59C-28DCA64A4EFE}"/>
                      </a:ext>
                    </a:extLst>
                  </p:cNvPr>
                  <p:cNvSpPr/>
                  <p:nvPr/>
                </p:nvSpPr>
                <p:spPr bwMode="auto">
                  <a:xfrm>
                    <a:off x="2720224"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sp>
                <p:nvSpPr>
                  <p:cNvPr id="103" name="Rectangle 102">
                    <a:extLst>
                      <a:ext uri="{FF2B5EF4-FFF2-40B4-BE49-F238E27FC236}">
                        <a16:creationId xmlns:a16="http://schemas.microsoft.com/office/drawing/2014/main" id="{DF405378-D113-4D34-B310-67D991349919}"/>
                      </a:ext>
                    </a:extLst>
                  </p:cNvPr>
                  <p:cNvSpPr/>
                  <p:nvPr/>
                </p:nvSpPr>
                <p:spPr bwMode="auto">
                  <a:xfrm>
                    <a:off x="3979246"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grpSp>
          </p:grpSp>
          <p:grpSp>
            <p:nvGrpSpPr>
              <p:cNvPr id="90" name="Group 89">
                <a:extLst>
                  <a:ext uri="{FF2B5EF4-FFF2-40B4-BE49-F238E27FC236}">
                    <a16:creationId xmlns:a16="http://schemas.microsoft.com/office/drawing/2014/main" id="{CC9CEFFB-1F04-4776-A45C-6FD9551A6431}"/>
                  </a:ext>
                </a:extLst>
              </p:cNvPr>
              <p:cNvGrpSpPr/>
              <p:nvPr/>
            </p:nvGrpSpPr>
            <p:grpSpPr>
              <a:xfrm>
                <a:off x="5999281" y="2947358"/>
                <a:ext cx="1371735" cy="457200"/>
                <a:chOff x="2720224" y="2947358"/>
                <a:chExt cx="1371735" cy="457200"/>
              </a:xfrm>
            </p:grpSpPr>
            <p:sp>
              <p:nvSpPr>
                <p:cNvPr id="96" name="Rectangle 95">
                  <a:extLst>
                    <a:ext uri="{FF2B5EF4-FFF2-40B4-BE49-F238E27FC236}">
                      <a16:creationId xmlns:a16="http://schemas.microsoft.com/office/drawing/2014/main" id="{99F562AD-106F-41B8-8B52-20D324CEFC1E}"/>
                    </a:ext>
                  </a:extLst>
                </p:cNvPr>
                <p:cNvSpPr/>
                <p:nvPr/>
              </p:nvSpPr>
              <p:spPr bwMode="auto">
                <a:xfrm>
                  <a:off x="2832937" y="2947358"/>
                  <a:ext cx="1143000" cy="4572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MPDU-4</a:t>
                  </a:r>
                </a:p>
              </p:txBody>
            </p:sp>
            <p:grpSp>
              <p:nvGrpSpPr>
                <p:cNvPr id="97" name="Group 96">
                  <a:extLst>
                    <a:ext uri="{FF2B5EF4-FFF2-40B4-BE49-F238E27FC236}">
                      <a16:creationId xmlns:a16="http://schemas.microsoft.com/office/drawing/2014/main" id="{D6EC9D7B-87DC-415C-AE71-A7D98D668836}"/>
                    </a:ext>
                  </a:extLst>
                </p:cNvPr>
                <p:cNvGrpSpPr/>
                <p:nvPr/>
              </p:nvGrpSpPr>
              <p:grpSpPr>
                <a:xfrm>
                  <a:off x="2720224" y="2947358"/>
                  <a:ext cx="1371735" cy="457200"/>
                  <a:chOff x="2720224" y="2947358"/>
                  <a:chExt cx="1371735" cy="457200"/>
                </a:xfrm>
              </p:grpSpPr>
              <p:sp>
                <p:nvSpPr>
                  <p:cNvPr id="98" name="Rectangle 97">
                    <a:extLst>
                      <a:ext uri="{FF2B5EF4-FFF2-40B4-BE49-F238E27FC236}">
                        <a16:creationId xmlns:a16="http://schemas.microsoft.com/office/drawing/2014/main" id="{6A30A603-38D4-4F0E-A321-93E89B38F096}"/>
                      </a:ext>
                    </a:extLst>
                  </p:cNvPr>
                  <p:cNvSpPr/>
                  <p:nvPr/>
                </p:nvSpPr>
                <p:spPr bwMode="auto">
                  <a:xfrm>
                    <a:off x="2720224"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sp>
                <p:nvSpPr>
                  <p:cNvPr id="99" name="Rectangle 98">
                    <a:extLst>
                      <a:ext uri="{FF2B5EF4-FFF2-40B4-BE49-F238E27FC236}">
                        <a16:creationId xmlns:a16="http://schemas.microsoft.com/office/drawing/2014/main" id="{9CE62219-9E17-4C8F-901E-385DECACC12F}"/>
                      </a:ext>
                    </a:extLst>
                  </p:cNvPr>
                  <p:cNvSpPr/>
                  <p:nvPr/>
                </p:nvSpPr>
                <p:spPr bwMode="auto">
                  <a:xfrm>
                    <a:off x="3979246"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grpSp>
          </p:grpSp>
          <p:sp>
            <p:nvSpPr>
              <p:cNvPr id="91" name="TextBox 90">
                <a:extLst>
                  <a:ext uri="{FF2B5EF4-FFF2-40B4-BE49-F238E27FC236}">
                    <a16:creationId xmlns:a16="http://schemas.microsoft.com/office/drawing/2014/main" id="{61E449D7-453B-41BA-979C-506AD71F2184}"/>
                  </a:ext>
                </a:extLst>
              </p:cNvPr>
              <p:cNvSpPr txBox="1"/>
              <p:nvPr/>
            </p:nvSpPr>
            <p:spPr>
              <a:xfrm>
                <a:off x="2412522" y="3037458"/>
                <a:ext cx="304800" cy="281806"/>
              </a:xfrm>
              <a:prstGeom prst="rect">
                <a:avLst/>
              </a:prstGeom>
              <a:noFill/>
            </p:spPr>
            <p:txBody>
              <a:bodyPr wrap="square" rtlCol="0">
                <a:spAutoFit/>
              </a:bodyPr>
              <a:lstStyle/>
              <a:p>
                <a:r>
                  <a:rPr lang="en-US" sz="800" dirty="0"/>
                  <a:t>…</a:t>
                </a:r>
              </a:p>
            </p:txBody>
          </p:sp>
          <p:sp>
            <p:nvSpPr>
              <p:cNvPr id="92" name="TextBox 91">
                <a:extLst>
                  <a:ext uri="{FF2B5EF4-FFF2-40B4-BE49-F238E27FC236}">
                    <a16:creationId xmlns:a16="http://schemas.microsoft.com/office/drawing/2014/main" id="{37305E59-65BE-4E3B-8B42-1D731F2A07C0}"/>
                  </a:ext>
                </a:extLst>
              </p:cNvPr>
              <p:cNvSpPr txBox="1"/>
              <p:nvPr/>
            </p:nvSpPr>
            <p:spPr>
              <a:xfrm>
                <a:off x="4038600" y="3048000"/>
                <a:ext cx="304800" cy="281806"/>
              </a:xfrm>
              <a:prstGeom prst="rect">
                <a:avLst/>
              </a:prstGeom>
              <a:noFill/>
            </p:spPr>
            <p:txBody>
              <a:bodyPr wrap="square" rtlCol="0">
                <a:spAutoFit/>
              </a:bodyPr>
              <a:lstStyle/>
              <a:p>
                <a:r>
                  <a:rPr lang="en-US" sz="800" dirty="0"/>
                  <a:t>…</a:t>
                </a:r>
              </a:p>
            </p:txBody>
          </p:sp>
          <p:sp>
            <p:nvSpPr>
              <p:cNvPr id="93" name="TextBox 92">
                <a:extLst>
                  <a:ext uri="{FF2B5EF4-FFF2-40B4-BE49-F238E27FC236}">
                    <a16:creationId xmlns:a16="http://schemas.microsoft.com/office/drawing/2014/main" id="{79DD98F7-5B4E-41C0-A6D7-EEB8A31BBA18}"/>
                  </a:ext>
                </a:extLst>
              </p:cNvPr>
              <p:cNvSpPr txBox="1"/>
              <p:nvPr/>
            </p:nvSpPr>
            <p:spPr>
              <a:xfrm>
                <a:off x="5697748" y="3048000"/>
                <a:ext cx="304800" cy="281806"/>
              </a:xfrm>
              <a:prstGeom prst="rect">
                <a:avLst/>
              </a:prstGeom>
              <a:noFill/>
            </p:spPr>
            <p:txBody>
              <a:bodyPr wrap="square" rtlCol="0">
                <a:spAutoFit/>
              </a:bodyPr>
              <a:lstStyle/>
              <a:p>
                <a:r>
                  <a:rPr lang="en-US" sz="800" dirty="0"/>
                  <a:t>…</a:t>
                </a:r>
              </a:p>
            </p:txBody>
          </p:sp>
          <p:sp>
            <p:nvSpPr>
              <p:cNvPr id="94" name="Rectangle 93">
                <a:extLst>
                  <a:ext uri="{FF2B5EF4-FFF2-40B4-BE49-F238E27FC236}">
                    <a16:creationId xmlns:a16="http://schemas.microsoft.com/office/drawing/2014/main" id="{7E74ECAF-D5E0-46A5-83D4-409751E9A5D9}"/>
                  </a:ext>
                </a:extLst>
              </p:cNvPr>
              <p:cNvSpPr/>
              <p:nvPr/>
            </p:nvSpPr>
            <p:spPr bwMode="auto">
              <a:xfrm>
                <a:off x="1062487" y="2947357"/>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sp>
            <p:nvSpPr>
              <p:cNvPr id="95" name="Rectangle 94">
                <a:extLst>
                  <a:ext uri="{FF2B5EF4-FFF2-40B4-BE49-F238E27FC236}">
                    <a16:creationId xmlns:a16="http://schemas.microsoft.com/office/drawing/2014/main" id="{224E5315-5512-4680-AEA1-F7B91C6BE0E1}"/>
                  </a:ext>
                </a:extLst>
              </p:cNvPr>
              <p:cNvSpPr/>
              <p:nvPr/>
            </p:nvSpPr>
            <p:spPr bwMode="auto">
              <a:xfrm>
                <a:off x="7376182" y="2947357"/>
                <a:ext cx="167618" cy="457200"/>
              </a:xfrm>
              <a:prstGeom prst="rect">
                <a:avLst/>
              </a:prstGeom>
              <a:solidFill>
                <a:srgbClr val="FFFF00"/>
              </a:solidFill>
              <a:ln w="12700" cap="flat" cmpd="sng" algn="ctr">
                <a:solidFill>
                  <a:srgbClr val="FFFF00"/>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grpSp>
        <p:grpSp>
          <p:nvGrpSpPr>
            <p:cNvPr id="71" name="Group 70">
              <a:extLst>
                <a:ext uri="{FF2B5EF4-FFF2-40B4-BE49-F238E27FC236}">
                  <a16:creationId xmlns:a16="http://schemas.microsoft.com/office/drawing/2014/main" id="{27B638AD-A677-49F8-BD73-AF13B24385DE}"/>
                </a:ext>
              </a:extLst>
            </p:cNvPr>
            <p:cNvGrpSpPr/>
            <p:nvPr/>
          </p:nvGrpSpPr>
          <p:grpSpPr>
            <a:xfrm>
              <a:off x="1331344" y="4880987"/>
              <a:ext cx="6481312" cy="296422"/>
              <a:chOff x="1331343" y="3433299"/>
              <a:chExt cx="6258162" cy="304806"/>
            </a:xfrm>
            <a:solidFill>
              <a:schemeClr val="bg2">
                <a:lumMod val="40000"/>
                <a:lumOff val="60000"/>
              </a:schemeClr>
            </a:solidFill>
          </p:grpSpPr>
          <p:sp>
            <p:nvSpPr>
              <p:cNvPr id="75" name="Rectangle 74">
                <a:extLst>
                  <a:ext uri="{FF2B5EF4-FFF2-40B4-BE49-F238E27FC236}">
                    <a16:creationId xmlns:a16="http://schemas.microsoft.com/office/drawing/2014/main" id="{0CBDEC0B-CD68-4815-B05F-FB9704E5BB2D}"/>
                  </a:ext>
                </a:extLst>
              </p:cNvPr>
              <p:cNvSpPr/>
              <p:nvPr/>
            </p:nvSpPr>
            <p:spPr bwMode="auto">
              <a:xfrm>
                <a:off x="1331343" y="3437621"/>
                <a:ext cx="573657" cy="296178"/>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CW-1</a:t>
                </a:r>
              </a:p>
            </p:txBody>
          </p:sp>
          <p:sp>
            <p:nvSpPr>
              <p:cNvPr id="76" name="Rectangle 75">
                <a:extLst>
                  <a:ext uri="{FF2B5EF4-FFF2-40B4-BE49-F238E27FC236}">
                    <a16:creationId xmlns:a16="http://schemas.microsoft.com/office/drawing/2014/main" id="{5B84EBCB-8982-4B9E-B0D2-D800D2DF14FA}"/>
                  </a:ext>
                </a:extLst>
              </p:cNvPr>
              <p:cNvSpPr/>
              <p:nvPr/>
            </p:nvSpPr>
            <p:spPr bwMode="auto">
              <a:xfrm>
                <a:off x="1902125" y="3438089"/>
                <a:ext cx="573657" cy="29571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CW-2</a:t>
                </a:r>
              </a:p>
            </p:txBody>
          </p:sp>
          <p:sp>
            <p:nvSpPr>
              <p:cNvPr id="77" name="Rectangle 76">
                <a:extLst>
                  <a:ext uri="{FF2B5EF4-FFF2-40B4-BE49-F238E27FC236}">
                    <a16:creationId xmlns:a16="http://schemas.microsoft.com/office/drawing/2014/main" id="{46A606EE-CD6A-4558-ADD0-887288F07009}"/>
                  </a:ext>
                </a:extLst>
              </p:cNvPr>
              <p:cNvSpPr/>
              <p:nvPr/>
            </p:nvSpPr>
            <p:spPr bwMode="auto">
              <a:xfrm>
                <a:off x="2471779" y="3437623"/>
                <a:ext cx="573657" cy="296176"/>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solidFill>
                      <a:srgbClr val="FF0000"/>
                    </a:solidFill>
                  </a:rPr>
                  <a:t>CW-3</a:t>
                </a:r>
              </a:p>
            </p:txBody>
          </p:sp>
          <p:sp>
            <p:nvSpPr>
              <p:cNvPr id="78" name="Rectangle 77">
                <a:extLst>
                  <a:ext uri="{FF2B5EF4-FFF2-40B4-BE49-F238E27FC236}">
                    <a16:creationId xmlns:a16="http://schemas.microsoft.com/office/drawing/2014/main" id="{B2EDE314-2AAE-458D-A0C1-A1D06DD5D6EE}"/>
                  </a:ext>
                </a:extLst>
              </p:cNvPr>
              <p:cNvSpPr/>
              <p:nvPr/>
            </p:nvSpPr>
            <p:spPr bwMode="auto">
              <a:xfrm>
                <a:off x="3034751" y="3433299"/>
                <a:ext cx="573657" cy="30480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solidFill>
                      <a:srgbClr val="FF0000"/>
                    </a:solidFill>
                  </a:rPr>
                  <a:t>CW-4</a:t>
                </a:r>
              </a:p>
            </p:txBody>
          </p:sp>
          <p:sp>
            <p:nvSpPr>
              <p:cNvPr id="79" name="Rectangle 78">
                <a:extLst>
                  <a:ext uri="{FF2B5EF4-FFF2-40B4-BE49-F238E27FC236}">
                    <a16:creationId xmlns:a16="http://schemas.microsoft.com/office/drawing/2014/main" id="{2630EE1D-2016-4375-88DF-0D5764AB189A}"/>
                  </a:ext>
                </a:extLst>
              </p:cNvPr>
              <p:cNvSpPr/>
              <p:nvPr/>
            </p:nvSpPr>
            <p:spPr bwMode="auto">
              <a:xfrm>
                <a:off x="3605533" y="3433302"/>
                <a:ext cx="573657" cy="30480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solidFill>
                      <a:srgbClr val="FF0000"/>
                    </a:solidFill>
                  </a:rPr>
                  <a:t>CW-5</a:t>
                </a:r>
              </a:p>
            </p:txBody>
          </p:sp>
          <p:sp>
            <p:nvSpPr>
              <p:cNvPr id="80" name="Rectangle 79">
                <a:extLst>
                  <a:ext uri="{FF2B5EF4-FFF2-40B4-BE49-F238E27FC236}">
                    <a16:creationId xmlns:a16="http://schemas.microsoft.com/office/drawing/2014/main" id="{958BFC4F-E6E1-4A4C-8A53-1B40D67B2ECF}"/>
                  </a:ext>
                </a:extLst>
              </p:cNvPr>
              <p:cNvSpPr/>
              <p:nvPr/>
            </p:nvSpPr>
            <p:spPr bwMode="auto">
              <a:xfrm>
                <a:off x="4175187" y="3433303"/>
                <a:ext cx="573657" cy="30480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solidFill>
                      <a:srgbClr val="FF0000"/>
                    </a:solidFill>
                  </a:rPr>
                  <a:t>CW-6</a:t>
                </a:r>
              </a:p>
            </p:txBody>
          </p:sp>
          <p:sp>
            <p:nvSpPr>
              <p:cNvPr id="81" name="Rectangle 80">
                <a:extLst>
                  <a:ext uri="{FF2B5EF4-FFF2-40B4-BE49-F238E27FC236}">
                    <a16:creationId xmlns:a16="http://schemas.microsoft.com/office/drawing/2014/main" id="{926C3D4E-5076-43F8-8E97-239F55583CBC}"/>
                  </a:ext>
                </a:extLst>
              </p:cNvPr>
              <p:cNvSpPr/>
              <p:nvPr/>
            </p:nvSpPr>
            <p:spPr bwMode="auto">
              <a:xfrm>
                <a:off x="4741658" y="3433300"/>
                <a:ext cx="573657" cy="30480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CW-7</a:t>
                </a:r>
              </a:p>
            </p:txBody>
          </p:sp>
          <p:sp>
            <p:nvSpPr>
              <p:cNvPr id="82" name="Rectangle 81">
                <a:extLst>
                  <a:ext uri="{FF2B5EF4-FFF2-40B4-BE49-F238E27FC236}">
                    <a16:creationId xmlns:a16="http://schemas.microsoft.com/office/drawing/2014/main" id="{1FB2D82E-DD65-4FF9-AD59-38120E86687E}"/>
                  </a:ext>
                </a:extLst>
              </p:cNvPr>
              <p:cNvSpPr/>
              <p:nvPr/>
            </p:nvSpPr>
            <p:spPr bwMode="auto">
              <a:xfrm>
                <a:off x="5312440" y="3433305"/>
                <a:ext cx="573657" cy="30480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CW-8</a:t>
                </a:r>
              </a:p>
            </p:txBody>
          </p:sp>
          <p:sp>
            <p:nvSpPr>
              <p:cNvPr id="83" name="Rectangle 82">
                <a:extLst>
                  <a:ext uri="{FF2B5EF4-FFF2-40B4-BE49-F238E27FC236}">
                    <a16:creationId xmlns:a16="http://schemas.microsoft.com/office/drawing/2014/main" id="{1C430B5A-389B-4DD7-BD5E-DAFA4BCA5C22}"/>
                  </a:ext>
                </a:extLst>
              </p:cNvPr>
              <p:cNvSpPr/>
              <p:nvPr/>
            </p:nvSpPr>
            <p:spPr bwMode="auto">
              <a:xfrm>
                <a:off x="5882094" y="3433301"/>
                <a:ext cx="573657" cy="30480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CW-9</a:t>
                </a:r>
              </a:p>
            </p:txBody>
          </p:sp>
          <p:sp>
            <p:nvSpPr>
              <p:cNvPr id="84" name="Rectangle 83">
                <a:extLst>
                  <a:ext uri="{FF2B5EF4-FFF2-40B4-BE49-F238E27FC236}">
                    <a16:creationId xmlns:a16="http://schemas.microsoft.com/office/drawing/2014/main" id="{4AA49AD6-E40B-4DC9-9DCB-E943770EA74D}"/>
                  </a:ext>
                </a:extLst>
              </p:cNvPr>
              <p:cNvSpPr/>
              <p:nvPr/>
            </p:nvSpPr>
            <p:spPr bwMode="auto">
              <a:xfrm>
                <a:off x="6445066" y="3437623"/>
                <a:ext cx="573657" cy="296178"/>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CW-10</a:t>
                </a:r>
              </a:p>
            </p:txBody>
          </p:sp>
          <p:sp>
            <p:nvSpPr>
              <p:cNvPr id="85" name="Rectangle 84">
                <a:extLst>
                  <a:ext uri="{FF2B5EF4-FFF2-40B4-BE49-F238E27FC236}">
                    <a16:creationId xmlns:a16="http://schemas.microsoft.com/office/drawing/2014/main" id="{786066C2-4A1D-40CD-AA16-805A60FC312F}"/>
                  </a:ext>
                </a:extLst>
              </p:cNvPr>
              <p:cNvSpPr/>
              <p:nvPr/>
            </p:nvSpPr>
            <p:spPr bwMode="auto">
              <a:xfrm>
                <a:off x="7015848" y="3437623"/>
                <a:ext cx="573657" cy="296178"/>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CW-11</a:t>
                </a:r>
              </a:p>
            </p:txBody>
          </p:sp>
        </p:grpSp>
        <p:sp>
          <p:nvSpPr>
            <p:cNvPr id="72" name="TextBox 71">
              <a:extLst>
                <a:ext uri="{FF2B5EF4-FFF2-40B4-BE49-F238E27FC236}">
                  <a16:creationId xmlns:a16="http://schemas.microsoft.com/office/drawing/2014/main" id="{07383894-8C3F-47FD-AD20-BFDDAD5E133F}"/>
                </a:ext>
              </a:extLst>
            </p:cNvPr>
            <p:cNvSpPr txBox="1"/>
            <p:nvPr/>
          </p:nvSpPr>
          <p:spPr>
            <a:xfrm>
              <a:off x="3063858" y="3923212"/>
              <a:ext cx="1265930" cy="281806"/>
            </a:xfrm>
            <a:prstGeom prst="rect">
              <a:avLst/>
            </a:prstGeom>
            <a:noFill/>
          </p:spPr>
          <p:txBody>
            <a:bodyPr wrap="square" rtlCol="0">
              <a:spAutoFit/>
            </a:bodyPr>
            <a:lstStyle/>
            <a:p>
              <a:r>
                <a:rPr lang="en-US" sz="800" b="1" dirty="0">
                  <a:solidFill>
                    <a:srgbClr val="FF0000"/>
                  </a:solidFill>
                </a:rPr>
                <a:t>Decoding Failed</a:t>
              </a:r>
            </a:p>
          </p:txBody>
        </p:sp>
        <p:cxnSp>
          <p:nvCxnSpPr>
            <p:cNvPr id="73" name="Straight Arrow Connector 72">
              <a:extLst>
                <a:ext uri="{FF2B5EF4-FFF2-40B4-BE49-F238E27FC236}">
                  <a16:creationId xmlns:a16="http://schemas.microsoft.com/office/drawing/2014/main" id="{F5E7DCCA-5F93-4C33-9056-F3175CF5176E}"/>
                </a:ext>
              </a:extLst>
            </p:cNvPr>
            <p:cNvCxnSpPr>
              <a:cxnSpLocks/>
            </p:cNvCxnSpPr>
            <p:nvPr/>
          </p:nvCxnSpPr>
          <p:spPr bwMode="auto">
            <a:xfrm flipH="1">
              <a:off x="2996044" y="4641004"/>
              <a:ext cx="5109" cy="776380"/>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74" name="Straight Arrow Connector 73">
              <a:extLst>
                <a:ext uri="{FF2B5EF4-FFF2-40B4-BE49-F238E27FC236}">
                  <a16:creationId xmlns:a16="http://schemas.microsoft.com/office/drawing/2014/main" id="{D780F410-58F5-4FE5-B6BC-A48E2DD2176B}"/>
                </a:ext>
              </a:extLst>
            </p:cNvPr>
            <p:cNvCxnSpPr>
              <a:cxnSpLocks/>
            </p:cNvCxnSpPr>
            <p:nvPr/>
          </p:nvCxnSpPr>
          <p:spPr bwMode="auto">
            <a:xfrm flipH="1">
              <a:off x="4623500" y="4638914"/>
              <a:ext cx="5109" cy="776380"/>
            </a:xfrm>
            <a:prstGeom prst="straightConnector1">
              <a:avLst/>
            </a:prstGeom>
            <a:solidFill>
              <a:schemeClr val="accent1"/>
            </a:solidFill>
            <a:ln w="12700" cap="flat" cmpd="sng" algn="ctr">
              <a:solidFill>
                <a:schemeClr val="tx1"/>
              </a:solidFill>
              <a:prstDash val="solid"/>
              <a:round/>
              <a:headEnd type="none" w="sm" len="sm"/>
              <a:tailEnd type="triangle"/>
            </a:ln>
          </p:spPr>
        </p:cxnSp>
      </p:grpSp>
      <p:sp>
        <p:nvSpPr>
          <p:cNvPr id="44" name="Rectangle 4">
            <a:extLst>
              <a:ext uri="{FF2B5EF4-FFF2-40B4-BE49-F238E27FC236}">
                <a16:creationId xmlns:a16="http://schemas.microsoft.com/office/drawing/2014/main" id="{A5CE31A4-B04C-4A38-A511-AD60CF5936B8}"/>
              </a:ext>
            </a:extLst>
          </p:cNvPr>
          <p:cNvSpPr txBox="1">
            <a:spLocks noChangeArrowheads="1"/>
          </p:cNvSpPr>
          <p:nvPr/>
        </p:nvSpPr>
        <p:spPr bwMode="auto">
          <a:xfrm>
            <a:off x="696913" y="332601"/>
            <a:ext cx="884858" cy="276999"/>
          </a:xfrm>
          <a:prstGeom prst="rect">
            <a:avLst/>
          </a:prstGeom>
          <a:noFill/>
          <a:ln w="9525">
            <a:noFill/>
            <a:miter lim="800000"/>
          </a:ln>
          <a:effectLst/>
        </p:spPr>
        <p:txBody>
          <a:bodyPr vert="horz" wrap="none" lIns="0" tIns="0" rIns="0" bIns="0" numCol="1" anchor="b" anchorCtr="0" compatLnSpc="1">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US"/>
              <a:t>Jul, 2019</a:t>
            </a:r>
            <a:endParaRPr lang="en-US" dirty="0"/>
          </a:p>
        </p:txBody>
      </p:sp>
    </p:spTree>
    <p:extLst>
      <p:ext uri="{BB962C8B-B14F-4D97-AF65-F5344CB8AC3E}">
        <p14:creationId xmlns:p14="http://schemas.microsoft.com/office/powerpoint/2010/main" val="2846395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4E05DD8-24B0-4C5A-931B-C380830744F7}"/>
              </a:ext>
            </a:extLst>
          </p:cNvPr>
          <p:cNvSpPr>
            <a:spLocks noGrp="1"/>
          </p:cNvSpPr>
          <p:nvPr>
            <p:ph type="title"/>
          </p:nvPr>
        </p:nvSpPr>
        <p:spPr/>
        <p:txBody>
          <a:bodyPr/>
          <a:lstStyle/>
          <a:p>
            <a:r>
              <a:rPr lang="en-US" dirty="0"/>
              <a:t>Solution 2: Efficient 2-tier HARQ</a:t>
            </a:r>
          </a:p>
        </p:txBody>
      </p:sp>
      <p:sp>
        <p:nvSpPr>
          <p:cNvPr id="6" name="Content Placeholder 5">
            <a:extLst>
              <a:ext uri="{FF2B5EF4-FFF2-40B4-BE49-F238E27FC236}">
                <a16:creationId xmlns:a16="http://schemas.microsoft.com/office/drawing/2014/main" id="{CD94F98A-FC23-4481-8EB5-6B8FA05AD179}"/>
              </a:ext>
            </a:extLst>
          </p:cNvPr>
          <p:cNvSpPr>
            <a:spLocks noGrp="1"/>
          </p:cNvSpPr>
          <p:nvPr>
            <p:ph idx="1"/>
          </p:nvPr>
        </p:nvSpPr>
        <p:spPr>
          <a:xfrm>
            <a:off x="685800" y="1383839"/>
            <a:ext cx="7772400" cy="1054563"/>
          </a:xfrm>
        </p:spPr>
        <p:txBody>
          <a:bodyPr/>
          <a:lstStyle/>
          <a:p>
            <a:r>
              <a:rPr lang="en-US" dirty="0"/>
              <a:t>The information from MAC (MPDU) and PHY (codewords) can now be combined into a single ACK that acknowledges reception of MPDU 1, 3 and 4 and requests retransmission of codewords 3 to 6</a:t>
            </a:r>
          </a:p>
          <a:p>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989F75C4-46D9-4085-9308-E53EA08546BB}"/>
              </a:ext>
            </a:extLst>
          </p:cNvPr>
          <p:cNvSpPr>
            <a:spLocks noGrp="1"/>
          </p:cNvSpPr>
          <p:nvPr>
            <p:ph type="sldNum" sz="quarter" idx="12"/>
          </p:nvPr>
        </p:nvSpPr>
        <p:spPr>
          <a:xfrm>
            <a:off x="4367925" y="6475413"/>
            <a:ext cx="509755" cy="184666"/>
          </a:xfrm>
        </p:spPr>
        <p:txBody>
          <a:bodyPr/>
          <a:lstStyle/>
          <a:p>
            <a:pPr>
              <a:defRPr/>
            </a:pPr>
            <a:r>
              <a:rPr lang="en-US"/>
              <a:t>Slide </a:t>
            </a:r>
            <a:fld id="{7614916F-BBEF-4684-B6F5-1E636F42BA02}" type="slidenum">
              <a:rPr lang="en-US" smtClean="0"/>
              <a:t>15</a:t>
            </a:fld>
            <a:endParaRPr lang="en-US"/>
          </a:p>
        </p:txBody>
      </p:sp>
      <p:sp>
        <p:nvSpPr>
          <p:cNvPr id="109" name="Content Placeholder 5">
            <a:extLst>
              <a:ext uri="{FF2B5EF4-FFF2-40B4-BE49-F238E27FC236}">
                <a16:creationId xmlns:a16="http://schemas.microsoft.com/office/drawing/2014/main" id="{B83754CB-27E1-4E00-B029-D505B8CB7BA3}"/>
              </a:ext>
            </a:extLst>
          </p:cNvPr>
          <p:cNvSpPr txBox="1">
            <a:spLocks/>
          </p:cNvSpPr>
          <p:nvPr/>
        </p:nvSpPr>
        <p:spPr bwMode="auto">
          <a:xfrm>
            <a:off x="669151" y="3524870"/>
            <a:ext cx="4525696" cy="3657598"/>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a:t>Such a dual feedback is more efficient than creating an HARQ session and multiple compression schemes can be applied on codeword level feedback (The compression schemes are not discussed here)</a:t>
            </a:r>
          </a:p>
        </p:txBody>
      </p:sp>
      <p:grpSp>
        <p:nvGrpSpPr>
          <p:cNvPr id="2" name="Group 1">
            <a:extLst>
              <a:ext uri="{FF2B5EF4-FFF2-40B4-BE49-F238E27FC236}">
                <a16:creationId xmlns:a16="http://schemas.microsoft.com/office/drawing/2014/main" id="{76F02972-3A63-4E22-A144-F538AC2FD2C8}"/>
              </a:ext>
            </a:extLst>
          </p:cNvPr>
          <p:cNvGrpSpPr/>
          <p:nvPr/>
        </p:nvGrpSpPr>
        <p:grpSpPr>
          <a:xfrm>
            <a:off x="5334000" y="3524870"/>
            <a:ext cx="3728760" cy="1474919"/>
            <a:chOff x="5171367" y="3201912"/>
            <a:chExt cx="3728760" cy="1474919"/>
          </a:xfrm>
        </p:grpSpPr>
        <p:sp>
          <p:nvSpPr>
            <p:cNvPr id="51" name="Rectangle 50">
              <a:extLst>
                <a:ext uri="{FF2B5EF4-FFF2-40B4-BE49-F238E27FC236}">
                  <a16:creationId xmlns:a16="http://schemas.microsoft.com/office/drawing/2014/main" id="{4C5BB6EA-7B4F-4093-A2E8-5E6E75FB5FD7}"/>
                </a:ext>
              </a:extLst>
            </p:cNvPr>
            <p:cNvSpPr/>
            <p:nvPr/>
          </p:nvSpPr>
          <p:spPr>
            <a:xfrm>
              <a:off x="5171367" y="3201912"/>
              <a:ext cx="883854" cy="22708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TX</a:t>
              </a:r>
            </a:p>
          </p:txBody>
        </p:sp>
        <p:sp>
          <p:nvSpPr>
            <p:cNvPr id="52" name="Rectangle 51">
              <a:extLst>
                <a:ext uri="{FF2B5EF4-FFF2-40B4-BE49-F238E27FC236}">
                  <a16:creationId xmlns:a16="http://schemas.microsoft.com/office/drawing/2014/main" id="{2F1334BD-CF86-42F5-AF9E-43470AEE4CBD}"/>
                </a:ext>
              </a:extLst>
            </p:cNvPr>
            <p:cNvSpPr/>
            <p:nvPr/>
          </p:nvSpPr>
          <p:spPr>
            <a:xfrm>
              <a:off x="8016273" y="3201912"/>
              <a:ext cx="883854" cy="22708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RX</a:t>
              </a:r>
            </a:p>
          </p:txBody>
        </p:sp>
        <p:cxnSp>
          <p:nvCxnSpPr>
            <p:cNvPr id="53" name="Straight Arrow Connector 52">
              <a:extLst>
                <a:ext uri="{FF2B5EF4-FFF2-40B4-BE49-F238E27FC236}">
                  <a16:creationId xmlns:a16="http://schemas.microsoft.com/office/drawing/2014/main" id="{B0B77AD4-398D-4736-AEA7-AD589C3AC85C}"/>
                </a:ext>
              </a:extLst>
            </p:cNvPr>
            <p:cNvCxnSpPr>
              <a:cxnSpLocks/>
              <a:stCxn id="51" idx="2"/>
            </p:cNvCxnSpPr>
            <p:nvPr/>
          </p:nvCxnSpPr>
          <p:spPr>
            <a:xfrm>
              <a:off x="5613294" y="3429002"/>
              <a:ext cx="0" cy="124782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4" name="Straight Arrow Connector 53">
              <a:extLst>
                <a:ext uri="{FF2B5EF4-FFF2-40B4-BE49-F238E27FC236}">
                  <a16:creationId xmlns:a16="http://schemas.microsoft.com/office/drawing/2014/main" id="{4E0EA6D4-9781-4825-97F0-6F6DAE9D6705}"/>
                </a:ext>
              </a:extLst>
            </p:cNvPr>
            <p:cNvCxnSpPr>
              <a:cxnSpLocks/>
            </p:cNvCxnSpPr>
            <p:nvPr/>
          </p:nvCxnSpPr>
          <p:spPr>
            <a:xfrm>
              <a:off x="8458200" y="3429002"/>
              <a:ext cx="0" cy="124782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55" name="TextBox 54">
              <a:extLst>
                <a:ext uri="{FF2B5EF4-FFF2-40B4-BE49-F238E27FC236}">
                  <a16:creationId xmlns:a16="http://schemas.microsoft.com/office/drawing/2014/main" id="{DEA6EE07-6B49-49A9-A1F5-EEEB242A5491}"/>
                </a:ext>
              </a:extLst>
            </p:cNvPr>
            <p:cNvSpPr txBox="1"/>
            <p:nvPr/>
          </p:nvSpPr>
          <p:spPr>
            <a:xfrm rot="5400000">
              <a:off x="5077278" y="4014287"/>
              <a:ext cx="688743" cy="276999"/>
            </a:xfrm>
            <a:prstGeom prst="rect">
              <a:avLst/>
            </a:prstGeom>
            <a:noFill/>
          </p:spPr>
          <p:txBody>
            <a:bodyPr wrap="square" rtlCol="0">
              <a:spAutoFit/>
            </a:bodyPr>
            <a:lstStyle/>
            <a:p>
              <a:r>
                <a:rPr lang="en-US" dirty="0"/>
                <a:t>Time </a:t>
              </a:r>
            </a:p>
          </p:txBody>
        </p:sp>
        <p:cxnSp>
          <p:nvCxnSpPr>
            <p:cNvPr id="56" name="Straight Arrow Connector 55">
              <a:extLst>
                <a:ext uri="{FF2B5EF4-FFF2-40B4-BE49-F238E27FC236}">
                  <a16:creationId xmlns:a16="http://schemas.microsoft.com/office/drawing/2014/main" id="{B95F7BC4-7626-4689-A9DD-940A85156CAA}"/>
                </a:ext>
              </a:extLst>
            </p:cNvPr>
            <p:cNvCxnSpPr/>
            <p:nvPr/>
          </p:nvCxnSpPr>
          <p:spPr>
            <a:xfrm>
              <a:off x="5613294" y="3588804"/>
              <a:ext cx="2844906" cy="26914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57" name="TextBox 56">
              <a:extLst>
                <a:ext uri="{FF2B5EF4-FFF2-40B4-BE49-F238E27FC236}">
                  <a16:creationId xmlns:a16="http://schemas.microsoft.com/office/drawing/2014/main" id="{B8798662-2823-4987-9D99-D2A7E81502E2}"/>
                </a:ext>
              </a:extLst>
            </p:cNvPr>
            <p:cNvSpPr txBox="1"/>
            <p:nvPr/>
          </p:nvSpPr>
          <p:spPr>
            <a:xfrm rot="296591">
              <a:off x="6407500" y="3423094"/>
              <a:ext cx="1146468" cy="246221"/>
            </a:xfrm>
            <a:prstGeom prst="rect">
              <a:avLst/>
            </a:prstGeom>
            <a:noFill/>
          </p:spPr>
          <p:txBody>
            <a:bodyPr wrap="none" rtlCol="0">
              <a:spAutoFit/>
            </a:bodyPr>
            <a:lstStyle/>
            <a:p>
              <a:r>
                <a:rPr lang="en-US" sz="1000" dirty="0"/>
                <a:t>Original PPDU Tx</a:t>
              </a:r>
            </a:p>
          </p:txBody>
        </p:sp>
        <p:cxnSp>
          <p:nvCxnSpPr>
            <p:cNvPr id="115" name="Straight Arrow Connector 114">
              <a:extLst>
                <a:ext uri="{FF2B5EF4-FFF2-40B4-BE49-F238E27FC236}">
                  <a16:creationId xmlns:a16="http://schemas.microsoft.com/office/drawing/2014/main" id="{86722EB5-0EA9-4C0E-A1DD-F2AFDCF67BB4}"/>
                </a:ext>
              </a:extLst>
            </p:cNvPr>
            <p:cNvCxnSpPr/>
            <p:nvPr/>
          </p:nvCxnSpPr>
          <p:spPr>
            <a:xfrm flipH="1">
              <a:off x="5613294" y="3993208"/>
              <a:ext cx="2844906" cy="453486"/>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16" name="TextBox 115">
              <a:extLst>
                <a:ext uri="{FF2B5EF4-FFF2-40B4-BE49-F238E27FC236}">
                  <a16:creationId xmlns:a16="http://schemas.microsoft.com/office/drawing/2014/main" id="{80AFD627-B261-4AAA-ADC0-A8F0ABAB3D8B}"/>
                </a:ext>
              </a:extLst>
            </p:cNvPr>
            <p:cNvSpPr txBox="1"/>
            <p:nvPr/>
          </p:nvSpPr>
          <p:spPr>
            <a:xfrm rot="21222909">
              <a:off x="6019798" y="4005075"/>
              <a:ext cx="1359668" cy="246221"/>
            </a:xfrm>
            <a:prstGeom prst="rect">
              <a:avLst/>
            </a:prstGeom>
            <a:noFill/>
          </p:spPr>
          <p:txBody>
            <a:bodyPr wrap="none" rtlCol="0">
              <a:spAutoFit/>
            </a:bodyPr>
            <a:lstStyle/>
            <a:p>
              <a:r>
                <a:rPr lang="en-US" sz="1000" dirty="0"/>
                <a:t>MPDU+CW Feedback</a:t>
              </a:r>
            </a:p>
          </p:txBody>
        </p:sp>
        <p:sp>
          <p:nvSpPr>
            <p:cNvPr id="117" name="TextBox 116">
              <a:extLst>
                <a:ext uri="{FF2B5EF4-FFF2-40B4-BE49-F238E27FC236}">
                  <a16:creationId xmlns:a16="http://schemas.microsoft.com/office/drawing/2014/main" id="{8D3A4067-1B70-4226-AEC8-FC0D3B84A052}"/>
                </a:ext>
              </a:extLst>
            </p:cNvPr>
            <p:cNvSpPr txBox="1"/>
            <p:nvPr/>
          </p:nvSpPr>
          <p:spPr>
            <a:xfrm rot="21222909">
              <a:off x="6261917" y="4323583"/>
              <a:ext cx="989373" cy="246221"/>
            </a:xfrm>
            <a:prstGeom prst="rect">
              <a:avLst/>
            </a:prstGeom>
            <a:noFill/>
          </p:spPr>
          <p:txBody>
            <a:bodyPr wrap="none" rtlCol="0">
              <a:spAutoFit/>
            </a:bodyPr>
            <a:lstStyle/>
            <a:p>
              <a:r>
                <a:rPr lang="en-US" sz="1000" dirty="0"/>
                <a:t>2-tier Feedback</a:t>
              </a:r>
            </a:p>
          </p:txBody>
        </p:sp>
      </p:grpSp>
      <p:grpSp>
        <p:nvGrpSpPr>
          <p:cNvPr id="58" name="Group 57">
            <a:extLst>
              <a:ext uri="{FF2B5EF4-FFF2-40B4-BE49-F238E27FC236}">
                <a16:creationId xmlns:a16="http://schemas.microsoft.com/office/drawing/2014/main" id="{EC80DE3A-72F5-49BE-B821-B87671A3A558}"/>
              </a:ext>
            </a:extLst>
          </p:cNvPr>
          <p:cNvGrpSpPr/>
          <p:nvPr/>
        </p:nvGrpSpPr>
        <p:grpSpPr>
          <a:xfrm>
            <a:off x="1944359" y="2653049"/>
            <a:ext cx="5257800" cy="430530"/>
            <a:chOff x="0" y="0"/>
            <a:chExt cx="5257800" cy="430620"/>
          </a:xfrm>
        </p:grpSpPr>
        <p:sp>
          <p:nvSpPr>
            <p:cNvPr id="59" name="Rectangle: Rounded Corners 58">
              <a:extLst>
                <a:ext uri="{FF2B5EF4-FFF2-40B4-BE49-F238E27FC236}">
                  <a16:creationId xmlns:a16="http://schemas.microsoft.com/office/drawing/2014/main" id="{AC3F7F22-FC29-4C3B-9BB0-83D5133B7F3A}"/>
                </a:ext>
              </a:extLst>
            </p:cNvPr>
            <p:cNvSpPr/>
            <p:nvPr/>
          </p:nvSpPr>
          <p:spPr>
            <a:xfrm>
              <a:off x="0" y="0"/>
              <a:ext cx="5257800" cy="43062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endParaRPr lang="en-US"/>
            </a:p>
          </p:txBody>
        </p:sp>
        <p:sp>
          <p:nvSpPr>
            <p:cNvPr id="60" name="TextBox 17">
              <a:extLst>
                <a:ext uri="{FF2B5EF4-FFF2-40B4-BE49-F238E27FC236}">
                  <a16:creationId xmlns:a16="http://schemas.microsoft.com/office/drawing/2014/main" id="{64F25D88-4EC0-4061-9699-5794D505B99C}"/>
                </a:ext>
              </a:extLst>
            </p:cNvPr>
            <p:cNvSpPr txBox="1"/>
            <p:nvPr/>
          </p:nvSpPr>
          <p:spPr>
            <a:xfrm>
              <a:off x="646441" y="66073"/>
              <a:ext cx="1561877" cy="277057"/>
            </a:xfrm>
            <a:prstGeom prst="rect">
              <a:avLst/>
            </a:prstGeom>
            <a:noFill/>
          </p:spPr>
          <p:txBody>
            <a:bodyPr wrap="square" rtlCol="0">
              <a:spAutoFit/>
            </a:bodyPr>
            <a:lstStyle/>
            <a:p>
              <a:pPr marL="0" marR="0" fontAlgn="base">
                <a:spcBef>
                  <a:spcPts val="0"/>
                </a:spcBef>
                <a:spcAft>
                  <a:spcPts val="0"/>
                </a:spcAft>
              </a:pPr>
              <a:r>
                <a:rPr lang="en-US" sz="1200" b="1"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MPDU BA bit mask</a:t>
              </a:r>
              <a:endParaRPr lang="en-US" sz="1200" dirty="0">
                <a:effectLst/>
                <a:latin typeface="Times New Roman" panose="02020603050405020304" pitchFamily="18" charset="0"/>
                <a:ea typeface="Times New Roman" panose="02020603050405020304" pitchFamily="18" charset="0"/>
              </a:endParaRPr>
            </a:p>
          </p:txBody>
        </p:sp>
        <p:sp>
          <p:nvSpPr>
            <p:cNvPr id="61" name="TextBox 18">
              <a:extLst>
                <a:ext uri="{FF2B5EF4-FFF2-40B4-BE49-F238E27FC236}">
                  <a16:creationId xmlns:a16="http://schemas.microsoft.com/office/drawing/2014/main" id="{DD08D3FF-AFBA-4A9C-AACA-9CDD394E09B8}"/>
                </a:ext>
              </a:extLst>
            </p:cNvPr>
            <p:cNvSpPr txBox="1"/>
            <p:nvPr/>
          </p:nvSpPr>
          <p:spPr>
            <a:xfrm>
              <a:off x="3062894" y="81960"/>
              <a:ext cx="1864995" cy="266700"/>
            </a:xfrm>
            <a:prstGeom prst="rect">
              <a:avLst/>
            </a:prstGeom>
            <a:noFill/>
          </p:spPr>
          <p:txBody>
            <a:bodyPr wrap="square" rtlCol="0">
              <a:spAutoFit/>
            </a:bodyPr>
            <a:lstStyle/>
            <a:p>
              <a:pPr marL="0" marR="0" fontAlgn="base">
                <a:spcBef>
                  <a:spcPts val="0"/>
                </a:spcBef>
                <a:spcAft>
                  <a:spcPts val="0"/>
                </a:spcAft>
              </a:pPr>
              <a:r>
                <a:rPr lang="en-US" sz="1200" b="1"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Codeword level Feedback</a:t>
              </a:r>
              <a:endParaRPr lang="en-US" sz="1200" dirty="0">
                <a:effectLst/>
                <a:latin typeface="Times New Roman" panose="02020603050405020304" pitchFamily="18" charset="0"/>
                <a:ea typeface="Times New Roman" panose="02020603050405020304" pitchFamily="18" charset="0"/>
              </a:endParaRPr>
            </a:p>
          </p:txBody>
        </p:sp>
        <p:cxnSp>
          <p:nvCxnSpPr>
            <p:cNvPr id="62" name="Straight Connector 61">
              <a:extLst>
                <a:ext uri="{FF2B5EF4-FFF2-40B4-BE49-F238E27FC236}">
                  <a16:creationId xmlns:a16="http://schemas.microsoft.com/office/drawing/2014/main" id="{28379523-32DD-4724-94F2-2F46A9A74291}"/>
                </a:ext>
              </a:extLst>
            </p:cNvPr>
            <p:cNvCxnSpPr/>
            <p:nvPr/>
          </p:nvCxnSpPr>
          <p:spPr>
            <a:xfrm>
              <a:off x="2690631" y="0"/>
              <a:ext cx="0" cy="430620"/>
            </a:xfrm>
            <a:prstGeom prst="line">
              <a:avLst/>
            </a:prstGeom>
            <a:ln/>
          </p:spPr>
          <p:style>
            <a:lnRef idx="1">
              <a:schemeClr val="dk1"/>
            </a:lnRef>
            <a:fillRef idx="0">
              <a:schemeClr val="dk1"/>
            </a:fillRef>
            <a:effectRef idx="0">
              <a:schemeClr val="dk1"/>
            </a:effectRef>
            <a:fontRef idx="minor">
              <a:schemeClr val="tx1"/>
            </a:fontRef>
          </p:style>
        </p:cxnSp>
      </p:grpSp>
      <p:sp>
        <p:nvSpPr>
          <p:cNvPr id="22" name="Rectangle 4">
            <a:extLst>
              <a:ext uri="{FF2B5EF4-FFF2-40B4-BE49-F238E27FC236}">
                <a16:creationId xmlns:a16="http://schemas.microsoft.com/office/drawing/2014/main" id="{85885AB1-DA8C-4660-A4B3-EA1BEF99A5F4}"/>
              </a:ext>
            </a:extLst>
          </p:cNvPr>
          <p:cNvSpPr txBox="1">
            <a:spLocks noChangeArrowheads="1"/>
          </p:cNvSpPr>
          <p:nvPr/>
        </p:nvSpPr>
        <p:spPr bwMode="auto">
          <a:xfrm>
            <a:off x="696913" y="332601"/>
            <a:ext cx="884858" cy="276999"/>
          </a:xfrm>
          <a:prstGeom prst="rect">
            <a:avLst/>
          </a:prstGeom>
          <a:noFill/>
          <a:ln w="9525">
            <a:noFill/>
            <a:miter lim="800000"/>
          </a:ln>
          <a:effectLst/>
        </p:spPr>
        <p:txBody>
          <a:bodyPr vert="horz" wrap="none" lIns="0" tIns="0" rIns="0" bIns="0" numCol="1" anchor="b" anchorCtr="0" compatLnSpc="1">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US"/>
              <a:t>Jul, 2019</a:t>
            </a:r>
            <a:endParaRPr lang="en-US" dirty="0"/>
          </a:p>
        </p:txBody>
      </p:sp>
    </p:spTree>
    <p:extLst>
      <p:ext uri="{BB962C8B-B14F-4D97-AF65-F5344CB8AC3E}">
        <p14:creationId xmlns:p14="http://schemas.microsoft.com/office/powerpoint/2010/main" val="32556923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4E05DD8-24B0-4C5A-931B-C380830744F7}"/>
              </a:ext>
            </a:extLst>
          </p:cNvPr>
          <p:cNvSpPr>
            <a:spLocks noGrp="1"/>
          </p:cNvSpPr>
          <p:nvPr>
            <p:ph type="title"/>
          </p:nvPr>
        </p:nvSpPr>
        <p:spPr/>
        <p:txBody>
          <a:bodyPr/>
          <a:lstStyle/>
          <a:p>
            <a:r>
              <a:rPr lang="en-US" dirty="0"/>
              <a:t>Solution 2: Efficient 2-tier HARQ</a:t>
            </a:r>
          </a:p>
        </p:txBody>
      </p:sp>
      <p:sp>
        <p:nvSpPr>
          <p:cNvPr id="6" name="Content Placeholder 5">
            <a:extLst>
              <a:ext uri="{FF2B5EF4-FFF2-40B4-BE49-F238E27FC236}">
                <a16:creationId xmlns:a16="http://schemas.microsoft.com/office/drawing/2014/main" id="{CD94F98A-FC23-4481-8EB5-6B8FA05AD179}"/>
              </a:ext>
            </a:extLst>
          </p:cNvPr>
          <p:cNvSpPr>
            <a:spLocks noGrp="1"/>
          </p:cNvSpPr>
          <p:nvPr>
            <p:ph idx="1"/>
          </p:nvPr>
        </p:nvSpPr>
        <p:spPr>
          <a:xfrm>
            <a:off x="696913" y="1330793"/>
            <a:ext cx="7772400" cy="4495800"/>
          </a:xfrm>
        </p:spPr>
        <p:txBody>
          <a:bodyPr/>
          <a:lstStyle/>
          <a:p>
            <a:r>
              <a:rPr lang="en-US" dirty="0"/>
              <a:t>On receiving the dual feedback from RX , the TX gets the knowledge that it has to prepend codewords 3-6 with the new A-MPDU packet </a:t>
            </a:r>
          </a:p>
          <a:p>
            <a:endParaRPr lang="en-US" dirty="0"/>
          </a:p>
          <a:p>
            <a:endParaRPr lang="en-US" dirty="0"/>
          </a:p>
          <a:p>
            <a:endParaRPr lang="en-US" dirty="0"/>
          </a:p>
          <a:p>
            <a:r>
              <a:rPr lang="en-US" dirty="0"/>
              <a:t>The MAC prepares the full AMPDU with new MPDUs (5 – 7 in the example below)</a:t>
            </a:r>
          </a:p>
          <a:p>
            <a:r>
              <a:rPr lang="en-US" dirty="0"/>
              <a:t>MAC sends the AMPDU to PHY</a:t>
            </a:r>
          </a:p>
          <a:p>
            <a:r>
              <a:rPr lang="en-US" dirty="0"/>
              <a:t>PHY prepends CW 3-6 to AMPDU </a:t>
            </a:r>
          </a:p>
          <a:p>
            <a:r>
              <a:rPr lang="en-US" dirty="0"/>
              <a:t>Then the combined transmission happens as shown below</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989F75C4-46D9-4085-9308-E53EA08546BB}"/>
              </a:ext>
            </a:extLst>
          </p:cNvPr>
          <p:cNvSpPr>
            <a:spLocks noGrp="1"/>
          </p:cNvSpPr>
          <p:nvPr>
            <p:ph type="sldNum" sz="quarter" idx="12"/>
          </p:nvPr>
        </p:nvSpPr>
        <p:spPr>
          <a:xfrm>
            <a:off x="4367925" y="6475413"/>
            <a:ext cx="509755" cy="184666"/>
          </a:xfrm>
        </p:spPr>
        <p:txBody>
          <a:bodyPr/>
          <a:lstStyle/>
          <a:p>
            <a:pPr>
              <a:defRPr/>
            </a:pPr>
            <a:r>
              <a:rPr lang="en-US"/>
              <a:t>Slide </a:t>
            </a:r>
            <a:fld id="{7614916F-BBEF-4684-B6F5-1E636F42BA02}" type="slidenum">
              <a:rPr lang="en-US" smtClean="0"/>
              <a:t>16</a:t>
            </a:fld>
            <a:endParaRPr lang="en-US"/>
          </a:p>
        </p:txBody>
      </p:sp>
      <p:grpSp>
        <p:nvGrpSpPr>
          <p:cNvPr id="3" name="Group 2">
            <a:extLst>
              <a:ext uri="{FF2B5EF4-FFF2-40B4-BE49-F238E27FC236}">
                <a16:creationId xmlns:a16="http://schemas.microsoft.com/office/drawing/2014/main" id="{21788487-28BC-4E60-B468-4F223B8E039A}"/>
              </a:ext>
            </a:extLst>
          </p:cNvPr>
          <p:cNvGrpSpPr/>
          <p:nvPr/>
        </p:nvGrpSpPr>
        <p:grpSpPr>
          <a:xfrm>
            <a:off x="1600200" y="5006449"/>
            <a:ext cx="5805577" cy="1165751"/>
            <a:chOff x="3081070" y="4421971"/>
            <a:chExt cx="5805577" cy="1165751"/>
          </a:xfrm>
        </p:grpSpPr>
        <p:sp>
          <p:nvSpPr>
            <p:cNvPr id="32" name="TextBox 31">
              <a:extLst>
                <a:ext uri="{FF2B5EF4-FFF2-40B4-BE49-F238E27FC236}">
                  <a16:creationId xmlns:a16="http://schemas.microsoft.com/office/drawing/2014/main" id="{78CD2859-19EE-4E38-A5CD-61AFE50F5848}"/>
                </a:ext>
              </a:extLst>
            </p:cNvPr>
            <p:cNvSpPr txBox="1"/>
            <p:nvPr/>
          </p:nvSpPr>
          <p:spPr>
            <a:xfrm>
              <a:off x="5061294" y="4421971"/>
              <a:ext cx="2161002" cy="276999"/>
            </a:xfrm>
            <a:prstGeom prst="rect">
              <a:avLst/>
            </a:prstGeom>
            <a:noFill/>
          </p:spPr>
          <p:txBody>
            <a:bodyPr wrap="square" rtlCol="0">
              <a:spAutoFit/>
            </a:bodyPr>
            <a:lstStyle/>
            <a:p>
              <a:r>
                <a:rPr lang="en-US" b="1" dirty="0"/>
                <a:t>PHY level Retransmission</a:t>
              </a:r>
            </a:p>
          </p:txBody>
        </p:sp>
        <p:grpSp>
          <p:nvGrpSpPr>
            <p:cNvPr id="2" name="Group 1">
              <a:extLst>
                <a:ext uri="{FF2B5EF4-FFF2-40B4-BE49-F238E27FC236}">
                  <a16:creationId xmlns:a16="http://schemas.microsoft.com/office/drawing/2014/main" id="{CDDE350A-2323-496C-A04E-7C5F1DF8FF90}"/>
                </a:ext>
              </a:extLst>
            </p:cNvPr>
            <p:cNvGrpSpPr/>
            <p:nvPr/>
          </p:nvGrpSpPr>
          <p:grpSpPr>
            <a:xfrm>
              <a:off x="3081070" y="4819474"/>
              <a:ext cx="5805577" cy="768248"/>
              <a:chOff x="3081070" y="4819474"/>
              <a:chExt cx="5805577" cy="768248"/>
            </a:xfrm>
          </p:grpSpPr>
          <p:grpSp>
            <p:nvGrpSpPr>
              <p:cNvPr id="33" name="Group 32">
                <a:extLst>
                  <a:ext uri="{FF2B5EF4-FFF2-40B4-BE49-F238E27FC236}">
                    <a16:creationId xmlns:a16="http://schemas.microsoft.com/office/drawing/2014/main" id="{7E90B6A6-5BC2-47FB-87B5-FBFFE0155DB0}"/>
                  </a:ext>
                </a:extLst>
              </p:cNvPr>
              <p:cNvGrpSpPr/>
              <p:nvPr/>
            </p:nvGrpSpPr>
            <p:grpSpPr>
              <a:xfrm>
                <a:off x="5012694" y="4819474"/>
                <a:ext cx="3873953" cy="349535"/>
                <a:chOff x="2720224" y="2947357"/>
                <a:chExt cx="4739152" cy="457201"/>
              </a:xfrm>
            </p:grpSpPr>
            <p:grpSp>
              <p:nvGrpSpPr>
                <p:cNvPr id="50" name="Group 49">
                  <a:extLst>
                    <a:ext uri="{FF2B5EF4-FFF2-40B4-BE49-F238E27FC236}">
                      <a16:creationId xmlns:a16="http://schemas.microsoft.com/office/drawing/2014/main" id="{1AE6C009-ECC2-4902-8C6E-761A640710D5}"/>
                    </a:ext>
                  </a:extLst>
                </p:cNvPr>
                <p:cNvGrpSpPr/>
                <p:nvPr/>
              </p:nvGrpSpPr>
              <p:grpSpPr>
                <a:xfrm>
                  <a:off x="2720224" y="2947358"/>
                  <a:ext cx="1371735" cy="457200"/>
                  <a:chOff x="2720224" y="2947358"/>
                  <a:chExt cx="1371735" cy="457200"/>
                </a:xfrm>
              </p:grpSpPr>
              <p:sp>
                <p:nvSpPr>
                  <p:cNvPr id="66" name="Rectangle 65">
                    <a:extLst>
                      <a:ext uri="{FF2B5EF4-FFF2-40B4-BE49-F238E27FC236}">
                        <a16:creationId xmlns:a16="http://schemas.microsoft.com/office/drawing/2014/main" id="{4F76598A-C67C-40EB-80ED-7F198DE1FED2}"/>
                      </a:ext>
                    </a:extLst>
                  </p:cNvPr>
                  <p:cNvSpPr/>
                  <p:nvPr/>
                </p:nvSpPr>
                <p:spPr bwMode="auto">
                  <a:xfrm>
                    <a:off x="2832937" y="2947358"/>
                    <a:ext cx="1143000" cy="4572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MPDU-5</a:t>
                    </a:r>
                  </a:p>
                </p:txBody>
              </p:sp>
              <p:grpSp>
                <p:nvGrpSpPr>
                  <p:cNvPr id="67" name="Group 66">
                    <a:extLst>
                      <a:ext uri="{FF2B5EF4-FFF2-40B4-BE49-F238E27FC236}">
                        <a16:creationId xmlns:a16="http://schemas.microsoft.com/office/drawing/2014/main" id="{65297D4C-36DB-45E5-BDC9-57BE3CC4419F}"/>
                      </a:ext>
                    </a:extLst>
                  </p:cNvPr>
                  <p:cNvGrpSpPr/>
                  <p:nvPr/>
                </p:nvGrpSpPr>
                <p:grpSpPr>
                  <a:xfrm>
                    <a:off x="2720224" y="2947358"/>
                    <a:ext cx="1371735" cy="457200"/>
                    <a:chOff x="2720224" y="2947358"/>
                    <a:chExt cx="1371735" cy="457200"/>
                  </a:xfrm>
                </p:grpSpPr>
                <p:sp>
                  <p:nvSpPr>
                    <p:cNvPr id="68" name="Rectangle 67">
                      <a:extLst>
                        <a:ext uri="{FF2B5EF4-FFF2-40B4-BE49-F238E27FC236}">
                          <a16:creationId xmlns:a16="http://schemas.microsoft.com/office/drawing/2014/main" id="{82692A55-3242-457C-9240-5331EB0EF205}"/>
                        </a:ext>
                      </a:extLst>
                    </p:cNvPr>
                    <p:cNvSpPr/>
                    <p:nvPr/>
                  </p:nvSpPr>
                  <p:spPr bwMode="auto">
                    <a:xfrm>
                      <a:off x="2720224"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sp>
                  <p:nvSpPr>
                    <p:cNvPr id="69" name="Rectangle 68">
                      <a:extLst>
                        <a:ext uri="{FF2B5EF4-FFF2-40B4-BE49-F238E27FC236}">
                          <a16:creationId xmlns:a16="http://schemas.microsoft.com/office/drawing/2014/main" id="{8EF20C91-49B2-4B5E-AE20-B34B7180E689}"/>
                        </a:ext>
                      </a:extLst>
                    </p:cNvPr>
                    <p:cNvSpPr/>
                    <p:nvPr/>
                  </p:nvSpPr>
                  <p:spPr bwMode="auto">
                    <a:xfrm>
                      <a:off x="3979246"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grpSp>
            </p:grpSp>
            <p:grpSp>
              <p:nvGrpSpPr>
                <p:cNvPr id="51" name="Group 50">
                  <a:extLst>
                    <a:ext uri="{FF2B5EF4-FFF2-40B4-BE49-F238E27FC236}">
                      <a16:creationId xmlns:a16="http://schemas.microsoft.com/office/drawing/2014/main" id="{C84B2499-57E6-4DC6-95C7-756F33A4701E}"/>
                    </a:ext>
                  </a:extLst>
                </p:cNvPr>
                <p:cNvGrpSpPr/>
                <p:nvPr/>
              </p:nvGrpSpPr>
              <p:grpSpPr>
                <a:xfrm>
                  <a:off x="4359752" y="2947358"/>
                  <a:ext cx="1371735" cy="457200"/>
                  <a:chOff x="2720224" y="2947358"/>
                  <a:chExt cx="1371735" cy="457200"/>
                </a:xfrm>
              </p:grpSpPr>
              <p:sp>
                <p:nvSpPr>
                  <p:cNvPr id="62" name="Rectangle 61">
                    <a:extLst>
                      <a:ext uri="{FF2B5EF4-FFF2-40B4-BE49-F238E27FC236}">
                        <a16:creationId xmlns:a16="http://schemas.microsoft.com/office/drawing/2014/main" id="{8E78624B-3BF6-47AF-AA38-718348D81B92}"/>
                      </a:ext>
                    </a:extLst>
                  </p:cNvPr>
                  <p:cNvSpPr/>
                  <p:nvPr/>
                </p:nvSpPr>
                <p:spPr bwMode="auto">
                  <a:xfrm>
                    <a:off x="2832937" y="2947358"/>
                    <a:ext cx="1143000" cy="4572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MPDU-6</a:t>
                    </a:r>
                  </a:p>
                </p:txBody>
              </p:sp>
              <p:grpSp>
                <p:nvGrpSpPr>
                  <p:cNvPr id="63" name="Group 62">
                    <a:extLst>
                      <a:ext uri="{FF2B5EF4-FFF2-40B4-BE49-F238E27FC236}">
                        <a16:creationId xmlns:a16="http://schemas.microsoft.com/office/drawing/2014/main" id="{7775F25C-787F-48C3-B090-142225A29E9F}"/>
                      </a:ext>
                    </a:extLst>
                  </p:cNvPr>
                  <p:cNvGrpSpPr/>
                  <p:nvPr/>
                </p:nvGrpSpPr>
                <p:grpSpPr>
                  <a:xfrm>
                    <a:off x="2720224" y="2947358"/>
                    <a:ext cx="1371735" cy="457200"/>
                    <a:chOff x="2720224" y="2947358"/>
                    <a:chExt cx="1371735" cy="457200"/>
                  </a:xfrm>
                </p:grpSpPr>
                <p:sp>
                  <p:nvSpPr>
                    <p:cNvPr id="64" name="Rectangle 63">
                      <a:extLst>
                        <a:ext uri="{FF2B5EF4-FFF2-40B4-BE49-F238E27FC236}">
                          <a16:creationId xmlns:a16="http://schemas.microsoft.com/office/drawing/2014/main" id="{7679F61E-BF49-4CEF-AB04-5F0EEB7F3EDD}"/>
                        </a:ext>
                      </a:extLst>
                    </p:cNvPr>
                    <p:cNvSpPr/>
                    <p:nvPr/>
                  </p:nvSpPr>
                  <p:spPr bwMode="auto">
                    <a:xfrm>
                      <a:off x="2720224"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sp>
                  <p:nvSpPr>
                    <p:cNvPr id="65" name="Rectangle 64">
                      <a:extLst>
                        <a:ext uri="{FF2B5EF4-FFF2-40B4-BE49-F238E27FC236}">
                          <a16:creationId xmlns:a16="http://schemas.microsoft.com/office/drawing/2014/main" id="{44B8014E-82AD-4557-989A-89CD42914FDB}"/>
                        </a:ext>
                      </a:extLst>
                    </p:cNvPr>
                    <p:cNvSpPr/>
                    <p:nvPr/>
                  </p:nvSpPr>
                  <p:spPr bwMode="auto">
                    <a:xfrm>
                      <a:off x="3979246"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grpSp>
            </p:grpSp>
            <p:grpSp>
              <p:nvGrpSpPr>
                <p:cNvPr id="52" name="Group 51">
                  <a:extLst>
                    <a:ext uri="{FF2B5EF4-FFF2-40B4-BE49-F238E27FC236}">
                      <a16:creationId xmlns:a16="http://schemas.microsoft.com/office/drawing/2014/main" id="{90F6BF02-8E5F-4275-8176-8F4D5E7B4EAC}"/>
                    </a:ext>
                  </a:extLst>
                </p:cNvPr>
                <p:cNvGrpSpPr/>
                <p:nvPr/>
              </p:nvGrpSpPr>
              <p:grpSpPr>
                <a:xfrm>
                  <a:off x="5925407" y="2947358"/>
                  <a:ext cx="1361185" cy="457200"/>
                  <a:chOff x="2646350" y="2947358"/>
                  <a:chExt cx="1361185" cy="457200"/>
                </a:xfrm>
              </p:grpSpPr>
              <p:sp>
                <p:nvSpPr>
                  <p:cNvPr id="58" name="Rectangle 57">
                    <a:extLst>
                      <a:ext uri="{FF2B5EF4-FFF2-40B4-BE49-F238E27FC236}">
                        <a16:creationId xmlns:a16="http://schemas.microsoft.com/office/drawing/2014/main" id="{2EE9E664-D788-4761-9E77-91301F6022A4}"/>
                      </a:ext>
                    </a:extLst>
                  </p:cNvPr>
                  <p:cNvSpPr/>
                  <p:nvPr/>
                </p:nvSpPr>
                <p:spPr bwMode="auto">
                  <a:xfrm>
                    <a:off x="2748516" y="2947358"/>
                    <a:ext cx="1143001" cy="4572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MPDU-7</a:t>
                    </a:r>
                  </a:p>
                </p:txBody>
              </p:sp>
              <p:grpSp>
                <p:nvGrpSpPr>
                  <p:cNvPr id="59" name="Group 58">
                    <a:extLst>
                      <a:ext uri="{FF2B5EF4-FFF2-40B4-BE49-F238E27FC236}">
                        <a16:creationId xmlns:a16="http://schemas.microsoft.com/office/drawing/2014/main" id="{A3EE3CD2-02AE-4AD2-B3CF-5A23D77D14D9}"/>
                      </a:ext>
                    </a:extLst>
                  </p:cNvPr>
                  <p:cNvGrpSpPr/>
                  <p:nvPr/>
                </p:nvGrpSpPr>
                <p:grpSpPr>
                  <a:xfrm>
                    <a:off x="2646350" y="2947358"/>
                    <a:ext cx="1361185" cy="457200"/>
                    <a:chOff x="2646350" y="2947358"/>
                    <a:chExt cx="1361185" cy="457200"/>
                  </a:xfrm>
                </p:grpSpPr>
                <p:sp>
                  <p:nvSpPr>
                    <p:cNvPr id="60" name="Rectangle 59">
                      <a:extLst>
                        <a:ext uri="{FF2B5EF4-FFF2-40B4-BE49-F238E27FC236}">
                          <a16:creationId xmlns:a16="http://schemas.microsoft.com/office/drawing/2014/main" id="{9EAE45E3-6B3E-4C5C-B9E6-4AE2B59A3C7D}"/>
                        </a:ext>
                      </a:extLst>
                    </p:cNvPr>
                    <p:cNvSpPr/>
                    <p:nvPr/>
                  </p:nvSpPr>
                  <p:spPr bwMode="auto">
                    <a:xfrm>
                      <a:off x="2646350"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sp>
                  <p:nvSpPr>
                    <p:cNvPr id="61" name="Rectangle 60">
                      <a:extLst>
                        <a:ext uri="{FF2B5EF4-FFF2-40B4-BE49-F238E27FC236}">
                          <a16:creationId xmlns:a16="http://schemas.microsoft.com/office/drawing/2014/main" id="{3E47E734-794E-4B8B-BF6B-FE231171F20E}"/>
                        </a:ext>
                      </a:extLst>
                    </p:cNvPr>
                    <p:cNvSpPr/>
                    <p:nvPr/>
                  </p:nvSpPr>
                  <p:spPr bwMode="auto">
                    <a:xfrm>
                      <a:off x="3894822"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grpSp>
            </p:grpSp>
            <p:sp>
              <p:nvSpPr>
                <p:cNvPr id="54" name="TextBox 53">
                  <a:extLst>
                    <a:ext uri="{FF2B5EF4-FFF2-40B4-BE49-F238E27FC236}">
                      <a16:creationId xmlns:a16="http://schemas.microsoft.com/office/drawing/2014/main" id="{FB8D5B61-327C-4A5A-B150-1DC586FB35C0}"/>
                    </a:ext>
                  </a:extLst>
                </p:cNvPr>
                <p:cNvSpPr txBox="1"/>
                <p:nvPr/>
              </p:nvSpPr>
              <p:spPr>
                <a:xfrm>
                  <a:off x="4038600" y="3048000"/>
                  <a:ext cx="304800" cy="281806"/>
                </a:xfrm>
                <a:prstGeom prst="rect">
                  <a:avLst/>
                </a:prstGeom>
                <a:noFill/>
              </p:spPr>
              <p:txBody>
                <a:bodyPr wrap="square" rtlCol="0">
                  <a:spAutoFit/>
                </a:bodyPr>
                <a:lstStyle/>
                <a:p>
                  <a:r>
                    <a:rPr lang="en-US" sz="800" dirty="0"/>
                    <a:t>…</a:t>
                  </a:r>
                </a:p>
              </p:txBody>
            </p:sp>
            <p:sp>
              <p:nvSpPr>
                <p:cNvPr id="55" name="TextBox 54">
                  <a:extLst>
                    <a:ext uri="{FF2B5EF4-FFF2-40B4-BE49-F238E27FC236}">
                      <a16:creationId xmlns:a16="http://schemas.microsoft.com/office/drawing/2014/main" id="{D4E97F5A-992D-49E3-8320-E663EB176232}"/>
                    </a:ext>
                  </a:extLst>
                </p:cNvPr>
                <p:cNvSpPr txBox="1"/>
                <p:nvPr/>
              </p:nvSpPr>
              <p:spPr>
                <a:xfrm>
                  <a:off x="5697748" y="3048000"/>
                  <a:ext cx="304800" cy="281806"/>
                </a:xfrm>
                <a:prstGeom prst="rect">
                  <a:avLst/>
                </a:prstGeom>
                <a:noFill/>
              </p:spPr>
              <p:txBody>
                <a:bodyPr wrap="square" rtlCol="0">
                  <a:spAutoFit/>
                </a:bodyPr>
                <a:lstStyle/>
                <a:p>
                  <a:r>
                    <a:rPr lang="en-US" sz="800" dirty="0"/>
                    <a:t>…</a:t>
                  </a:r>
                </a:p>
              </p:txBody>
            </p:sp>
            <p:sp>
              <p:nvSpPr>
                <p:cNvPr id="57" name="Rectangle 56">
                  <a:extLst>
                    <a:ext uri="{FF2B5EF4-FFF2-40B4-BE49-F238E27FC236}">
                      <a16:creationId xmlns:a16="http://schemas.microsoft.com/office/drawing/2014/main" id="{98A0CF6D-440B-4AFB-A94A-3BB46442E7A3}"/>
                    </a:ext>
                  </a:extLst>
                </p:cNvPr>
                <p:cNvSpPr/>
                <p:nvPr/>
              </p:nvSpPr>
              <p:spPr bwMode="auto">
                <a:xfrm>
                  <a:off x="7291758" y="2947357"/>
                  <a:ext cx="167618" cy="457200"/>
                </a:xfrm>
                <a:prstGeom prst="rect">
                  <a:avLst/>
                </a:prstGeom>
                <a:solidFill>
                  <a:srgbClr val="FFFF00"/>
                </a:solidFill>
                <a:ln w="12700" cap="flat" cmpd="sng" algn="ctr">
                  <a:solidFill>
                    <a:srgbClr val="FFFF00"/>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grpSp>
          <p:sp>
            <p:nvSpPr>
              <p:cNvPr id="37" name="Rectangle 36">
                <a:extLst>
                  <a:ext uri="{FF2B5EF4-FFF2-40B4-BE49-F238E27FC236}">
                    <a16:creationId xmlns:a16="http://schemas.microsoft.com/office/drawing/2014/main" id="{FD5F20A5-93F5-48F9-AA87-D61A99230C80}"/>
                  </a:ext>
                </a:extLst>
              </p:cNvPr>
              <p:cNvSpPr/>
              <p:nvPr/>
            </p:nvSpPr>
            <p:spPr bwMode="auto">
              <a:xfrm>
                <a:off x="3567936" y="5355691"/>
                <a:ext cx="485649" cy="220203"/>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solidFill>
                      <a:srgbClr val="FF0000"/>
                    </a:solidFill>
                  </a:rPr>
                  <a:t>CW-4</a:t>
                </a:r>
              </a:p>
            </p:txBody>
          </p:sp>
          <p:sp>
            <p:nvSpPr>
              <p:cNvPr id="38" name="Rectangle 37">
                <a:extLst>
                  <a:ext uri="{FF2B5EF4-FFF2-40B4-BE49-F238E27FC236}">
                    <a16:creationId xmlns:a16="http://schemas.microsoft.com/office/drawing/2014/main" id="{03BF4C4E-48E4-4D55-9DD8-3FEF33A75FCB}"/>
                  </a:ext>
                </a:extLst>
              </p:cNvPr>
              <p:cNvSpPr/>
              <p:nvPr/>
            </p:nvSpPr>
            <p:spPr bwMode="auto">
              <a:xfrm>
                <a:off x="4051151" y="5356039"/>
                <a:ext cx="485649" cy="219855"/>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solidFill>
                      <a:srgbClr val="FF0000"/>
                    </a:solidFill>
                  </a:rPr>
                  <a:t>CW-5</a:t>
                </a:r>
              </a:p>
            </p:txBody>
          </p:sp>
          <p:sp>
            <p:nvSpPr>
              <p:cNvPr id="39" name="Rectangle 38">
                <a:extLst>
                  <a:ext uri="{FF2B5EF4-FFF2-40B4-BE49-F238E27FC236}">
                    <a16:creationId xmlns:a16="http://schemas.microsoft.com/office/drawing/2014/main" id="{B036F7BD-D76E-4930-9862-1E4BF483184F}"/>
                  </a:ext>
                </a:extLst>
              </p:cNvPr>
              <p:cNvSpPr/>
              <p:nvPr/>
            </p:nvSpPr>
            <p:spPr bwMode="auto">
              <a:xfrm>
                <a:off x="4533410" y="5355693"/>
                <a:ext cx="485649" cy="220202"/>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solidFill>
                      <a:srgbClr val="FF0000"/>
                    </a:solidFill>
                  </a:rPr>
                  <a:t>CW-6</a:t>
                </a:r>
              </a:p>
            </p:txBody>
          </p:sp>
          <p:sp>
            <p:nvSpPr>
              <p:cNvPr id="40" name="Rectangle 39">
                <a:extLst>
                  <a:ext uri="{FF2B5EF4-FFF2-40B4-BE49-F238E27FC236}">
                    <a16:creationId xmlns:a16="http://schemas.microsoft.com/office/drawing/2014/main" id="{610104BB-D952-4461-93DF-1B807EFF4188}"/>
                  </a:ext>
                </a:extLst>
              </p:cNvPr>
              <p:cNvSpPr/>
              <p:nvPr/>
            </p:nvSpPr>
            <p:spPr bwMode="auto">
              <a:xfrm>
                <a:off x="5020574" y="5361104"/>
                <a:ext cx="485649" cy="226614"/>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CW-12</a:t>
                </a:r>
              </a:p>
            </p:txBody>
          </p:sp>
          <p:sp>
            <p:nvSpPr>
              <p:cNvPr id="41" name="Rectangle 40">
                <a:extLst>
                  <a:ext uri="{FF2B5EF4-FFF2-40B4-BE49-F238E27FC236}">
                    <a16:creationId xmlns:a16="http://schemas.microsoft.com/office/drawing/2014/main" id="{8A151522-13A9-40AA-A8FD-86FB118461CD}"/>
                  </a:ext>
                </a:extLst>
              </p:cNvPr>
              <p:cNvSpPr/>
              <p:nvPr/>
            </p:nvSpPr>
            <p:spPr bwMode="auto">
              <a:xfrm>
                <a:off x="5503789" y="5361106"/>
                <a:ext cx="485649" cy="226614"/>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CW-13</a:t>
                </a:r>
              </a:p>
            </p:txBody>
          </p:sp>
          <p:sp>
            <p:nvSpPr>
              <p:cNvPr id="42" name="Rectangle 41">
                <a:extLst>
                  <a:ext uri="{FF2B5EF4-FFF2-40B4-BE49-F238E27FC236}">
                    <a16:creationId xmlns:a16="http://schemas.microsoft.com/office/drawing/2014/main" id="{416E5DA8-D0C4-467C-950A-7417334A6AA9}"/>
                  </a:ext>
                </a:extLst>
              </p:cNvPr>
              <p:cNvSpPr/>
              <p:nvPr/>
            </p:nvSpPr>
            <p:spPr bwMode="auto">
              <a:xfrm>
                <a:off x="5986049" y="5361107"/>
                <a:ext cx="485649" cy="226614"/>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CW-14</a:t>
                </a:r>
              </a:p>
            </p:txBody>
          </p:sp>
          <p:sp>
            <p:nvSpPr>
              <p:cNvPr id="43" name="Rectangle 42">
                <a:extLst>
                  <a:ext uri="{FF2B5EF4-FFF2-40B4-BE49-F238E27FC236}">
                    <a16:creationId xmlns:a16="http://schemas.microsoft.com/office/drawing/2014/main" id="{3DD358D0-0B83-474E-B39C-F8A7C4E2F7C2}"/>
                  </a:ext>
                </a:extLst>
              </p:cNvPr>
              <p:cNvSpPr/>
              <p:nvPr/>
            </p:nvSpPr>
            <p:spPr bwMode="auto">
              <a:xfrm>
                <a:off x="6465614" y="5361105"/>
                <a:ext cx="485649" cy="226614"/>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CW-15</a:t>
                </a:r>
              </a:p>
            </p:txBody>
          </p:sp>
          <p:sp>
            <p:nvSpPr>
              <p:cNvPr id="44" name="Rectangle 43">
                <a:extLst>
                  <a:ext uri="{FF2B5EF4-FFF2-40B4-BE49-F238E27FC236}">
                    <a16:creationId xmlns:a16="http://schemas.microsoft.com/office/drawing/2014/main" id="{9FCE8AC6-8DBA-43E6-B22D-2DD6D001AC73}"/>
                  </a:ext>
                </a:extLst>
              </p:cNvPr>
              <p:cNvSpPr/>
              <p:nvPr/>
            </p:nvSpPr>
            <p:spPr bwMode="auto">
              <a:xfrm>
                <a:off x="6948828" y="5361108"/>
                <a:ext cx="485649" cy="226614"/>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CW-16</a:t>
                </a:r>
              </a:p>
            </p:txBody>
          </p:sp>
          <p:sp>
            <p:nvSpPr>
              <p:cNvPr id="45" name="Rectangle 44">
                <a:extLst>
                  <a:ext uri="{FF2B5EF4-FFF2-40B4-BE49-F238E27FC236}">
                    <a16:creationId xmlns:a16="http://schemas.microsoft.com/office/drawing/2014/main" id="{D3377E41-A3B6-4A62-B0C6-B920E9058779}"/>
                  </a:ext>
                </a:extLst>
              </p:cNvPr>
              <p:cNvSpPr/>
              <p:nvPr/>
            </p:nvSpPr>
            <p:spPr bwMode="auto">
              <a:xfrm>
                <a:off x="7431088" y="5361105"/>
                <a:ext cx="485649" cy="226614"/>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CW-17</a:t>
                </a:r>
              </a:p>
            </p:txBody>
          </p:sp>
          <p:sp>
            <p:nvSpPr>
              <p:cNvPr id="46" name="Rectangle 45">
                <a:extLst>
                  <a:ext uri="{FF2B5EF4-FFF2-40B4-BE49-F238E27FC236}">
                    <a16:creationId xmlns:a16="http://schemas.microsoft.com/office/drawing/2014/main" id="{0E9E6E7B-AD25-4E61-ABA9-CDD70F18A6C4}"/>
                  </a:ext>
                </a:extLst>
              </p:cNvPr>
              <p:cNvSpPr/>
              <p:nvPr/>
            </p:nvSpPr>
            <p:spPr bwMode="auto">
              <a:xfrm>
                <a:off x="7907691" y="5364319"/>
                <a:ext cx="485649" cy="220203"/>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CW-18</a:t>
                </a:r>
              </a:p>
            </p:txBody>
          </p:sp>
          <p:sp>
            <p:nvSpPr>
              <p:cNvPr id="47" name="Rectangle 46">
                <a:extLst>
                  <a:ext uri="{FF2B5EF4-FFF2-40B4-BE49-F238E27FC236}">
                    <a16:creationId xmlns:a16="http://schemas.microsoft.com/office/drawing/2014/main" id="{7BAE9D71-0F04-43F3-8D11-3BE82536B338}"/>
                  </a:ext>
                </a:extLst>
              </p:cNvPr>
              <p:cNvSpPr/>
              <p:nvPr/>
            </p:nvSpPr>
            <p:spPr bwMode="auto">
              <a:xfrm>
                <a:off x="8390905" y="5364319"/>
                <a:ext cx="485649" cy="220203"/>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CW-19</a:t>
                </a:r>
              </a:p>
            </p:txBody>
          </p:sp>
          <p:sp>
            <p:nvSpPr>
              <p:cNvPr id="108" name="Rectangle 107">
                <a:extLst>
                  <a:ext uri="{FF2B5EF4-FFF2-40B4-BE49-F238E27FC236}">
                    <a16:creationId xmlns:a16="http://schemas.microsoft.com/office/drawing/2014/main" id="{14078CCC-4BEC-492A-8A61-4273FDBF4EFD}"/>
                  </a:ext>
                </a:extLst>
              </p:cNvPr>
              <p:cNvSpPr/>
              <p:nvPr/>
            </p:nvSpPr>
            <p:spPr bwMode="auto">
              <a:xfrm>
                <a:off x="3081070" y="5359878"/>
                <a:ext cx="485649" cy="220203"/>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solidFill>
                      <a:srgbClr val="FF0000"/>
                    </a:solidFill>
                  </a:rPr>
                  <a:t>CW-3</a:t>
                </a:r>
              </a:p>
            </p:txBody>
          </p:sp>
        </p:grpSp>
      </p:grpSp>
      <p:grpSp>
        <p:nvGrpSpPr>
          <p:cNvPr id="70" name="Group 69">
            <a:extLst>
              <a:ext uri="{FF2B5EF4-FFF2-40B4-BE49-F238E27FC236}">
                <a16:creationId xmlns:a16="http://schemas.microsoft.com/office/drawing/2014/main" id="{296A2C1F-8C0C-4287-8573-ACB20B12F4EF}"/>
              </a:ext>
            </a:extLst>
          </p:cNvPr>
          <p:cNvGrpSpPr/>
          <p:nvPr/>
        </p:nvGrpSpPr>
        <p:grpSpPr>
          <a:xfrm>
            <a:off x="1995374" y="2009100"/>
            <a:ext cx="5298056" cy="1142311"/>
            <a:chOff x="1331344" y="3923212"/>
            <a:chExt cx="6481313" cy="1494172"/>
          </a:xfrm>
        </p:grpSpPr>
        <p:grpSp>
          <p:nvGrpSpPr>
            <p:cNvPr id="71" name="Group 70">
              <a:extLst>
                <a:ext uri="{FF2B5EF4-FFF2-40B4-BE49-F238E27FC236}">
                  <a16:creationId xmlns:a16="http://schemas.microsoft.com/office/drawing/2014/main" id="{9446A1E8-E753-4B67-A0D8-E4FB13A414DE}"/>
                </a:ext>
              </a:extLst>
            </p:cNvPr>
            <p:cNvGrpSpPr/>
            <p:nvPr/>
          </p:nvGrpSpPr>
          <p:grpSpPr>
            <a:xfrm>
              <a:off x="1331344" y="4183804"/>
              <a:ext cx="6481313" cy="457201"/>
              <a:chOff x="1062487" y="2947357"/>
              <a:chExt cx="6481313" cy="457201"/>
            </a:xfrm>
          </p:grpSpPr>
          <p:sp>
            <p:nvSpPr>
              <p:cNvPr id="87" name="Rectangle 86">
                <a:extLst>
                  <a:ext uri="{FF2B5EF4-FFF2-40B4-BE49-F238E27FC236}">
                    <a16:creationId xmlns:a16="http://schemas.microsoft.com/office/drawing/2014/main" id="{01DC793B-99D9-40BE-8720-0F1B0581C51B}"/>
                  </a:ext>
                </a:extLst>
              </p:cNvPr>
              <p:cNvSpPr/>
              <p:nvPr/>
            </p:nvSpPr>
            <p:spPr bwMode="auto">
              <a:xfrm>
                <a:off x="1182687" y="2947358"/>
                <a:ext cx="1143000" cy="4572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MPDU-1</a:t>
                </a:r>
              </a:p>
            </p:txBody>
          </p:sp>
          <p:sp>
            <p:nvSpPr>
              <p:cNvPr id="88" name="Rectangle 87">
                <a:extLst>
                  <a:ext uri="{FF2B5EF4-FFF2-40B4-BE49-F238E27FC236}">
                    <a16:creationId xmlns:a16="http://schemas.microsoft.com/office/drawing/2014/main" id="{68661D30-8B8B-4FF0-AB46-199F7C7317CC}"/>
                  </a:ext>
                </a:extLst>
              </p:cNvPr>
              <p:cNvSpPr/>
              <p:nvPr/>
            </p:nvSpPr>
            <p:spPr bwMode="auto">
              <a:xfrm>
                <a:off x="2325687"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grpSp>
            <p:nvGrpSpPr>
              <p:cNvPr id="89" name="Group 88">
                <a:extLst>
                  <a:ext uri="{FF2B5EF4-FFF2-40B4-BE49-F238E27FC236}">
                    <a16:creationId xmlns:a16="http://schemas.microsoft.com/office/drawing/2014/main" id="{F5F4194A-2C76-43FA-B696-38DCCF264C15}"/>
                  </a:ext>
                </a:extLst>
              </p:cNvPr>
              <p:cNvGrpSpPr/>
              <p:nvPr/>
            </p:nvGrpSpPr>
            <p:grpSpPr>
              <a:xfrm>
                <a:off x="2720224" y="2947358"/>
                <a:ext cx="1371735" cy="457200"/>
                <a:chOff x="2720224" y="2947358"/>
                <a:chExt cx="1371735" cy="457200"/>
              </a:xfrm>
            </p:grpSpPr>
            <p:sp>
              <p:nvSpPr>
                <p:cNvPr id="105" name="Rectangle 104">
                  <a:extLst>
                    <a:ext uri="{FF2B5EF4-FFF2-40B4-BE49-F238E27FC236}">
                      <a16:creationId xmlns:a16="http://schemas.microsoft.com/office/drawing/2014/main" id="{ECBA3022-B7A2-45F1-A181-0832E3BCFE72}"/>
                    </a:ext>
                  </a:extLst>
                </p:cNvPr>
                <p:cNvSpPr/>
                <p:nvPr/>
              </p:nvSpPr>
              <p:spPr bwMode="auto">
                <a:xfrm>
                  <a:off x="2832937" y="2947358"/>
                  <a:ext cx="1143000" cy="4572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MPDU-2</a:t>
                  </a:r>
                </a:p>
              </p:txBody>
            </p:sp>
            <p:grpSp>
              <p:nvGrpSpPr>
                <p:cNvPr id="106" name="Group 105">
                  <a:extLst>
                    <a:ext uri="{FF2B5EF4-FFF2-40B4-BE49-F238E27FC236}">
                      <a16:creationId xmlns:a16="http://schemas.microsoft.com/office/drawing/2014/main" id="{32280271-3988-44F2-9C65-72D1E0B1EAD4}"/>
                    </a:ext>
                  </a:extLst>
                </p:cNvPr>
                <p:cNvGrpSpPr/>
                <p:nvPr/>
              </p:nvGrpSpPr>
              <p:grpSpPr>
                <a:xfrm>
                  <a:off x="2720224" y="2947358"/>
                  <a:ext cx="1371735" cy="457200"/>
                  <a:chOff x="2720224" y="2947358"/>
                  <a:chExt cx="1371735" cy="457200"/>
                </a:xfrm>
              </p:grpSpPr>
              <p:sp>
                <p:nvSpPr>
                  <p:cNvPr id="107" name="Rectangle 106">
                    <a:extLst>
                      <a:ext uri="{FF2B5EF4-FFF2-40B4-BE49-F238E27FC236}">
                        <a16:creationId xmlns:a16="http://schemas.microsoft.com/office/drawing/2014/main" id="{1A07C10A-3785-43BA-932E-8F696AEF0533}"/>
                      </a:ext>
                    </a:extLst>
                  </p:cNvPr>
                  <p:cNvSpPr/>
                  <p:nvPr/>
                </p:nvSpPr>
                <p:spPr bwMode="auto">
                  <a:xfrm>
                    <a:off x="2720224"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sp>
                <p:nvSpPr>
                  <p:cNvPr id="127" name="Rectangle 126">
                    <a:extLst>
                      <a:ext uri="{FF2B5EF4-FFF2-40B4-BE49-F238E27FC236}">
                        <a16:creationId xmlns:a16="http://schemas.microsoft.com/office/drawing/2014/main" id="{915E3C43-292F-43C5-ADB7-E3C114713F50}"/>
                      </a:ext>
                    </a:extLst>
                  </p:cNvPr>
                  <p:cNvSpPr/>
                  <p:nvPr/>
                </p:nvSpPr>
                <p:spPr bwMode="auto">
                  <a:xfrm>
                    <a:off x="3979246"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grpSp>
          </p:grpSp>
          <p:grpSp>
            <p:nvGrpSpPr>
              <p:cNvPr id="90" name="Group 89">
                <a:extLst>
                  <a:ext uri="{FF2B5EF4-FFF2-40B4-BE49-F238E27FC236}">
                    <a16:creationId xmlns:a16="http://schemas.microsoft.com/office/drawing/2014/main" id="{79CDE9D0-684E-4205-942C-55D1B610D05A}"/>
                  </a:ext>
                </a:extLst>
              </p:cNvPr>
              <p:cNvGrpSpPr/>
              <p:nvPr/>
            </p:nvGrpSpPr>
            <p:grpSpPr>
              <a:xfrm>
                <a:off x="4359752" y="2947358"/>
                <a:ext cx="1371735" cy="457200"/>
                <a:chOff x="2720224" y="2947358"/>
                <a:chExt cx="1371735" cy="457200"/>
              </a:xfrm>
            </p:grpSpPr>
            <p:sp>
              <p:nvSpPr>
                <p:cNvPr id="101" name="Rectangle 100">
                  <a:extLst>
                    <a:ext uri="{FF2B5EF4-FFF2-40B4-BE49-F238E27FC236}">
                      <a16:creationId xmlns:a16="http://schemas.microsoft.com/office/drawing/2014/main" id="{69AEC1D9-BCF0-448C-86FB-3B988AB42D9B}"/>
                    </a:ext>
                  </a:extLst>
                </p:cNvPr>
                <p:cNvSpPr/>
                <p:nvPr/>
              </p:nvSpPr>
              <p:spPr bwMode="auto">
                <a:xfrm>
                  <a:off x="2832937" y="2947358"/>
                  <a:ext cx="1143000" cy="4572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MPDU-3</a:t>
                  </a:r>
                </a:p>
              </p:txBody>
            </p:sp>
            <p:grpSp>
              <p:nvGrpSpPr>
                <p:cNvPr id="102" name="Group 101">
                  <a:extLst>
                    <a:ext uri="{FF2B5EF4-FFF2-40B4-BE49-F238E27FC236}">
                      <a16:creationId xmlns:a16="http://schemas.microsoft.com/office/drawing/2014/main" id="{02615AAE-2FC0-4B35-992C-A4175A72255A}"/>
                    </a:ext>
                  </a:extLst>
                </p:cNvPr>
                <p:cNvGrpSpPr/>
                <p:nvPr/>
              </p:nvGrpSpPr>
              <p:grpSpPr>
                <a:xfrm>
                  <a:off x="2720224" y="2947358"/>
                  <a:ext cx="1371735" cy="457200"/>
                  <a:chOff x="2720224" y="2947358"/>
                  <a:chExt cx="1371735" cy="457200"/>
                </a:xfrm>
              </p:grpSpPr>
              <p:sp>
                <p:nvSpPr>
                  <p:cNvPr id="103" name="Rectangle 102">
                    <a:extLst>
                      <a:ext uri="{FF2B5EF4-FFF2-40B4-BE49-F238E27FC236}">
                        <a16:creationId xmlns:a16="http://schemas.microsoft.com/office/drawing/2014/main" id="{C30E64F3-66A7-4E9B-8226-663C6ECBFC01}"/>
                      </a:ext>
                    </a:extLst>
                  </p:cNvPr>
                  <p:cNvSpPr/>
                  <p:nvPr/>
                </p:nvSpPr>
                <p:spPr bwMode="auto">
                  <a:xfrm>
                    <a:off x="2720224"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sp>
                <p:nvSpPr>
                  <p:cNvPr id="104" name="Rectangle 103">
                    <a:extLst>
                      <a:ext uri="{FF2B5EF4-FFF2-40B4-BE49-F238E27FC236}">
                        <a16:creationId xmlns:a16="http://schemas.microsoft.com/office/drawing/2014/main" id="{F6BC4A62-AA0C-4B78-9900-45B999FA4DE5}"/>
                      </a:ext>
                    </a:extLst>
                  </p:cNvPr>
                  <p:cNvSpPr/>
                  <p:nvPr/>
                </p:nvSpPr>
                <p:spPr bwMode="auto">
                  <a:xfrm>
                    <a:off x="3979246"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grpSp>
          </p:grpSp>
          <p:grpSp>
            <p:nvGrpSpPr>
              <p:cNvPr id="91" name="Group 90">
                <a:extLst>
                  <a:ext uri="{FF2B5EF4-FFF2-40B4-BE49-F238E27FC236}">
                    <a16:creationId xmlns:a16="http://schemas.microsoft.com/office/drawing/2014/main" id="{D5AC0975-E756-4AFA-9BA5-78F890A349CA}"/>
                  </a:ext>
                </a:extLst>
              </p:cNvPr>
              <p:cNvGrpSpPr/>
              <p:nvPr/>
            </p:nvGrpSpPr>
            <p:grpSpPr>
              <a:xfrm>
                <a:off x="5999281" y="2947358"/>
                <a:ext cx="1371735" cy="457200"/>
                <a:chOff x="2720224" y="2947358"/>
                <a:chExt cx="1371735" cy="457200"/>
              </a:xfrm>
            </p:grpSpPr>
            <p:sp>
              <p:nvSpPr>
                <p:cNvPr id="97" name="Rectangle 96">
                  <a:extLst>
                    <a:ext uri="{FF2B5EF4-FFF2-40B4-BE49-F238E27FC236}">
                      <a16:creationId xmlns:a16="http://schemas.microsoft.com/office/drawing/2014/main" id="{504F7905-4F64-4499-AA70-1090B21CAF76}"/>
                    </a:ext>
                  </a:extLst>
                </p:cNvPr>
                <p:cNvSpPr/>
                <p:nvPr/>
              </p:nvSpPr>
              <p:spPr bwMode="auto">
                <a:xfrm>
                  <a:off x="2832937" y="2947358"/>
                  <a:ext cx="1143000" cy="4572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MPDU-4</a:t>
                  </a:r>
                </a:p>
              </p:txBody>
            </p:sp>
            <p:grpSp>
              <p:nvGrpSpPr>
                <p:cNvPr id="98" name="Group 97">
                  <a:extLst>
                    <a:ext uri="{FF2B5EF4-FFF2-40B4-BE49-F238E27FC236}">
                      <a16:creationId xmlns:a16="http://schemas.microsoft.com/office/drawing/2014/main" id="{89F232B2-06D7-4008-9BE1-5422590A264F}"/>
                    </a:ext>
                  </a:extLst>
                </p:cNvPr>
                <p:cNvGrpSpPr/>
                <p:nvPr/>
              </p:nvGrpSpPr>
              <p:grpSpPr>
                <a:xfrm>
                  <a:off x="2720224" y="2947358"/>
                  <a:ext cx="1371735" cy="457200"/>
                  <a:chOff x="2720224" y="2947358"/>
                  <a:chExt cx="1371735" cy="457200"/>
                </a:xfrm>
              </p:grpSpPr>
              <p:sp>
                <p:nvSpPr>
                  <p:cNvPr id="99" name="Rectangle 98">
                    <a:extLst>
                      <a:ext uri="{FF2B5EF4-FFF2-40B4-BE49-F238E27FC236}">
                        <a16:creationId xmlns:a16="http://schemas.microsoft.com/office/drawing/2014/main" id="{DA0E3EBF-0C4B-4625-B212-0F74C17C9587}"/>
                      </a:ext>
                    </a:extLst>
                  </p:cNvPr>
                  <p:cNvSpPr/>
                  <p:nvPr/>
                </p:nvSpPr>
                <p:spPr bwMode="auto">
                  <a:xfrm>
                    <a:off x="2720224"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sp>
                <p:nvSpPr>
                  <p:cNvPr id="100" name="Rectangle 99">
                    <a:extLst>
                      <a:ext uri="{FF2B5EF4-FFF2-40B4-BE49-F238E27FC236}">
                        <a16:creationId xmlns:a16="http://schemas.microsoft.com/office/drawing/2014/main" id="{64EBB207-4444-4E37-98F2-0E1F91600F46}"/>
                      </a:ext>
                    </a:extLst>
                  </p:cNvPr>
                  <p:cNvSpPr/>
                  <p:nvPr/>
                </p:nvSpPr>
                <p:spPr bwMode="auto">
                  <a:xfrm>
                    <a:off x="3979246"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grpSp>
          </p:grpSp>
          <p:sp>
            <p:nvSpPr>
              <p:cNvPr id="92" name="TextBox 91">
                <a:extLst>
                  <a:ext uri="{FF2B5EF4-FFF2-40B4-BE49-F238E27FC236}">
                    <a16:creationId xmlns:a16="http://schemas.microsoft.com/office/drawing/2014/main" id="{46F616DF-DEFF-451D-896C-F379F55CC712}"/>
                  </a:ext>
                </a:extLst>
              </p:cNvPr>
              <p:cNvSpPr txBox="1"/>
              <p:nvPr/>
            </p:nvSpPr>
            <p:spPr>
              <a:xfrm>
                <a:off x="2412522" y="3037458"/>
                <a:ext cx="304800" cy="281806"/>
              </a:xfrm>
              <a:prstGeom prst="rect">
                <a:avLst/>
              </a:prstGeom>
              <a:noFill/>
            </p:spPr>
            <p:txBody>
              <a:bodyPr wrap="square" rtlCol="0">
                <a:spAutoFit/>
              </a:bodyPr>
              <a:lstStyle/>
              <a:p>
                <a:r>
                  <a:rPr lang="en-US" sz="800" dirty="0"/>
                  <a:t>…</a:t>
                </a:r>
              </a:p>
            </p:txBody>
          </p:sp>
          <p:sp>
            <p:nvSpPr>
              <p:cNvPr id="93" name="TextBox 92">
                <a:extLst>
                  <a:ext uri="{FF2B5EF4-FFF2-40B4-BE49-F238E27FC236}">
                    <a16:creationId xmlns:a16="http://schemas.microsoft.com/office/drawing/2014/main" id="{3577EFBF-10B1-41ED-9499-01B35EA809A1}"/>
                  </a:ext>
                </a:extLst>
              </p:cNvPr>
              <p:cNvSpPr txBox="1"/>
              <p:nvPr/>
            </p:nvSpPr>
            <p:spPr>
              <a:xfrm>
                <a:off x="4038600" y="3048000"/>
                <a:ext cx="304800" cy="281806"/>
              </a:xfrm>
              <a:prstGeom prst="rect">
                <a:avLst/>
              </a:prstGeom>
              <a:noFill/>
            </p:spPr>
            <p:txBody>
              <a:bodyPr wrap="square" rtlCol="0">
                <a:spAutoFit/>
              </a:bodyPr>
              <a:lstStyle/>
              <a:p>
                <a:r>
                  <a:rPr lang="en-US" sz="800" dirty="0"/>
                  <a:t>…</a:t>
                </a:r>
              </a:p>
            </p:txBody>
          </p:sp>
          <p:sp>
            <p:nvSpPr>
              <p:cNvPr id="94" name="TextBox 93">
                <a:extLst>
                  <a:ext uri="{FF2B5EF4-FFF2-40B4-BE49-F238E27FC236}">
                    <a16:creationId xmlns:a16="http://schemas.microsoft.com/office/drawing/2014/main" id="{20B427E0-01D7-406F-B25D-DFD1BE23B31F}"/>
                  </a:ext>
                </a:extLst>
              </p:cNvPr>
              <p:cNvSpPr txBox="1"/>
              <p:nvPr/>
            </p:nvSpPr>
            <p:spPr>
              <a:xfrm>
                <a:off x="5697748" y="3048000"/>
                <a:ext cx="304800" cy="281806"/>
              </a:xfrm>
              <a:prstGeom prst="rect">
                <a:avLst/>
              </a:prstGeom>
              <a:noFill/>
            </p:spPr>
            <p:txBody>
              <a:bodyPr wrap="square" rtlCol="0">
                <a:spAutoFit/>
              </a:bodyPr>
              <a:lstStyle/>
              <a:p>
                <a:r>
                  <a:rPr lang="en-US" sz="800" dirty="0"/>
                  <a:t>…</a:t>
                </a:r>
              </a:p>
            </p:txBody>
          </p:sp>
          <p:sp>
            <p:nvSpPr>
              <p:cNvPr id="95" name="Rectangle 94">
                <a:extLst>
                  <a:ext uri="{FF2B5EF4-FFF2-40B4-BE49-F238E27FC236}">
                    <a16:creationId xmlns:a16="http://schemas.microsoft.com/office/drawing/2014/main" id="{B1433F5D-E7A6-48E0-8AFC-A8EB3CD9E925}"/>
                  </a:ext>
                </a:extLst>
              </p:cNvPr>
              <p:cNvSpPr/>
              <p:nvPr/>
            </p:nvSpPr>
            <p:spPr bwMode="auto">
              <a:xfrm>
                <a:off x="1062487" y="2947357"/>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sp>
            <p:nvSpPr>
              <p:cNvPr id="96" name="Rectangle 95">
                <a:extLst>
                  <a:ext uri="{FF2B5EF4-FFF2-40B4-BE49-F238E27FC236}">
                    <a16:creationId xmlns:a16="http://schemas.microsoft.com/office/drawing/2014/main" id="{692DF8C7-D9B3-46E8-BA0E-455FEE371DBD}"/>
                  </a:ext>
                </a:extLst>
              </p:cNvPr>
              <p:cNvSpPr/>
              <p:nvPr/>
            </p:nvSpPr>
            <p:spPr bwMode="auto">
              <a:xfrm>
                <a:off x="7376182" y="2947357"/>
                <a:ext cx="167618" cy="457200"/>
              </a:xfrm>
              <a:prstGeom prst="rect">
                <a:avLst/>
              </a:prstGeom>
              <a:solidFill>
                <a:srgbClr val="FFFF00"/>
              </a:solidFill>
              <a:ln w="12700" cap="flat" cmpd="sng" algn="ctr">
                <a:solidFill>
                  <a:srgbClr val="FFFF00"/>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grpSp>
        <p:grpSp>
          <p:nvGrpSpPr>
            <p:cNvPr id="72" name="Group 71">
              <a:extLst>
                <a:ext uri="{FF2B5EF4-FFF2-40B4-BE49-F238E27FC236}">
                  <a16:creationId xmlns:a16="http://schemas.microsoft.com/office/drawing/2014/main" id="{D5E0C9FD-A4DD-48E5-B41A-756B2344519A}"/>
                </a:ext>
              </a:extLst>
            </p:cNvPr>
            <p:cNvGrpSpPr/>
            <p:nvPr/>
          </p:nvGrpSpPr>
          <p:grpSpPr>
            <a:xfrm>
              <a:off x="1331344" y="4880987"/>
              <a:ext cx="6481312" cy="296422"/>
              <a:chOff x="1331343" y="3433299"/>
              <a:chExt cx="6258162" cy="304806"/>
            </a:xfrm>
            <a:solidFill>
              <a:schemeClr val="bg2">
                <a:lumMod val="40000"/>
                <a:lumOff val="60000"/>
              </a:schemeClr>
            </a:solidFill>
          </p:grpSpPr>
          <p:sp>
            <p:nvSpPr>
              <p:cNvPr id="76" name="Rectangle 75">
                <a:extLst>
                  <a:ext uri="{FF2B5EF4-FFF2-40B4-BE49-F238E27FC236}">
                    <a16:creationId xmlns:a16="http://schemas.microsoft.com/office/drawing/2014/main" id="{611B026E-8934-4C5D-A01F-532ADE5A4DA5}"/>
                  </a:ext>
                </a:extLst>
              </p:cNvPr>
              <p:cNvSpPr/>
              <p:nvPr/>
            </p:nvSpPr>
            <p:spPr bwMode="auto">
              <a:xfrm>
                <a:off x="1331343" y="3437621"/>
                <a:ext cx="573657" cy="296178"/>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CW-1</a:t>
                </a:r>
              </a:p>
            </p:txBody>
          </p:sp>
          <p:sp>
            <p:nvSpPr>
              <p:cNvPr id="77" name="Rectangle 76">
                <a:extLst>
                  <a:ext uri="{FF2B5EF4-FFF2-40B4-BE49-F238E27FC236}">
                    <a16:creationId xmlns:a16="http://schemas.microsoft.com/office/drawing/2014/main" id="{DBED2DB4-0402-4848-BA9A-9C94C119CE50}"/>
                  </a:ext>
                </a:extLst>
              </p:cNvPr>
              <p:cNvSpPr/>
              <p:nvPr/>
            </p:nvSpPr>
            <p:spPr bwMode="auto">
              <a:xfrm>
                <a:off x="1902125" y="3438089"/>
                <a:ext cx="573657" cy="29571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CW-2</a:t>
                </a:r>
              </a:p>
            </p:txBody>
          </p:sp>
          <p:sp>
            <p:nvSpPr>
              <p:cNvPr id="78" name="Rectangle 77">
                <a:extLst>
                  <a:ext uri="{FF2B5EF4-FFF2-40B4-BE49-F238E27FC236}">
                    <a16:creationId xmlns:a16="http://schemas.microsoft.com/office/drawing/2014/main" id="{1BB82D5E-6911-4835-BCDA-AE1A212D8F23}"/>
                  </a:ext>
                </a:extLst>
              </p:cNvPr>
              <p:cNvSpPr/>
              <p:nvPr/>
            </p:nvSpPr>
            <p:spPr bwMode="auto">
              <a:xfrm>
                <a:off x="2471779" y="3437623"/>
                <a:ext cx="573657" cy="296176"/>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solidFill>
                      <a:srgbClr val="FF0000"/>
                    </a:solidFill>
                  </a:rPr>
                  <a:t>CW-3</a:t>
                </a:r>
              </a:p>
            </p:txBody>
          </p:sp>
          <p:sp>
            <p:nvSpPr>
              <p:cNvPr id="79" name="Rectangle 78">
                <a:extLst>
                  <a:ext uri="{FF2B5EF4-FFF2-40B4-BE49-F238E27FC236}">
                    <a16:creationId xmlns:a16="http://schemas.microsoft.com/office/drawing/2014/main" id="{928B9487-AF38-4EC0-803F-C7C56FA8A62C}"/>
                  </a:ext>
                </a:extLst>
              </p:cNvPr>
              <p:cNvSpPr/>
              <p:nvPr/>
            </p:nvSpPr>
            <p:spPr bwMode="auto">
              <a:xfrm>
                <a:off x="3034751" y="3433299"/>
                <a:ext cx="573657" cy="30480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solidFill>
                      <a:srgbClr val="FF0000"/>
                    </a:solidFill>
                  </a:rPr>
                  <a:t>CW-4</a:t>
                </a:r>
              </a:p>
            </p:txBody>
          </p:sp>
          <p:sp>
            <p:nvSpPr>
              <p:cNvPr id="80" name="Rectangle 79">
                <a:extLst>
                  <a:ext uri="{FF2B5EF4-FFF2-40B4-BE49-F238E27FC236}">
                    <a16:creationId xmlns:a16="http://schemas.microsoft.com/office/drawing/2014/main" id="{9CA0B996-91D3-466B-96EA-5FEB05672C9D}"/>
                  </a:ext>
                </a:extLst>
              </p:cNvPr>
              <p:cNvSpPr/>
              <p:nvPr/>
            </p:nvSpPr>
            <p:spPr bwMode="auto">
              <a:xfrm>
                <a:off x="3605533" y="3433302"/>
                <a:ext cx="573657" cy="30480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solidFill>
                      <a:srgbClr val="FF0000"/>
                    </a:solidFill>
                  </a:rPr>
                  <a:t>CW-5</a:t>
                </a:r>
              </a:p>
            </p:txBody>
          </p:sp>
          <p:sp>
            <p:nvSpPr>
              <p:cNvPr id="81" name="Rectangle 80">
                <a:extLst>
                  <a:ext uri="{FF2B5EF4-FFF2-40B4-BE49-F238E27FC236}">
                    <a16:creationId xmlns:a16="http://schemas.microsoft.com/office/drawing/2014/main" id="{474F53C6-FC54-4517-9C96-F67EF25035F7}"/>
                  </a:ext>
                </a:extLst>
              </p:cNvPr>
              <p:cNvSpPr/>
              <p:nvPr/>
            </p:nvSpPr>
            <p:spPr bwMode="auto">
              <a:xfrm>
                <a:off x="4175187" y="3433303"/>
                <a:ext cx="573657" cy="30480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solidFill>
                      <a:srgbClr val="FF0000"/>
                    </a:solidFill>
                  </a:rPr>
                  <a:t>CW-6</a:t>
                </a:r>
              </a:p>
            </p:txBody>
          </p:sp>
          <p:sp>
            <p:nvSpPr>
              <p:cNvPr id="82" name="Rectangle 81">
                <a:extLst>
                  <a:ext uri="{FF2B5EF4-FFF2-40B4-BE49-F238E27FC236}">
                    <a16:creationId xmlns:a16="http://schemas.microsoft.com/office/drawing/2014/main" id="{90E17346-7005-4028-A9C1-FF3D928D6D6D}"/>
                  </a:ext>
                </a:extLst>
              </p:cNvPr>
              <p:cNvSpPr/>
              <p:nvPr/>
            </p:nvSpPr>
            <p:spPr bwMode="auto">
              <a:xfrm>
                <a:off x="4741658" y="3433300"/>
                <a:ext cx="573657" cy="30480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CW-7</a:t>
                </a:r>
              </a:p>
            </p:txBody>
          </p:sp>
          <p:sp>
            <p:nvSpPr>
              <p:cNvPr id="83" name="Rectangle 82">
                <a:extLst>
                  <a:ext uri="{FF2B5EF4-FFF2-40B4-BE49-F238E27FC236}">
                    <a16:creationId xmlns:a16="http://schemas.microsoft.com/office/drawing/2014/main" id="{4940E574-1A0B-466C-895C-FD66412F16F6}"/>
                  </a:ext>
                </a:extLst>
              </p:cNvPr>
              <p:cNvSpPr/>
              <p:nvPr/>
            </p:nvSpPr>
            <p:spPr bwMode="auto">
              <a:xfrm>
                <a:off x="5312440" y="3433305"/>
                <a:ext cx="573657" cy="30480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CW-8</a:t>
                </a:r>
              </a:p>
            </p:txBody>
          </p:sp>
          <p:sp>
            <p:nvSpPr>
              <p:cNvPr id="84" name="Rectangle 83">
                <a:extLst>
                  <a:ext uri="{FF2B5EF4-FFF2-40B4-BE49-F238E27FC236}">
                    <a16:creationId xmlns:a16="http://schemas.microsoft.com/office/drawing/2014/main" id="{853095A1-5812-40BC-94D9-12DE27EC9B36}"/>
                  </a:ext>
                </a:extLst>
              </p:cNvPr>
              <p:cNvSpPr/>
              <p:nvPr/>
            </p:nvSpPr>
            <p:spPr bwMode="auto">
              <a:xfrm>
                <a:off x="5882094" y="3433301"/>
                <a:ext cx="573657" cy="30480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CW-9</a:t>
                </a:r>
              </a:p>
            </p:txBody>
          </p:sp>
          <p:sp>
            <p:nvSpPr>
              <p:cNvPr id="85" name="Rectangle 84">
                <a:extLst>
                  <a:ext uri="{FF2B5EF4-FFF2-40B4-BE49-F238E27FC236}">
                    <a16:creationId xmlns:a16="http://schemas.microsoft.com/office/drawing/2014/main" id="{AD5CACBE-2C45-45F1-BA5A-B1F3E289095E}"/>
                  </a:ext>
                </a:extLst>
              </p:cNvPr>
              <p:cNvSpPr/>
              <p:nvPr/>
            </p:nvSpPr>
            <p:spPr bwMode="auto">
              <a:xfrm>
                <a:off x="6445066" y="3437623"/>
                <a:ext cx="573657" cy="296178"/>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CW-10</a:t>
                </a:r>
              </a:p>
            </p:txBody>
          </p:sp>
          <p:sp>
            <p:nvSpPr>
              <p:cNvPr id="86" name="Rectangle 85">
                <a:extLst>
                  <a:ext uri="{FF2B5EF4-FFF2-40B4-BE49-F238E27FC236}">
                    <a16:creationId xmlns:a16="http://schemas.microsoft.com/office/drawing/2014/main" id="{0E6192D3-F1CE-4D06-B7D9-C6CC30CA974B}"/>
                  </a:ext>
                </a:extLst>
              </p:cNvPr>
              <p:cNvSpPr/>
              <p:nvPr/>
            </p:nvSpPr>
            <p:spPr bwMode="auto">
              <a:xfrm>
                <a:off x="7015848" y="3437623"/>
                <a:ext cx="573657" cy="296178"/>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CW-11</a:t>
                </a:r>
              </a:p>
            </p:txBody>
          </p:sp>
        </p:grpSp>
        <p:sp>
          <p:nvSpPr>
            <p:cNvPr id="73" name="TextBox 72">
              <a:extLst>
                <a:ext uri="{FF2B5EF4-FFF2-40B4-BE49-F238E27FC236}">
                  <a16:creationId xmlns:a16="http://schemas.microsoft.com/office/drawing/2014/main" id="{1A40F095-76EE-47F1-833E-2958CC3B8F45}"/>
                </a:ext>
              </a:extLst>
            </p:cNvPr>
            <p:cNvSpPr txBox="1"/>
            <p:nvPr/>
          </p:nvSpPr>
          <p:spPr>
            <a:xfrm>
              <a:off x="3063858" y="3923212"/>
              <a:ext cx="1265930" cy="281806"/>
            </a:xfrm>
            <a:prstGeom prst="rect">
              <a:avLst/>
            </a:prstGeom>
            <a:noFill/>
          </p:spPr>
          <p:txBody>
            <a:bodyPr wrap="square" rtlCol="0">
              <a:spAutoFit/>
            </a:bodyPr>
            <a:lstStyle/>
            <a:p>
              <a:r>
                <a:rPr lang="en-US" sz="800" b="1" dirty="0">
                  <a:solidFill>
                    <a:srgbClr val="FF0000"/>
                  </a:solidFill>
                </a:rPr>
                <a:t>Decoding Failed</a:t>
              </a:r>
            </a:p>
          </p:txBody>
        </p:sp>
        <p:cxnSp>
          <p:nvCxnSpPr>
            <p:cNvPr id="74" name="Straight Arrow Connector 73">
              <a:extLst>
                <a:ext uri="{FF2B5EF4-FFF2-40B4-BE49-F238E27FC236}">
                  <a16:creationId xmlns:a16="http://schemas.microsoft.com/office/drawing/2014/main" id="{26743722-5982-4495-9D16-B137D906A8A8}"/>
                </a:ext>
              </a:extLst>
            </p:cNvPr>
            <p:cNvCxnSpPr>
              <a:cxnSpLocks/>
            </p:cNvCxnSpPr>
            <p:nvPr/>
          </p:nvCxnSpPr>
          <p:spPr bwMode="auto">
            <a:xfrm flipH="1">
              <a:off x="2996044" y="4641004"/>
              <a:ext cx="5109" cy="776380"/>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75" name="Straight Arrow Connector 74">
              <a:extLst>
                <a:ext uri="{FF2B5EF4-FFF2-40B4-BE49-F238E27FC236}">
                  <a16:creationId xmlns:a16="http://schemas.microsoft.com/office/drawing/2014/main" id="{822AF464-B02A-4EC5-A127-AEA920F0D9F1}"/>
                </a:ext>
              </a:extLst>
            </p:cNvPr>
            <p:cNvCxnSpPr>
              <a:cxnSpLocks/>
            </p:cNvCxnSpPr>
            <p:nvPr/>
          </p:nvCxnSpPr>
          <p:spPr bwMode="auto">
            <a:xfrm flipH="1">
              <a:off x="4623500" y="4638914"/>
              <a:ext cx="5109" cy="776380"/>
            </a:xfrm>
            <a:prstGeom prst="straightConnector1">
              <a:avLst/>
            </a:prstGeom>
            <a:solidFill>
              <a:schemeClr val="accent1"/>
            </a:solidFill>
            <a:ln w="12700" cap="flat" cmpd="sng" algn="ctr">
              <a:solidFill>
                <a:schemeClr val="tx1"/>
              </a:solidFill>
              <a:prstDash val="solid"/>
              <a:round/>
              <a:headEnd type="none" w="sm" len="sm"/>
              <a:tailEnd type="triangle"/>
            </a:ln>
          </p:spPr>
        </p:cxnSp>
      </p:grpSp>
      <p:sp>
        <p:nvSpPr>
          <p:cNvPr id="109" name="Rectangle 4">
            <a:extLst>
              <a:ext uri="{FF2B5EF4-FFF2-40B4-BE49-F238E27FC236}">
                <a16:creationId xmlns:a16="http://schemas.microsoft.com/office/drawing/2014/main" id="{9FFC9276-57C1-4B4B-975D-FD61193A881A}"/>
              </a:ext>
            </a:extLst>
          </p:cNvPr>
          <p:cNvSpPr txBox="1">
            <a:spLocks noChangeArrowheads="1"/>
          </p:cNvSpPr>
          <p:nvPr/>
        </p:nvSpPr>
        <p:spPr bwMode="auto">
          <a:xfrm>
            <a:off x="696913" y="332601"/>
            <a:ext cx="884858" cy="276999"/>
          </a:xfrm>
          <a:prstGeom prst="rect">
            <a:avLst/>
          </a:prstGeom>
          <a:noFill/>
          <a:ln w="9525">
            <a:noFill/>
            <a:miter lim="800000"/>
          </a:ln>
          <a:effectLst/>
        </p:spPr>
        <p:txBody>
          <a:bodyPr vert="horz" wrap="none" lIns="0" tIns="0" rIns="0" bIns="0" numCol="1" anchor="b" anchorCtr="0" compatLnSpc="1">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US"/>
              <a:t>Jul, 2019</a:t>
            </a:r>
            <a:endParaRPr lang="en-US" dirty="0"/>
          </a:p>
        </p:txBody>
      </p:sp>
    </p:spTree>
    <p:extLst>
      <p:ext uri="{BB962C8B-B14F-4D97-AF65-F5344CB8AC3E}">
        <p14:creationId xmlns:p14="http://schemas.microsoft.com/office/powerpoint/2010/main" val="20278174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Content Placeholder 25">
            <a:extLst>
              <a:ext uri="{FF2B5EF4-FFF2-40B4-BE49-F238E27FC236}">
                <a16:creationId xmlns:a16="http://schemas.microsoft.com/office/drawing/2014/main" id="{12CA67F7-4676-495A-9A02-8484596716C7}"/>
              </a:ext>
            </a:extLst>
          </p:cNvPr>
          <p:cNvSpPr>
            <a:spLocks noGrp="1"/>
          </p:cNvSpPr>
          <p:nvPr>
            <p:ph idx="1"/>
          </p:nvPr>
        </p:nvSpPr>
        <p:spPr/>
        <p:txBody>
          <a:bodyPr/>
          <a:lstStyle/>
          <a:p>
            <a:r>
              <a:rPr lang="en-US" dirty="0"/>
              <a:t>However, the boundary between the retransmitted codewords and the new payload needs to be signaled to the PHY</a:t>
            </a:r>
          </a:p>
          <a:p>
            <a:r>
              <a:rPr lang="en-US" dirty="0"/>
              <a:t>To convey this information, we propose to add a new SIG field in the PHY which shall provide minimum information required to RX for combining the required CWs  </a:t>
            </a:r>
          </a:p>
          <a:p>
            <a:endParaRPr lang="en-US" dirty="0"/>
          </a:p>
          <a:p>
            <a:endParaRPr lang="en-US" dirty="0"/>
          </a:p>
          <a:p>
            <a:r>
              <a:rPr lang="en-US" dirty="0"/>
              <a:t>On reception of retransmitted data, the PHY combines the retransmitted codewords with the bit positions known to be in error in the previous payload</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D2EA74BD-A997-4A37-95F4-A89DE6D10D43}"/>
              </a:ext>
            </a:extLst>
          </p:cNvPr>
          <p:cNvSpPr>
            <a:spLocks noGrp="1"/>
          </p:cNvSpPr>
          <p:nvPr>
            <p:ph type="sldNum" sz="quarter" idx="12"/>
          </p:nvPr>
        </p:nvSpPr>
        <p:spPr/>
        <p:txBody>
          <a:bodyPr/>
          <a:lstStyle/>
          <a:p>
            <a:pPr>
              <a:defRPr/>
            </a:pPr>
            <a:r>
              <a:rPr lang="en-US"/>
              <a:t>Slide </a:t>
            </a:r>
            <a:fld id="{7614916F-BBEF-4684-B6F5-1E636F42BA02}" type="slidenum">
              <a:rPr lang="en-US" smtClean="0"/>
              <a:t>17</a:t>
            </a:fld>
            <a:endParaRPr lang="en-US"/>
          </a:p>
        </p:txBody>
      </p:sp>
      <p:grpSp>
        <p:nvGrpSpPr>
          <p:cNvPr id="6" name="Group 5">
            <a:extLst>
              <a:ext uri="{FF2B5EF4-FFF2-40B4-BE49-F238E27FC236}">
                <a16:creationId xmlns:a16="http://schemas.microsoft.com/office/drawing/2014/main" id="{EE6D2599-C9AB-49D2-86B9-DE8373E27E93}"/>
              </a:ext>
            </a:extLst>
          </p:cNvPr>
          <p:cNvGrpSpPr/>
          <p:nvPr/>
        </p:nvGrpSpPr>
        <p:grpSpPr>
          <a:xfrm>
            <a:off x="1673201" y="3276600"/>
            <a:ext cx="5873802" cy="761105"/>
            <a:chOff x="914400" y="4191001"/>
            <a:chExt cx="7772400" cy="1064584"/>
          </a:xfrm>
        </p:grpSpPr>
        <p:grpSp>
          <p:nvGrpSpPr>
            <p:cNvPr id="7" name="Group 6">
              <a:extLst>
                <a:ext uri="{FF2B5EF4-FFF2-40B4-BE49-F238E27FC236}">
                  <a16:creationId xmlns:a16="http://schemas.microsoft.com/office/drawing/2014/main" id="{1D9D6AE6-3C58-4B67-86EC-DF4EBACE57F3}"/>
                </a:ext>
              </a:extLst>
            </p:cNvPr>
            <p:cNvGrpSpPr/>
            <p:nvPr/>
          </p:nvGrpSpPr>
          <p:grpSpPr>
            <a:xfrm>
              <a:off x="914400" y="4191001"/>
              <a:ext cx="7772400" cy="1063351"/>
              <a:chOff x="1335024" y="5015685"/>
              <a:chExt cx="8796528" cy="1335063"/>
            </a:xfrm>
          </p:grpSpPr>
          <p:sp>
            <p:nvSpPr>
              <p:cNvPr id="10" name="Rectangle: Rounded Corners 9">
                <a:extLst>
                  <a:ext uri="{FF2B5EF4-FFF2-40B4-BE49-F238E27FC236}">
                    <a16:creationId xmlns:a16="http://schemas.microsoft.com/office/drawing/2014/main" id="{6062FEEB-AA44-4C8C-A9CA-A89F62E85263}"/>
                  </a:ext>
                </a:extLst>
              </p:cNvPr>
              <p:cNvSpPr/>
              <p:nvPr/>
            </p:nvSpPr>
            <p:spPr>
              <a:xfrm>
                <a:off x="1335024" y="5138929"/>
                <a:ext cx="8796528" cy="43062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00"/>
              </a:p>
            </p:txBody>
          </p:sp>
          <p:sp>
            <p:nvSpPr>
              <p:cNvPr id="11" name="TextBox 10">
                <a:extLst>
                  <a:ext uri="{FF2B5EF4-FFF2-40B4-BE49-F238E27FC236}">
                    <a16:creationId xmlns:a16="http://schemas.microsoft.com/office/drawing/2014/main" id="{7AC13287-DDDC-4F92-8D41-F5028BC20F9F}"/>
                  </a:ext>
                </a:extLst>
              </p:cNvPr>
              <p:cNvSpPr txBox="1"/>
              <p:nvPr/>
            </p:nvSpPr>
            <p:spPr>
              <a:xfrm>
                <a:off x="1335024" y="5169573"/>
                <a:ext cx="725424" cy="378351"/>
              </a:xfrm>
              <a:prstGeom prst="rect">
                <a:avLst/>
              </a:prstGeom>
              <a:noFill/>
            </p:spPr>
            <p:txBody>
              <a:bodyPr wrap="square" rtlCol="0">
                <a:spAutoFit/>
              </a:bodyPr>
              <a:lstStyle/>
              <a:p>
                <a:r>
                  <a:rPr lang="en-US" sz="800" dirty="0"/>
                  <a:t>L-STF</a:t>
                </a:r>
              </a:p>
            </p:txBody>
          </p:sp>
          <p:sp>
            <p:nvSpPr>
              <p:cNvPr id="12" name="TextBox 11">
                <a:extLst>
                  <a:ext uri="{FF2B5EF4-FFF2-40B4-BE49-F238E27FC236}">
                    <a16:creationId xmlns:a16="http://schemas.microsoft.com/office/drawing/2014/main" id="{A5CF617C-98A7-4BA1-9DC4-B730C25AA96D}"/>
                  </a:ext>
                </a:extLst>
              </p:cNvPr>
              <p:cNvSpPr txBox="1"/>
              <p:nvPr/>
            </p:nvSpPr>
            <p:spPr>
              <a:xfrm>
                <a:off x="1953768" y="5169573"/>
                <a:ext cx="725424" cy="378351"/>
              </a:xfrm>
              <a:prstGeom prst="rect">
                <a:avLst/>
              </a:prstGeom>
              <a:noFill/>
            </p:spPr>
            <p:txBody>
              <a:bodyPr wrap="square" rtlCol="0">
                <a:spAutoFit/>
              </a:bodyPr>
              <a:lstStyle/>
              <a:p>
                <a:r>
                  <a:rPr lang="en-US" sz="800" dirty="0"/>
                  <a:t>L-LTF</a:t>
                </a:r>
              </a:p>
            </p:txBody>
          </p:sp>
          <p:sp>
            <p:nvSpPr>
              <p:cNvPr id="13" name="TextBox 12">
                <a:extLst>
                  <a:ext uri="{FF2B5EF4-FFF2-40B4-BE49-F238E27FC236}">
                    <a16:creationId xmlns:a16="http://schemas.microsoft.com/office/drawing/2014/main" id="{22CF00F4-6835-49FA-998D-4FE84D463DAE}"/>
                  </a:ext>
                </a:extLst>
              </p:cNvPr>
              <p:cNvSpPr txBox="1"/>
              <p:nvPr/>
            </p:nvSpPr>
            <p:spPr>
              <a:xfrm>
                <a:off x="2538983" y="5169573"/>
                <a:ext cx="725424" cy="378351"/>
              </a:xfrm>
              <a:prstGeom prst="rect">
                <a:avLst/>
              </a:prstGeom>
              <a:noFill/>
            </p:spPr>
            <p:txBody>
              <a:bodyPr wrap="square" rtlCol="0">
                <a:spAutoFit/>
              </a:bodyPr>
              <a:lstStyle/>
              <a:p>
                <a:r>
                  <a:rPr lang="en-US" sz="800" dirty="0"/>
                  <a:t>L-SIG</a:t>
                </a:r>
              </a:p>
            </p:txBody>
          </p:sp>
          <p:cxnSp>
            <p:nvCxnSpPr>
              <p:cNvPr id="14" name="Straight Connector 13">
                <a:extLst>
                  <a:ext uri="{FF2B5EF4-FFF2-40B4-BE49-F238E27FC236}">
                    <a16:creationId xmlns:a16="http://schemas.microsoft.com/office/drawing/2014/main" id="{336DBBD1-82CB-426E-A004-7362AA574A82}"/>
                  </a:ext>
                </a:extLst>
              </p:cNvPr>
              <p:cNvCxnSpPr/>
              <p:nvPr/>
            </p:nvCxnSpPr>
            <p:spPr>
              <a:xfrm>
                <a:off x="3182112" y="5138929"/>
                <a:ext cx="0" cy="430620"/>
              </a:xfrm>
              <a:prstGeom prst="line">
                <a:avLst/>
              </a:prstGeom>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6B2DC39F-24F5-4CC9-BE67-A26BDBCDC6FD}"/>
                  </a:ext>
                </a:extLst>
              </p:cNvPr>
              <p:cNvCxnSpPr/>
              <p:nvPr/>
            </p:nvCxnSpPr>
            <p:spPr>
              <a:xfrm>
                <a:off x="2538984" y="5138929"/>
                <a:ext cx="0" cy="430620"/>
              </a:xfrm>
              <a:prstGeom prst="line">
                <a:avLst/>
              </a:prstGeom>
              <a:ln/>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id="{CF3037E0-7453-446B-AF68-48D3060900FC}"/>
                  </a:ext>
                </a:extLst>
              </p:cNvPr>
              <p:cNvCxnSpPr/>
              <p:nvPr/>
            </p:nvCxnSpPr>
            <p:spPr>
              <a:xfrm>
                <a:off x="1953768" y="5138929"/>
                <a:ext cx="0" cy="430620"/>
              </a:xfrm>
              <a:prstGeom prst="line">
                <a:avLst/>
              </a:prstGeom>
              <a:ln/>
            </p:spPr>
            <p:style>
              <a:lnRef idx="1">
                <a:schemeClr val="dk1"/>
              </a:lnRef>
              <a:fillRef idx="0">
                <a:schemeClr val="dk1"/>
              </a:fillRef>
              <a:effectRef idx="0">
                <a:schemeClr val="dk1"/>
              </a:effectRef>
              <a:fontRef idx="minor">
                <a:schemeClr val="tx1"/>
              </a:fontRef>
            </p:style>
          </p:cxnSp>
          <p:sp>
            <p:nvSpPr>
              <p:cNvPr id="17" name="TextBox 16">
                <a:extLst>
                  <a:ext uri="{FF2B5EF4-FFF2-40B4-BE49-F238E27FC236}">
                    <a16:creationId xmlns:a16="http://schemas.microsoft.com/office/drawing/2014/main" id="{B0FE2F3C-A325-4692-94F8-14E0F0CB136A}"/>
                  </a:ext>
                </a:extLst>
              </p:cNvPr>
              <p:cNvSpPr txBox="1"/>
              <p:nvPr/>
            </p:nvSpPr>
            <p:spPr>
              <a:xfrm>
                <a:off x="3124200" y="5015685"/>
                <a:ext cx="1216967" cy="378351"/>
              </a:xfrm>
              <a:prstGeom prst="rect">
                <a:avLst/>
              </a:prstGeom>
              <a:noFill/>
            </p:spPr>
            <p:txBody>
              <a:bodyPr wrap="square" rtlCol="0">
                <a:spAutoFit/>
              </a:bodyPr>
              <a:lstStyle/>
              <a:p>
                <a:pPr algn="ctr"/>
                <a:r>
                  <a:rPr lang="en-US" sz="800" dirty="0"/>
                  <a:t>…</a:t>
                </a:r>
              </a:p>
            </p:txBody>
          </p:sp>
          <p:sp>
            <p:nvSpPr>
              <p:cNvPr id="18" name="TextBox 17">
                <a:extLst>
                  <a:ext uri="{FF2B5EF4-FFF2-40B4-BE49-F238E27FC236}">
                    <a16:creationId xmlns:a16="http://schemas.microsoft.com/office/drawing/2014/main" id="{A8CB335C-CFAA-4ACA-8151-26AAEC2CA04F}"/>
                  </a:ext>
                </a:extLst>
              </p:cNvPr>
              <p:cNvSpPr txBox="1"/>
              <p:nvPr/>
            </p:nvSpPr>
            <p:spPr>
              <a:xfrm>
                <a:off x="4019602" y="5166192"/>
                <a:ext cx="1238187" cy="378351"/>
              </a:xfrm>
              <a:prstGeom prst="rect">
                <a:avLst/>
              </a:prstGeom>
              <a:noFill/>
            </p:spPr>
            <p:txBody>
              <a:bodyPr wrap="square" rtlCol="0">
                <a:spAutoFit/>
              </a:bodyPr>
              <a:lstStyle/>
              <a:p>
                <a:r>
                  <a:rPr lang="en-US" sz="800" b="1" dirty="0"/>
                  <a:t>HARQ-SIG</a:t>
                </a:r>
              </a:p>
            </p:txBody>
          </p:sp>
          <p:cxnSp>
            <p:nvCxnSpPr>
              <p:cNvPr id="19" name="Straight Connector 18">
                <a:extLst>
                  <a:ext uri="{FF2B5EF4-FFF2-40B4-BE49-F238E27FC236}">
                    <a16:creationId xmlns:a16="http://schemas.microsoft.com/office/drawing/2014/main" id="{2F58DB1D-08C7-4F83-B8B6-E8F3795468B2}"/>
                  </a:ext>
                </a:extLst>
              </p:cNvPr>
              <p:cNvCxnSpPr/>
              <p:nvPr/>
            </p:nvCxnSpPr>
            <p:spPr>
              <a:xfrm>
                <a:off x="5105400" y="5138929"/>
                <a:ext cx="0" cy="430620"/>
              </a:xfrm>
              <a:prstGeom prst="line">
                <a:avLst/>
              </a:prstGeom>
              <a:ln/>
            </p:spPr>
            <p:style>
              <a:lnRef idx="1">
                <a:schemeClr val="dk1"/>
              </a:lnRef>
              <a:fillRef idx="0">
                <a:schemeClr val="dk1"/>
              </a:fillRef>
              <a:effectRef idx="0">
                <a:schemeClr val="dk1"/>
              </a:effectRef>
              <a:fontRef idx="minor">
                <a:schemeClr val="tx1"/>
              </a:fontRef>
            </p:style>
          </p:cxnSp>
          <p:cxnSp>
            <p:nvCxnSpPr>
              <p:cNvPr id="20" name="Straight Connector 19">
                <a:extLst>
                  <a:ext uri="{FF2B5EF4-FFF2-40B4-BE49-F238E27FC236}">
                    <a16:creationId xmlns:a16="http://schemas.microsoft.com/office/drawing/2014/main" id="{C36B536F-AEA4-4AD0-94B0-36F9AB87019F}"/>
                  </a:ext>
                </a:extLst>
              </p:cNvPr>
              <p:cNvCxnSpPr/>
              <p:nvPr/>
            </p:nvCxnSpPr>
            <p:spPr>
              <a:xfrm>
                <a:off x="4090416" y="5138929"/>
                <a:ext cx="0" cy="430620"/>
              </a:xfrm>
              <a:prstGeom prst="line">
                <a:avLst/>
              </a:prstGeom>
              <a:ln/>
            </p:spPr>
            <p:style>
              <a:lnRef idx="1">
                <a:schemeClr val="dk1"/>
              </a:lnRef>
              <a:fillRef idx="0">
                <a:schemeClr val="dk1"/>
              </a:fillRef>
              <a:effectRef idx="0">
                <a:schemeClr val="dk1"/>
              </a:effectRef>
              <a:fontRef idx="minor">
                <a:schemeClr val="tx1"/>
              </a:fontRef>
            </p:style>
          </p:cxnSp>
          <p:sp>
            <p:nvSpPr>
              <p:cNvPr id="21" name="TextBox 20">
                <a:extLst>
                  <a:ext uri="{FF2B5EF4-FFF2-40B4-BE49-F238E27FC236}">
                    <a16:creationId xmlns:a16="http://schemas.microsoft.com/office/drawing/2014/main" id="{BD1D1E81-BB09-46EB-8670-FD7902E2CDCB}"/>
                  </a:ext>
                </a:extLst>
              </p:cNvPr>
              <p:cNvSpPr txBox="1"/>
              <p:nvPr/>
            </p:nvSpPr>
            <p:spPr>
              <a:xfrm>
                <a:off x="6467507" y="5166192"/>
                <a:ext cx="1238187" cy="378351"/>
              </a:xfrm>
              <a:prstGeom prst="rect">
                <a:avLst/>
              </a:prstGeom>
              <a:noFill/>
            </p:spPr>
            <p:txBody>
              <a:bodyPr wrap="square" rtlCol="0">
                <a:spAutoFit/>
              </a:bodyPr>
              <a:lstStyle/>
              <a:p>
                <a:r>
                  <a:rPr lang="en-US" sz="800" dirty="0"/>
                  <a:t>DATA</a:t>
                </a:r>
              </a:p>
            </p:txBody>
          </p:sp>
          <p:sp>
            <p:nvSpPr>
              <p:cNvPr id="22" name="Left Brace 21">
                <a:extLst>
                  <a:ext uri="{FF2B5EF4-FFF2-40B4-BE49-F238E27FC236}">
                    <a16:creationId xmlns:a16="http://schemas.microsoft.com/office/drawing/2014/main" id="{597CAA7B-605A-4FC7-A274-ADCCEDA985C0}"/>
                  </a:ext>
                </a:extLst>
              </p:cNvPr>
              <p:cNvSpPr/>
              <p:nvPr/>
            </p:nvSpPr>
            <p:spPr>
              <a:xfrm rot="16200000">
                <a:off x="2066996" y="4903630"/>
                <a:ext cx="383146" cy="1847088"/>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800" dirty="0"/>
              </a:p>
            </p:txBody>
          </p:sp>
          <p:sp>
            <p:nvSpPr>
              <p:cNvPr id="23" name="TextBox 22">
                <a:extLst>
                  <a:ext uri="{FF2B5EF4-FFF2-40B4-BE49-F238E27FC236}">
                    <a16:creationId xmlns:a16="http://schemas.microsoft.com/office/drawing/2014/main" id="{F6B57667-D3F7-4A91-A1C4-C34C201DC81D}"/>
                  </a:ext>
                </a:extLst>
              </p:cNvPr>
              <p:cNvSpPr txBox="1"/>
              <p:nvPr/>
            </p:nvSpPr>
            <p:spPr>
              <a:xfrm>
                <a:off x="1337724" y="5972397"/>
                <a:ext cx="1926684" cy="378351"/>
              </a:xfrm>
              <a:prstGeom prst="rect">
                <a:avLst/>
              </a:prstGeom>
              <a:noFill/>
            </p:spPr>
            <p:txBody>
              <a:bodyPr wrap="square" rtlCol="0">
                <a:spAutoFit/>
              </a:bodyPr>
              <a:lstStyle/>
              <a:p>
                <a:r>
                  <a:rPr lang="en-US" sz="800" dirty="0"/>
                  <a:t>Legacy Preamble</a:t>
                </a:r>
              </a:p>
            </p:txBody>
          </p:sp>
        </p:grpSp>
        <p:sp>
          <p:nvSpPr>
            <p:cNvPr id="8" name="Left Brace 7">
              <a:extLst>
                <a:ext uri="{FF2B5EF4-FFF2-40B4-BE49-F238E27FC236}">
                  <a16:creationId xmlns:a16="http://schemas.microsoft.com/office/drawing/2014/main" id="{2A1F0DE2-222B-437F-9CE0-F0D9978CCDDF}"/>
                </a:ext>
              </a:extLst>
            </p:cNvPr>
            <p:cNvSpPr/>
            <p:nvPr/>
          </p:nvSpPr>
          <p:spPr>
            <a:xfrm rot="16200000">
              <a:off x="3664500" y="4409841"/>
              <a:ext cx="294167" cy="868460"/>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800" dirty="0"/>
            </a:p>
          </p:txBody>
        </p:sp>
        <p:sp>
          <p:nvSpPr>
            <p:cNvPr id="9" name="TextBox 8">
              <a:extLst>
                <a:ext uri="{FF2B5EF4-FFF2-40B4-BE49-F238E27FC236}">
                  <a16:creationId xmlns:a16="http://schemas.microsoft.com/office/drawing/2014/main" id="{FD2FC1E7-9641-47DB-ACDC-A13E553F3616}"/>
                </a:ext>
              </a:extLst>
            </p:cNvPr>
            <p:cNvSpPr txBox="1"/>
            <p:nvPr/>
          </p:nvSpPr>
          <p:spPr>
            <a:xfrm>
              <a:off x="2899151" y="4954236"/>
              <a:ext cx="2057395" cy="301349"/>
            </a:xfrm>
            <a:prstGeom prst="rect">
              <a:avLst/>
            </a:prstGeom>
            <a:noFill/>
          </p:spPr>
          <p:txBody>
            <a:bodyPr wrap="square" rtlCol="0">
              <a:spAutoFit/>
            </a:bodyPr>
            <a:lstStyle/>
            <a:p>
              <a:r>
                <a:rPr lang="en-US" sz="800" dirty="0"/>
                <a:t>HARQ Control Information</a:t>
              </a:r>
            </a:p>
          </p:txBody>
        </p:sp>
      </p:grpSp>
      <p:sp>
        <p:nvSpPr>
          <p:cNvPr id="27" name="Title 4">
            <a:extLst>
              <a:ext uri="{FF2B5EF4-FFF2-40B4-BE49-F238E27FC236}">
                <a16:creationId xmlns:a16="http://schemas.microsoft.com/office/drawing/2014/main" id="{8C83B010-20BA-4F06-B6E8-6DD946967622}"/>
              </a:ext>
            </a:extLst>
          </p:cNvPr>
          <p:cNvSpPr>
            <a:spLocks noGrp="1"/>
          </p:cNvSpPr>
          <p:nvPr>
            <p:ph type="title"/>
          </p:nvPr>
        </p:nvSpPr>
        <p:spPr>
          <a:xfrm>
            <a:off x="685800" y="685800"/>
            <a:ext cx="7772400" cy="609600"/>
          </a:xfrm>
        </p:spPr>
        <p:txBody>
          <a:bodyPr/>
          <a:lstStyle/>
          <a:p>
            <a:r>
              <a:rPr lang="en-US" dirty="0"/>
              <a:t>Solution 2: Efficient 2-tier HARQ</a:t>
            </a:r>
          </a:p>
        </p:txBody>
      </p:sp>
      <p:grpSp>
        <p:nvGrpSpPr>
          <p:cNvPr id="2" name="Group 1">
            <a:extLst>
              <a:ext uri="{FF2B5EF4-FFF2-40B4-BE49-F238E27FC236}">
                <a16:creationId xmlns:a16="http://schemas.microsoft.com/office/drawing/2014/main" id="{4EECD9FD-27DF-40D8-8ADC-8C09BAAA3B95}"/>
              </a:ext>
            </a:extLst>
          </p:cNvPr>
          <p:cNvGrpSpPr/>
          <p:nvPr/>
        </p:nvGrpSpPr>
        <p:grpSpPr>
          <a:xfrm>
            <a:off x="1961074" y="4876800"/>
            <a:ext cx="5298056" cy="1519790"/>
            <a:chOff x="1961074" y="4876800"/>
            <a:chExt cx="5298056" cy="1519790"/>
          </a:xfrm>
        </p:grpSpPr>
        <p:grpSp>
          <p:nvGrpSpPr>
            <p:cNvPr id="28" name="Group 27">
              <a:extLst>
                <a:ext uri="{FF2B5EF4-FFF2-40B4-BE49-F238E27FC236}">
                  <a16:creationId xmlns:a16="http://schemas.microsoft.com/office/drawing/2014/main" id="{9B363568-2A73-402F-8F45-661EB03101EC}"/>
                </a:ext>
              </a:extLst>
            </p:cNvPr>
            <p:cNvGrpSpPr/>
            <p:nvPr/>
          </p:nvGrpSpPr>
          <p:grpSpPr>
            <a:xfrm>
              <a:off x="1961074" y="4876800"/>
              <a:ext cx="5298056" cy="1142311"/>
              <a:chOff x="1331344" y="3923212"/>
              <a:chExt cx="6481313" cy="1494172"/>
            </a:xfrm>
          </p:grpSpPr>
          <p:grpSp>
            <p:nvGrpSpPr>
              <p:cNvPr id="29" name="Group 28">
                <a:extLst>
                  <a:ext uri="{FF2B5EF4-FFF2-40B4-BE49-F238E27FC236}">
                    <a16:creationId xmlns:a16="http://schemas.microsoft.com/office/drawing/2014/main" id="{529F7F08-344F-4C06-B5C8-893EC304C76A}"/>
                  </a:ext>
                </a:extLst>
              </p:cNvPr>
              <p:cNvGrpSpPr/>
              <p:nvPr/>
            </p:nvGrpSpPr>
            <p:grpSpPr>
              <a:xfrm>
                <a:off x="1331344" y="4183804"/>
                <a:ext cx="6481313" cy="457201"/>
                <a:chOff x="1062487" y="2947357"/>
                <a:chExt cx="6481313" cy="457201"/>
              </a:xfrm>
            </p:grpSpPr>
            <p:sp>
              <p:nvSpPr>
                <p:cNvPr id="45" name="Rectangle 44">
                  <a:extLst>
                    <a:ext uri="{FF2B5EF4-FFF2-40B4-BE49-F238E27FC236}">
                      <a16:creationId xmlns:a16="http://schemas.microsoft.com/office/drawing/2014/main" id="{CD3C8097-8C3E-4DF7-8FD7-42248A76E4E4}"/>
                    </a:ext>
                  </a:extLst>
                </p:cNvPr>
                <p:cNvSpPr/>
                <p:nvPr/>
              </p:nvSpPr>
              <p:spPr bwMode="auto">
                <a:xfrm>
                  <a:off x="1182687" y="2947358"/>
                  <a:ext cx="1143000" cy="4572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MPDU-1</a:t>
                  </a:r>
                </a:p>
              </p:txBody>
            </p:sp>
            <p:sp>
              <p:nvSpPr>
                <p:cNvPr id="46" name="Rectangle 45">
                  <a:extLst>
                    <a:ext uri="{FF2B5EF4-FFF2-40B4-BE49-F238E27FC236}">
                      <a16:creationId xmlns:a16="http://schemas.microsoft.com/office/drawing/2014/main" id="{F9D5356F-DAB4-49C4-AFBB-A8D89B5B6E9A}"/>
                    </a:ext>
                  </a:extLst>
                </p:cNvPr>
                <p:cNvSpPr/>
                <p:nvPr/>
              </p:nvSpPr>
              <p:spPr bwMode="auto">
                <a:xfrm>
                  <a:off x="2325687"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grpSp>
              <p:nvGrpSpPr>
                <p:cNvPr id="47" name="Group 46">
                  <a:extLst>
                    <a:ext uri="{FF2B5EF4-FFF2-40B4-BE49-F238E27FC236}">
                      <a16:creationId xmlns:a16="http://schemas.microsoft.com/office/drawing/2014/main" id="{7F0DF0D5-7670-497A-9951-B6B9464EB00C}"/>
                    </a:ext>
                  </a:extLst>
                </p:cNvPr>
                <p:cNvGrpSpPr/>
                <p:nvPr/>
              </p:nvGrpSpPr>
              <p:grpSpPr>
                <a:xfrm>
                  <a:off x="2720224" y="2947358"/>
                  <a:ext cx="1371735" cy="457200"/>
                  <a:chOff x="2720224" y="2947358"/>
                  <a:chExt cx="1371735" cy="457200"/>
                </a:xfrm>
              </p:grpSpPr>
              <p:sp>
                <p:nvSpPr>
                  <p:cNvPr id="63" name="Rectangle 62">
                    <a:extLst>
                      <a:ext uri="{FF2B5EF4-FFF2-40B4-BE49-F238E27FC236}">
                        <a16:creationId xmlns:a16="http://schemas.microsoft.com/office/drawing/2014/main" id="{EF0DBD3D-A488-4615-BE00-5D24C77B617C}"/>
                      </a:ext>
                    </a:extLst>
                  </p:cNvPr>
                  <p:cNvSpPr/>
                  <p:nvPr/>
                </p:nvSpPr>
                <p:spPr bwMode="auto">
                  <a:xfrm>
                    <a:off x="2832937" y="2947358"/>
                    <a:ext cx="1143000" cy="4572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MPDU-2</a:t>
                    </a:r>
                  </a:p>
                </p:txBody>
              </p:sp>
              <p:grpSp>
                <p:nvGrpSpPr>
                  <p:cNvPr id="64" name="Group 63">
                    <a:extLst>
                      <a:ext uri="{FF2B5EF4-FFF2-40B4-BE49-F238E27FC236}">
                        <a16:creationId xmlns:a16="http://schemas.microsoft.com/office/drawing/2014/main" id="{A71879B2-6622-49CD-8AC5-218950943367}"/>
                      </a:ext>
                    </a:extLst>
                  </p:cNvPr>
                  <p:cNvGrpSpPr/>
                  <p:nvPr/>
                </p:nvGrpSpPr>
                <p:grpSpPr>
                  <a:xfrm>
                    <a:off x="2720224" y="2947358"/>
                    <a:ext cx="1371735" cy="457200"/>
                    <a:chOff x="2720224" y="2947358"/>
                    <a:chExt cx="1371735" cy="457200"/>
                  </a:xfrm>
                </p:grpSpPr>
                <p:sp>
                  <p:nvSpPr>
                    <p:cNvPr id="65" name="Rectangle 64">
                      <a:extLst>
                        <a:ext uri="{FF2B5EF4-FFF2-40B4-BE49-F238E27FC236}">
                          <a16:creationId xmlns:a16="http://schemas.microsoft.com/office/drawing/2014/main" id="{449FFEBA-9394-4555-96CF-98962B2764CD}"/>
                        </a:ext>
                      </a:extLst>
                    </p:cNvPr>
                    <p:cNvSpPr/>
                    <p:nvPr/>
                  </p:nvSpPr>
                  <p:spPr bwMode="auto">
                    <a:xfrm>
                      <a:off x="2720224"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sp>
                  <p:nvSpPr>
                    <p:cNvPr id="66" name="Rectangle 65">
                      <a:extLst>
                        <a:ext uri="{FF2B5EF4-FFF2-40B4-BE49-F238E27FC236}">
                          <a16:creationId xmlns:a16="http://schemas.microsoft.com/office/drawing/2014/main" id="{45BD136C-9297-4587-A9EE-E2C4096F7223}"/>
                        </a:ext>
                      </a:extLst>
                    </p:cNvPr>
                    <p:cNvSpPr/>
                    <p:nvPr/>
                  </p:nvSpPr>
                  <p:spPr bwMode="auto">
                    <a:xfrm>
                      <a:off x="3979246"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grpSp>
            </p:grpSp>
            <p:grpSp>
              <p:nvGrpSpPr>
                <p:cNvPr id="48" name="Group 47">
                  <a:extLst>
                    <a:ext uri="{FF2B5EF4-FFF2-40B4-BE49-F238E27FC236}">
                      <a16:creationId xmlns:a16="http://schemas.microsoft.com/office/drawing/2014/main" id="{957A8E20-D646-48BF-97E1-0DA8C9A2E392}"/>
                    </a:ext>
                  </a:extLst>
                </p:cNvPr>
                <p:cNvGrpSpPr/>
                <p:nvPr/>
              </p:nvGrpSpPr>
              <p:grpSpPr>
                <a:xfrm>
                  <a:off x="4359752" y="2947358"/>
                  <a:ext cx="1371735" cy="457200"/>
                  <a:chOff x="2720224" y="2947358"/>
                  <a:chExt cx="1371735" cy="457200"/>
                </a:xfrm>
              </p:grpSpPr>
              <p:sp>
                <p:nvSpPr>
                  <p:cNvPr id="59" name="Rectangle 58">
                    <a:extLst>
                      <a:ext uri="{FF2B5EF4-FFF2-40B4-BE49-F238E27FC236}">
                        <a16:creationId xmlns:a16="http://schemas.microsoft.com/office/drawing/2014/main" id="{B2015045-FA35-4105-AD2A-85F273B10095}"/>
                      </a:ext>
                    </a:extLst>
                  </p:cNvPr>
                  <p:cNvSpPr/>
                  <p:nvPr/>
                </p:nvSpPr>
                <p:spPr bwMode="auto">
                  <a:xfrm>
                    <a:off x="2832937" y="2947358"/>
                    <a:ext cx="1143000" cy="4572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MPDU-3</a:t>
                    </a:r>
                  </a:p>
                </p:txBody>
              </p:sp>
              <p:grpSp>
                <p:nvGrpSpPr>
                  <p:cNvPr id="60" name="Group 59">
                    <a:extLst>
                      <a:ext uri="{FF2B5EF4-FFF2-40B4-BE49-F238E27FC236}">
                        <a16:creationId xmlns:a16="http://schemas.microsoft.com/office/drawing/2014/main" id="{9E72DC6B-8D3E-4C1A-8C99-3A68AAA5C62F}"/>
                      </a:ext>
                    </a:extLst>
                  </p:cNvPr>
                  <p:cNvGrpSpPr/>
                  <p:nvPr/>
                </p:nvGrpSpPr>
                <p:grpSpPr>
                  <a:xfrm>
                    <a:off x="2720224" y="2947358"/>
                    <a:ext cx="1371735" cy="457200"/>
                    <a:chOff x="2720224" y="2947358"/>
                    <a:chExt cx="1371735" cy="457200"/>
                  </a:xfrm>
                </p:grpSpPr>
                <p:sp>
                  <p:nvSpPr>
                    <p:cNvPr id="61" name="Rectangle 60">
                      <a:extLst>
                        <a:ext uri="{FF2B5EF4-FFF2-40B4-BE49-F238E27FC236}">
                          <a16:creationId xmlns:a16="http://schemas.microsoft.com/office/drawing/2014/main" id="{9EEF7BD6-C0F8-4A92-BC22-0784A45FF7F7}"/>
                        </a:ext>
                      </a:extLst>
                    </p:cNvPr>
                    <p:cNvSpPr/>
                    <p:nvPr/>
                  </p:nvSpPr>
                  <p:spPr bwMode="auto">
                    <a:xfrm>
                      <a:off x="2720224"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sp>
                  <p:nvSpPr>
                    <p:cNvPr id="62" name="Rectangle 61">
                      <a:extLst>
                        <a:ext uri="{FF2B5EF4-FFF2-40B4-BE49-F238E27FC236}">
                          <a16:creationId xmlns:a16="http://schemas.microsoft.com/office/drawing/2014/main" id="{2368F795-15E8-4648-BDE5-C1E2812156B0}"/>
                        </a:ext>
                      </a:extLst>
                    </p:cNvPr>
                    <p:cNvSpPr/>
                    <p:nvPr/>
                  </p:nvSpPr>
                  <p:spPr bwMode="auto">
                    <a:xfrm>
                      <a:off x="3979246"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grpSp>
            </p:grpSp>
            <p:grpSp>
              <p:nvGrpSpPr>
                <p:cNvPr id="49" name="Group 48">
                  <a:extLst>
                    <a:ext uri="{FF2B5EF4-FFF2-40B4-BE49-F238E27FC236}">
                      <a16:creationId xmlns:a16="http://schemas.microsoft.com/office/drawing/2014/main" id="{1D59150E-69FC-4817-A3C7-B607516D7AE1}"/>
                    </a:ext>
                  </a:extLst>
                </p:cNvPr>
                <p:cNvGrpSpPr/>
                <p:nvPr/>
              </p:nvGrpSpPr>
              <p:grpSpPr>
                <a:xfrm>
                  <a:off x="5999281" y="2947358"/>
                  <a:ext cx="1371735" cy="457200"/>
                  <a:chOff x="2720224" y="2947358"/>
                  <a:chExt cx="1371735" cy="457200"/>
                </a:xfrm>
              </p:grpSpPr>
              <p:sp>
                <p:nvSpPr>
                  <p:cNvPr id="55" name="Rectangle 54">
                    <a:extLst>
                      <a:ext uri="{FF2B5EF4-FFF2-40B4-BE49-F238E27FC236}">
                        <a16:creationId xmlns:a16="http://schemas.microsoft.com/office/drawing/2014/main" id="{8D988A02-41F4-43C0-9EE8-8DC49BC79902}"/>
                      </a:ext>
                    </a:extLst>
                  </p:cNvPr>
                  <p:cNvSpPr/>
                  <p:nvPr/>
                </p:nvSpPr>
                <p:spPr bwMode="auto">
                  <a:xfrm>
                    <a:off x="2832937" y="2947358"/>
                    <a:ext cx="1143000" cy="4572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MPDU-4</a:t>
                    </a:r>
                  </a:p>
                </p:txBody>
              </p:sp>
              <p:grpSp>
                <p:nvGrpSpPr>
                  <p:cNvPr id="56" name="Group 55">
                    <a:extLst>
                      <a:ext uri="{FF2B5EF4-FFF2-40B4-BE49-F238E27FC236}">
                        <a16:creationId xmlns:a16="http://schemas.microsoft.com/office/drawing/2014/main" id="{808B7C28-724D-4AED-9343-232399916E15}"/>
                      </a:ext>
                    </a:extLst>
                  </p:cNvPr>
                  <p:cNvGrpSpPr/>
                  <p:nvPr/>
                </p:nvGrpSpPr>
                <p:grpSpPr>
                  <a:xfrm>
                    <a:off x="2720224" y="2947358"/>
                    <a:ext cx="1371735" cy="457200"/>
                    <a:chOff x="2720224" y="2947358"/>
                    <a:chExt cx="1371735" cy="457200"/>
                  </a:xfrm>
                </p:grpSpPr>
                <p:sp>
                  <p:nvSpPr>
                    <p:cNvPr id="57" name="Rectangle 56">
                      <a:extLst>
                        <a:ext uri="{FF2B5EF4-FFF2-40B4-BE49-F238E27FC236}">
                          <a16:creationId xmlns:a16="http://schemas.microsoft.com/office/drawing/2014/main" id="{5D4C2681-25E1-4694-890F-2AEA4341F198}"/>
                        </a:ext>
                      </a:extLst>
                    </p:cNvPr>
                    <p:cNvSpPr/>
                    <p:nvPr/>
                  </p:nvSpPr>
                  <p:spPr bwMode="auto">
                    <a:xfrm>
                      <a:off x="2720224"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sp>
                  <p:nvSpPr>
                    <p:cNvPr id="58" name="Rectangle 57">
                      <a:extLst>
                        <a:ext uri="{FF2B5EF4-FFF2-40B4-BE49-F238E27FC236}">
                          <a16:creationId xmlns:a16="http://schemas.microsoft.com/office/drawing/2014/main" id="{E3B64C9E-1E1A-4540-BF02-9B54E3FF78B5}"/>
                        </a:ext>
                      </a:extLst>
                    </p:cNvPr>
                    <p:cNvSpPr/>
                    <p:nvPr/>
                  </p:nvSpPr>
                  <p:spPr bwMode="auto">
                    <a:xfrm>
                      <a:off x="3979246"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grpSp>
            </p:grpSp>
            <p:sp>
              <p:nvSpPr>
                <p:cNvPr id="50" name="TextBox 49">
                  <a:extLst>
                    <a:ext uri="{FF2B5EF4-FFF2-40B4-BE49-F238E27FC236}">
                      <a16:creationId xmlns:a16="http://schemas.microsoft.com/office/drawing/2014/main" id="{46CB24EF-CEC5-48D5-BFCF-12AE4EF5FE28}"/>
                    </a:ext>
                  </a:extLst>
                </p:cNvPr>
                <p:cNvSpPr txBox="1"/>
                <p:nvPr/>
              </p:nvSpPr>
              <p:spPr>
                <a:xfrm>
                  <a:off x="2412522" y="3037458"/>
                  <a:ext cx="304800" cy="281806"/>
                </a:xfrm>
                <a:prstGeom prst="rect">
                  <a:avLst/>
                </a:prstGeom>
                <a:noFill/>
              </p:spPr>
              <p:txBody>
                <a:bodyPr wrap="square" rtlCol="0">
                  <a:spAutoFit/>
                </a:bodyPr>
                <a:lstStyle/>
                <a:p>
                  <a:r>
                    <a:rPr lang="en-US" sz="800" dirty="0"/>
                    <a:t>…</a:t>
                  </a:r>
                </a:p>
              </p:txBody>
            </p:sp>
            <p:sp>
              <p:nvSpPr>
                <p:cNvPr id="51" name="TextBox 50">
                  <a:extLst>
                    <a:ext uri="{FF2B5EF4-FFF2-40B4-BE49-F238E27FC236}">
                      <a16:creationId xmlns:a16="http://schemas.microsoft.com/office/drawing/2014/main" id="{F3E6D942-B429-4C20-8A8A-AC8551F8C6FA}"/>
                    </a:ext>
                  </a:extLst>
                </p:cNvPr>
                <p:cNvSpPr txBox="1"/>
                <p:nvPr/>
              </p:nvSpPr>
              <p:spPr>
                <a:xfrm>
                  <a:off x="4038600" y="3048000"/>
                  <a:ext cx="304800" cy="281806"/>
                </a:xfrm>
                <a:prstGeom prst="rect">
                  <a:avLst/>
                </a:prstGeom>
                <a:noFill/>
              </p:spPr>
              <p:txBody>
                <a:bodyPr wrap="square" rtlCol="0">
                  <a:spAutoFit/>
                </a:bodyPr>
                <a:lstStyle/>
                <a:p>
                  <a:r>
                    <a:rPr lang="en-US" sz="800" dirty="0"/>
                    <a:t>…</a:t>
                  </a:r>
                </a:p>
              </p:txBody>
            </p:sp>
            <p:sp>
              <p:nvSpPr>
                <p:cNvPr id="52" name="TextBox 51">
                  <a:extLst>
                    <a:ext uri="{FF2B5EF4-FFF2-40B4-BE49-F238E27FC236}">
                      <a16:creationId xmlns:a16="http://schemas.microsoft.com/office/drawing/2014/main" id="{FB97B68B-2A8A-4C5C-B318-311E360C875C}"/>
                    </a:ext>
                  </a:extLst>
                </p:cNvPr>
                <p:cNvSpPr txBox="1"/>
                <p:nvPr/>
              </p:nvSpPr>
              <p:spPr>
                <a:xfrm>
                  <a:off x="5697748" y="3048000"/>
                  <a:ext cx="304800" cy="281806"/>
                </a:xfrm>
                <a:prstGeom prst="rect">
                  <a:avLst/>
                </a:prstGeom>
                <a:noFill/>
              </p:spPr>
              <p:txBody>
                <a:bodyPr wrap="square" rtlCol="0">
                  <a:spAutoFit/>
                </a:bodyPr>
                <a:lstStyle/>
                <a:p>
                  <a:r>
                    <a:rPr lang="en-US" sz="800" dirty="0"/>
                    <a:t>…</a:t>
                  </a:r>
                </a:p>
              </p:txBody>
            </p:sp>
            <p:sp>
              <p:nvSpPr>
                <p:cNvPr id="53" name="Rectangle 52">
                  <a:extLst>
                    <a:ext uri="{FF2B5EF4-FFF2-40B4-BE49-F238E27FC236}">
                      <a16:creationId xmlns:a16="http://schemas.microsoft.com/office/drawing/2014/main" id="{CACD0DEA-BD39-4757-89DC-378D05A84465}"/>
                    </a:ext>
                  </a:extLst>
                </p:cNvPr>
                <p:cNvSpPr/>
                <p:nvPr/>
              </p:nvSpPr>
              <p:spPr bwMode="auto">
                <a:xfrm>
                  <a:off x="1062487" y="2947357"/>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sp>
              <p:nvSpPr>
                <p:cNvPr id="54" name="Rectangle 53">
                  <a:extLst>
                    <a:ext uri="{FF2B5EF4-FFF2-40B4-BE49-F238E27FC236}">
                      <a16:creationId xmlns:a16="http://schemas.microsoft.com/office/drawing/2014/main" id="{A193567E-AAA2-4A16-BD70-FCF5E8DF5935}"/>
                    </a:ext>
                  </a:extLst>
                </p:cNvPr>
                <p:cNvSpPr/>
                <p:nvPr/>
              </p:nvSpPr>
              <p:spPr bwMode="auto">
                <a:xfrm>
                  <a:off x="7376182" y="2947357"/>
                  <a:ext cx="167618" cy="457200"/>
                </a:xfrm>
                <a:prstGeom prst="rect">
                  <a:avLst/>
                </a:prstGeom>
                <a:solidFill>
                  <a:srgbClr val="FFFF00"/>
                </a:solidFill>
                <a:ln w="12700" cap="flat" cmpd="sng" algn="ctr">
                  <a:solidFill>
                    <a:srgbClr val="FFFF00"/>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grpSp>
          <p:grpSp>
            <p:nvGrpSpPr>
              <p:cNvPr id="30" name="Group 29">
                <a:extLst>
                  <a:ext uri="{FF2B5EF4-FFF2-40B4-BE49-F238E27FC236}">
                    <a16:creationId xmlns:a16="http://schemas.microsoft.com/office/drawing/2014/main" id="{FBDAF303-61A8-450A-9594-AA5F7AD4ADFA}"/>
                  </a:ext>
                </a:extLst>
              </p:cNvPr>
              <p:cNvGrpSpPr/>
              <p:nvPr/>
            </p:nvGrpSpPr>
            <p:grpSpPr>
              <a:xfrm>
                <a:off x="1331344" y="4880987"/>
                <a:ext cx="6481312" cy="296422"/>
                <a:chOff x="1331343" y="3433299"/>
                <a:chExt cx="6258162" cy="304806"/>
              </a:xfrm>
              <a:solidFill>
                <a:schemeClr val="bg2">
                  <a:lumMod val="40000"/>
                  <a:lumOff val="60000"/>
                </a:schemeClr>
              </a:solidFill>
            </p:grpSpPr>
            <p:sp>
              <p:nvSpPr>
                <p:cNvPr id="34" name="Rectangle 33">
                  <a:extLst>
                    <a:ext uri="{FF2B5EF4-FFF2-40B4-BE49-F238E27FC236}">
                      <a16:creationId xmlns:a16="http://schemas.microsoft.com/office/drawing/2014/main" id="{537A3198-04F6-4553-8227-E4B3D0D10016}"/>
                    </a:ext>
                  </a:extLst>
                </p:cNvPr>
                <p:cNvSpPr/>
                <p:nvPr/>
              </p:nvSpPr>
              <p:spPr bwMode="auto">
                <a:xfrm>
                  <a:off x="1331343" y="3437621"/>
                  <a:ext cx="573657" cy="296178"/>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CW-1</a:t>
                  </a:r>
                </a:p>
              </p:txBody>
            </p:sp>
            <p:sp>
              <p:nvSpPr>
                <p:cNvPr id="35" name="Rectangle 34">
                  <a:extLst>
                    <a:ext uri="{FF2B5EF4-FFF2-40B4-BE49-F238E27FC236}">
                      <a16:creationId xmlns:a16="http://schemas.microsoft.com/office/drawing/2014/main" id="{0EC767AB-D1E5-4206-A395-28EAC1731D1D}"/>
                    </a:ext>
                  </a:extLst>
                </p:cNvPr>
                <p:cNvSpPr/>
                <p:nvPr/>
              </p:nvSpPr>
              <p:spPr bwMode="auto">
                <a:xfrm>
                  <a:off x="1902125" y="3438089"/>
                  <a:ext cx="573657" cy="29571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CW-2</a:t>
                  </a:r>
                </a:p>
              </p:txBody>
            </p:sp>
            <p:sp>
              <p:nvSpPr>
                <p:cNvPr id="36" name="Rectangle 35">
                  <a:extLst>
                    <a:ext uri="{FF2B5EF4-FFF2-40B4-BE49-F238E27FC236}">
                      <a16:creationId xmlns:a16="http://schemas.microsoft.com/office/drawing/2014/main" id="{09681F2F-EC94-4B51-B0B6-1F7F27DC222F}"/>
                    </a:ext>
                  </a:extLst>
                </p:cNvPr>
                <p:cNvSpPr/>
                <p:nvPr/>
              </p:nvSpPr>
              <p:spPr bwMode="auto">
                <a:xfrm>
                  <a:off x="2471779" y="3437623"/>
                  <a:ext cx="573657" cy="296176"/>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solidFill>
                        <a:srgbClr val="FF0000"/>
                      </a:solidFill>
                    </a:rPr>
                    <a:t>CW-3</a:t>
                  </a:r>
                </a:p>
              </p:txBody>
            </p:sp>
            <p:sp>
              <p:nvSpPr>
                <p:cNvPr id="37" name="Rectangle 36">
                  <a:extLst>
                    <a:ext uri="{FF2B5EF4-FFF2-40B4-BE49-F238E27FC236}">
                      <a16:creationId xmlns:a16="http://schemas.microsoft.com/office/drawing/2014/main" id="{A9392EFE-8EEF-4AAB-9199-2ECDDB72CCAC}"/>
                    </a:ext>
                  </a:extLst>
                </p:cNvPr>
                <p:cNvSpPr/>
                <p:nvPr/>
              </p:nvSpPr>
              <p:spPr bwMode="auto">
                <a:xfrm>
                  <a:off x="3034751" y="3433299"/>
                  <a:ext cx="573657" cy="30480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solidFill>
                        <a:srgbClr val="FF0000"/>
                      </a:solidFill>
                    </a:rPr>
                    <a:t>CW-4</a:t>
                  </a:r>
                </a:p>
              </p:txBody>
            </p:sp>
            <p:sp>
              <p:nvSpPr>
                <p:cNvPr id="38" name="Rectangle 37">
                  <a:extLst>
                    <a:ext uri="{FF2B5EF4-FFF2-40B4-BE49-F238E27FC236}">
                      <a16:creationId xmlns:a16="http://schemas.microsoft.com/office/drawing/2014/main" id="{2E85DAEB-1182-40E7-A1AD-6F05F7ACB960}"/>
                    </a:ext>
                  </a:extLst>
                </p:cNvPr>
                <p:cNvSpPr/>
                <p:nvPr/>
              </p:nvSpPr>
              <p:spPr bwMode="auto">
                <a:xfrm>
                  <a:off x="3605533" y="3433302"/>
                  <a:ext cx="573657" cy="30480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solidFill>
                        <a:srgbClr val="FF0000"/>
                      </a:solidFill>
                    </a:rPr>
                    <a:t>CW-5</a:t>
                  </a:r>
                </a:p>
              </p:txBody>
            </p:sp>
            <p:sp>
              <p:nvSpPr>
                <p:cNvPr id="39" name="Rectangle 38">
                  <a:extLst>
                    <a:ext uri="{FF2B5EF4-FFF2-40B4-BE49-F238E27FC236}">
                      <a16:creationId xmlns:a16="http://schemas.microsoft.com/office/drawing/2014/main" id="{DB5D5C79-B8A6-4EDD-AA0A-B5E2349B492C}"/>
                    </a:ext>
                  </a:extLst>
                </p:cNvPr>
                <p:cNvSpPr/>
                <p:nvPr/>
              </p:nvSpPr>
              <p:spPr bwMode="auto">
                <a:xfrm>
                  <a:off x="4175187" y="3433303"/>
                  <a:ext cx="573657" cy="30480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solidFill>
                        <a:srgbClr val="FF0000"/>
                      </a:solidFill>
                    </a:rPr>
                    <a:t>CW-6</a:t>
                  </a:r>
                </a:p>
              </p:txBody>
            </p:sp>
            <p:sp>
              <p:nvSpPr>
                <p:cNvPr id="40" name="Rectangle 39">
                  <a:extLst>
                    <a:ext uri="{FF2B5EF4-FFF2-40B4-BE49-F238E27FC236}">
                      <a16:creationId xmlns:a16="http://schemas.microsoft.com/office/drawing/2014/main" id="{0FBAE264-DD24-499D-A397-10C5FE1D33DF}"/>
                    </a:ext>
                  </a:extLst>
                </p:cNvPr>
                <p:cNvSpPr/>
                <p:nvPr/>
              </p:nvSpPr>
              <p:spPr bwMode="auto">
                <a:xfrm>
                  <a:off x="4741658" y="3433300"/>
                  <a:ext cx="573657" cy="30480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CW-7</a:t>
                  </a:r>
                </a:p>
              </p:txBody>
            </p:sp>
            <p:sp>
              <p:nvSpPr>
                <p:cNvPr id="41" name="Rectangle 40">
                  <a:extLst>
                    <a:ext uri="{FF2B5EF4-FFF2-40B4-BE49-F238E27FC236}">
                      <a16:creationId xmlns:a16="http://schemas.microsoft.com/office/drawing/2014/main" id="{9BB1E700-0427-479C-8139-D6453EF7D868}"/>
                    </a:ext>
                  </a:extLst>
                </p:cNvPr>
                <p:cNvSpPr/>
                <p:nvPr/>
              </p:nvSpPr>
              <p:spPr bwMode="auto">
                <a:xfrm>
                  <a:off x="5312440" y="3433305"/>
                  <a:ext cx="573657" cy="30480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CW-8</a:t>
                  </a:r>
                </a:p>
              </p:txBody>
            </p:sp>
            <p:sp>
              <p:nvSpPr>
                <p:cNvPr id="42" name="Rectangle 41">
                  <a:extLst>
                    <a:ext uri="{FF2B5EF4-FFF2-40B4-BE49-F238E27FC236}">
                      <a16:creationId xmlns:a16="http://schemas.microsoft.com/office/drawing/2014/main" id="{153E6DF6-F6E1-4617-951A-ED7AF60EF4B2}"/>
                    </a:ext>
                  </a:extLst>
                </p:cNvPr>
                <p:cNvSpPr/>
                <p:nvPr/>
              </p:nvSpPr>
              <p:spPr bwMode="auto">
                <a:xfrm>
                  <a:off x="5882094" y="3433301"/>
                  <a:ext cx="573657" cy="30480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CW-9</a:t>
                  </a:r>
                </a:p>
              </p:txBody>
            </p:sp>
            <p:sp>
              <p:nvSpPr>
                <p:cNvPr id="43" name="Rectangle 42">
                  <a:extLst>
                    <a:ext uri="{FF2B5EF4-FFF2-40B4-BE49-F238E27FC236}">
                      <a16:creationId xmlns:a16="http://schemas.microsoft.com/office/drawing/2014/main" id="{7CB30B38-3AF2-4FF6-ABAC-9220B931EDBF}"/>
                    </a:ext>
                  </a:extLst>
                </p:cNvPr>
                <p:cNvSpPr/>
                <p:nvPr/>
              </p:nvSpPr>
              <p:spPr bwMode="auto">
                <a:xfrm>
                  <a:off x="6445066" y="3437623"/>
                  <a:ext cx="573657" cy="296178"/>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CW-10</a:t>
                  </a:r>
                </a:p>
              </p:txBody>
            </p:sp>
            <p:sp>
              <p:nvSpPr>
                <p:cNvPr id="44" name="Rectangle 43">
                  <a:extLst>
                    <a:ext uri="{FF2B5EF4-FFF2-40B4-BE49-F238E27FC236}">
                      <a16:creationId xmlns:a16="http://schemas.microsoft.com/office/drawing/2014/main" id="{BE5B363C-F609-4788-9697-A4AA262B9D05}"/>
                    </a:ext>
                  </a:extLst>
                </p:cNvPr>
                <p:cNvSpPr/>
                <p:nvPr/>
              </p:nvSpPr>
              <p:spPr bwMode="auto">
                <a:xfrm>
                  <a:off x="7015848" y="3437623"/>
                  <a:ext cx="573657" cy="296178"/>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CW-11</a:t>
                  </a:r>
                </a:p>
              </p:txBody>
            </p:sp>
          </p:grpSp>
          <p:sp>
            <p:nvSpPr>
              <p:cNvPr id="31" name="TextBox 30">
                <a:extLst>
                  <a:ext uri="{FF2B5EF4-FFF2-40B4-BE49-F238E27FC236}">
                    <a16:creationId xmlns:a16="http://schemas.microsoft.com/office/drawing/2014/main" id="{E548DA88-9858-4588-BE68-D2F7BC592A12}"/>
                  </a:ext>
                </a:extLst>
              </p:cNvPr>
              <p:cNvSpPr txBox="1"/>
              <p:nvPr/>
            </p:nvSpPr>
            <p:spPr>
              <a:xfrm>
                <a:off x="3063858" y="3923212"/>
                <a:ext cx="1265930" cy="281806"/>
              </a:xfrm>
              <a:prstGeom prst="rect">
                <a:avLst/>
              </a:prstGeom>
              <a:noFill/>
            </p:spPr>
            <p:txBody>
              <a:bodyPr wrap="square" rtlCol="0">
                <a:spAutoFit/>
              </a:bodyPr>
              <a:lstStyle/>
              <a:p>
                <a:r>
                  <a:rPr lang="en-US" sz="800" b="1" dirty="0">
                    <a:solidFill>
                      <a:srgbClr val="FF0000"/>
                    </a:solidFill>
                  </a:rPr>
                  <a:t>Decoding Failed</a:t>
                </a:r>
              </a:p>
            </p:txBody>
          </p:sp>
          <p:cxnSp>
            <p:nvCxnSpPr>
              <p:cNvPr id="32" name="Straight Arrow Connector 31">
                <a:extLst>
                  <a:ext uri="{FF2B5EF4-FFF2-40B4-BE49-F238E27FC236}">
                    <a16:creationId xmlns:a16="http://schemas.microsoft.com/office/drawing/2014/main" id="{091DA7B0-67B7-474C-826E-C0ACA1894932}"/>
                  </a:ext>
                </a:extLst>
              </p:cNvPr>
              <p:cNvCxnSpPr>
                <a:cxnSpLocks/>
              </p:cNvCxnSpPr>
              <p:nvPr/>
            </p:nvCxnSpPr>
            <p:spPr bwMode="auto">
              <a:xfrm flipH="1">
                <a:off x="2996044" y="4641004"/>
                <a:ext cx="5109" cy="776380"/>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33" name="Straight Arrow Connector 32">
                <a:extLst>
                  <a:ext uri="{FF2B5EF4-FFF2-40B4-BE49-F238E27FC236}">
                    <a16:creationId xmlns:a16="http://schemas.microsoft.com/office/drawing/2014/main" id="{C83B1961-6D54-4075-AD4B-6670ADAF91A4}"/>
                  </a:ext>
                </a:extLst>
              </p:cNvPr>
              <p:cNvCxnSpPr>
                <a:cxnSpLocks/>
              </p:cNvCxnSpPr>
              <p:nvPr/>
            </p:nvCxnSpPr>
            <p:spPr bwMode="auto">
              <a:xfrm flipH="1">
                <a:off x="4623500" y="4638914"/>
                <a:ext cx="5109" cy="776380"/>
              </a:xfrm>
              <a:prstGeom prst="straightConnector1">
                <a:avLst/>
              </a:prstGeom>
              <a:solidFill>
                <a:schemeClr val="accent1"/>
              </a:solidFill>
              <a:ln w="12700" cap="flat" cmpd="sng" algn="ctr">
                <a:solidFill>
                  <a:schemeClr val="tx1"/>
                </a:solidFill>
                <a:prstDash val="solid"/>
                <a:round/>
                <a:headEnd type="none" w="sm" len="sm"/>
                <a:tailEnd type="triangle"/>
              </a:ln>
            </p:spPr>
          </p:cxnSp>
        </p:grpSp>
        <p:sp>
          <p:nvSpPr>
            <p:cNvPr id="67" name="Rectangle 66">
              <a:extLst>
                <a:ext uri="{FF2B5EF4-FFF2-40B4-BE49-F238E27FC236}">
                  <a16:creationId xmlns:a16="http://schemas.microsoft.com/office/drawing/2014/main" id="{BCF4300A-534B-4BB8-B611-F8DBCD8F065E}"/>
                </a:ext>
              </a:extLst>
            </p:cNvPr>
            <p:cNvSpPr/>
            <p:nvPr/>
          </p:nvSpPr>
          <p:spPr bwMode="auto">
            <a:xfrm>
              <a:off x="3397066" y="6172200"/>
              <a:ext cx="485649" cy="220203"/>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solidFill>
                    <a:srgbClr val="FF0000"/>
                  </a:solidFill>
                </a:rPr>
                <a:t>CW-4</a:t>
              </a:r>
            </a:p>
          </p:txBody>
        </p:sp>
        <p:sp>
          <p:nvSpPr>
            <p:cNvPr id="68" name="Rectangle 67">
              <a:extLst>
                <a:ext uri="{FF2B5EF4-FFF2-40B4-BE49-F238E27FC236}">
                  <a16:creationId xmlns:a16="http://schemas.microsoft.com/office/drawing/2014/main" id="{BAE43CFB-B919-4326-88E6-EAC562792AF2}"/>
                </a:ext>
              </a:extLst>
            </p:cNvPr>
            <p:cNvSpPr/>
            <p:nvPr/>
          </p:nvSpPr>
          <p:spPr bwMode="auto">
            <a:xfrm>
              <a:off x="3880281" y="6172548"/>
              <a:ext cx="485649" cy="219855"/>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solidFill>
                    <a:srgbClr val="FF0000"/>
                  </a:solidFill>
                </a:rPr>
                <a:t>CW-5</a:t>
              </a:r>
            </a:p>
          </p:txBody>
        </p:sp>
        <p:sp>
          <p:nvSpPr>
            <p:cNvPr id="69" name="Rectangle 68">
              <a:extLst>
                <a:ext uri="{FF2B5EF4-FFF2-40B4-BE49-F238E27FC236}">
                  <a16:creationId xmlns:a16="http://schemas.microsoft.com/office/drawing/2014/main" id="{5B0CB0FC-065F-4F35-9FC5-CC902BC74253}"/>
                </a:ext>
              </a:extLst>
            </p:cNvPr>
            <p:cNvSpPr/>
            <p:nvPr/>
          </p:nvSpPr>
          <p:spPr bwMode="auto">
            <a:xfrm>
              <a:off x="4362540" y="6172202"/>
              <a:ext cx="485649" cy="220202"/>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solidFill>
                    <a:srgbClr val="FF0000"/>
                  </a:solidFill>
                </a:rPr>
                <a:t>CW-6</a:t>
              </a:r>
            </a:p>
          </p:txBody>
        </p:sp>
        <p:sp>
          <p:nvSpPr>
            <p:cNvPr id="70" name="Rectangle 69">
              <a:extLst>
                <a:ext uri="{FF2B5EF4-FFF2-40B4-BE49-F238E27FC236}">
                  <a16:creationId xmlns:a16="http://schemas.microsoft.com/office/drawing/2014/main" id="{BE568E22-03DD-4E2A-881A-B210BB8B64A2}"/>
                </a:ext>
              </a:extLst>
            </p:cNvPr>
            <p:cNvSpPr/>
            <p:nvPr/>
          </p:nvSpPr>
          <p:spPr bwMode="auto">
            <a:xfrm>
              <a:off x="2910200" y="6176387"/>
              <a:ext cx="485649" cy="220203"/>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solidFill>
                    <a:srgbClr val="FF0000"/>
                  </a:solidFill>
                </a:rPr>
                <a:t>CW-3</a:t>
              </a:r>
            </a:p>
          </p:txBody>
        </p:sp>
        <p:sp>
          <p:nvSpPr>
            <p:cNvPr id="71" name="TextBox 70">
              <a:extLst>
                <a:ext uri="{FF2B5EF4-FFF2-40B4-BE49-F238E27FC236}">
                  <a16:creationId xmlns:a16="http://schemas.microsoft.com/office/drawing/2014/main" id="{9F1F061A-7B9C-40E2-B272-3038532709D2}"/>
                </a:ext>
              </a:extLst>
            </p:cNvPr>
            <p:cNvSpPr txBox="1"/>
            <p:nvPr/>
          </p:nvSpPr>
          <p:spPr>
            <a:xfrm>
              <a:off x="3800084" y="5810587"/>
              <a:ext cx="325322" cy="400110"/>
            </a:xfrm>
            <a:prstGeom prst="rect">
              <a:avLst/>
            </a:prstGeom>
            <a:noFill/>
          </p:spPr>
          <p:txBody>
            <a:bodyPr wrap="square" rtlCol="0">
              <a:spAutoFit/>
            </a:bodyPr>
            <a:lstStyle/>
            <a:p>
              <a:r>
                <a:rPr lang="en-US" sz="2000" b="1" dirty="0"/>
                <a:t>+</a:t>
              </a:r>
              <a:endParaRPr lang="en-US" b="1" dirty="0"/>
            </a:p>
          </p:txBody>
        </p:sp>
      </p:grpSp>
      <p:sp>
        <p:nvSpPr>
          <p:cNvPr id="72" name="Rectangle 4">
            <a:extLst>
              <a:ext uri="{FF2B5EF4-FFF2-40B4-BE49-F238E27FC236}">
                <a16:creationId xmlns:a16="http://schemas.microsoft.com/office/drawing/2014/main" id="{C4D7C11D-AB31-4946-90F5-2B69BC84AEE5}"/>
              </a:ext>
            </a:extLst>
          </p:cNvPr>
          <p:cNvSpPr txBox="1">
            <a:spLocks noChangeArrowheads="1"/>
          </p:cNvSpPr>
          <p:nvPr/>
        </p:nvSpPr>
        <p:spPr bwMode="auto">
          <a:xfrm>
            <a:off x="696913" y="332601"/>
            <a:ext cx="884858" cy="276999"/>
          </a:xfrm>
          <a:prstGeom prst="rect">
            <a:avLst/>
          </a:prstGeom>
          <a:noFill/>
          <a:ln w="9525">
            <a:noFill/>
            <a:miter lim="800000"/>
          </a:ln>
          <a:effectLst/>
        </p:spPr>
        <p:txBody>
          <a:bodyPr vert="horz" wrap="none" lIns="0" tIns="0" rIns="0" bIns="0" numCol="1" anchor="b" anchorCtr="0" compatLnSpc="1">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US"/>
              <a:t>Jul, 2019</a:t>
            </a:r>
            <a:endParaRPr lang="en-US" dirty="0"/>
          </a:p>
        </p:txBody>
      </p:sp>
    </p:spTree>
    <p:extLst>
      <p:ext uri="{BB962C8B-B14F-4D97-AF65-F5344CB8AC3E}">
        <p14:creationId xmlns:p14="http://schemas.microsoft.com/office/powerpoint/2010/main" val="2402415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Content Placeholder 25">
            <a:extLst>
              <a:ext uri="{FF2B5EF4-FFF2-40B4-BE49-F238E27FC236}">
                <a16:creationId xmlns:a16="http://schemas.microsoft.com/office/drawing/2014/main" id="{12CA67F7-4676-495A-9A02-8484596716C7}"/>
              </a:ext>
            </a:extLst>
          </p:cNvPr>
          <p:cNvSpPr>
            <a:spLocks noGrp="1"/>
          </p:cNvSpPr>
          <p:nvPr>
            <p:ph idx="1"/>
          </p:nvPr>
        </p:nvSpPr>
        <p:spPr/>
        <p:txBody>
          <a:bodyPr/>
          <a:lstStyle/>
          <a:p>
            <a:r>
              <a:rPr lang="en-US" dirty="0"/>
              <a:t>RX only combines the previously stored CWs and tries to decode the full payload</a:t>
            </a:r>
          </a:p>
          <a:p>
            <a:r>
              <a:rPr lang="en-US" dirty="0"/>
              <a:t>Assume that with the retransmission the decoding was successful for previously failed MPDU, i.e., codewords 3 to 6 and new payload</a:t>
            </a:r>
          </a:p>
          <a:p>
            <a:r>
              <a:rPr lang="en-US" dirty="0"/>
              <a:t>Then the decoded bit stream is again presented to the MAC for parsing</a:t>
            </a:r>
          </a:p>
          <a:p>
            <a:r>
              <a:rPr lang="en-US" dirty="0"/>
              <a:t>The MAC now determines that in addition to the MPDUs 1, 3 and 4, also MPDU 2 is correctly received. </a:t>
            </a:r>
          </a:p>
          <a:p>
            <a:r>
              <a:rPr lang="en-US" dirty="0"/>
              <a:t>At the same time, RX MAC will also parse the new payload containing MPDUs 5 to 7. </a:t>
            </a:r>
          </a:p>
          <a:p>
            <a:pPr lvl="1"/>
            <a:r>
              <a:rPr lang="en-US" dirty="0"/>
              <a:t>If we assume all of these are correct, the receiver can send a “traditional” ACK for all MPDUs</a:t>
            </a:r>
          </a:p>
          <a:p>
            <a:pPr lvl="1"/>
            <a:r>
              <a:rPr lang="en-US" dirty="0"/>
              <a:t>If some MPDUS and CW are not decoded correctly, then RX can send again 2-tier feedback and TX can combine the failed CWs with new transmission containing fresh payload as well</a:t>
            </a:r>
          </a:p>
          <a:p>
            <a:r>
              <a:rPr lang="en-US" dirty="0"/>
              <a:t> </a:t>
            </a:r>
          </a:p>
        </p:txBody>
      </p:sp>
      <p:sp>
        <p:nvSpPr>
          <p:cNvPr id="4" name="Slide Number Placeholder 3">
            <a:extLst>
              <a:ext uri="{FF2B5EF4-FFF2-40B4-BE49-F238E27FC236}">
                <a16:creationId xmlns:a16="http://schemas.microsoft.com/office/drawing/2014/main" id="{D2EA74BD-A997-4A37-95F4-A89DE6D10D43}"/>
              </a:ext>
            </a:extLst>
          </p:cNvPr>
          <p:cNvSpPr>
            <a:spLocks noGrp="1"/>
          </p:cNvSpPr>
          <p:nvPr>
            <p:ph type="sldNum" sz="quarter" idx="12"/>
          </p:nvPr>
        </p:nvSpPr>
        <p:spPr/>
        <p:txBody>
          <a:bodyPr/>
          <a:lstStyle/>
          <a:p>
            <a:pPr>
              <a:defRPr/>
            </a:pPr>
            <a:r>
              <a:rPr lang="en-US"/>
              <a:t>Slide </a:t>
            </a:r>
            <a:fld id="{7614916F-BBEF-4684-B6F5-1E636F42BA02}" type="slidenum">
              <a:rPr lang="en-US" smtClean="0"/>
              <a:t>18</a:t>
            </a:fld>
            <a:endParaRPr lang="en-US"/>
          </a:p>
        </p:txBody>
      </p:sp>
      <p:sp>
        <p:nvSpPr>
          <p:cNvPr id="27" name="Title 4">
            <a:extLst>
              <a:ext uri="{FF2B5EF4-FFF2-40B4-BE49-F238E27FC236}">
                <a16:creationId xmlns:a16="http://schemas.microsoft.com/office/drawing/2014/main" id="{8C83B010-20BA-4F06-B6E8-6DD946967622}"/>
              </a:ext>
            </a:extLst>
          </p:cNvPr>
          <p:cNvSpPr>
            <a:spLocks noGrp="1"/>
          </p:cNvSpPr>
          <p:nvPr>
            <p:ph type="title"/>
          </p:nvPr>
        </p:nvSpPr>
        <p:spPr>
          <a:xfrm>
            <a:off x="685800" y="685800"/>
            <a:ext cx="7772400" cy="609600"/>
          </a:xfrm>
        </p:spPr>
        <p:txBody>
          <a:bodyPr/>
          <a:lstStyle/>
          <a:p>
            <a:r>
              <a:rPr lang="en-US" dirty="0"/>
              <a:t>Solution 2: Efficient 2-tier HARQ</a:t>
            </a:r>
          </a:p>
        </p:txBody>
      </p:sp>
      <p:sp>
        <p:nvSpPr>
          <p:cNvPr id="5" name="Rectangle 4">
            <a:extLst>
              <a:ext uri="{FF2B5EF4-FFF2-40B4-BE49-F238E27FC236}">
                <a16:creationId xmlns:a16="http://schemas.microsoft.com/office/drawing/2014/main" id="{359FAEB6-FEC0-4578-941E-3185EEDE8F82}"/>
              </a:ext>
            </a:extLst>
          </p:cNvPr>
          <p:cNvSpPr txBox="1">
            <a:spLocks noChangeArrowheads="1"/>
          </p:cNvSpPr>
          <p:nvPr/>
        </p:nvSpPr>
        <p:spPr bwMode="auto">
          <a:xfrm>
            <a:off x="696913" y="332601"/>
            <a:ext cx="884858" cy="276999"/>
          </a:xfrm>
          <a:prstGeom prst="rect">
            <a:avLst/>
          </a:prstGeom>
          <a:noFill/>
          <a:ln w="9525">
            <a:noFill/>
            <a:miter lim="800000"/>
          </a:ln>
          <a:effectLst/>
        </p:spPr>
        <p:txBody>
          <a:bodyPr vert="horz" wrap="none" lIns="0" tIns="0" rIns="0" bIns="0" numCol="1" anchor="b" anchorCtr="0" compatLnSpc="1">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US"/>
              <a:t>Jul, 2019</a:t>
            </a:r>
            <a:endParaRPr lang="en-US" dirty="0"/>
          </a:p>
        </p:txBody>
      </p:sp>
    </p:spTree>
    <p:extLst>
      <p:ext uri="{BB962C8B-B14F-4D97-AF65-F5344CB8AC3E}">
        <p14:creationId xmlns:p14="http://schemas.microsoft.com/office/powerpoint/2010/main" val="11723125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4E05DD8-24B0-4C5A-931B-C380830744F7}"/>
              </a:ext>
            </a:extLst>
          </p:cNvPr>
          <p:cNvSpPr>
            <a:spLocks noGrp="1"/>
          </p:cNvSpPr>
          <p:nvPr>
            <p:ph type="title"/>
          </p:nvPr>
        </p:nvSpPr>
        <p:spPr/>
        <p:txBody>
          <a:bodyPr/>
          <a:lstStyle/>
          <a:p>
            <a:r>
              <a:rPr lang="en-US" dirty="0"/>
              <a:t>Solution 2: Efficient 2-tier HARQ</a:t>
            </a:r>
          </a:p>
        </p:txBody>
      </p:sp>
      <p:sp>
        <p:nvSpPr>
          <p:cNvPr id="6" name="Content Placeholder 5">
            <a:extLst>
              <a:ext uri="{FF2B5EF4-FFF2-40B4-BE49-F238E27FC236}">
                <a16:creationId xmlns:a16="http://schemas.microsoft.com/office/drawing/2014/main" id="{CD94F98A-FC23-4481-8EB5-6B8FA05AD179}"/>
              </a:ext>
            </a:extLst>
          </p:cNvPr>
          <p:cNvSpPr>
            <a:spLocks noGrp="1"/>
          </p:cNvSpPr>
          <p:nvPr>
            <p:ph idx="1"/>
          </p:nvPr>
        </p:nvSpPr>
        <p:spPr>
          <a:xfrm>
            <a:off x="685800" y="1600200"/>
            <a:ext cx="7772400" cy="4724400"/>
          </a:xfrm>
        </p:spPr>
        <p:txBody>
          <a:bodyPr/>
          <a:lstStyle/>
          <a:p>
            <a:r>
              <a:rPr lang="en-US" dirty="0"/>
              <a:t>This approach is spectrally efficient and does not need to setup any HARQ session </a:t>
            </a:r>
          </a:p>
          <a:p>
            <a:r>
              <a:rPr lang="en-US" dirty="0"/>
              <a:t>Its independent to HARQ scheme</a:t>
            </a:r>
          </a:p>
          <a:p>
            <a:pPr lvl="1"/>
            <a:r>
              <a:rPr lang="en-US" dirty="0"/>
              <a:t>It can support both CC and IR HARQ (single bit signaling, details not discussed here)</a:t>
            </a:r>
          </a:p>
          <a:p>
            <a:r>
              <a:rPr lang="en-US" dirty="0"/>
              <a:t>It can pack retransmissions with new data</a:t>
            </a:r>
          </a:p>
          <a:p>
            <a:r>
              <a:rPr lang="en-US" dirty="0"/>
              <a:t>Due to the introduction of SIG field (which can be pre-coded) it can also support MU operations (OFDMA and/or MU MIMO)</a:t>
            </a:r>
          </a:p>
          <a:p>
            <a:r>
              <a:rPr lang="en-US" dirty="0"/>
              <a:t>Changes required for 11be as compared to 11ax:</a:t>
            </a:r>
          </a:p>
          <a:p>
            <a:pPr lvl="1"/>
            <a:r>
              <a:rPr lang="en-US" dirty="0"/>
              <a:t>TX side PHY layer payload to be stored</a:t>
            </a:r>
          </a:p>
          <a:p>
            <a:pPr lvl="1"/>
            <a:r>
              <a:rPr lang="en-US" dirty="0"/>
              <a:t>New HARQ SIG field (design can be optimized)</a:t>
            </a:r>
          </a:p>
          <a:p>
            <a:pPr lvl="1"/>
            <a:r>
              <a:rPr lang="en-US" dirty="0"/>
              <a:t>RX side: </a:t>
            </a:r>
          </a:p>
          <a:p>
            <a:pPr lvl="2"/>
            <a:r>
              <a:rPr lang="en-US" dirty="0"/>
              <a:t>parity check operation for CWs </a:t>
            </a:r>
          </a:p>
          <a:p>
            <a:pPr lvl="2"/>
            <a:r>
              <a:rPr lang="en-US" dirty="0"/>
              <a:t>2-tier feedback support</a:t>
            </a:r>
          </a:p>
          <a:p>
            <a:endParaRPr lang="en-US" dirty="0"/>
          </a:p>
          <a:p>
            <a:endParaRPr lang="en-US" dirty="0"/>
          </a:p>
        </p:txBody>
      </p:sp>
      <p:sp>
        <p:nvSpPr>
          <p:cNvPr id="4" name="Slide Number Placeholder 3">
            <a:extLst>
              <a:ext uri="{FF2B5EF4-FFF2-40B4-BE49-F238E27FC236}">
                <a16:creationId xmlns:a16="http://schemas.microsoft.com/office/drawing/2014/main" id="{989F75C4-46D9-4085-9308-E53EA08546BB}"/>
              </a:ext>
            </a:extLst>
          </p:cNvPr>
          <p:cNvSpPr>
            <a:spLocks noGrp="1"/>
          </p:cNvSpPr>
          <p:nvPr>
            <p:ph type="sldNum" sz="quarter" idx="12"/>
          </p:nvPr>
        </p:nvSpPr>
        <p:spPr>
          <a:xfrm>
            <a:off x="4367925" y="6475413"/>
            <a:ext cx="509755" cy="184666"/>
          </a:xfrm>
        </p:spPr>
        <p:txBody>
          <a:bodyPr/>
          <a:lstStyle/>
          <a:p>
            <a:pPr>
              <a:defRPr/>
            </a:pPr>
            <a:r>
              <a:rPr lang="en-US"/>
              <a:t>Slide </a:t>
            </a:r>
            <a:fld id="{7614916F-BBEF-4684-B6F5-1E636F42BA02}" type="slidenum">
              <a:rPr lang="en-US" smtClean="0"/>
              <a:t>19</a:t>
            </a:fld>
            <a:endParaRPr lang="en-US"/>
          </a:p>
        </p:txBody>
      </p:sp>
      <p:sp>
        <p:nvSpPr>
          <p:cNvPr id="7" name="Rectangle 4">
            <a:extLst>
              <a:ext uri="{FF2B5EF4-FFF2-40B4-BE49-F238E27FC236}">
                <a16:creationId xmlns:a16="http://schemas.microsoft.com/office/drawing/2014/main" id="{C6ECB863-C7A8-49A8-9E53-8B8635B3D2F6}"/>
              </a:ext>
            </a:extLst>
          </p:cNvPr>
          <p:cNvSpPr txBox="1">
            <a:spLocks noChangeArrowheads="1"/>
          </p:cNvSpPr>
          <p:nvPr/>
        </p:nvSpPr>
        <p:spPr bwMode="auto">
          <a:xfrm>
            <a:off x="696913" y="332601"/>
            <a:ext cx="884858" cy="276999"/>
          </a:xfrm>
          <a:prstGeom prst="rect">
            <a:avLst/>
          </a:prstGeom>
          <a:noFill/>
          <a:ln w="9525">
            <a:noFill/>
            <a:miter lim="800000"/>
          </a:ln>
          <a:effectLst/>
        </p:spPr>
        <p:txBody>
          <a:bodyPr vert="horz" wrap="none" lIns="0" tIns="0" rIns="0" bIns="0" numCol="1" anchor="b" anchorCtr="0" compatLnSpc="1">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US"/>
              <a:t>Jul, 2019</a:t>
            </a:r>
            <a:endParaRPr lang="en-US" dirty="0"/>
          </a:p>
        </p:txBody>
      </p:sp>
    </p:spTree>
    <p:extLst>
      <p:ext uri="{BB962C8B-B14F-4D97-AF65-F5344CB8AC3E}">
        <p14:creationId xmlns:p14="http://schemas.microsoft.com/office/powerpoint/2010/main" val="3318856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Background</a:t>
            </a:r>
          </a:p>
        </p:txBody>
      </p:sp>
      <p:sp>
        <p:nvSpPr>
          <p:cNvPr id="3" name="Content Placeholder 2"/>
          <p:cNvSpPr>
            <a:spLocks noGrp="1"/>
          </p:cNvSpPr>
          <p:nvPr>
            <p:ph idx="1"/>
          </p:nvPr>
        </p:nvSpPr>
        <p:spPr/>
        <p:txBody>
          <a:bodyPr/>
          <a:lstStyle/>
          <a:p>
            <a:pPr marL="302676" indent="-302676" algn="just" defTabSz="609585" eaLnBrk="1" fontAlgn="auto" hangingPunct="1">
              <a:spcAft>
                <a:spcPts val="0"/>
              </a:spcAft>
              <a:buClr>
                <a:prstClr val="black"/>
              </a:buClr>
              <a:buFont typeface="Arial"/>
              <a:buChar char="•"/>
            </a:pPr>
            <a:r>
              <a:rPr lang="en-US" sz="2200" kern="1200" dirty="0">
                <a:solidFill>
                  <a:prstClr val="black"/>
                </a:solidFill>
                <a:cs typeface="Arial"/>
              </a:rPr>
              <a:t>Hybrid-ARQ is one of the candidate features for </a:t>
            </a:r>
            <a:r>
              <a:rPr lang="en-US" sz="2200" kern="1200" dirty="0" err="1">
                <a:solidFill>
                  <a:prstClr val="black"/>
                </a:solidFill>
                <a:cs typeface="Arial"/>
              </a:rPr>
              <a:t>TGbe</a:t>
            </a:r>
            <a:r>
              <a:rPr lang="en-US" sz="2200" kern="1200" dirty="0">
                <a:solidFill>
                  <a:prstClr val="black"/>
                </a:solidFill>
                <a:cs typeface="Arial"/>
              </a:rPr>
              <a:t> </a:t>
            </a:r>
          </a:p>
          <a:p>
            <a:pPr marL="302676" indent="-302676" algn="just" defTabSz="609585" eaLnBrk="1" fontAlgn="auto" hangingPunct="1">
              <a:spcAft>
                <a:spcPts val="0"/>
              </a:spcAft>
              <a:buClr>
                <a:prstClr val="black"/>
              </a:buClr>
              <a:buFont typeface="Arial"/>
              <a:buChar char="•"/>
            </a:pPr>
            <a:endParaRPr lang="en-US" sz="2200" kern="1200" dirty="0">
              <a:solidFill>
                <a:prstClr val="black"/>
              </a:solidFill>
              <a:cs typeface="Arial"/>
            </a:endParaRPr>
          </a:p>
          <a:p>
            <a:pPr marL="302676" indent="-302676" algn="just" defTabSz="609585" eaLnBrk="1" fontAlgn="auto" hangingPunct="1">
              <a:spcAft>
                <a:spcPts val="0"/>
              </a:spcAft>
              <a:buClr>
                <a:prstClr val="black"/>
              </a:buClr>
              <a:buFont typeface="Arial"/>
              <a:buChar char="•"/>
            </a:pPr>
            <a:r>
              <a:rPr lang="en-US" sz="2200" kern="1200" dirty="0">
                <a:solidFill>
                  <a:prstClr val="black"/>
                </a:solidFill>
                <a:cs typeface="Arial"/>
              </a:rPr>
              <a:t>How and at what layer HARQ will be supported needs to be better understood</a:t>
            </a:r>
          </a:p>
          <a:p>
            <a:pPr marL="302676" indent="-302676" algn="just" defTabSz="609585" eaLnBrk="1" fontAlgn="auto" hangingPunct="1">
              <a:spcAft>
                <a:spcPts val="0"/>
              </a:spcAft>
              <a:buClr>
                <a:prstClr val="black"/>
              </a:buClr>
              <a:buFont typeface="Arial"/>
              <a:buChar char="•"/>
            </a:pPr>
            <a:endParaRPr lang="en-US" sz="2200" kern="1200" dirty="0">
              <a:solidFill>
                <a:prstClr val="black"/>
              </a:solidFill>
              <a:cs typeface="Arial"/>
            </a:endParaRPr>
          </a:p>
          <a:p>
            <a:pPr marL="302676" indent="-302676" algn="just" defTabSz="609585" eaLnBrk="1" fontAlgn="auto" hangingPunct="1">
              <a:spcAft>
                <a:spcPts val="0"/>
              </a:spcAft>
              <a:buClr>
                <a:prstClr val="black"/>
              </a:buClr>
              <a:buFont typeface="Arial"/>
              <a:buChar char="•"/>
            </a:pPr>
            <a:r>
              <a:rPr lang="en-US" sz="2200" kern="1200" dirty="0">
                <a:solidFill>
                  <a:prstClr val="black"/>
                </a:solidFill>
                <a:cs typeface="Arial"/>
              </a:rPr>
              <a:t>There are intertwined aspects of the PHY and MAC which need to be understood better for HARQ support</a:t>
            </a:r>
          </a:p>
          <a:p>
            <a:pPr marL="302676" indent="-302676" algn="just" defTabSz="609585" eaLnBrk="1" fontAlgn="auto" hangingPunct="1">
              <a:spcAft>
                <a:spcPts val="0"/>
              </a:spcAft>
              <a:buClr>
                <a:prstClr val="black"/>
              </a:buClr>
              <a:buFont typeface="Arial"/>
              <a:buChar char="•"/>
            </a:pPr>
            <a:endParaRPr lang="en-US" sz="2200" kern="1200" dirty="0">
              <a:solidFill>
                <a:prstClr val="black"/>
              </a:solidFill>
              <a:cs typeface="Arial"/>
            </a:endParaRPr>
          </a:p>
          <a:p>
            <a:pPr marL="302676" indent="-302676" algn="just" defTabSz="609585" eaLnBrk="1" fontAlgn="auto" hangingPunct="1">
              <a:spcAft>
                <a:spcPts val="0"/>
              </a:spcAft>
              <a:buClr>
                <a:prstClr val="black"/>
              </a:buClr>
              <a:buFont typeface="Arial"/>
              <a:buChar char="•"/>
            </a:pPr>
            <a:r>
              <a:rPr lang="en-US" sz="2200" kern="1200" dirty="0">
                <a:solidFill>
                  <a:prstClr val="black"/>
                </a:solidFill>
                <a:cs typeface="Arial"/>
              </a:rPr>
              <a:t>Therefore, in this presentation we discuss granularity at which HARQ can be supported and what changes would be necessary at the PHY and MAC layer </a:t>
            </a:r>
          </a:p>
          <a:p>
            <a:pPr marL="302676" indent="-302676" algn="just" defTabSz="609585" eaLnBrk="1" fontAlgn="auto" hangingPunct="1">
              <a:spcAft>
                <a:spcPts val="0"/>
              </a:spcAft>
              <a:buClr>
                <a:prstClr val="black"/>
              </a:buClr>
              <a:buFont typeface="Arial"/>
              <a:buChar char="•"/>
            </a:pPr>
            <a:endParaRPr lang="en-US" sz="2200" kern="1200" dirty="0">
              <a:solidFill>
                <a:prstClr val="black"/>
              </a:solidFill>
              <a:highlight>
                <a:srgbClr val="00FF00"/>
              </a:highlight>
              <a:cs typeface="Arial"/>
            </a:endParaRPr>
          </a:p>
        </p:txBody>
      </p:sp>
      <p:sp>
        <p:nvSpPr>
          <p:cNvPr id="4" name="Slide Number Placeholder 5">
            <a:extLst>
              <a:ext uri="{FF2B5EF4-FFF2-40B4-BE49-F238E27FC236}">
                <a16:creationId xmlns:a16="http://schemas.microsoft.com/office/drawing/2014/main" id="{33741D9E-5DF1-453E-A186-D2BE2BCF182A}"/>
              </a:ext>
            </a:extLst>
          </p:cNvPr>
          <p:cNvSpPr>
            <a:spLocks noGrp="1"/>
          </p:cNvSpPr>
          <p:nvPr>
            <p:ph type="sldNum" sz="quarter" idx="12"/>
          </p:nvPr>
        </p:nvSpPr>
        <p:spPr>
          <a:xfrm>
            <a:off x="4393697" y="6475413"/>
            <a:ext cx="432811" cy="184666"/>
          </a:xfrm>
        </p:spPr>
        <p:txBody>
          <a:bodyPr/>
          <a:lstStyle/>
          <a:p>
            <a:pPr>
              <a:defRPr/>
            </a:pPr>
            <a:r>
              <a:rPr lang="en-US"/>
              <a:t>Slide </a:t>
            </a:r>
            <a:fld id="{C1789BC7-C074-42CC-ADF8-5107DF6BD1C1}" type="slidenum">
              <a:rPr lang="en-US" smtClean="0"/>
              <a:t>2</a:t>
            </a:fld>
            <a:endParaRPr lang="en-US" dirty="0"/>
          </a:p>
        </p:txBody>
      </p:sp>
      <p:sp>
        <p:nvSpPr>
          <p:cNvPr id="5" name="Rectangle 4">
            <a:extLst>
              <a:ext uri="{FF2B5EF4-FFF2-40B4-BE49-F238E27FC236}">
                <a16:creationId xmlns:a16="http://schemas.microsoft.com/office/drawing/2014/main" id="{4E88EFFF-64A9-4739-95A4-4D787A604F18}"/>
              </a:ext>
            </a:extLst>
          </p:cNvPr>
          <p:cNvSpPr txBox="1">
            <a:spLocks noChangeArrowheads="1"/>
          </p:cNvSpPr>
          <p:nvPr/>
        </p:nvSpPr>
        <p:spPr bwMode="auto">
          <a:xfrm>
            <a:off x="696913" y="332601"/>
            <a:ext cx="884858" cy="276999"/>
          </a:xfrm>
          <a:prstGeom prst="rect">
            <a:avLst/>
          </a:prstGeom>
          <a:noFill/>
          <a:ln w="9525">
            <a:noFill/>
            <a:miter lim="800000"/>
          </a:ln>
          <a:effectLst/>
        </p:spPr>
        <p:txBody>
          <a:bodyPr vert="horz" wrap="none" lIns="0" tIns="0" rIns="0" bIns="0" numCol="1" anchor="b" anchorCtr="0" compatLnSpc="1">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US"/>
              <a:t>Jul, 2019</a:t>
            </a:r>
            <a:endParaRPr lang="en-US" dirty="0"/>
          </a:p>
        </p:txBody>
      </p:sp>
    </p:spTree>
    <p:extLst>
      <p:ext uri="{BB962C8B-B14F-4D97-AF65-F5344CB8AC3E}">
        <p14:creationId xmlns:p14="http://schemas.microsoft.com/office/powerpoint/2010/main" val="32809048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D8676-2D44-4E2E-AF2C-0340F502BE6F}"/>
              </a:ext>
            </a:extLst>
          </p:cNvPr>
          <p:cNvSpPr>
            <a:spLocks noGrp="1"/>
          </p:cNvSpPr>
          <p:nvPr>
            <p:ph type="title"/>
          </p:nvPr>
        </p:nvSpPr>
        <p:spPr/>
        <p:txBody>
          <a:bodyPr/>
          <a:lstStyle/>
          <a:p>
            <a:r>
              <a:rPr lang="en-US" dirty="0"/>
              <a:t>Summary</a:t>
            </a:r>
          </a:p>
        </p:txBody>
      </p:sp>
      <p:sp>
        <p:nvSpPr>
          <p:cNvPr id="7" name="Content Placeholder 6">
            <a:extLst>
              <a:ext uri="{FF2B5EF4-FFF2-40B4-BE49-F238E27FC236}">
                <a16:creationId xmlns:a16="http://schemas.microsoft.com/office/drawing/2014/main" id="{907B08AB-A541-468D-BABC-65CDDCF361F6}"/>
              </a:ext>
            </a:extLst>
          </p:cNvPr>
          <p:cNvSpPr>
            <a:spLocks noGrp="1"/>
          </p:cNvSpPr>
          <p:nvPr>
            <p:ph idx="1"/>
          </p:nvPr>
        </p:nvSpPr>
        <p:spPr/>
        <p:txBody>
          <a:bodyPr>
            <a:normAutofit/>
          </a:bodyPr>
          <a:lstStyle/>
          <a:p>
            <a:r>
              <a:rPr lang="en-US" dirty="0"/>
              <a:t>We have discussed the Framing for HARQ</a:t>
            </a:r>
          </a:p>
          <a:p>
            <a:r>
              <a:rPr lang="en-US" dirty="0"/>
              <a:t>We have shown HARQ can be implemented on various layers</a:t>
            </a:r>
          </a:p>
          <a:p>
            <a:r>
              <a:rPr lang="en-US" dirty="0"/>
              <a:t>We presented issues with some of these implementations and possible solutions to those problems</a:t>
            </a:r>
          </a:p>
          <a:p>
            <a:r>
              <a:rPr lang="en-US" dirty="0"/>
              <a:t>We showed that CW level HARQ is a natural fit for HARQ in 11be </a:t>
            </a:r>
          </a:p>
          <a:p>
            <a:r>
              <a:rPr lang="en-US" dirty="0"/>
              <a:t>We presented two CW level HARQ solutions</a:t>
            </a:r>
          </a:p>
          <a:p>
            <a:pPr lvl="1"/>
            <a:r>
              <a:rPr lang="en-US" dirty="0"/>
              <a:t>A simple approach of codeword NACK and retransmission will work, but it is less efficient</a:t>
            </a:r>
          </a:p>
          <a:p>
            <a:pPr lvl="1"/>
            <a:r>
              <a:rPr lang="en-US" dirty="0"/>
              <a:t>For efficiency and high performance, efficient 2-tier HARQ seems suitable </a:t>
            </a:r>
          </a:p>
        </p:txBody>
      </p:sp>
      <p:sp>
        <p:nvSpPr>
          <p:cNvPr id="8" name="灯片编号占位符 4">
            <a:extLst>
              <a:ext uri="{FF2B5EF4-FFF2-40B4-BE49-F238E27FC236}">
                <a16:creationId xmlns:a16="http://schemas.microsoft.com/office/drawing/2014/main" id="{6C8D61D1-ABC3-4F4F-9A6E-901DF36D5C62}"/>
              </a:ext>
            </a:extLst>
          </p:cNvPr>
          <p:cNvSpPr>
            <a:spLocks noGrp="1"/>
          </p:cNvSpPr>
          <p:nvPr>
            <p:ph type="sldNum" sz="quarter" idx="12"/>
          </p:nvPr>
        </p:nvSpPr>
        <p:spPr>
          <a:xfrm>
            <a:off x="4355225" y="6475413"/>
            <a:ext cx="509755" cy="184666"/>
          </a:xfrm>
        </p:spPr>
        <p:txBody>
          <a:bodyPr/>
          <a:lstStyle/>
          <a:p>
            <a:pPr>
              <a:defRPr/>
            </a:pPr>
            <a:r>
              <a:rPr lang="en-US"/>
              <a:t>Slide </a:t>
            </a:r>
            <a:fld id="{C1789BC7-C074-42CC-ADF8-5107DF6BD1C1}" type="slidenum">
              <a:rPr lang="en-US"/>
              <a:t>20</a:t>
            </a:fld>
            <a:endParaRPr lang="en-US"/>
          </a:p>
        </p:txBody>
      </p:sp>
      <p:sp>
        <p:nvSpPr>
          <p:cNvPr id="5" name="Rectangle 4">
            <a:extLst>
              <a:ext uri="{FF2B5EF4-FFF2-40B4-BE49-F238E27FC236}">
                <a16:creationId xmlns:a16="http://schemas.microsoft.com/office/drawing/2014/main" id="{AB85D708-57FC-4804-B257-5325B2A8B5A2}"/>
              </a:ext>
            </a:extLst>
          </p:cNvPr>
          <p:cNvSpPr txBox="1">
            <a:spLocks noChangeArrowheads="1"/>
          </p:cNvSpPr>
          <p:nvPr/>
        </p:nvSpPr>
        <p:spPr bwMode="auto">
          <a:xfrm>
            <a:off x="696913" y="332601"/>
            <a:ext cx="884858" cy="276999"/>
          </a:xfrm>
          <a:prstGeom prst="rect">
            <a:avLst/>
          </a:prstGeom>
          <a:noFill/>
          <a:ln w="9525">
            <a:noFill/>
            <a:miter lim="800000"/>
          </a:ln>
          <a:effectLst/>
        </p:spPr>
        <p:txBody>
          <a:bodyPr vert="horz" wrap="none" lIns="0" tIns="0" rIns="0" bIns="0" numCol="1" anchor="b" anchorCtr="0" compatLnSpc="1">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US"/>
              <a:t>Jul, 2019</a:t>
            </a:r>
            <a:endParaRPr lang="en-US" dirty="0"/>
          </a:p>
        </p:txBody>
      </p:sp>
    </p:spTree>
    <p:extLst>
      <p:ext uri="{BB962C8B-B14F-4D97-AF65-F5344CB8AC3E}">
        <p14:creationId xmlns:p14="http://schemas.microsoft.com/office/powerpoint/2010/main" val="1649480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F5E0F1D-AAF7-4CC1-8B73-2ED1081D1300}"/>
              </a:ext>
            </a:extLst>
          </p:cNvPr>
          <p:cNvSpPr>
            <a:spLocks noGrp="1"/>
          </p:cNvSpPr>
          <p:nvPr>
            <p:ph type="title"/>
          </p:nvPr>
        </p:nvSpPr>
        <p:spPr/>
        <p:txBody>
          <a:bodyPr/>
          <a:lstStyle/>
          <a:p>
            <a:r>
              <a:rPr lang="en-US" dirty="0"/>
              <a:t>HARQ Support</a:t>
            </a:r>
          </a:p>
        </p:txBody>
      </p:sp>
      <p:sp>
        <p:nvSpPr>
          <p:cNvPr id="6" name="Content Placeholder 5">
            <a:extLst>
              <a:ext uri="{FF2B5EF4-FFF2-40B4-BE49-F238E27FC236}">
                <a16:creationId xmlns:a16="http://schemas.microsoft.com/office/drawing/2014/main" id="{CD08FB9D-004E-4456-A751-782CCF438E8A}"/>
              </a:ext>
            </a:extLst>
          </p:cNvPr>
          <p:cNvSpPr>
            <a:spLocks noGrp="1"/>
          </p:cNvSpPr>
          <p:nvPr>
            <p:ph idx="1"/>
          </p:nvPr>
        </p:nvSpPr>
        <p:spPr/>
        <p:txBody>
          <a:bodyPr/>
          <a:lstStyle/>
          <a:p>
            <a:r>
              <a:rPr lang="en-US" dirty="0"/>
              <a:t>HARQ granularity, theoretically, it can be supported at</a:t>
            </a:r>
          </a:p>
          <a:p>
            <a:pPr lvl="1"/>
            <a:r>
              <a:rPr lang="en-US" dirty="0"/>
              <a:t>A-MPDU level</a:t>
            </a:r>
          </a:p>
          <a:p>
            <a:pPr lvl="1"/>
            <a:r>
              <a:rPr lang="en-US" dirty="0"/>
              <a:t>MPDU level</a:t>
            </a:r>
          </a:p>
          <a:p>
            <a:pPr lvl="1"/>
            <a:r>
              <a:rPr lang="en-US" dirty="0"/>
              <a:t>Codeword level</a:t>
            </a:r>
          </a:p>
          <a:p>
            <a:pPr marL="400050"/>
            <a:r>
              <a:rPr lang="en-US" dirty="0"/>
              <a:t>HARQ “</a:t>
            </a:r>
            <a:r>
              <a:rPr lang="en-US" b="1" i="1" dirty="0"/>
              <a:t>Feedback”</a:t>
            </a:r>
            <a:r>
              <a:rPr lang="en-US" dirty="0"/>
              <a:t> about the status of data decoding from RX to TX is extremely important and it should be supported on </a:t>
            </a:r>
          </a:p>
          <a:p>
            <a:pPr marL="800100" lvl="1"/>
            <a:r>
              <a:rPr lang="en-US" dirty="0"/>
              <a:t>MPDU level (currently supported through MPDU BA feedback)</a:t>
            </a:r>
          </a:p>
          <a:p>
            <a:pPr marL="800100" lvl="1"/>
            <a:r>
              <a:rPr lang="en-US" dirty="0"/>
              <a:t>Codeword level</a:t>
            </a:r>
          </a:p>
          <a:p>
            <a:pPr marL="400050"/>
            <a:r>
              <a:rPr lang="en-US" dirty="0"/>
              <a:t>ARQ support: in current release (11ax) MPDU retransmissions are supported but these retransmissions are not fit for HARQ type of  combining at the RX (elaborated in next few slides) </a:t>
            </a:r>
          </a:p>
        </p:txBody>
      </p:sp>
      <p:sp>
        <p:nvSpPr>
          <p:cNvPr id="4" name="Slide Number Placeholder 3">
            <a:extLst>
              <a:ext uri="{FF2B5EF4-FFF2-40B4-BE49-F238E27FC236}">
                <a16:creationId xmlns:a16="http://schemas.microsoft.com/office/drawing/2014/main" id="{A035E866-E12B-476F-B797-D10B1C2B95D3}"/>
              </a:ext>
            </a:extLst>
          </p:cNvPr>
          <p:cNvSpPr>
            <a:spLocks noGrp="1"/>
          </p:cNvSpPr>
          <p:nvPr>
            <p:ph type="sldNum" sz="quarter" idx="12"/>
          </p:nvPr>
        </p:nvSpPr>
        <p:spPr>
          <a:xfrm>
            <a:off x="4406397" y="6475413"/>
            <a:ext cx="432811" cy="184666"/>
          </a:xfrm>
        </p:spPr>
        <p:txBody>
          <a:bodyPr/>
          <a:lstStyle/>
          <a:p>
            <a:pPr>
              <a:defRPr/>
            </a:pPr>
            <a:r>
              <a:rPr lang="en-US"/>
              <a:t>Slide </a:t>
            </a:r>
            <a:fld id="{7614916F-BBEF-4684-B6F5-1E636F42BA02}" type="slidenum">
              <a:rPr lang="en-US" smtClean="0"/>
              <a:t>3</a:t>
            </a:fld>
            <a:endParaRPr lang="en-US"/>
          </a:p>
        </p:txBody>
      </p:sp>
      <p:sp>
        <p:nvSpPr>
          <p:cNvPr id="7" name="Rectangle 4">
            <a:extLst>
              <a:ext uri="{FF2B5EF4-FFF2-40B4-BE49-F238E27FC236}">
                <a16:creationId xmlns:a16="http://schemas.microsoft.com/office/drawing/2014/main" id="{AC21CAF6-DC1F-44FD-9066-432080227003}"/>
              </a:ext>
            </a:extLst>
          </p:cNvPr>
          <p:cNvSpPr txBox="1">
            <a:spLocks noChangeArrowheads="1"/>
          </p:cNvSpPr>
          <p:nvPr/>
        </p:nvSpPr>
        <p:spPr bwMode="auto">
          <a:xfrm>
            <a:off x="696913" y="332601"/>
            <a:ext cx="884858" cy="276999"/>
          </a:xfrm>
          <a:prstGeom prst="rect">
            <a:avLst/>
          </a:prstGeom>
          <a:noFill/>
          <a:ln w="9525">
            <a:noFill/>
            <a:miter lim="800000"/>
          </a:ln>
          <a:effectLst/>
        </p:spPr>
        <p:txBody>
          <a:bodyPr vert="horz" wrap="none" lIns="0" tIns="0" rIns="0" bIns="0" numCol="1" anchor="b" anchorCtr="0" compatLnSpc="1">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US"/>
              <a:t>Jul, 2019</a:t>
            </a:r>
            <a:endParaRPr lang="en-US" dirty="0"/>
          </a:p>
        </p:txBody>
      </p:sp>
    </p:spTree>
    <p:extLst>
      <p:ext uri="{BB962C8B-B14F-4D97-AF65-F5344CB8AC3E}">
        <p14:creationId xmlns:p14="http://schemas.microsoft.com/office/powerpoint/2010/main" val="3333526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433B6F-D3F4-4C14-84C2-CCFE4AAB53F6}"/>
              </a:ext>
            </a:extLst>
          </p:cNvPr>
          <p:cNvSpPr>
            <a:spLocks noGrp="1"/>
          </p:cNvSpPr>
          <p:nvPr>
            <p:ph type="title"/>
          </p:nvPr>
        </p:nvSpPr>
        <p:spPr/>
        <p:txBody>
          <a:bodyPr/>
          <a:lstStyle/>
          <a:p>
            <a:r>
              <a:rPr lang="en-US" dirty="0"/>
              <a:t>HARQ at A-MPDU Level</a:t>
            </a:r>
          </a:p>
        </p:txBody>
      </p:sp>
      <p:sp>
        <p:nvSpPr>
          <p:cNvPr id="6" name="Content Placeholder 5">
            <a:extLst>
              <a:ext uri="{FF2B5EF4-FFF2-40B4-BE49-F238E27FC236}">
                <a16:creationId xmlns:a16="http://schemas.microsoft.com/office/drawing/2014/main" id="{9601E710-B686-4C00-B919-0A07C0A3E9C5}"/>
              </a:ext>
            </a:extLst>
          </p:cNvPr>
          <p:cNvSpPr>
            <a:spLocks noGrp="1"/>
          </p:cNvSpPr>
          <p:nvPr>
            <p:ph idx="1"/>
          </p:nvPr>
        </p:nvSpPr>
        <p:spPr>
          <a:xfrm>
            <a:off x="202012" y="1521689"/>
            <a:ext cx="8651200" cy="4495800"/>
          </a:xfrm>
        </p:spPr>
        <p:txBody>
          <a:bodyPr/>
          <a:lstStyle/>
          <a:p>
            <a:r>
              <a:rPr lang="en-US" dirty="0"/>
              <a:t>If and when the whole A-MPDU is to be retransmitted, MAC prepares the A-MPDU to be retransmitted</a:t>
            </a:r>
          </a:p>
          <a:p>
            <a:r>
              <a:rPr lang="en-US" dirty="0"/>
              <a:t>However, retransmitted A-MPDU usually has changes as compared to the original transmission because of:</a:t>
            </a:r>
          </a:p>
          <a:p>
            <a:pPr lvl="1"/>
            <a:r>
              <a:rPr lang="en-US" dirty="0"/>
              <a:t>Arbitrary numbers of delimiters (DL) among the MPDUs</a:t>
            </a:r>
          </a:p>
          <a:p>
            <a:pPr lvl="1"/>
            <a:r>
              <a:rPr lang="en-US" dirty="0"/>
              <a:t>Each MPDU Header’s flipped retry bit</a:t>
            </a:r>
          </a:p>
          <a:p>
            <a:pPr lvl="1"/>
            <a:r>
              <a:rPr lang="en-US" dirty="0"/>
              <a:t>Different Cipher Text</a:t>
            </a:r>
          </a:p>
          <a:p>
            <a:pPr lvl="1"/>
            <a:r>
              <a:rPr lang="en-US" dirty="0"/>
              <a:t>Different CRC bits</a:t>
            </a:r>
          </a:p>
          <a:p>
            <a:pPr lvl="1"/>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D0419F7C-658F-4DFD-B674-74718772E515}"/>
              </a:ext>
            </a:extLst>
          </p:cNvPr>
          <p:cNvSpPr>
            <a:spLocks noGrp="1"/>
          </p:cNvSpPr>
          <p:nvPr>
            <p:ph type="sldNum" sz="quarter" idx="12"/>
          </p:nvPr>
        </p:nvSpPr>
        <p:spPr>
          <a:xfrm>
            <a:off x="4406397" y="6475413"/>
            <a:ext cx="432811" cy="184666"/>
          </a:xfrm>
        </p:spPr>
        <p:txBody>
          <a:bodyPr/>
          <a:lstStyle/>
          <a:p>
            <a:pPr>
              <a:defRPr/>
            </a:pPr>
            <a:r>
              <a:rPr lang="en-US"/>
              <a:t>Slide </a:t>
            </a:r>
            <a:fld id="{7614916F-BBEF-4684-B6F5-1E636F42BA02}" type="slidenum">
              <a:rPr lang="en-US" smtClean="0"/>
              <a:t>4</a:t>
            </a:fld>
            <a:endParaRPr lang="en-US"/>
          </a:p>
        </p:txBody>
      </p:sp>
      <p:grpSp>
        <p:nvGrpSpPr>
          <p:cNvPr id="2" name="Group 1">
            <a:extLst>
              <a:ext uri="{FF2B5EF4-FFF2-40B4-BE49-F238E27FC236}">
                <a16:creationId xmlns:a16="http://schemas.microsoft.com/office/drawing/2014/main" id="{1582D7AE-BCC6-410F-96D9-2A07F4078CE4}"/>
              </a:ext>
            </a:extLst>
          </p:cNvPr>
          <p:cNvGrpSpPr/>
          <p:nvPr/>
        </p:nvGrpSpPr>
        <p:grpSpPr>
          <a:xfrm>
            <a:off x="1282315" y="4419600"/>
            <a:ext cx="7113785" cy="1044757"/>
            <a:chOff x="1752600" y="3335221"/>
            <a:chExt cx="7113785" cy="1044757"/>
          </a:xfrm>
        </p:grpSpPr>
        <p:grpSp>
          <p:nvGrpSpPr>
            <p:cNvPr id="57" name="Group 56">
              <a:extLst>
                <a:ext uri="{FF2B5EF4-FFF2-40B4-BE49-F238E27FC236}">
                  <a16:creationId xmlns:a16="http://schemas.microsoft.com/office/drawing/2014/main" id="{C411D075-0FB6-4719-AAF7-CEA5761603BE}"/>
                </a:ext>
              </a:extLst>
            </p:cNvPr>
            <p:cNvGrpSpPr/>
            <p:nvPr/>
          </p:nvGrpSpPr>
          <p:grpSpPr>
            <a:xfrm>
              <a:off x="1752600" y="4035884"/>
              <a:ext cx="4881113" cy="344094"/>
              <a:chOff x="1062487" y="2947357"/>
              <a:chExt cx="6481313" cy="516144"/>
            </a:xfrm>
          </p:grpSpPr>
          <p:sp>
            <p:nvSpPr>
              <p:cNvPr id="58" name="Rectangle 57">
                <a:extLst>
                  <a:ext uri="{FF2B5EF4-FFF2-40B4-BE49-F238E27FC236}">
                    <a16:creationId xmlns:a16="http://schemas.microsoft.com/office/drawing/2014/main" id="{D7CBFE5E-ADBC-4D1F-8D05-F2BCCE937E4F}"/>
                  </a:ext>
                </a:extLst>
              </p:cNvPr>
              <p:cNvSpPr/>
              <p:nvPr/>
            </p:nvSpPr>
            <p:spPr bwMode="auto">
              <a:xfrm>
                <a:off x="1182687" y="2947358"/>
                <a:ext cx="1143000" cy="4572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dirty="0"/>
                  <a:t>MPDU-1</a:t>
                </a:r>
              </a:p>
            </p:txBody>
          </p:sp>
          <p:sp>
            <p:nvSpPr>
              <p:cNvPr id="59" name="Rectangle 58">
                <a:extLst>
                  <a:ext uri="{FF2B5EF4-FFF2-40B4-BE49-F238E27FC236}">
                    <a16:creationId xmlns:a16="http://schemas.microsoft.com/office/drawing/2014/main" id="{4971B992-4A4F-4A02-AD3A-9DD51E313B75}"/>
                  </a:ext>
                </a:extLst>
              </p:cNvPr>
              <p:cNvSpPr/>
              <p:nvPr/>
            </p:nvSpPr>
            <p:spPr bwMode="auto">
              <a:xfrm>
                <a:off x="2325687"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a:p>
            </p:txBody>
          </p:sp>
          <p:grpSp>
            <p:nvGrpSpPr>
              <p:cNvPr id="60" name="Group 59">
                <a:extLst>
                  <a:ext uri="{FF2B5EF4-FFF2-40B4-BE49-F238E27FC236}">
                    <a16:creationId xmlns:a16="http://schemas.microsoft.com/office/drawing/2014/main" id="{C11EF4C9-72A5-4F15-92FC-383F54CF294B}"/>
                  </a:ext>
                </a:extLst>
              </p:cNvPr>
              <p:cNvGrpSpPr/>
              <p:nvPr/>
            </p:nvGrpSpPr>
            <p:grpSpPr>
              <a:xfrm>
                <a:off x="2720224" y="2947358"/>
                <a:ext cx="1371735" cy="457200"/>
                <a:chOff x="2720224" y="2947358"/>
                <a:chExt cx="1371735" cy="457200"/>
              </a:xfrm>
            </p:grpSpPr>
            <p:sp>
              <p:nvSpPr>
                <p:cNvPr id="76" name="Rectangle 75">
                  <a:extLst>
                    <a:ext uri="{FF2B5EF4-FFF2-40B4-BE49-F238E27FC236}">
                      <a16:creationId xmlns:a16="http://schemas.microsoft.com/office/drawing/2014/main" id="{B7AF6B01-2091-4830-8BC7-CB3CE8026BF8}"/>
                    </a:ext>
                  </a:extLst>
                </p:cNvPr>
                <p:cNvSpPr/>
                <p:nvPr/>
              </p:nvSpPr>
              <p:spPr bwMode="auto">
                <a:xfrm>
                  <a:off x="2832937" y="2947358"/>
                  <a:ext cx="1143000" cy="4572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dirty="0"/>
                    <a:t>MPDU-2</a:t>
                  </a:r>
                </a:p>
              </p:txBody>
            </p:sp>
            <p:grpSp>
              <p:nvGrpSpPr>
                <p:cNvPr id="77" name="Group 76">
                  <a:extLst>
                    <a:ext uri="{FF2B5EF4-FFF2-40B4-BE49-F238E27FC236}">
                      <a16:creationId xmlns:a16="http://schemas.microsoft.com/office/drawing/2014/main" id="{DC4E83DA-79CB-44DE-BECF-2D8D67453259}"/>
                    </a:ext>
                  </a:extLst>
                </p:cNvPr>
                <p:cNvGrpSpPr/>
                <p:nvPr/>
              </p:nvGrpSpPr>
              <p:grpSpPr>
                <a:xfrm>
                  <a:off x="2720224" y="2947358"/>
                  <a:ext cx="1371735" cy="457200"/>
                  <a:chOff x="2720224" y="2947358"/>
                  <a:chExt cx="1371735" cy="457200"/>
                </a:xfrm>
              </p:grpSpPr>
              <p:sp>
                <p:nvSpPr>
                  <p:cNvPr id="78" name="Rectangle 77">
                    <a:extLst>
                      <a:ext uri="{FF2B5EF4-FFF2-40B4-BE49-F238E27FC236}">
                        <a16:creationId xmlns:a16="http://schemas.microsoft.com/office/drawing/2014/main" id="{417B7DB9-24B5-4CFF-8F74-74B74617EC23}"/>
                      </a:ext>
                    </a:extLst>
                  </p:cNvPr>
                  <p:cNvSpPr/>
                  <p:nvPr/>
                </p:nvSpPr>
                <p:spPr bwMode="auto">
                  <a:xfrm>
                    <a:off x="2720224"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a:p>
                </p:txBody>
              </p:sp>
              <p:sp>
                <p:nvSpPr>
                  <p:cNvPr id="79" name="Rectangle 78">
                    <a:extLst>
                      <a:ext uri="{FF2B5EF4-FFF2-40B4-BE49-F238E27FC236}">
                        <a16:creationId xmlns:a16="http://schemas.microsoft.com/office/drawing/2014/main" id="{65E7CF3D-DB28-4573-B3F6-26758D6CD0CA}"/>
                      </a:ext>
                    </a:extLst>
                  </p:cNvPr>
                  <p:cNvSpPr/>
                  <p:nvPr/>
                </p:nvSpPr>
                <p:spPr bwMode="auto">
                  <a:xfrm>
                    <a:off x="3979246"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a:p>
                </p:txBody>
              </p:sp>
            </p:grpSp>
          </p:grpSp>
          <p:grpSp>
            <p:nvGrpSpPr>
              <p:cNvPr id="61" name="Group 60">
                <a:extLst>
                  <a:ext uri="{FF2B5EF4-FFF2-40B4-BE49-F238E27FC236}">
                    <a16:creationId xmlns:a16="http://schemas.microsoft.com/office/drawing/2014/main" id="{40FD3F12-C173-4B6E-945F-53527F2083BC}"/>
                  </a:ext>
                </a:extLst>
              </p:cNvPr>
              <p:cNvGrpSpPr/>
              <p:nvPr/>
            </p:nvGrpSpPr>
            <p:grpSpPr>
              <a:xfrm>
                <a:off x="4359752" y="2947358"/>
                <a:ext cx="1371735" cy="457200"/>
                <a:chOff x="2720224" y="2947358"/>
                <a:chExt cx="1371735" cy="457200"/>
              </a:xfrm>
            </p:grpSpPr>
            <p:sp>
              <p:nvSpPr>
                <p:cNvPr id="72" name="Rectangle 71">
                  <a:extLst>
                    <a:ext uri="{FF2B5EF4-FFF2-40B4-BE49-F238E27FC236}">
                      <a16:creationId xmlns:a16="http://schemas.microsoft.com/office/drawing/2014/main" id="{4B582685-E481-4662-89B6-56BE14A10243}"/>
                    </a:ext>
                  </a:extLst>
                </p:cNvPr>
                <p:cNvSpPr/>
                <p:nvPr/>
              </p:nvSpPr>
              <p:spPr bwMode="auto">
                <a:xfrm>
                  <a:off x="2832937" y="2947358"/>
                  <a:ext cx="1143000" cy="4572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dirty="0"/>
                    <a:t>MPDU-3</a:t>
                  </a:r>
                </a:p>
              </p:txBody>
            </p:sp>
            <p:grpSp>
              <p:nvGrpSpPr>
                <p:cNvPr id="73" name="Group 72">
                  <a:extLst>
                    <a:ext uri="{FF2B5EF4-FFF2-40B4-BE49-F238E27FC236}">
                      <a16:creationId xmlns:a16="http://schemas.microsoft.com/office/drawing/2014/main" id="{788D4715-FD8E-4831-9A28-F18C120DD117}"/>
                    </a:ext>
                  </a:extLst>
                </p:cNvPr>
                <p:cNvGrpSpPr/>
                <p:nvPr/>
              </p:nvGrpSpPr>
              <p:grpSpPr>
                <a:xfrm>
                  <a:off x="2720224" y="2947358"/>
                  <a:ext cx="1371735" cy="457200"/>
                  <a:chOff x="2720224" y="2947358"/>
                  <a:chExt cx="1371735" cy="457200"/>
                </a:xfrm>
              </p:grpSpPr>
              <p:sp>
                <p:nvSpPr>
                  <p:cNvPr id="74" name="Rectangle 73">
                    <a:extLst>
                      <a:ext uri="{FF2B5EF4-FFF2-40B4-BE49-F238E27FC236}">
                        <a16:creationId xmlns:a16="http://schemas.microsoft.com/office/drawing/2014/main" id="{E3884A9C-499D-4201-85E3-6287001D538F}"/>
                      </a:ext>
                    </a:extLst>
                  </p:cNvPr>
                  <p:cNvSpPr/>
                  <p:nvPr/>
                </p:nvSpPr>
                <p:spPr bwMode="auto">
                  <a:xfrm>
                    <a:off x="2720224"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a:p>
                </p:txBody>
              </p:sp>
              <p:sp>
                <p:nvSpPr>
                  <p:cNvPr id="75" name="Rectangle 74">
                    <a:extLst>
                      <a:ext uri="{FF2B5EF4-FFF2-40B4-BE49-F238E27FC236}">
                        <a16:creationId xmlns:a16="http://schemas.microsoft.com/office/drawing/2014/main" id="{1D3042EB-D2A7-44C6-943C-B91DB083230B}"/>
                      </a:ext>
                    </a:extLst>
                  </p:cNvPr>
                  <p:cNvSpPr/>
                  <p:nvPr/>
                </p:nvSpPr>
                <p:spPr bwMode="auto">
                  <a:xfrm>
                    <a:off x="3979246"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a:p>
                </p:txBody>
              </p:sp>
            </p:grpSp>
          </p:grpSp>
          <p:grpSp>
            <p:nvGrpSpPr>
              <p:cNvPr id="62" name="Group 61">
                <a:extLst>
                  <a:ext uri="{FF2B5EF4-FFF2-40B4-BE49-F238E27FC236}">
                    <a16:creationId xmlns:a16="http://schemas.microsoft.com/office/drawing/2014/main" id="{13119E80-BFF8-4F8F-B9D9-BFB98E0E304D}"/>
                  </a:ext>
                </a:extLst>
              </p:cNvPr>
              <p:cNvGrpSpPr/>
              <p:nvPr/>
            </p:nvGrpSpPr>
            <p:grpSpPr>
              <a:xfrm>
                <a:off x="5999281" y="2947358"/>
                <a:ext cx="1371735" cy="457200"/>
                <a:chOff x="2720224" y="2947358"/>
                <a:chExt cx="1371735" cy="457200"/>
              </a:xfrm>
            </p:grpSpPr>
            <p:sp>
              <p:nvSpPr>
                <p:cNvPr id="68" name="Rectangle 67">
                  <a:extLst>
                    <a:ext uri="{FF2B5EF4-FFF2-40B4-BE49-F238E27FC236}">
                      <a16:creationId xmlns:a16="http://schemas.microsoft.com/office/drawing/2014/main" id="{99638C51-62C7-4AEF-B1B2-0E5686D15957}"/>
                    </a:ext>
                  </a:extLst>
                </p:cNvPr>
                <p:cNvSpPr/>
                <p:nvPr/>
              </p:nvSpPr>
              <p:spPr bwMode="auto">
                <a:xfrm>
                  <a:off x="2832937" y="2947358"/>
                  <a:ext cx="1143000" cy="4572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dirty="0"/>
                    <a:t>MPDU-4</a:t>
                  </a:r>
                </a:p>
              </p:txBody>
            </p:sp>
            <p:grpSp>
              <p:nvGrpSpPr>
                <p:cNvPr id="69" name="Group 68">
                  <a:extLst>
                    <a:ext uri="{FF2B5EF4-FFF2-40B4-BE49-F238E27FC236}">
                      <a16:creationId xmlns:a16="http://schemas.microsoft.com/office/drawing/2014/main" id="{BF0FDCE7-65BA-42D4-AC06-C3F6B0B91850}"/>
                    </a:ext>
                  </a:extLst>
                </p:cNvPr>
                <p:cNvGrpSpPr/>
                <p:nvPr/>
              </p:nvGrpSpPr>
              <p:grpSpPr>
                <a:xfrm>
                  <a:off x="2720224" y="2947358"/>
                  <a:ext cx="1371735" cy="457200"/>
                  <a:chOff x="2720224" y="2947358"/>
                  <a:chExt cx="1371735" cy="457200"/>
                </a:xfrm>
              </p:grpSpPr>
              <p:sp>
                <p:nvSpPr>
                  <p:cNvPr id="70" name="Rectangle 69">
                    <a:extLst>
                      <a:ext uri="{FF2B5EF4-FFF2-40B4-BE49-F238E27FC236}">
                        <a16:creationId xmlns:a16="http://schemas.microsoft.com/office/drawing/2014/main" id="{E61E6838-4ABD-469F-8955-29ECA2973925}"/>
                      </a:ext>
                    </a:extLst>
                  </p:cNvPr>
                  <p:cNvSpPr/>
                  <p:nvPr/>
                </p:nvSpPr>
                <p:spPr bwMode="auto">
                  <a:xfrm>
                    <a:off x="2720224"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a:p>
                </p:txBody>
              </p:sp>
              <p:sp>
                <p:nvSpPr>
                  <p:cNvPr id="71" name="Rectangle 70">
                    <a:extLst>
                      <a:ext uri="{FF2B5EF4-FFF2-40B4-BE49-F238E27FC236}">
                        <a16:creationId xmlns:a16="http://schemas.microsoft.com/office/drawing/2014/main" id="{BD030DEF-9F6B-4BE4-B73A-CEEEFE1458F8}"/>
                      </a:ext>
                    </a:extLst>
                  </p:cNvPr>
                  <p:cNvSpPr/>
                  <p:nvPr/>
                </p:nvSpPr>
                <p:spPr bwMode="auto">
                  <a:xfrm>
                    <a:off x="3979246"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a:p>
                </p:txBody>
              </p:sp>
            </p:grpSp>
          </p:grpSp>
          <p:sp>
            <p:nvSpPr>
              <p:cNvPr id="63" name="TextBox 62">
                <a:extLst>
                  <a:ext uri="{FF2B5EF4-FFF2-40B4-BE49-F238E27FC236}">
                    <a16:creationId xmlns:a16="http://schemas.microsoft.com/office/drawing/2014/main" id="{5E89A95F-1CE6-4314-B4C5-98F19557A00C}"/>
                  </a:ext>
                </a:extLst>
              </p:cNvPr>
              <p:cNvSpPr txBox="1"/>
              <p:nvPr/>
            </p:nvSpPr>
            <p:spPr>
              <a:xfrm>
                <a:off x="2377840" y="3037458"/>
                <a:ext cx="304801" cy="415501"/>
              </a:xfrm>
              <a:prstGeom prst="rect">
                <a:avLst/>
              </a:prstGeom>
              <a:noFill/>
            </p:spPr>
            <p:txBody>
              <a:bodyPr wrap="square" rtlCol="0">
                <a:spAutoFit/>
              </a:bodyPr>
              <a:lstStyle/>
              <a:p>
                <a:r>
                  <a:rPr lang="en-US" dirty="0"/>
                  <a:t>…</a:t>
                </a:r>
              </a:p>
            </p:txBody>
          </p:sp>
          <p:sp>
            <p:nvSpPr>
              <p:cNvPr id="64" name="TextBox 63">
                <a:extLst>
                  <a:ext uri="{FF2B5EF4-FFF2-40B4-BE49-F238E27FC236}">
                    <a16:creationId xmlns:a16="http://schemas.microsoft.com/office/drawing/2014/main" id="{575C1692-E89A-4922-AEEB-768E1C5A1CE7}"/>
                  </a:ext>
                </a:extLst>
              </p:cNvPr>
              <p:cNvSpPr txBox="1"/>
              <p:nvPr/>
            </p:nvSpPr>
            <p:spPr>
              <a:xfrm>
                <a:off x="3996737" y="3048000"/>
                <a:ext cx="304801" cy="415501"/>
              </a:xfrm>
              <a:prstGeom prst="rect">
                <a:avLst/>
              </a:prstGeom>
              <a:noFill/>
            </p:spPr>
            <p:txBody>
              <a:bodyPr wrap="square" rtlCol="0">
                <a:spAutoFit/>
              </a:bodyPr>
              <a:lstStyle/>
              <a:p>
                <a:r>
                  <a:rPr lang="en-US" dirty="0"/>
                  <a:t>…</a:t>
                </a:r>
              </a:p>
            </p:txBody>
          </p:sp>
          <p:sp>
            <p:nvSpPr>
              <p:cNvPr id="65" name="TextBox 64">
                <a:extLst>
                  <a:ext uri="{FF2B5EF4-FFF2-40B4-BE49-F238E27FC236}">
                    <a16:creationId xmlns:a16="http://schemas.microsoft.com/office/drawing/2014/main" id="{040F5CC1-A718-4C41-B58B-4613FF498EB6}"/>
                  </a:ext>
                </a:extLst>
              </p:cNvPr>
              <p:cNvSpPr txBox="1"/>
              <p:nvPr/>
            </p:nvSpPr>
            <p:spPr>
              <a:xfrm>
                <a:off x="5661449" y="3048000"/>
                <a:ext cx="304801" cy="415501"/>
              </a:xfrm>
              <a:prstGeom prst="rect">
                <a:avLst/>
              </a:prstGeom>
              <a:noFill/>
            </p:spPr>
            <p:txBody>
              <a:bodyPr wrap="square" rtlCol="0">
                <a:spAutoFit/>
              </a:bodyPr>
              <a:lstStyle/>
              <a:p>
                <a:r>
                  <a:rPr lang="en-US" dirty="0"/>
                  <a:t>…</a:t>
                </a:r>
              </a:p>
            </p:txBody>
          </p:sp>
          <p:sp>
            <p:nvSpPr>
              <p:cNvPr id="66" name="Rectangle 65">
                <a:extLst>
                  <a:ext uri="{FF2B5EF4-FFF2-40B4-BE49-F238E27FC236}">
                    <a16:creationId xmlns:a16="http://schemas.microsoft.com/office/drawing/2014/main" id="{CAC7F1AD-8C34-4704-A817-27B199230502}"/>
                  </a:ext>
                </a:extLst>
              </p:cNvPr>
              <p:cNvSpPr/>
              <p:nvPr/>
            </p:nvSpPr>
            <p:spPr bwMode="auto">
              <a:xfrm>
                <a:off x="1062487" y="2947357"/>
                <a:ext cx="112713" cy="457199"/>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a:p>
            </p:txBody>
          </p:sp>
          <p:sp>
            <p:nvSpPr>
              <p:cNvPr id="67" name="Rectangle 66">
                <a:extLst>
                  <a:ext uri="{FF2B5EF4-FFF2-40B4-BE49-F238E27FC236}">
                    <a16:creationId xmlns:a16="http://schemas.microsoft.com/office/drawing/2014/main" id="{A97E22FA-8B3D-436C-B8D3-779083FCD27F}"/>
                  </a:ext>
                </a:extLst>
              </p:cNvPr>
              <p:cNvSpPr/>
              <p:nvPr/>
            </p:nvSpPr>
            <p:spPr bwMode="auto">
              <a:xfrm>
                <a:off x="7376182" y="2947357"/>
                <a:ext cx="167618" cy="457200"/>
              </a:xfrm>
              <a:prstGeom prst="rect">
                <a:avLst/>
              </a:prstGeom>
              <a:solidFill>
                <a:srgbClr val="FFFF00"/>
              </a:solidFill>
              <a:ln w="12700" cap="flat" cmpd="sng" algn="ctr">
                <a:solidFill>
                  <a:srgbClr val="FFFF00"/>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a:p>
            </p:txBody>
          </p:sp>
        </p:grpSp>
        <p:sp>
          <p:nvSpPr>
            <p:cNvPr id="81" name="Rectangle 80">
              <a:extLst>
                <a:ext uri="{FF2B5EF4-FFF2-40B4-BE49-F238E27FC236}">
                  <a16:creationId xmlns:a16="http://schemas.microsoft.com/office/drawing/2014/main" id="{CC9576ED-9BA8-422B-A620-8C4EBAED9C15}"/>
                </a:ext>
              </a:extLst>
            </p:cNvPr>
            <p:cNvSpPr/>
            <p:nvPr/>
          </p:nvSpPr>
          <p:spPr bwMode="auto">
            <a:xfrm>
              <a:off x="1752600" y="3335221"/>
              <a:ext cx="1109599" cy="304798"/>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dirty="0"/>
                <a:t>MPDU Header</a:t>
              </a:r>
            </a:p>
          </p:txBody>
        </p:sp>
        <p:sp>
          <p:nvSpPr>
            <p:cNvPr id="103" name="Rectangle 102">
              <a:extLst>
                <a:ext uri="{FF2B5EF4-FFF2-40B4-BE49-F238E27FC236}">
                  <a16:creationId xmlns:a16="http://schemas.microsoft.com/office/drawing/2014/main" id="{4551ABC7-C844-45C5-BE92-2643CC0E9D90}"/>
                </a:ext>
              </a:extLst>
            </p:cNvPr>
            <p:cNvSpPr/>
            <p:nvPr/>
          </p:nvSpPr>
          <p:spPr bwMode="auto">
            <a:xfrm>
              <a:off x="2861097" y="3342011"/>
              <a:ext cx="644104" cy="298008"/>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dirty="0"/>
                <a:t>Ext-IV</a:t>
              </a:r>
            </a:p>
          </p:txBody>
        </p:sp>
        <p:sp>
          <p:nvSpPr>
            <p:cNvPr id="104" name="Rectangle 103">
              <a:extLst>
                <a:ext uri="{FF2B5EF4-FFF2-40B4-BE49-F238E27FC236}">
                  <a16:creationId xmlns:a16="http://schemas.microsoft.com/office/drawing/2014/main" id="{1595C259-3472-4AFE-B7EE-B022B2107B19}"/>
                </a:ext>
              </a:extLst>
            </p:cNvPr>
            <p:cNvSpPr/>
            <p:nvPr/>
          </p:nvSpPr>
          <p:spPr bwMode="auto">
            <a:xfrm>
              <a:off x="3504100" y="3342011"/>
              <a:ext cx="906816" cy="298008"/>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dirty="0"/>
                <a:t>Cipher Text</a:t>
              </a:r>
            </a:p>
          </p:txBody>
        </p:sp>
        <p:sp>
          <p:nvSpPr>
            <p:cNvPr id="105" name="Rectangle 104">
              <a:extLst>
                <a:ext uri="{FF2B5EF4-FFF2-40B4-BE49-F238E27FC236}">
                  <a16:creationId xmlns:a16="http://schemas.microsoft.com/office/drawing/2014/main" id="{FD90BEA1-4292-4C4F-BA9D-65C560FBD41D}"/>
                </a:ext>
              </a:extLst>
            </p:cNvPr>
            <p:cNvSpPr/>
            <p:nvPr/>
          </p:nvSpPr>
          <p:spPr bwMode="auto">
            <a:xfrm>
              <a:off x="4410916" y="3338616"/>
              <a:ext cx="542084" cy="298008"/>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dirty="0"/>
                <a:t>MIC</a:t>
              </a:r>
            </a:p>
          </p:txBody>
        </p:sp>
        <p:sp>
          <p:nvSpPr>
            <p:cNvPr id="106" name="Rectangle 105">
              <a:extLst>
                <a:ext uri="{FF2B5EF4-FFF2-40B4-BE49-F238E27FC236}">
                  <a16:creationId xmlns:a16="http://schemas.microsoft.com/office/drawing/2014/main" id="{DFA0CDF9-1D95-4F1C-B9D0-08B1C79ED279}"/>
                </a:ext>
              </a:extLst>
            </p:cNvPr>
            <p:cNvSpPr/>
            <p:nvPr/>
          </p:nvSpPr>
          <p:spPr bwMode="auto">
            <a:xfrm>
              <a:off x="4955070" y="3338615"/>
              <a:ext cx="542084" cy="298008"/>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dirty="0"/>
                <a:t>CRC</a:t>
              </a:r>
            </a:p>
          </p:txBody>
        </p:sp>
        <p:cxnSp>
          <p:nvCxnSpPr>
            <p:cNvPr id="108" name="Straight Connector 107">
              <a:extLst>
                <a:ext uri="{FF2B5EF4-FFF2-40B4-BE49-F238E27FC236}">
                  <a16:creationId xmlns:a16="http://schemas.microsoft.com/office/drawing/2014/main" id="{11A79503-6570-494B-8231-51750501FF2D}"/>
                </a:ext>
              </a:extLst>
            </p:cNvPr>
            <p:cNvCxnSpPr/>
            <p:nvPr/>
          </p:nvCxnSpPr>
          <p:spPr bwMode="auto">
            <a:xfrm>
              <a:off x="1752600" y="3636624"/>
              <a:ext cx="84885" cy="399261"/>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110" name="Straight Connector 109">
              <a:extLst>
                <a:ext uri="{FF2B5EF4-FFF2-40B4-BE49-F238E27FC236}">
                  <a16:creationId xmlns:a16="http://schemas.microsoft.com/office/drawing/2014/main" id="{B734FE47-5110-471D-9955-F77CDC6F44FB}"/>
                </a:ext>
              </a:extLst>
            </p:cNvPr>
            <p:cNvCxnSpPr>
              <a:cxnSpLocks/>
              <a:endCxn id="59" idx="0"/>
            </p:cNvCxnSpPr>
            <p:nvPr/>
          </p:nvCxnSpPr>
          <p:spPr bwMode="auto">
            <a:xfrm flipH="1">
              <a:off x="2746366" y="3636624"/>
              <a:ext cx="2750790" cy="399262"/>
            </a:xfrm>
            <a:prstGeom prst="line">
              <a:avLst/>
            </a:prstGeom>
            <a:solidFill>
              <a:schemeClr val="accent1"/>
            </a:solidFill>
            <a:ln w="12700" cap="flat" cmpd="sng" algn="ctr">
              <a:solidFill>
                <a:schemeClr val="tx1"/>
              </a:solidFill>
              <a:prstDash val="solid"/>
              <a:round/>
              <a:headEnd type="none" w="sm" len="sm"/>
              <a:tailEnd type="none" w="sm" len="sm"/>
            </a:ln>
          </p:spPr>
        </p:cxnSp>
        <p:grpSp>
          <p:nvGrpSpPr>
            <p:cNvPr id="117" name="Group 116">
              <a:extLst>
                <a:ext uri="{FF2B5EF4-FFF2-40B4-BE49-F238E27FC236}">
                  <a16:creationId xmlns:a16="http://schemas.microsoft.com/office/drawing/2014/main" id="{40F10DA8-4F08-4755-A029-DED52162314E}"/>
                </a:ext>
              </a:extLst>
            </p:cNvPr>
            <p:cNvGrpSpPr/>
            <p:nvPr/>
          </p:nvGrpSpPr>
          <p:grpSpPr>
            <a:xfrm>
              <a:off x="7581739" y="3463979"/>
              <a:ext cx="1284646" cy="908971"/>
              <a:chOff x="4095766" y="4883038"/>
              <a:chExt cx="1284646" cy="908971"/>
            </a:xfrm>
          </p:grpSpPr>
          <p:sp>
            <p:nvSpPr>
              <p:cNvPr id="113" name="Rectangle 112">
                <a:extLst>
                  <a:ext uri="{FF2B5EF4-FFF2-40B4-BE49-F238E27FC236}">
                    <a16:creationId xmlns:a16="http://schemas.microsoft.com/office/drawing/2014/main" id="{1C289E59-6264-4F51-A6EC-E55703337734}"/>
                  </a:ext>
                </a:extLst>
              </p:cNvPr>
              <p:cNvSpPr/>
              <p:nvPr/>
            </p:nvSpPr>
            <p:spPr bwMode="auto">
              <a:xfrm>
                <a:off x="4123485" y="4883038"/>
                <a:ext cx="84885" cy="304798"/>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a:p>
            </p:txBody>
          </p:sp>
          <p:sp>
            <p:nvSpPr>
              <p:cNvPr id="114" name="Rectangle 113">
                <a:extLst>
                  <a:ext uri="{FF2B5EF4-FFF2-40B4-BE49-F238E27FC236}">
                    <a16:creationId xmlns:a16="http://schemas.microsoft.com/office/drawing/2014/main" id="{E9A131AA-EED5-4CDC-9DC3-7D7BF268E00D}"/>
                  </a:ext>
                </a:extLst>
              </p:cNvPr>
              <p:cNvSpPr/>
              <p:nvPr/>
            </p:nvSpPr>
            <p:spPr bwMode="auto">
              <a:xfrm>
                <a:off x="4095766" y="5337120"/>
                <a:ext cx="126234" cy="304798"/>
              </a:xfrm>
              <a:prstGeom prst="rect">
                <a:avLst/>
              </a:prstGeom>
              <a:solidFill>
                <a:srgbClr val="FFFF00"/>
              </a:solidFill>
              <a:ln w="12700" cap="flat" cmpd="sng" algn="ctr">
                <a:solidFill>
                  <a:srgbClr val="FFFF00"/>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a:p>
            </p:txBody>
          </p:sp>
          <p:sp>
            <p:nvSpPr>
              <p:cNvPr id="115" name="TextBox 114">
                <a:extLst>
                  <a:ext uri="{FF2B5EF4-FFF2-40B4-BE49-F238E27FC236}">
                    <a16:creationId xmlns:a16="http://schemas.microsoft.com/office/drawing/2014/main" id="{C804F483-AB9F-4827-80FC-3AD244871784}"/>
                  </a:ext>
                </a:extLst>
              </p:cNvPr>
              <p:cNvSpPr txBox="1"/>
              <p:nvPr/>
            </p:nvSpPr>
            <p:spPr>
              <a:xfrm>
                <a:off x="4419600" y="4883038"/>
                <a:ext cx="960812" cy="461665"/>
              </a:xfrm>
              <a:prstGeom prst="rect">
                <a:avLst/>
              </a:prstGeom>
              <a:noFill/>
            </p:spPr>
            <p:txBody>
              <a:bodyPr wrap="square" rtlCol="0">
                <a:spAutoFit/>
              </a:bodyPr>
              <a:lstStyle/>
              <a:p>
                <a:r>
                  <a:rPr lang="en-US" dirty="0"/>
                  <a:t>DL (Delimiter)</a:t>
                </a:r>
              </a:p>
            </p:txBody>
          </p:sp>
          <p:sp>
            <p:nvSpPr>
              <p:cNvPr id="116" name="TextBox 115">
                <a:extLst>
                  <a:ext uri="{FF2B5EF4-FFF2-40B4-BE49-F238E27FC236}">
                    <a16:creationId xmlns:a16="http://schemas.microsoft.com/office/drawing/2014/main" id="{8EFDC519-D1E4-4451-B0D7-B6E84C3741D7}"/>
                  </a:ext>
                </a:extLst>
              </p:cNvPr>
              <p:cNvSpPr txBox="1"/>
              <p:nvPr/>
            </p:nvSpPr>
            <p:spPr>
              <a:xfrm>
                <a:off x="4425354" y="5330344"/>
                <a:ext cx="867451" cy="461665"/>
              </a:xfrm>
              <a:prstGeom prst="rect">
                <a:avLst/>
              </a:prstGeom>
              <a:noFill/>
            </p:spPr>
            <p:txBody>
              <a:bodyPr wrap="square" rtlCol="0">
                <a:spAutoFit/>
              </a:bodyPr>
              <a:lstStyle/>
              <a:p>
                <a:r>
                  <a:rPr lang="en-US" dirty="0"/>
                  <a:t>Pre-FEC Padding</a:t>
                </a:r>
              </a:p>
            </p:txBody>
          </p:sp>
        </p:grpSp>
      </p:grpSp>
      <p:sp>
        <p:nvSpPr>
          <p:cNvPr id="41" name="Rectangle 4">
            <a:extLst>
              <a:ext uri="{FF2B5EF4-FFF2-40B4-BE49-F238E27FC236}">
                <a16:creationId xmlns:a16="http://schemas.microsoft.com/office/drawing/2014/main" id="{AB331813-57FE-4822-AE97-7711C5684412}"/>
              </a:ext>
            </a:extLst>
          </p:cNvPr>
          <p:cNvSpPr txBox="1">
            <a:spLocks noChangeArrowheads="1"/>
          </p:cNvSpPr>
          <p:nvPr/>
        </p:nvSpPr>
        <p:spPr bwMode="auto">
          <a:xfrm>
            <a:off x="696913" y="332601"/>
            <a:ext cx="884858" cy="276999"/>
          </a:xfrm>
          <a:prstGeom prst="rect">
            <a:avLst/>
          </a:prstGeom>
          <a:noFill/>
          <a:ln w="9525">
            <a:noFill/>
            <a:miter lim="800000"/>
          </a:ln>
          <a:effectLst/>
        </p:spPr>
        <p:txBody>
          <a:bodyPr vert="horz" wrap="none" lIns="0" tIns="0" rIns="0" bIns="0" numCol="1" anchor="b" anchorCtr="0" compatLnSpc="1">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US"/>
              <a:t>Jul, 2019</a:t>
            </a:r>
            <a:endParaRPr lang="en-US" dirty="0"/>
          </a:p>
        </p:txBody>
      </p:sp>
    </p:spTree>
    <p:extLst>
      <p:ext uri="{BB962C8B-B14F-4D97-AF65-F5344CB8AC3E}">
        <p14:creationId xmlns:p14="http://schemas.microsoft.com/office/powerpoint/2010/main" val="2331620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433B6F-D3F4-4C14-84C2-CCFE4AAB53F6}"/>
              </a:ext>
            </a:extLst>
          </p:cNvPr>
          <p:cNvSpPr>
            <a:spLocks noGrp="1"/>
          </p:cNvSpPr>
          <p:nvPr>
            <p:ph type="title"/>
          </p:nvPr>
        </p:nvSpPr>
        <p:spPr/>
        <p:txBody>
          <a:bodyPr/>
          <a:lstStyle/>
          <a:p>
            <a:r>
              <a:rPr lang="en-US" dirty="0"/>
              <a:t>HARQ at A-MPDU Level</a:t>
            </a:r>
          </a:p>
        </p:txBody>
      </p:sp>
      <p:sp>
        <p:nvSpPr>
          <p:cNvPr id="6" name="Content Placeholder 5">
            <a:extLst>
              <a:ext uri="{FF2B5EF4-FFF2-40B4-BE49-F238E27FC236}">
                <a16:creationId xmlns:a16="http://schemas.microsoft.com/office/drawing/2014/main" id="{9601E710-B686-4C00-B919-0A07C0A3E9C5}"/>
              </a:ext>
            </a:extLst>
          </p:cNvPr>
          <p:cNvSpPr>
            <a:spLocks noGrp="1"/>
          </p:cNvSpPr>
          <p:nvPr>
            <p:ph idx="1"/>
          </p:nvPr>
        </p:nvSpPr>
        <p:spPr>
          <a:xfrm>
            <a:off x="202012" y="1521689"/>
            <a:ext cx="8651200" cy="4495800"/>
          </a:xfrm>
        </p:spPr>
        <p:txBody>
          <a:bodyPr/>
          <a:lstStyle/>
          <a:p>
            <a:r>
              <a:rPr lang="en-US" dirty="0"/>
              <a:t>These changes in A-MPDU results in different payload at PHY</a:t>
            </a:r>
          </a:p>
          <a:p>
            <a:r>
              <a:rPr lang="en-US" dirty="0"/>
              <a:t>AT PHY there is no knowledge of MPDUs and this payload is transformed into codewords (CW) for transmission</a:t>
            </a:r>
          </a:p>
          <a:p>
            <a:r>
              <a:rPr lang="en-US" dirty="0"/>
              <a:t>However, the CWs generated for retransmission will definitely be different than the CWs corresponding to the original transmission </a:t>
            </a:r>
          </a:p>
          <a:p>
            <a:pPr marL="400050"/>
            <a:r>
              <a:rPr lang="en-US" dirty="0"/>
              <a:t>Thus, due to these few different bits in the MAC payload </a:t>
            </a:r>
            <a:r>
              <a:rPr lang="en-US" b="1" u="sng" dirty="0"/>
              <a:t>combining of LLRs at the PHY layer on the RX will not be possible</a:t>
            </a:r>
          </a:p>
          <a:p>
            <a:pPr marL="400050"/>
            <a:r>
              <a:rPr lang="en-US" dirty="0"/>
              <a:t>Thus, not only HARQ at A-MPDU level is extremely in-efficient in terms of resource usage, without changes, it is not even possible to combine the retransmitted A-MPDU with previous A-MPDU</a:t>
            </a:r>
          </a:p>
          <a:p>
            <a:pPr marL="400050"/>
            <a:r>
              <a:rPr lang="en-US" dirty="0"/>
              <a:t>What changes are to made for making it work? </a:t>
            </a:r>
          </a:p>
          <a:p>
            <a:pPr marL="800100" lvl="1"/>
            <a:r>
              <a:rPr lang="en-US" dirty="0"/>
              <a:t>Retransmit the same A-MPDU as from the original transmission? </a:t>
            </a:r>
          </a:p>
          <a:p>
            <a:pPr marL="1143000" lvl="2"/>
            <a:r>
              <a:rPr lang="en-US" dirty="0"/>
              <a:t>Needs changes at MAC – not desirable</a:t>
            </a:r>
          </a:p>
        </p:txBody>
      </p:sp>
      <p:sp>
        <p:nvSpPr>
          <p:cNvPr id="4" name="Slide Number Placeholder 3">
            <a:extLst>
              <a:ext uri="{FF2B5EF4-FFF2-40B4-BE49-F238E27FC236}">
                <a16:creationId xmlns:a16="http://schemas.microsoft.com/office/drawing/2014/main" id="{D0419F7C-658F-4DFD-B674-74718772E515}"/>
              </a:ext>
            </a:extLst>
          </p:cNvPr>
          <p:cNvSpPr>
            <a:spLocks noGrp="1"/>
          </p:cNvSpPr>
          <p:nvPr>
            <p:ph type="sldNum" sz="quarter" idx="12"/>
          </p:nvPr>
        </p:nvSpPr>
        <p:spPr>
          <a:xfrm>
            <a:off x="4406397" y="6475413"/>
            <a:ext cx="432811" cy="184666"/>
          </a:xfrm>
        </p:spPr>
        <p:txBody>
          <a:bodyPr/>
          <a:lstStyle/>
          <a:p>
            <a:pPr>
              <a:defRPr/>
            </a:pPr>
            <a:r>
              <a:rPr lang="en-US"/>
              <a:t>Slide </a:t>
            </a:r>
            <a:fld id="{7614916F-BBEF-4684-B6F5-1E636F42BA02}" type="slidenum">
              <a:rPr lang="en-US" smtClean="0"/>
              <a:t>5</a:t>
            </a:fld>
            <a:endParaRPr lang="en-US"/>
          </a:p>
        </p:txBody>
      </p:sp>
      <p:sp>
        <p:nvSpPr>
          <p:cNvPr id="41" name="Rectangle 4">
            <a:extLst>
              <a:ext uri="{FF2B5EF4-FFF2-40B4-BE49-F238E27FC236}">
                <a16:creationId xmlns:a16="http://schemas.microsoft.com/office/drawing/2014/main" id="{AB331813-57FE-4822-AE97-7711C5684412}"/>
              </a:ext>
            </a:extLst>
          </p:cNvPr>
          <p:cNvSpPr txBox="1">
            <a:spLocks noChangeArrowheads="1"/>
          </p:cNvSpPr>
          <p:nvPr/>
        </p:nvSpPr>
        <p:spPr bwMode="auto">
          <a:xfrm>
            <a:off x="696913" y="332601"/>
            <a:ext cx="884858" cy="276999"/>
          </a:xfrm>
          <a:prstGeom prst="rect">
            <a:avLst/>
          </a:prstGeom>
          <a:noFill/>
          <a:ln w="9525">
            <a:noFill/>
            <a:miter lim="800000"/>
          </a:ln>
          <a:effectLst/>
        </p:spPr>
        <p:txBody>
          <a:bodyPr vert="horz" wrap="none" lIns="0" tIns="0" rIns="0" bIns="0" numCol="1" anchor="b" anchorCtr="0" compatLnSpc="1">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US"/>
              <a:t>Jul, 2019</a:t>
            </a:r>
            <a:endParaRPr lang="en-US" dirty="0"/>
          </a:p>
        </p:txBody>
      </p:sp>
    </p:spTree>
    <p:extLst>
      <p:ext uri="{BB962C8B-B14F-4D97-AF65-F5344CB8AC3E}">
        <p14:creationId xmlns:p14="http://schemas.microsoft.com/office/powerpoint/2010/main" val="96095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5AE5C37-0C5F-4533-B886-D2B03A6B2FE9}"/>
              </a:ext>
            </a:extLst>
          </p:cNvPr>
          <p:cNvSpPr>
            <a:spLocks noGrp="1"/>
          </p:cNvSpPr>
          <p:nvPr>
            <p:ph type="title"/>
          </p:nvPr>
        </p:nvSpPr>
        <p:spPr/>
        <p:txBody>
          <a:bodyPr/>
          <a:lstStyle/>
          <a:p>
            <a:r>
              <a:rPr lang="en-US" dirty="0"/>
              <a:t>HARQ at MPDU Level</a:t>
            </a:r>
          </a:p>
        </p:txBody>
      </p:sp>
      <p:sp>
        <p:nvSpPr>
          <p:cNvPr id="6" name="Content Placeholder 5">
            <a:extLst>
              <a:ext uri="{FF2B5EF4-FFF2-40B4-BE49-F238E27FC236}">
                <a16:creationId xmlns:a16="http://schemas.microsoft.com/office/drawing/2014/main" id="{5B32ECB2-2DF4-47E0-905A-3DF7774279E6}"/>
              </a:ext>
            </a:extLst>
          </p:cNvPr>
          <p:cNvSpPr>
            <a:spLocks noGrp="1"/>
          </p:cNvSpPr>
          <p:nvPr>
            <p:ph idx="1"/>
          </p:nvPr>
        </p:nvSpPr>
        <p:spPr>
          <a:xfrm>
            <a:off x="384857" y="1371600"/>
            <a:ext cx="7772400" cy="2219148"/>
          </a:xfrm>
        </p:spPr>
        <p:txBody>
          <a:bodyPr/>
          <a:lstStyle/>
          <a:p>
            <a:r>
              <a:rPr lang="en-US" sz="1800" dirty="0"/>
              <a:t>Next we discuss the HARQ at MPDU level</a:t>
            </a:r>
          </a:p>
          <a:p>
            <a:r>
              <a:rPr lang="en-US" sz="1800" dirty="0"/>
              <a:t>As is evident from A-MPDU case that MPDU level retransmissions would also not work in their current form in the standard</a:t>
            </a:r>
          </a:p>
          <a:p>
            <a:r>
              <a:rPr lang="en-US" sz="1800" dirty="0"/>
              <a:t>Consider the following example of an A-MPDU which has 4 MPDUs</a:t>
            </a:r>
          </a:p>
          <a:p>
            <a:pPr lvl="1"/>
            <a:endParaRPr lang="en-US" sz="1600" dirty="0"/>
          </a:p>
          <a:p>
            <a:pPr lvl="1"/>
            <a:endParaRPr lang="en-US" sz="1600" dirty="0"/>
          </a:p>
          <a:p>
            <a:pPr lvl="1"/>
            <a:endParaRPr lang="en-US" sz="1600" dirty="0"/>
          </a:p>
          <a:p>
            <a:pPr lvl="1"/>
            <a:endParaRPr lang="en-US" sz="1600" dirty="0"/>
          </a:p>
          <a:p>
            <a:pPr lvl="1"/>
            <a:endParaRPr lang="en-US" sz="1600" dirty="0"/>
          </a:p>
          <a:p>
            <a:pPr lvl="1"/>
            <a:r>
              <a:rPr lang="en-US" sz="1600" dirty="0"/>
              <a:t>Suppose MPDU-2 was not decoded correctly and needs to be retransmitted</a:t>
            </a:r>
          </a:p>
          <a:p>
            <a:r>
              <a:rPr lang="en-US" sz="1800" dirty="0"/>
              <a:t>MPDU BA based feedback informs the TX that MPDU-2 is not decoded </a:t>
            </a:r>
          </a:p>
          <a:p>
            <a:pPr marL="0" indent="0">
              <a:buNone/>
            </a:pPr>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pPr lvl="1"/>
            <a:endParaRPr lang="en-US" sz="1600" dirty="0"/>
          </a:p>
        </p:txBody>
      </p:sp>
      <p:sp>
        <p:nvSpPr>
          <p:cNvPr id="4" name="Slide Number Placeholder 3">
            <a:extLst>
              <a:ext uri="{FF2B5EF4-FFF2-40B4-BE49-F238E27FC236}">
                <a16:creationId xmlns:a16="http://schemas.microsoft.com/office/drawing/2014/main" id="{EF985B96-FF1A-41C3-BE56-247B5B8CB54E}"/>
              </a:ext>
            </a:extLst>
          </p:cNvPr>
          <p:cNvSpPr>
            <a:spLocks noGrp="1"/>
          </p:cNvSpPr>
          <p:nvPr>
            <p:ph type="sldNum" sz="quarter" idx="12"/>
          </p:nvPr>
        </p:nvSpPr>
        <p:spPr>
          <a:xfrm>
            <a:off x="4406397" y="6475413"/>
            <a:ext cx="432811" cy="184666"/>
          </a:xfrm>
        </p:spPr>
        <p:txBody>
          <a:bodyPr/>
          <a:lstStyle/>
          <a:p>
            <a:pPr>
              <a:defRPr/>
            </a:pPr>
            <a:r>
              <a:rPr lang="en-US"/>
              <a:t>Slide </a:t>
            </a:r>
            <a:fld id="{7614916F-BBEF-4684-B6F5-1E636F42BA02}" type="slidenum">
              <a:rPr lang="en-US" smtClean="0"/>
              <a:t>6</a:t>
            </a:fld>
            <a:endParaRPr lang="en-US"/>
          </a:p>
        </p:txBody>
      </p:sp>
      <p:sp>
        <p:nvSpPr>
          <p:cNvPr id="111" name="Content Placeholder 5">
            <a:extLst>
              <a:ext uri="{FF2B5EF4-FFF2-40B4-BE49-F238E27FC236}">
                <a16:creationId xmlns:a16="http://schemas.microsoft.com/office/drawing/2014/main" id="{241A773D-6F29-4C6B-87CA-94F92FD36AC6}"/>
              </a:ext>
            </a:extLst>
          </p:cNvPr>
          <p:cNvSpPr txBox="1">
            <a:spLocks/>
          </p:cNvSpPr>
          <p:nvPr/>
        </p:nvSpPr>
        <p:spPr bwMode="auto">
          <a:xfrm>
            <a:off x="381000" y="4841026"/>
            <a:ext cx="8077200" cy="1712174"/>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800" kern="0" dirty="0"/>
              <a:t>First of all it can be observed that the failed MPDU can span multiple CWs (partially and completely).</a:t>
            </a:r>
          </a:p>
        </p:txBody>
      </p:sp>
      <p:grpSp>
        <p:nvGrpSpPr>
          <p:cNvPr id="2" name="Group 1">
            <a:extLst>
              <a:ext uri="{FF2B5EF4-FFF2-40B4-BE49-F238E27FC236}">
                <a16:creationId xmlns:a16="http://schemas.microsoft.com/office/drawing/2014/main" id="{F8900A03-E853-4AD9-8B4B-28719597A082}"/>
              </a:ext>
            </a:extLst>
          </p:cNvPr>
          <p:cNvGrpSpPr/>
          <p:nvPr/>
        </p:nvGrpSpPr>
        <p:grpSpPr>
          <a:xfrm>
            <a:off x="1828800" y="2667000"/>
            <a:ext cx="5298056" cy="1146880"/>
            <a:chOff x="1828800" y="3276600"/>
            <a:chExt cx="5298056" cy="1146880"/>
          </a:xfrm>
        </p:grpSpPr>
        <p:grpSp>
          <p:nvGrpSpPr>
            <p:cNvPr id="8" name="Group 7">
              <a:extLst>
                <a:ext uri="{FF2B5EF4-FFF2-40B4-BE49-F238E27FC236}">
                  <a16:creationId xmlns:a16="http://schemas.microsoft.com/office/drawing/2014/main" id="{1739A71A-65B1-4529-9448-17D7217EFD90}"/>
                </a:ext>
              </a:extLst>
            </p:cNvPr>
            <p:cNvGrpSpPr/>
            <p:nvPr/>
          </p:nvGrpSpPr>
          <p:grpSpPr>
            <a:xfrm>
              <a:off x="1828800" y="3276600"/>
              <a:ext cx="5298056" cy="1146880"/>
              <a:chOff x="1622029" y="2940489"/>
              <a:chExt cx="5298056" cy="1146880"/>
            </a:xfrm>
          </p:grpSpPr>
          <p:grpSp>
            <p:nvGrpSpPr>
              <p:cNvPr id="58" name="Group 57">
                <a:extLst>
                  <a:ext uri="{FF2B5EF4-FFF2-40B4-BE49-F238E27FC236}">
                    <a16:creationId xmlns:a16="http://schemas.microsoft.com/office/drawing/2014/main" id="{3247EE00-7DD3-48E7-8CA0-4965E96D12FE}"/>
                  </a:ext>
                </a:extLst>
              </p:cNvPr>
              <p:cNvGrpSpPr/>
              <p:nvPr/>
            </p:nvGrpSpPr>
            <p:grpSpPr>
              <a:xfrm>
                <a:off x="1622029" y="2940489"/>
                <a:ext cx="5298056" cy="1142311"/>
                <a:chOff x="1331344" y="3923212"/>
                <a:chExt cx="6481313" cy="1494172"/>
              </a:xfrm>
            </p:grpSpPr>
            <p:grpSp>
              <p:nvGrpSpPr>
                <p:cNvPr id="38" name="Group 37">
                  <a:extLst>
                    <a:ext uri="{FF2B5EF4-FFF2-40B4-BE49-F238E27FC236}">
                      <a16:creationId xmlns:a16="http://schemas.microsoft.com/office/drawing/2014/main" id="{B4E7683A-DF3C-45F8-84E1-721832993880}"/>
                    </a:ext>
                  </a:extLst>
                </p:cNvPr>
                <p:cNvGrpSpPr/>
                <p:nvPr/>
              </p:nvGrpSpPr>
              <p:grpSpPr>
                <a:xfrm>
                  <a:off x="1331344" y="4183804"/>
                  <a:ext cx="6481313" cy="457201"/>
                  <a:chOff x="1062487" y="2947357"/>
                  <a:chExt cx="6481313" cy="457201"/>
                </a:xfrm>
              </p:grpSpPr>
              <p:sp>
                <p:nvSpPr>
                  <p:cNvPr id="3" name="Rectangle 2">
                    <a:extLst>
                      <a:ext uri="{FF2B5EF4-FFF2-40B4-BE49-F238E27FC236}">
                        <a16:creationId xmlns:a16="http://schemas.microsoft.com/office/drawing/2014/main" id="{76EE472F-3E99-4942-B21F-0E1B1E30DBE9}"/>
                      </a:ext>
                    </a:extLst>
                  </p:cNvPr>
                  <p:cNvSpPr/>
                  <p:nvPr/>
                </p:nvSpPr>
                <p:spPr bwMode="auto">
                  <a:xfrm>
                    <a:off x="1182687" y="2947358"/>
                    <a:ext cx="1143000" cy="4572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MPDU-1</a:t>
                    </a:r>
                  </a:p>
                </p:txBody>
              </p:sp>
              <p:sp>
                <p:nvSpPr>
                  <p:cNvPr id="13" name="Rectangle 12">
                    <a:extLst>
                      <a:ext uri="{FF2B5EF4-FFF2-40B4-BE49-F238E27FC236}">
                        <a16:creationId xmlns:a16="http://schemas.microsoft.com/office/drawing/2014/main" id="{EE244436-95EE-4F4C-A194-540010B035B7}"/>
                      </a:ext>
                    </a:extLst>
                  </p:cNvPr>
                  <p:cNvSpPr/>
                  <p:nvPr/>
                </p:nvSpPr>
                <p:spPr bwMode="auto">
                  <a:xfrm>
                    <a:off x="2325687"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grpSp>
                <p:nvGrpSpPr>
                  <p:cNvPr id="19" name="Group 18">
                    <a:extLst>
                      <a:ext uri="{FF2B5EF4-FFF2-40B4-BE49-F238E27FC236}">
                        <a16:creationId xmlns:a16="http://schemas.microsoft.com/office/drawing/2014/main" id="{5D26B81A-5DA5-49D9-88DB-7A9B9A58DFF8}"/>
                      </a:ext>
                    </a:extLst>
                  </p:cNvPr>
                  <p:cNvGrpSpPr/>
                  <p:nvPr/>
                </p:nvGrpSpPr>
                <p:grpSpPr>
                  <a:xfrm>
                    <a:off x="2720224" y="2947358"/>
                    <a:ext cx="1371735" cy="457200"/>
                    <a:chOff x="2720224" y="2947358"/>
                    <a:chExt cx="1371735" cy="457200"/>
                  </a:xfrm>
                </p:grpSpPr>
                <p:sp>
                  <p:nvSpPr>
                    <p:cNvPr id="7" name="Rectangle 6">
                      <a:extLst>
                        <a:ext uri="{FF2B5EF4-FFF2-40B4-BE49-F238E27FC236}">
                          <a16:creationId xmlns:a16="http://schemas.microsoft.com/office/drawing/2014/main" id="{37654738-56F5-4EAC-91E5-CD6250C03DB0}"/>
                        </a:ext>
                      </a:extLst>
                    </p:cNvPr>
                    <p:cNvSpPr/>
                    <p:nvPr/>
                  </p:nvSpPr>
                  <p:spPr bwMode="auto">
                    <a:xfrm>
                      <a:off x="2832937" y="2947358"/>
                      <a:ext cx="1143000" cy="4572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MPDU-2</a:t>
                      </a:r>
                    </a:p>
                  </p:txBody>
                </p:sp>
                <p:grpSp>
                  <p:nvGrpSpPr>
                    <p:cNvPr id="16" name="Group 15">
                      <a:extLst>
                        <a:ext uri="{FF2B5EF4-FFF2-40B4-BE49-F238E27FC236}">
                          <a16:creationId xmlns:a16="http://schemas.microsoft.com/office/drawing/2014/main" id="{EE03A253-0A3A-45D9-AE58-21D3363BC3EF}"/>
                        </a:ext>
                      </a:extLst>
                    </p:cNvPr>
                    <p:cNvGrpSpPr/>
                    <p:nvPr/>
                  </p:nvGrpSpPr>
                  <p:grpSpPr>
                    <a:xfrm>
                      <a:off x="2720224" y="2947358"/>
                      <a:ext cx="1371735" cy="457200"/>
                      <a:chOff x="2720224" y="2947358"/>
                      <a:chExt cx="1371735" cy="457200"/>
                    </a:xfrm>
                  </p:grpSpPr>
                  <p:sp>
                    <p:nvSpPr>
                      <p:cNvPr id="14" name="Rectangle 13">
                        <a:extLst>
                          <a:ext uri="{FF2B5EF4-FFF2-40B4-BE49-F238E27FC236}">
                            <a16:creationId xmlns:a16="http://schemas.microsoft.com/office/drawing/2014/main" id="{BDF065FB-F0BC-4CEF-B317-0AA0C4301C63}"/>
                          </a:ext>
                        </a:extLst>
                      </p:cNvPr>
                      <p:cNvSpPr/>
                      <p:nvPr/>
                    </p:nvSpPr>
                    <p:spPr bwMode="auto">
                      <a:xfrm>
                        <a:off x="2720224"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sp>
                    <p:nvSpPr>
                      <p:cNvPr id="15" name="Rectangle 14">
                        <a:extLst>
                          <a:ext uri="{FF2B5EF4-FFF2-40B4-BE49-F238E27FC236}">
                            <a16:creationId xmlns:a16="http://schemas.microsoft.com/office/drawing/2014/main" id="{555F535E-34BB-4846-A769-D1242E9CB66B}"/>
                          </a:ext>
                        </a:extLst>
                      </p:cNvPr>
                      <p:cNvSpPr/>
                      <p:nvPr/>
                    </p:nvSpPr>
                    <p:spPr bwMode="auto">
                      <a:xfrm>
                        <a:off x="3979246"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grpSp>
              </p:grpSp>
              <p:grpSp>
                <p:nvGrpSpPr>
                  <p:cNvPr id="22" name="Group 21">
                    <a:extLst>
                      <a:ext uri="{FF2B5EF4-FFF2-40B4-BE49-F238E27FC236}">
                        <a16:creationId xmlns:a16="http://schemas.microsoft.com/office/drawing/2014/main" id="{82B5B8FD-2D26-4E83-9DAE-BA24D00300B1}"/>
                      </a:ext>
                    </a:extLst>
                  </p:cNvPr>
                  <p:cNvGrpSpPr/>
                  <p:nvPr/>
                </p:nvGrpSpPr>
                <p:grpSpPr>
                  <a:xfrm>
                    <a:off x="4359752" y="2947358"/>
                    <a:ext cx="1371735" cy="457200"/>
                    <a:chOff x="2720224" y="2947358"/>
                    <a:chExt cx="1371735" cy="457200"/>
                  </a:xfrm>
                </p:grpSpPr>
                <p:sp>
                  <p:nvSpPr>
                    <p:cNvPr id="23" name="Rectangle 22">
                      <a:extLst>
                        <a:ext uri="{FF2B5EF4-FFF2-40B4-BE49-F238E27FC236}">
                          <a16:creationId xmlns:a16="http://schemas.microsoft.com/office/drawing/2014/main" id="{D215A67A-4DFF-4352-8DEF-CDDF93A02962}"/>
                        </a:ext>
                      </a:extLst>
                    </p:cNvPr>
                    <p:cNvSpPr/>
                    <p:nvPr/>
                  </p:nvSpPr>
                  <p:spPr bwMode="auto">
                    <a:xfrm>
                      <a:off x="2832937" y="2947358"/>
                      <a:ext cx="1143000" cy="4572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MPDU-3</a:t>
                      </a:r>
                    </a:p>
                  </p:txBody>
                </p:sp>
                <p:grpSp>
                  <p:nvGrpSpPr>
                    <p:cNvPr id="24" name="Group 23">
                      <a:extLst>
                        <a:ext uri="{FF2B5EF4-FFF2-40B4-BE49-F238E27FC236}">
                          <a16:creationId xmlns:a16="http://schemas.microsoft.com/office/drawing/2014/main" id="{30024205-B36A-4B82-8A8B-8D2CCF12DE03}"/>
                        </a:ext>
                      </a:extLst>
                    </p:cNvPr>
                    <p:cNvGrpSpPr/>
                    <p:nvPr/>
                  </p:nvGrpSpPr>
                  <p:grpSpPr>
                    <a:xfrm>
                      <a:off x="2720224" y="2947358"/>
                      <a:ext cx="1371735" cy="457200"/>
                      <a:chOff x="2720224" y="2947358"/>
                      <a:chExt cx="1371735" cy="457200"/>
                    </a:xfrm>
                  </p:grpSpPr>
                  <p:sp>
                    <p:nvSpPr>
                      <p:cNvPr id="25" name="Rectangle 24">
                        <a:extLst>
                          <a:ext uri="{FF2B5EF4-FFF2-40B4-BE49-F238E27FC236}">
                            <a16:creationId xmlns:a16="http://schemas.microsoft.com/office/drawing/2014/main" id="{9C278C0E-643D-44FA-A63F-1D71721CC846}"/>
                          </a:ext>
                        </a:extLst>
                      </p:cNvPr>
                      <p:cNvSpPr/>
                      <p:nvPr/>
                    </p:nvSpPr>
                    <p:spPr bwMode="auto">
                      <a:xfrm>
                        <a:off x="2720224"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sp>
                    <p:nvSpPr>
                      <p:cNvPr id="26" name="Rectangle 25">
                        <a:extLst>
                          <a:ext uri="{FF2B5EF4-FFF2-40B4-BE49-F238E27FC236}">
                            <a16:creationId xmlns:a16="http://schemas.microsoft.com/office/drawing/2014/main" id="{4256459B-B6E6-436E-B00F-B12601D5A656}"/>
                          </a:ext>
                        </a:extLst>
                      </p:cNvPr>
                      <p:cNvSpPr/>
                      <p:nvPr/>
                    </p:nvSpPr>
                    <p:spPr bwMode="auto">
                      <a:xfrm>
                        <a:off x="3979246"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grpSp>
              </p:grpSp>
              <p:grpSp>
                <p:nvGrpSpPr>
                  <p:cNvPr id="27" name="Group 26">
                    <a:extLst>
                      <a:ext uri="{FF2B5EF4-FFF2-40B4-BE49-F238E27FC236}">
                        <a16:creationId xmlns:a16="http://schemas.microsoft.com/office/drawing/2014/main" id="{F2843EC0-569A-4326-8A94-F23858F7394B}"/>
                      </a:ext>
                    </a:extLst>
                  </p:cNvPr>
                  <p:cNvGrpSpPr/>
                  <p:nvPr/>
                </p:nvGrpSpPr>
                <p:grpSpPr>
                  <a:xfrm>
                    <a:off x="5999281" y="2947358"/>
                    <a:ext cx="1371735" cy="457200"/>
                    <a:chOff x="2720224" y="2947358"/>
                    <a:chExt cx="1371735" cy="457200"/>
                  </a:xfrm>
                </p:grpSpPr>
                <p:sp>
                  <p:nvSpPr>
                    <p:cNvPr id="28" name="Rectangle 27">
                      <a:extLst>
                        <a:ext uri="{FF2B5EF4-FFF2-40B4-BE49-F238E27FC236}">
                          <a16:creationId xmlns:a16="http://schemas.microsoft.com/office/drawing/2014/main" id="{6519A5DD-341A-45B7-A3FD-5F03130943ED}"/>
                        </a:ext>
                      </a:extLst>
                    </p:cNvPr>
                    <p:cNvSpPr/>
                    <p:nvPr/>
                  </p:nvSpPr>
                  <p:spPr bwMode="auto">
                    <a:xfrm>
                      <a:off x="2832937" y="2947358"/>
                      <a:ext cx="1143000" cy="4572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MPDU-4</a:t>
                      </a:r>
                    </a:p>
                  </p:txBody>
                </p:sp>
                <p:grpSp>
                  <p:nvGrpSpPr>
                    <p:cNvPr id="29" name="Group 28">
                      <a:extLst>
                        <a:ext uri="{FF2B5EF4-FFF2-40B4-BE49-F238E27FC236}">
                          <a16:creationId xmlns:a16="http://schemas.microsoft.com/office/drawing/2014/main" id="{B412EEC0-0222-4FF6-87B9-7E398D415BB3}"/>
                        </a:ext>
                      </a:extLst>
                    </p:cNvPr>
                    <p:cNvGrpSpPr/>
                    <p:nvPr/>
                  </p:nvGrpSpPr>
                  <p:grpSpPr>
                    <a:xfrm>
                      <a:off x="2720224" y="2947358"/>
                      <a:ext cx="1371735" cy="457200"/>
                      <a:chOff x="2720224" y="2947358"/>
                      <a:chExt cx="1371735" cy="457200"/>
                    </a:xfrm>
                  </p:grpSpPr>
                  <p:sp>
                    <p:nvSpPr>
                      <p:cNvPr id="30" name="Rectangle 29">
                        <a:extLst>
                          <a:ext uri="{FF2B5EF4-FFF2-40B4-BE49-F238E27FC236}">
                            <a16:creationId xmlns:a16="http://schemas.microsoft.com/office/drawing/2014/main" id="{BEB97FC6-7593-4B6D-AB47-1154F7B7CB6A}"/>
                          </a:ext>
                        </a:extLst>
                      </p:cNvPr>
                      <p:cNvSpPr/>
                      <p:nvPr/>
                    </p:nvSpPr>
                    <p:spPr bwMode="auto">
                      <a:xfrm>
                        <a:off x="2720224"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sp>
                    <p:nvSpPr>
                      <p:cNvPr id="31" name="Rectangle 30">
                        <a:extLst>
                          <a:ext uri="{FF2B5EF4-FFF2-40B4-BE49-F238E27FC236}">
                            <a16:creationId xmlns:a16="http://schemas.microsoft.com/office/drawing/2014/main" id="{43573000-7AB4-4A79-A382-BCE8AF49488C}"/>
                          </a:ext>
                        </a:extLst>
                      </p:cNvPr>
                      <p:cNvSpPr/>
                      <p:nvPr/>
                    </p:nvSpPr>
                    <p:spPr bwMode="auto">
                      <a:xfrm>
                        <a:off x="3979246" y="2947358"/>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grpSp>
              </p:grpSp>
              <p:sp>
                <p:nvSpPr>
                  <p:cNvPr id="32" name="TextBox 31">
                    <a:extLst>
                      <a:ext uri="{FF2B5EF4-FFF2-40B4-BE49-F238E27FC236}">
                        <a16:creationId xmlns:a16="http://schemas.microsoft.com/office/drawing/2014/main" id="{55E8A44E-43EC-41C0-B249-D8CED04578BD}"/>
                      </a:ext>
                    </a:extLst>
                  </p:cNvPr>
                  <p:cNvSpPr txBox="1"/>
                  <p:nvPr/>
                </p:nvSpPr>
                <p:spPr>
                  <a:xfrm>
                    <a:off x="2412522" y="3037458"/>
                    <a:ext cx="304800" cy="281806"/>
                  </a:xfrm>
                  <a:prstGeom prst="rect">
                    <a:avLst/>
                  </a:prstGeom>
                  <a:noFill/>
                </p:spPr>
                <p:txBody>
                  <a:bodyPr wrap="square" rtlCol="0">
                    <a:spAutoFit/>
                  </a:bodyPr>
                  <a:lstStyle/>
                  <a:p>
                    <a:r>
                      <a:rPr lang="en-US" sz="800" dirty="0"/>
                      <a:t>…</a:t>
                    </a:r>
                  </a:p>
                </p:txBody>
              </p:sp>
              <p:sp>
                <p:nvSpPr>
                  <p:cNvPr id="33" name="TextBox 32">
                    <a:extLst>
                      <a:ext uri="{FF2B5EF4-FFF2-40B4-BE49-F238E27FC236}">
                        <a16:creationId xmlns:a16="http://schemas.microsoft.com/office/drawing/2014/main" id="{496CE1B5-3D2E-45CB-8664-79A17571360C}"/>
                      </a:ext>
                    </a:extLst>
                  </p:cNvPr>
                  <p:cNvSpPr txBox="1"/>
                  <p:nvPr/>
                </p:nvSpPr>
                <p:spPr>
                  <a:xfrm>
                    <a:off x="4038600" y="3048000"/>
                    <a:ext cx="304800" cy="281806"/>
                  </a:xfrm>
                  <a:prstGeom prst="rect">
                    <a:avLst/>
                  </a:prstGeom>
                  <a:noFill/>
                </p:spPr>
                <p:txBody>
                  <a:bodyPr wrap="square" rtlCol="0">
                    <a:spAutoFit/>
                  </a:bodyPr>
                  <a:lstStyle/>
                  <a:p>
                    <a:r>
                      <a:rPr lang="en-US" sz="800" dirty="0"/>
                      <a:t>…</a:t>
                    </a:r>
                  </a:p>
                </p:txBody>
              </p:sp>
              <p:sp>
                <p:nvSpPr>
                  <p:cNvPr id="34" name="TextBox 33">
                    <a:extLst>
                      <a:ext uri="{FF2B5EF4-FFF2-40B4-BE49-F238E27FC236}">
                        <a16:creationId xmlns:a16="http://schemas.microsoft.com/office/drawing/2014/main" id="{C2F4E2A3-6BCB-4A32-820C-552C535D0B04}"/>
                      </a:ext>
                    </a:extLst>
                  </p:cNvPr>
                  <p:cNvSpPr txBox="1"/>
                  <p:nvPr/>
                </p:nvSpPr>
                <p:spPr>
                  <a:xfrm>
                    <a:off x="5697748" y="3048000"/>
                    <a:ext cx="304800" cy="281806"/>
                  </a:xfrm>
                  <a:prstGeom prst="rect">
                    <a:avLst/>
                  </a:prstGeom>
                  <a:noFill/>
                </p:spPr>
                <p:txBody>
                  <a:bodyPr wrap="square" rtlCol="0">
                    <a:spAutoFit/>
                  </a:bodyPr>
                  <a:lstStyle/>
                  <a:p>
                    <a:r>
                      <a:rPr lang="en-US" sz="800" dirty="0"/>
                      <a:t>…</a:t>
                    </a:r>
                  </a:p>
                </p:txBody>
              </p:sp>
              <p:sp>
                <p:nvSpPr>
                  <p:cNvPr id="36" name="Rectangle 35">
                    <a:extLst>
                      <a:ext uri="{FF2B5EF4-FFF2-40B4-BE49-F238E27FC236}">
                        <a16:creationId xmlns:a16="http://schemas.microsoft.com/office/drawing/2014/main" id="{F5C3ABB2-3D5C-48AF-8B59-3BA1FCFE01E5}"/>
                      </a:ext>
                    </a:extLst>
                  </p:cNvPr>
                  <p:cNvSpPr/>
                  <p:nvPr/>
                </p:nvSpPr>
                <p:spPr bwMode="auto">
                  <a:xfrm>
                    <a:off x="1062487" y="2947357"/>
                    <a:ext cx="112713" cy="457200"/>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sp>
                <p:nvSpPr>
                  <p:cNvPr id="37" name="Rectangle 36">
                    <a:extLst>
                      <a:ext uri="{FF2B5EF4-FFF2-40B4-BE49-F238E27FC236}">
                        <a16:creationId xmlns:a16="http://schemas.microsoft.com/office/drawing/2014/main" id="{81454AFE-FB70-45CC-8AE2-0C6FBE87C1BA}"/>
                      </a:ext>
                    </a:extLst>
                  </p:cNvPr>
                  <p:cNvSpPr/>
                  <p:nvPr/>
                </p:nvSpPr>
                <p:spPr bwMode="auto">
                  <a:xfrm>
                    <a:off x="7376182" y="2947357"/>
                    <a:ext cx="167618" cy="457200"/>
                  </a:xfrm>
                  <a:prstGeom prst="rect">
                    <a:avLst/>
                  </a:prstGeom>
                  <a:solidFill>
                    <a:srgbClr val="FFFF00"/>
                  </a:solidFill>
                  <a:ln w="12700" cap="flat" cmpd="sng" algn="ctr">
                    <a:solidFill>
                      <a:srgbClr val="FFFF00"/>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grpSp>
            <p:grpSp>
              <p:nvGrpSpPr>
                <p:cNvPr id="51" name="Group 50">
                  <a:extLst>
                    <a:ext uri="{FF2B5EF4-FFF2-40B4-BE49-F238E27FC236}">
                      <a16:creationId xmlns:a16="http://schemas.microsoft.com/office/drawing/2014/main" id="{5CA8DA33-A632-439B-ADA4-2B9789E5D189}"/>
                    </a:ext>
                  </a:extLst>
                </p:cNvPr>
                <p:cNvGrpSpPr/>
                <p:nvPr/>
              </p:nvGrpSpPr>
              <p:grpSpPr>
                <a:xfrm>
                  <a:off x="1331344" y="4880987"/>
                  <a:ext cx="6481312" cy="296422"/>
                  <a:chOff x="1331343" y="3433299"/>
                  <a:chExt cx="6258162" cy="304806"/>
                </a:xfrm>
                <a:solidFill>
                  <a:schemeClr val="bg2">
                    <a:lumMod val="40000"/>
                    <a:lumOff val="60000"/>
                  </a:schemeClr>
                </a:solidFill>
              </p:grpSpPr>
              <p:sp>
                <p:nvSpPr>
                  <p:cNvPr id="39" name="Rectangle 38">
                    <a:extLst>
                      <a:ext uri="{FF2B5EF4-FFF2-40B4-BE49-F238E27FC236}">
                        <a16:creationId xmlns:a16="http://schemas.microsoft.com/office/drawing/2014/main" id="{8A29105F-D23B-4CD4-9E91-8835424FCD97}"/>
                      </a:ext>
                    </a:extLst>
                  </p:cNvPr>
                  <p:cNvSpPr/>
                  <p:nvPr/>
                </p:nvSpPr>
                <p:spPr bwMode="auto">
                  <a:xfrm>
                    <a:off x="1331343" y="3437621"/>
                    <a:ext cx="573657" cy="296178"/>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CW-1</a:t>
                    </a:r>
                  </a:p>
                </p:txBody>
              </p:sp>
              <p:sp>
                <p:nvSpPr>
                  <p:cNvPr id="40" name="Rectangle 39">
                    <a:extLst>
                      <a:ext uri="{FF2B5EF4-FFF2-40B4-BE49-F238E27FC236}">
                        <a16:creationId xmlns:a16="http://schemas.microsoft.com/office/drawing/2014/main" id="{83646197-BC81-4344-A707-11DF6E942569}"/>
                      </a:ext>
                    </a:extLst>
                  </p:cNvPr>
                  <p:cNvSpPr/>
                  <p:nvPr/>
                </p:nvSpPr>
                <p:spPr bwMode="auto">
                  <a:xfrm>
                    <a:off x="1902125" y="3438089"/>
                    <a:ext cx="573657" cy="29571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CW-2</a:t>
                    </a:r>
                  </a:p>
                </p:txBody>
              </p:sp>
              <p:sp>
                <p:nvSpPr>
                  <p:cNvPr id="41" name="Rectangle 40">
                    <a:extLst>
                      <a:ext uri="{FF2B5EF4-FFF2-40B4-BE49-F238E27FC236}">
                        <a16:creationId xmlns:a16="http://schemas.microsoft.com/office/drawing/2014/main" id="{B0CD46AD-1F13-4E83-B791-939B9EEFBE71}"/>
                      </a:ext>
                    </a:extLst>
                  </p:cNvPr>
                  <p:cNvSpPr/>
                  <p:nvPr/>
                </p:nvSpPr>
                <p:spPr bwMode="auto">
                  <a:xfrm>
                    <a:off x="2471779" y="3437623"/>
                    <a:ext cx="573657" cy="296176"/>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CW-3</a:t>
                    </a:r>
                  </a:p>
                </p:txBody>
              </p:sp>
              <p:sp>
                <p:nvSpPr>
                  <p:cNvPr id="42" name="Rectangle 41">
                    <a:extLst>
                      <a:ext uri="{FF2B5EF4-FFF2-40B4-BE49-F238E27FC236}">
                        <a16:creationId xmlns:a16="http://schemas.microsoft.com/office/drawing/2014/main" id="{957B9024-5AF7-4936-8A21-6BB4B8F59228}"/>
                      </a:ext>
                    </a:extLst>
                  </p:cNvPr>
                  <p:cNvSpPr/>
                  <p:nvPr/>
                </p:nvSpPr>
                <p:spPr bwMode="auto">
                  <a:xfrm>
                    <a:off x="3034751" y="3433299"/>
                    <a:ext cx="573657" cy="30480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CW-4</a:t>
                    </a:r>
                  </a:p>
                </p:txBody>
              </p:sp>
              <p:sp>
                <p:nvSpPr>
                  <p:cNvPr id="43" name="Rectangle 42">
                    <a:extLst>
                      <a:ext uri="{FF2B5EF4-FFF2-40B4-BE49-F238E27FC236}">
                        <a16:creationId xmlns:a16="http://schemas.microsoft.com/office/drawing/2014/main" id="{5AF83322-995C-49FC-B07B-02008D7A82E9}"/>
                      </a:ext>
                    </a:extLst>
                  </p:cNvPr>
                  <p:cNvSpPr/>
                  <p:nvPr/>
                </p:nvSpPr>
                <p:spPr bwMode="auto">
                  <a:xfrm>
                    <a:off x="3605533" y="3433302"/>
                    <a:ext cx="573657" cy="30480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CW-5</a:t>
                    </a:r>
                  </a:p>
                </p:txBody>
              </p:sp>
              <p:sp>
                <p:nvSpPr>
                  <p:cNvPr id="44" name="Rectangle 43">
                    <a:extLst>
                      <a:ext uri="{FF2B5EF4-FFF2-40B4-BE49-F238E27FC236}">
                        <a16:creationId xmlns:a16="http://schemas.microsoft.com/office/drawing/2014/main" id="{308EC22B-232C-4865-806E-0A3F04474C7E}"/>
                      </a:ext>
                    </a:extLst>
                  </p:cNvPr>
                  <p:cNvSpPr/>
                  <p:nvPr/>
                </p:nvSpPr>
                <p:spPr bwMode="auto">
                  <a:xfrm>
                    <a:off x="4175187" y="3433303"/>
                    <a:ext cx="573657" cy="30480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CW-6</a:t>
                    </a:r>
                  </a:p>
                </p:txBody>
              </p:sp>
              <p:sp>
                <p:nvSpPr>
                  <p:cNvPr id="45" name="Rectangle 44">
                    <a:extLst>
                      <a:ext uri="{FF2B5EF4-FFF2-40B4-BE49-F238E27FC236}">
                        <a16:creationId xmlns:a16="http://schemas.microsoft.com/office/drawing/2014/main" id="{0E5742E1-63DB-4727-92BE-B94D1FEF6AE5}"/>
                      </a:ext>
                    </a:extLst>
                  </p:cNvPr>
                  <p:cNvSpPr/>
                  <p:nvPr/>
                </p:nvSpPr>
                <p:spPr bwMode="auto">
                  <a:xfrm>
                    <a:off x="4741658" y="3433300"/>
                    <a:ext cx="573657" cy="30480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CW-7</a:t>
                    </a:r>
                  </a:p>
                </p:txBody>
              </p:sp>
              <p:sp>
                <p:nvSpPr>
                  <p:cNvPr id="46" name="Rectangle 45">
                    <a:extLst>
                      <a:ext uri="{FF2B5EF4-FFF2-40B4-BE49-F238E27FC236}">
                        <a16:creationId xmlns:a16="http://schemas.microsoft.com/office/drawing/2014/main" id="{37178101-68B7-4383-9AD8-78787ECFFF62}"/>
                      </a:ext>
                    </a:extLst>
                  </p:cNvPr>
                  <p:cNvSpPr/>
                  <p:nvPr/>
                </p:nvSpPr>
                <p:spPr bwMode="auto">
                  <a:xfrm>
                    <a:off x="5312440" y="3433305"/>
                    <a:ext cx="573657" cy="30480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CW-8</a:t>
                    </a:r>
                  </a:p>
                </p:txBody>
              </p:sp>
              <p:sp>
                <p:nvSpPr>
                  <p:cNvPr id="47" name="Rectangle 46">
                    <a:extLst>
                      <a:ext uri="{FF2B5EF4-FFF2-40B4-BE49-F238E27FC236}">
                        <a16:creationId xmlns:a16="http://schemas.microsoft.com/office/drawing/2014/main" id="{A3F54D69-4D69-4C72-A527-101A6D215F04}"/>
                      </a:ext>
                    </a:extLst>
                  </p:cNvPr>
                  <p:cNvSpPr/>
                  <p:nvPr/>
                </p:nvSpPr>
                <p:spPr bwMode="auto">
                  <a:xfrm>
                    <a:off x="5882094" y="3433301"/>
                    <a:ext cx="573657" cy="304800"/>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CW-9</a:t>
                    </a:r>
                  </a:p>
                </p:txBody>
              </p:sp>
              <p:sp>
                <p:nvSpPr>
                  <p:cNvPr id="48" name="Rectangle 47">
                    <a:extLst>
                      <a:ext uri="{FF2B5EF4-FFF2-40B4-BE49-F238E27FC236}">
                        <a16:creationId xmlns:a16="http://schemas.microsoft.com/office/drawing/2014/main" id="{E0BC9AE1-DB3D-423A-9B1F-1EEF0A470D51}"/>
                      </a:ext>
                    </a:extLst>
                  </p:cNvPr>
                  <p:cNvSpPr/>
                  <p:nvPr/>
                </p:nvSpPr>
                <p:spPr bwMode="auto">
                  <a:xfrm>
                    <a:off x="6445066" y="3437623"/>
                    <a:ext cx="573657" cy="296178"/>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CW-10</a:t>
                    </a:r>
                  </a:p>
                </p:txBody>
              </p:sp>
              <p:sp>
                <p:nvSpPr>
                  <p:cNvPr id="49" name="Rectangle 48">
                    <a:extLst>
                      <a:ext uri="{FF2B5EF4-FFF2-40B4-BE49-F238E27FC236}">
                        <a16:creationId xmlns:a16="http://schemas.microsoft.com/office/drawing/2014/main" id="{5DD53049-C771-446F-898E-DD677AA6032F}"/>
                      </a:ext>
                    </a:extLst>
                  </p:cNvPr>
                  <p:cNvSpPr/>
                  <p:nvPr/>
                </p:nvSpPr>
                <p:spPr bwMode="auto">
                  <a:xfrm>
                    <a:off x="7015848" y="3437623"/>
                    <a:ext cx="573657" cy="296178"/>
                  </a:xfrm>
                  <a:prstGeom prst="rect">
                    <a:avLst/>
                  </a:prstGeom>
                  <a:grp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CW-11</a:t>
                    </a:r>
                  </a:p>
                </p:txBody>
              </p:sp>
            </p:grpSp>
            <p:sp>
              <p:nvSpPr>
                <p:cNvPr id="52" name="TextBox 51">
                  <a:extLst>
                    <a:ext uri="{FF2B5EF4-FFF2-40B4-BE49-F238E27FC236}">
                      <a16:creationId xmlns:a16="http://schemas.microsoft.com/office/drawing/2014/main" id="{6B4CD720-11E7-4FC8-9DA3-5057B50C6BF0}"/>
                    </a:ext>
                  </a:extLst>
                </p:cNvPr>
                <p:cNvSpPr txBox="1"/>
                <p:nvPr/>
              </p:nvSpPr>
              <p:spPr>
                <a:xfrm>
                  <a:off x="3063858" y="3923212"/>
                  <a:ext cx="1265930" cy="281806"/>
                </a:xfrm>
                <a:prstGeom prst="rect">
                  <a:avLst/>
                </a:prstGeom>
                <a:noFill/>
              </p:spPr>
              <p:txBody>
                <a:bodyPr wrap="square" rtlCol="0">
                  <a:spAutoFit/>
                </a:bodyPr>
                <a:lstStyle/>
                <a:p>
                  <a:r>
                    <a:rPr lang="en-US" sz="800" b="1" dirty="0">
                      <a:solidFill>
                        <a:srgbClr val="FF0000"/>
                      </a:solidFill>
                    </a:rPr>
                    <a:t>Decoding Failed</a:t>
                  </a:r>
                </a:p>
              </p:txBody>
            </p:sp>
            <p:cxnSp>
              <p:nvCxnSpPr>
                <p:cNvPr id="54" name="Straight Arrow Connector 53">
                  <a:extLst>
                    <a:ext uri="{FF2B5EF4-FFF2-40B4-BE49-F238E27FC236}">
                      <a16:creationId xmlns:a16="http://schemas.microsoft.com/office/drawing/2014/main" id="{EC0B0B9D-1052-4DA0-8F13-13B7AC87951A}"/>
                    </a:ext>
                  </a:extLst>
                </p:cNvPr>
                <p:cNvCxnSpPr>
                  <a:cxnSpLocks/>
                </p:cNvCxnSpPr>
                <p:nvPr/>
              </p:nvCxnSpPr>
              <p:spPr bwMode="auto">
                <a:xfrm flipH="1">
                  <a:off x="2996044" y="4641004"/>
                  <a:ext cx="5109" cy="776380"/>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57" name="Straight Arrow Connector 56">
                  <a:extLst>
                    <a:ext uri="{FF2B5EF4-FFF2-40B4-BE49-F238E27FC236}">
                      <a16:creationId xmlns:a16="http://schemas.microsoft.com/office/drawing/2014/main" id="{F18CB957-7497-42DE-9084-01F2CF40EAEF}"/>
                    </a:ext>
                  </a:extLst>
                </p:cNvPr>
                <p:cNvCxnSpPr>
                  <a:cxnSpLocks/>
                </p:cNvCxnSpPr>
                <p:nvPr/>
              </p:nvCxnSpPr>
              <p:spPr bwMode="auto">
                <a:xfrm flipH="1">
                  <a:off x="4623500" y="4638914"/>
                  <a:ext cx="5109" cy="776380"/>
                </a:xfrm>
                <a:prstGeom prst="straightConnector1">
                  <a:avLst/>
                </a:prstGeom>
                <a:solidFill>
                  <a:schemeClr val="accent1"/>
                </a:solidFill>
                <a:ln w="12700" cap="flat" cmpd="sng" algn="ctr">
                  <a:solidFill>
                    <a:schemeClr val="tx1"/>
                  </a:solidFill>
                  <a:prstDash val="solid"/>
                  <a:round/>
                  <a:headEnd type="none" w="sm" len="sm"/>
                  <a:tailEnd type="triangle"/>
                </a:ln>
              </p:spPr>
            </p:cxnSp>
          </p:grpSp>
          <p:cxnSp>
            <p:nvCxnSpPr>
              <p:cNvPr id="60" name="Straight Arrow Connector 59">
                <a:extLst>
                  <a:ext uri="{FF2B5EF4-FFF2-40B4-BE49-F238E27FC236}">
                    <a16:creationId xmlns:a16="http://schemas.microsoft.com/office/drawing/2014/main" id="{66C30714-FD44-428E-912F-1A882BE8BEB3}"/>
                  </a:ext>
                </a:extLst>
              </p:cNvPr>
              <p:cNvCxnSpPr>
                <a:cxnSpLocks/>
              </p:cNvCxnSpPr>
              <p:nvPr/>
            </p:nvCxnSpPr>
            <p:spPr bwMode="auto">
              <a:xfrm>
                <a:off x="3023188" y="4087369"/>
                <a:ext cx="1247868" cy="0"/>
              </a:xfrm>
              <a:prstGeom prst="straightConnector1">
                <a:avLst/>
              </a:prstGeom>
              <a:solidFill>
                <a:schemeClr val="accent1"/>
              </a:solidFill>
              <a:ln w="12700" cap="flat" cmpd="sng" algn="ctr">
                <a:solidFill>
                  <a:schemeClr val="tx1"/>
                </a:solidFill>
                <a:prstDash val="solid"/>
                <a:round/>
                <a:headEnd type="triangle"/>
                <a:tailEnd type="triangle"/>
              </a:ln>
            </p:spPr>
          </p:cxnSp>
        </p:grpSp>
        <p:sp>
          <p:nvSpPr>
            <p:cNvPr id="112" name="Rectangle 111">
              <a:extLst>
                <a:ext uri="{FF2B5EF4-FFF2-40B4-BE49-F238E27FC236}">
                  <a16:creationId xmlns:a16="http://schemas.microsoft.com/office/drawing/2014/main" id="{F41EFB2A-E9F6-4DA3-B492-53CE2546628C}"/>
                </a:ext>
              </a:extLst>
            </p:cNvPr>
            <p:cNvSpPr/>
            <p:nvPr/>
          </p:nvSpPr>
          <p:spPr bwMode="auto">
            <a:xfrm>
              <a:off x="3184374" y="4005630"/>
              <a:ext cx="78889" cy="232043"/>
            </a:xfrm>
            <a:prstGeom prst="rect">
              <a:avLst/>
            </a:prstGeom>
            <a:solidFill>
              <a:srgbClr val="FF0000">
                <a:alpha val="42000"/>
              </a:srgb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dirty="0"/>
            </a:p>
          </p:txBody>
        </p:sp>
        <p:sp>
          <p:nvSpPr>
            <p:cNvPr id="113" name="Rectangle 112">
              <a:extLst>
                <a:ext uri="{FF2B5EF4-FFF2-40B4-BE49-F238E27FC236}">
                  <a16:creationId xmlns:a16="http://schemas.microsoft.com/office/drawing/2014/main" id="{A443E131-04C5-44B3-9FFC-6412CF1C59DD}"/>
                </a:ext>
              </a:extLst>
            </p:cNvPr>
            <p:cNvSpPr/>
            <p:nvPr/>
          </p:nvSpPr>
          <p:spPr bwMode="auto">
            <a:xfrm>
              <a:off x="3248152" y="4005630"/>
              <a:ext cx="511334" cy="226614"/>
            </a:xfrm>
            <a:prstGeom prst="rect">
              <a:avLst/>
            </a:prstGeom>
            <a:solidFill>
              <a:srgbClr val="FF0000">
                <a:alpha val="42000"/>
              </a:srgb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dirty="0"/>
            </a:p>
          </p:txBody>
        </p:sp>
        <p:sp>
          <p:nvSpPr>
            <p:cNvPr id="114" name="Rectangle 113">
              <a:extLst>
                <a:ext uri="{FF2B5EF4-FFF2-40B4-BE49-F238E27FC236}">
                  <a16:creationId xmlns:a16="http://schemas.microsoft.com/office/drawing/2014/main" id="{B15B519C-310F-443D-924F-15D6F73B93B5}"/>
                </a:ext>
              </a:extLst>
            </p:cNvPr>
            <p:cNvSpPr/>
            <p:nvPr/>
          </p:nvSpPr>
          <p:spPr bwMode="auto">
            <a:xfrm>
              <a:off x="3767101" y="4005632"/>
              <a:ext cx="475600" cy="226614"/>
            </a:xfrm>
            <a:prstGeom prst="rect">
              <a:avLst/>
            </a:prstGeom>
            <a:solidFill>
              <a:srgbClr val="FF0000">
                <a:alpha val="42000"/>
              </a:srgb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dirty="0"/>
            </a:p>
          </p:txBody>
        </p:sp>
        <p:sp>
          <p:nvSpPr>
            <p:cNvPr id="115" name="Rectangle 114">
              <a:extLst>
                <a:ext uri="{FF2B5EF4-FFF2-40B4-BE49-F238E27FC236}">
                  <a16:creationId xmlns:a16="http://schemas.microsoft.com/office/drawing/2014/main" id="{D3BE0FCB-66ED-4649-B002-0176B24617C6}"/>
                </a:ext>
              </a:extLst>
            </p:cNvPr>
            <p:cNvSpPr/>
            <p:nvPr/>
          </p:nvSpPr>
          <p:spPr bwMode="auto">
            <a:xfrm>
              <a:off x="4236089" y="4005633"/>
              <a:ext cx="297229" cy="226614"/>
            </a:xfrm>
            <a:prstGeom prst="rect">
              <a:avLst/>
            </a:prstGeom>
            <a:solidFill>
              <a:srgbClr val="FF0000">
                <a:alpha val="42000"/>
              </a:srgb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dirty="0"/>
            </a:p>
          </p:txBody>
        </p:sp>
      </p:grpSp>
      <p:sp>
        <p:nvSpPr>
          <p:cNvPr id="53" name="Rectangle 4">
            <a:extLst>
              <a:ext uri="{FF2B5EF4-FFF2-40B4-BE49-F238E27FC236}">
                <a16:creationId xmlns:a16="http://schemas.microsoft.com/office/drawing/2014/main" id="{9A7B7BA3-C973-46A9-8E82-DBDAF39DD733}"/>
              </a:ext>
            </a:extLst>
          </p:cNvPr>
          <p:cNvSpPr txBox="1">
            <a:spLocks noChangeArrowheads="1"/>
          </p:cNvSpPr>
          <p:nvPr/>
        </p:nvSpPr>
        <p:spPr bwMode="auto">
          <a:xfrm>
            <a:off x="696913" y="332601"/>
            <a:ext cx="884858" cy="276999"/>
          </a:xfrm>
          <a:prstGeom prst="rect">
            <a:avLst/>
          </a:prstGeom>
          <a:noFill/>
          <a:ln w="9525">
            <a:noFill/>
            <a:miter lim="800000"/>
          </a:ln>
          <a:effectLst/>
        </p:spPr>
        <p:txBody>
          <a:bodyPr vert="horz" wrap="none" lIns="0" tIns="0" rIns="0" bIns="0" numCol="1" anchor="b" anchorCtr="0" compatLnSpc="1">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US"/>
              <a:t>Jul, 2019</a:t>
            </a:r>
            <a:endParaRPr lang="en-US" dirty="0"/>
          </a:p>
        </p:txBody>
      </p:sp>
    </p:spTree>
    <p:extLst>
      <p:ext uri="{BB962C8B-B14F-4D97-AF65-F5344CB8AC3E}">
        <p14:creationId xmlns:p14="http://schemas.microsoft.com/office/powerpoint/2010/main" val="2631940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5AE5C37-0C5F-4533-B886-D2B03A6B2FE9}"/>
              </a:ext>
            </a:extLst>
          </p:cNvPr>
          <p:cNvSpPr>
            <a:spLocks noGrp="1"/>
          </p:cNvSpPr>
          <p:nvPr>
            <p:ph type="title"/>
          </p:nvPr>
        </p:nvSpPr>
        <p:spPr/>
        <p:txBody>
          <a:bodyPr/>
          <a:lstStyle/>
          <a:p>
            <a:r>
              <a:rPr lang="en-US" dirty="0"/>
              <a:t>HARQ at MPDU Level</a:t>
            </a:r>
          </a:p>
        </p:txBody>
      </p:sp>
      <p:sp>
        <p:nvSpPr>
          <p:cNvPr id="6" name="Content Placeholder 5">
            <a:extLst>
              <a:ext uri="{FF2B5EF4-FFF2-40B4-BE49-F238E27FC236}">
                <a16:creationId xmlns:a16="http://schemas.microsoft.com/office/drawing/2014/main" id="{5B32ECB2-2DF4-47E0-905A-3DF7774279E6}"/>
              </a:ext>
            </a:extLst>
          </p:cNvPr>
          <p:cNvSpPr>
            <a:spLocks noGrp="1"/>
          </p:cNvSpPr>
          <p:nvPr>
            <p:ph idx="1"/>
          </p:nvPr>
        </p:nvSpPr>
        <p:spPr>
          <a:xfrm>
            <a:off x="384857" y="1371600"/>
            <a:ext cx="7772400" cy="2219148"/>
          </a:xfrm>
        </p:spPr>
        <p:txBody>
          <a:bodyPr/>
          <a:lstStyle/>
          <a:p>
            <a:endParaRPr lang="en-US" sz="1800" dirty="0"/>
          </a:p>
          <a:p>
            <a:pPr marL="0" indent="0">
              <a:buNone/>
            </a:pPr>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pPr lvl="1"/>
            <a:endParaRPr lang="en-US" sz="1600" dirty="0"/>
          </a:p>
        </p:txBody>
      </p:sp>
      <p:sp>
        <p:nvSpPr>
          <p:cNvPr id="4" name="Slide Number Placeholder 3">
            <a:extLst>
              <a:ext uri="{FF2B5EF4-FFF2-40B4-BE49-F238E27FC236}">
                <a16:creationId xmlns:a16="http://schemas.microsoft.com/office/drawing/2014/main" id="{EF985B96-FF1A-41C3-BE56-247B5B8CB54E}"/>
              </a:ext>
            </a:extLst>
          </p:cNvPr>
          <p:cNvSpPr>
            <a:spLocks noGrp="1"/>
          </p:cNvSpPr>
          <p:nvPr>
            <p:ph type="sldNum" sz="quarter" idx="12"/>
          </p:nvPr>
        </p:nvSpPr>
        <p:spPr>
          <a:xfrm>
            <a:off x="4406397" y="6475413"/>
            <a:ext cx="432811" cy="184666"/>
          </a:xfrm>
        </p:spPr>
        <p:txBody>
          <a:bodyPr/>
          <a:lstStyle/>
          <a:p>
            <a:pPr>
              <a:defRPr/>
            </a:pPr>
            <a:r>
              <a:rPr lang="en-US"/>
              <a:t>Slide </a:t>
            </a:r>
            <a:fld id="{7614916F-BBEF-4684-B6F5-1E636F42BA02}" type="slidenum">
              <a:rPr lang="en-US" smtClean="0"/>
              <a:t>7</a:t>
            </a:fld>
            <a:endParaRPr lang="en-US"/>
          </a:p>
        </p:txBody>
      </p:sp>
      <p:sp>
        <p:nvSpPr>
          <p:cNvPr id="111" name="Content Placeholder 5">
            <a:extLst>
              <a:ext uri="{FF2B5EF4-FFF2-40B4-BE49-F238E27FC236}">
                <a16:creationId xmlns:a16="http://schemas.microsoft.com/office/drawing/2014/main" id="{241A773D-6F29-4C6B-87CA-94F92FD36AC6}"/>
              </a:ext>
            </a:extLst>
          </p:cNvPr>
          <p:cNvSpPr txBox="1">
            <a:spLocks/>
          </p:cNvSpPr>
          <p:nvPr/>
        </p:nvSpPr>
        <p:spPr bwMode="auto">
          <a:xfrm>
            <a:off x="381000" y="4841026"/>
            <a:ext cx="8077200" cy="1712174"/>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sz="1800" kern="0" dirty="0"/>
          </a:p>
        </p:txBody>
      </p:sp>
      <p:sp>
        <p:nvSpPr>
          <p:cNvPr id="83" name="Content Placeholder 5">
            <a:extLst>
              <a:ext uri="{FF2B5EF4-FFF2-40B4-BE49-F238E27FC236}">
                <a16:creationId xmlns:a16="http://schemas.microsoft.com/office/drawing/2014/main" id="{B9D43631-BAF0-46D0-875A-9FBA3471340A}"/>
              </a:ext>
            </a:extLst>
          </p:cNvPr>
          <p:cNvSpPr txBox="1">
            <a:spLocks/>
          </p:cNvSpPr>
          <p:nvPr/>
        </p:nvSpPr>
        <p:spPr bwMode="auto">
          <a:xfrm>
            <a:off x="537257" y="1524000"/>
            <a:ext cx="5035984" cy="2219148"/>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800" kern="0" dirty="0"/>
              <a:t>Failed MPDU at the RX has two partial CWs and two complete codewords</a:t>
            </a:r>
          </a:p>
          <a:p>
            <a:r>
              <a:rPr lang="en-US" sz="1800" kern="0" dirty="0"/>
              <a:t>At the TX side this failed MPDU will be mapped onto different CWs and each CW will have different FEC padding</a:t>
            </a:r>
          </a:p>
          <a:p>
            <a:r>
              <a:rPr lang="en-US" sz="1800" kern="0" dirty="0"/>
              <a:t>This causes the misalignment in the failed and retransmitted MPDU’s CWs</a:t>
            </a:r>
          </a:p>
          <a:p>
            <a:endParaRPr lang="en-US" sz="1800" kern="0" dirty="0"/>
          </a:p>
          <a:p>
            <a:pPr marL="0" indent="0">
              <a:buFontTx/>
              <a:buNone/>
            </a:pPr>
            <a:endParaRPr lang="en-US" sz="1800" kern="0" dirty="0"/>
          </a:p>
          <a:p>
            <a:endParaRPr lang="en-US" sz="1800" kern="0" dirty="0"/>
          </a:p>
          <a:p>
            <a:endParaRPr lang="en-US" sz="1800" kern="0" dirty="0"/>
          </a:p>
          <a:p>
            <a:endParaRPr lang="en-US" sz="1800" kern="0" dirty="0"/>
          </a:p>
          <a:p>
            <a:endParaRPr lang="en-US" sz="1800" kern="0" dirty="0"/>
          </a:p>
          <a:p>
            <a:endParaRPr lang="en-US" sz="1800" kern="0" dirty="0"/>
          </a:p>
          <a:p>
            <a:endParaRPr lang="en-US" sz="1800" kern="0" dirty="0"/>
          </a:p>
          <a:p>
            <a:endParaRPr lang="en-US" sz="1800" kern="0" dirty="0"/>
          </a:p>
          <a:p>
            <a:pPr lvl="1"/>
            <a:endParaRPr lang="en-US" sz="1600" kern="0" dirty="0"/>
          </a:p>
        </p:txBody>
      </p:sp>
      <p:grpSp>
        <p:nvGrpSpPr>
          <p:cNvPr id="3" name="Group 2">
            <a:extLst>
              <a:ext uri="{FF2B5EF4-FFF2-40B4-BE49-F238E27FC236}">
                <a16:creationId xmlns:a16="http://schemas.microsoft.com/office/drawing/2014/main" id="{2133915C-479E-4977-8D36-B71DA334C13C}"/>
              </a:ext>
            </a:extLst>
          </p:cNvPr>
          <p:cNvGrpSpPr/>
          <p:nvPr/>
        </p:nvGrpSpPr>
        <p:grpSpPr>
          <a:xfrm>
            <a:off x="5573241" y="1565992"/>
            <a:ext cx="3335375" cy="1982142"/>
            <a:chOff x="5573241" y="1565992"/>
            <a:chExt cx="3335375" cy="1982142"/>
          </a:xfrm>
        </p:grpSpPr>
        <p:grpSp>
          <p:nvGrpSpPr>
            <p:cNvPr id="9" name="Group 8">
              <a:extLst>
                <a:ext uri="{FF2B5EF4-FFF2-40B4-BE49-F238E27FC236}">
                  <a16:creationId xmlns:a16="http://schemas.microsoft.com/office/drawing/2014/main" id="{93EACD1E-3821-4D42-903B-31C1458B499D}"/>
                </a:ext>
              </a:extLst>
            </p:cNvPr>
            <p:cNvGrpSpPr/>
            <p:nvPr/>
          </p:nvGrpSpPr>
          <p:grpSpPr>
            <a:xfrm>
              <a:off x="5867400" y="1637466"/>
              <a:ext cx="1371601" cy="1816423"/>
              <a:chOff x="5715000" y="1996370"/>
              <a:chExt cx="1371601" cy="1816423"/>
            </a:xfrm>
          </p:grpSpPr>
          <p:grpSp>
            <p:nvGrpSpPr>
              <p:cNvPr id="2" name="Group 1">
                <a:extLst>
                  <a:ext uri="{FF2B5EF4-FFF2-40B4-BE49-F238E27FC236}">
                    <a16:creationId xmlns:a16="http://schemas.microsoft.com/office/drawing/2014/main" id="{4B168B6D-3EF4-48A4-87EF-02068087AF68}"/>
                  </a:ext>
                </a:extLst>
              </p:cNvPr>
              <p:cNvGrpSpPr/>
              <p:nvPr/>
            </p:nvGrpSpPr>
            <p:grpSpPr>
              <a:xfrm>
                <a:off x="5715000" y="1996370"/>
                <a:ext cx="1348944" cy="714562"/>
                <a:chOff x="5403650" y="2461046"/>
                <a:chExt cx="1348944" cy="714562"/>
              </a:xfrm>
            </p:grpSpPr>
            <p:grpSp>
              <p:nvGrpSpPr>
                <p:cNvPr id="50" name="Group 49">
                  <a:extLst>
                    <a:ext uri="{FF2B5EF4-FFF2-40B4-BE49-F238E27FC236}">
                      <a16:creationId xmlns:a16="http://schemas.microsoft.com/office/drawing/2014/main" id="{A9DCC03D-3104-43AE-8C5C-8693E1951510}"/>
                    </a:ext>
                  </a:extLst>
                </p:cNvPr>
                <p:cNvGrpSpPr/>
                <p:nvPr/>
              </p:nvGrpSpPr>
              <p:grpSpPr>
                <a:xfrm>
                  <a:off x="5410200" y="2461046"/>
                  <a:ext cx="1326842" cy="349534"/>
                  <a:chOff x="2721111" y="5225376"/>
                  <a:chExt cx="1326842" cy="349534"/>
                </a:xfrm>
              </p:grpSpPr>
              <p:sp>
                <p:nvSpPr>
                  <p:cNvPr id="53" name="Rectangle 52">
                    <a:extLst>
                      <a:ext uri="{FF2B5EF4-FFF2-40B4-BE49-F238E27FC236}">
                        <a16:creationId xmlns:a16="http://schemas.microsoft.com/office/drawing/2014/main" id="{163E5F9D-4D20-4730-8C2D-C49B7AB0E15B}"/>
                      </a:ext>
                    </a:extLst>
                  </p:cNvPr>
                  <p:cNvSpPr/>
                  <p:nvPr/>
                </p:nvSpPr>
                <p:spPr bwMode="auto">
                  <a:xfrm>
                    <a:off x="2813247" y="5225376"/>
                    <a:ext cx="934329" cy="349534"/>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Failed MPDU</a:t>
                    </a:r>
                  </a:p>
                </p:txBody>
              </p:sp>
              <p:sp>
                <p:nvSpPr>
                  <p:cNvPr id="55" name="Rectangle 54">
                    <a:extLst>
                      <a:ext uri="{FF2B5EF4-FFF2-40B4-BE49-F238E27FC236}">
                        <a16:creationId xmlns:a16="http://schemas.microsoft.com/office/drawing/2014/main" id="{A5AA9B2A-9EB2-4D99-9851-FF0EAC6C699A}"/>
                      </a:ext>
                    </a:extLst>
                  </p:cNvPr>
                  <p:cNvSpPr/>
                  <p:nvPr/>
                </p:nvSpPr>
                <p:spPr bwMode="auto">
                  <a:xfrm>
                    <a:off x="2721111" y="5225376"/>
                    <a:ext cx="92136" cy="349534"/>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sp>
                <p:nvSpPr>
                  <p:cNvPr id="56" name="Rectangle 55">
                    <a:extLst>
                      <a:ext uri="{FF2B5EF4-FFF2-40B4-BE49-F238E27FC236}">
                        <a16:creationId xmlns:a16="http://schemas.microsoft.com/office/drawing/2014/main" id="{82DC4B7A-C37A-4F43-BE38-4634ED3BF564}"/>
                      </a:ext>
                    </a:extLst>
                  </p:cNvPr>
                  <p:cNvSpPr/>
                  <p:nvPr/>
                </p:nvSpPr>
                <p:spPr bwMode="auto">
                  <a:xfrm>
                    <a:off x="3750280" y="5225376"/>
                    <a:ext cx="92136" cy="349534"/>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sp>
                <p:nvSpPr>
                  <p:cNvPr id="61" name="TextBox 60">
                    <a:extLst>
                      <a:ext uri="{FF2B5EF4-FFF2-40B4-BE49-F238E27FC236}">
                        <a16:creationId xmlns:a16="http://schemas.microsoft.com/office/drawing/2014/main" id="{17813409-E8A0-43F1-BDF7-3080F44507CF}"/>
                      </a:ext>
                    </a:extLst>
                  </p:cNvPr>
                  <p:cNvSpPr txBox="1"/>
                  <p:nvPr/>
                </p:nvSpPr>
                <p:spPr>
                  <a:xfrm>
                    <a:off x="3798799" y="5302318"/>
                    <a:ext cx="249154" cy="215444"/>
                  </a:xfrm>
                  <a:prstGeom prst="rect">
                    <a:avLst/>
                  </a:prstGeom>
                  <a:noFill/>
                </p:spPr>
                <p:txBody>
                  <a:bodyPr wrap="square" rtlCol="0">
                    <a:spAutoFit/>
                  </a:bodyPr>
                  <a:lstStyle/>
                  <a:p>
                    <a:r>
                      <a:rPr lang="en-US" sz="800" dirty="0"/>
                      <a:t>…</a:t>
                    </a:r>
                  </a:p>
                </p:txBody>
              </p:sp>
            </p:grpSp>
            <p:sp>
              <p:nvSpPr>
                <p:cNvPr id="66" name="Rectangle 65">
                  <a:extLst>
                    <a:ext uri="{FF2B5EF4-FFF2-40B4-BE49-F238E27FC236}">
                      <a16:creationId xmlns:a16="http://schemas.microsoft.com/office/drawing/2014/main" id="{8BE6517D-8D82-4DF0-82BB-770DDE1C32CF}"/>
                    </a:ext>
                  </a:extLst>
                </p:cNvPr>
                <p:cNvSpPr/>
                <p:nvPr/>
              </p:nvSpPr>
              <p:spPr bwMode="auto">
                <a:xfrm>
                  <a:off x="5403650" y="2943565"/>
                  <a:ext cx="78889" cy="232043"/>
                </a:xfrm>
                <a:prstGeom prst="rect">
                  <a:avLst/>
                </a:prstGeom>
                <a:solidFill>
                  <a:srgbClr val="FF0000">
                    <a:alpha val="42000"/>
                  </a:srgb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dirty="0"/>
                </a:p>
              </p:txBody>
            </p:sp>
            <p:sp>
              <p:nvSpPr>
                <p:cNvPr id="67" name="Rectangle 66">
                  <a:extLst>
                    <a:ext uri="{FF2B5EF4-FFF2-40B4-BE49-F238E27FC236}">
                      <a16:creationId xmlns:a16="http://schemas.microsoft.com/office/drawing/2014/main" id="{B29E144C-090B-4292-A4FA-C6B7EE4A2DD5}"/>
                    </a:ext>
                  </a:extLst>
                </p:cNvPr>
                <p:cNvSpPr/>
                <p:nvPr/>
              </p:nvSpPr>
              <p:spPr bwMode="auto">
                <a:xfrm>
                  <a:off x="5467428" y="2943565"/>
                  <a:ext cx="511334" cy="226614"/>
                </a:xfrm>
                <a:prstGeom prst="rect">
                  <a:avLst/>
                </a:prstGeom>
                <a:solidFill>
                  <a:srgbClr val="FF0000">
                    <a:alpha val="42000"/>
                  </a:srgb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CW-4</a:t>
                  </a:r>
                </a:p>
              </p:txBody>
            </p:sp>
            <p:sp>
              <p:nvSpPr>
                <p:cNvPr id="68" name="Rectangle 67">
                  <a:extLst>
                    <a:ext uri="{FF2B5EF4-FFF2-40B4-BE49-F238E27FC236}">
                      <a16:creationId xmlns:a16="http://schemas.microsoft.com/office/drawing/2014/main" id="{E277CE0D-B02E-4D4D-8827-F87A13C678A7}"/>
                    </a:ext>
                  </a:extLst>
                </p:cNvPr>
                <p:cNvSpPr/>
                <p:nvPr/>
              </p:nvSpPr>
              <p:spPr bwMode="auto">
                <a:xfrm>
                  <a:off x="5986377" y="2943567"/>
                  <a:ext cx="475600" cy="226614"/>
                </a:xfrm>
                <a:prstGeom prst="rect">
                  <a:avLst/>
                </a:prstGeom>
                <a:solidFill>
                  <a:srgbClr val="FF0000">
                    <a:alpha val="42000"/>
                  </a:srgb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CW-5</a:t>
                  </a:r>
                </a:p>
              </p:txBody>
            </p:sp>
            <p:sp>
              <p:nvSpPr>
                <p:cNvPr id="69" name="Rectangle 68">
                  <a:extLst>
                    <a:ext uri="{FF2B5EF4-FFF2-40B4-BE49-F238E27FC236}">
                      <a16:creationId xmlns:a16="http://schemas.microsoft.com/office/drawing/2014/main" id="{9B493616-15C8-4894-ACBE-023BC262F73E}"/>
                    </a:ext>
                  </a:extLst>
                </p:cNvPr>
                <p:cNvSpPr/>
                <p:nvPr/>
              </p:nvSpPr>
              <p:spPr bwMode="auto">
                <a:xfrm>
                  <a:off x="6455365" y="2943568"/>
                  <a:ext cx="297229" cy="226614"/>
                </a:xfrm>
                <a:prstGeom prst="rect">
                  <a:avLst/>
                </a:prstGeom>
                <a:solidFill>
                  <a:srgbClr val="FF0000">
                    <a:alpha val="42000"/>
                  </a:srgb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dirty="0"/>
                </a:p>
              </p:txBody>
            </p:sp>
          </p:grpSp>
          <p:grpSp>
            <p:nvGrpSpPr>
              <p:cNvPr id="70" name="Group 69">
                <a:extLst>
                  <a:ext uri="{FF2B5EF4-FFF2-40B4-BE49-F238E27FC236}">
                    <a16:creationId xmlns:a16="http://schemas.microsoft.com/office/drawing/2014/main" id="{B2A7BAAB-E335-4755-837E-6130CEFEEBCC}"/>
                  </a:ext>
                </a:extLst>
              </p:cNvPr>
              <p:cNvGrpSpPr/>
              <p:nvPr/>
            </p:nvGrpSpPr>
            <p:grpSpPr>
              <a:xfrm>
                <a:off x="5715001" y="3098232"/>
                <a:ext cx="1332036" cy="714561"/>
                <a:chOff x="5405006" y="2461046"/>
                <a:chExt cx="1332036" cy="714561"/>
              </a:xfrm>
            </p:grpSpPr>
            <p:grpSp>
              <p:nvGrpSpPr>
                <p:cNvPr id="71" name="Group 70">
                  <a:extLst>
                    <a:ext uri="{FF2B5EF4-FFF2-40B4-BE49-F238E27FC236}">
                      <a16:creationId xmlns:a16="http://schemas.microsoft.com/office/drawing/2014/main" id="{8BFB627F-C2D1-4D8C-A901-F399D6C0A7FB}"/>
                    </a:ext>
                  </a:extLst>
                </p:cNvPr>
                <p:cNvGrpSpPr/>
                <p:nvPr/>
              </p:nvGrpSpPr>
              <p:grpSpPr>
                <a:xfrm>
                  <a:off x="5410200" y="2461046"/>
                  <a:ext cx="1326842" cy="349534"/>
                  <a:chOff x="2721111" y="5225376"/>
                  <a:chExt cx="1326842" cy="349534"/>
                </a:xfrm>
              </p:grpSpPr>
              <p:sp>
                <p:nvSpPr>
                  <p:cNvPr id="76" name="Rectangle 75">
                    <a:extLst>
                      <a:ext uri="{FF2B5EF4-FFF2-40B4-BE49-F238E27FC236}">
                        <a16:creationId xmlns:a16="http://schemas.microsoft.com/office/drawing/2014/main" id="{CD93442F-3CAF-4057-A553-8AA5ADDD9677}"/>
                      </a:ext>
                    </a:extLst>
                  </p:cNvPr>
                  <p:cNvSpPr/>
                  <p:nvPr/>
                </p:nvSpPr>
                <p:spPr bwMode="auto">
                  <a:xfrm>
                    <a:off x="2813247" y="5225376"/>
                    <a:ext cx="934329" cy="349534"/>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Failed MPDU</a:t>
                    </a:r>
                  </a:p>
                </p:txBody>
              </p:sp>
              <p:sp>
                <p:nvSpPr>
                  <p:cNvPr id="77" name="Rectangle 76">
                    <a:extLst>
                      <a:ext uri="{FF2B5EF4-FFF2-40B4-BE49-F238E27FC236}">
                        <a16:creationId xmlns:a16="http://schemas.microsoft.com/office/drawing/2014/main" id="{2B992FDE-288E-469D-855B-02BBA0B5A518}"/>
                      </a:ext>
                    </a:extLst>
                  </p:cNvPr>
                  <p:cNvSpPr/>
                  <p:nvPr/>
                </p:nvSpPr>
                <p:spPr bwMode="auto">
                  <a:xfrm>
                    <a:off x="2721111" y="5225376"/>
                    <a:ext cx="92136" cy="349534"/>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sp>
                <p:nvSpPr>
                  <p:cNvPr id="78" name="Rectangle 77">
                    <a:extLst>
                      <a:ext uri="{FF2B5EF4-FFF2-40B4-BE49-F238E27FC236}">
                        <a16:creationId xmlns:a16="http://schemas.microsoft.com/office/drawing/2014/main" id="{027B2C5D-567A-4FC8-B356-0088DDD981FF}"/>
                      </a:ext>
                    </a:extLst>
                  </p:cNvPr>
                  <p:cNvSpPr/>
                  <p:nvPr/>
                </p:nvSpPr>
                <p:spPr bwMode="auto">
                  <a:xfrm>
                    <a:off x="3750280" y="5225376"/>
                    <a:ext cx="92136" cy="349534"/>
                  </a:xfrm>
                  <a:prstGeom prst="rect">
                    <a:avLst/>
                  </a:prstGeom>
                  <a:solidFill>
                    <a:schemeClr val="accent2"/>
                  </a:solidFill>
                  <a:ln w="12700" cap="flat" cmpd="sng" algn="ctr">
                    <a:solidFill>
                      <a:schemeClr val="accent2"/>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en-US" sz="800"/>
                  </a:p>
                </p:txBody>
              </p:sp>
              <p:sp>
                <p:nvSpPr>
                  <p:cNvPr id="79" name="TextBox 78">
                    <a:extLst>
                      <a:ext uri="{FF2B5EF4-FFF2-40B4-BE49-F238E27FC236}">
                        <a16:creationId xmlns:a16="http://schemas.microsoft.com/office/drawing/2014/main" id="{B987BB81-E3C5-41DC-AFB2-115DB1B8939F}"/>
                      </a:ext>
                    </a:extLst>
                  </p:cNvPr>
                  <p:cNvSpPr txBox="1"/>
                  <p:nvPr/>
                </p:nvSpPr>
                <p:spPr>
                  <a:xfrm>
                    <a:off x="3798799" y="5302318"/>
                    <a:ext cx="249154" cy="215444"/>
                  </a:xfrm>
                  <a:prstGeom prst="rect">
                    <a:avLst/>
                  </a:prstGeom>
                  <a:noFill/>
                </p:spPr>
                <p:txBody>
                  <a:bodyPr wrap="square" rtlCol="0">
                    <a:spAutoFit/>
                  </a:bodyPr>
                  <a:lstStyle/>
                  <a:p>
                    <a:r>
                      <a:rPr lang="en-US" sz="800" dirty="0"/>
                      <a:t>…</a:t>
                    </a:r>
                  </a:p>
                </p:txBody>
              </p:sp>
            </p:grpSp>
            <p:sp>
              <p:nvSpPr>
                <p:cNvPr id="73" name="Rectangle 72">
                  <a:extLst>
                    <a:ext uri="{FF2B5EF4-FFF2-40B4-BE49-F238E27FC236}">
                      <a16:creationId xmlns:a16="http://schemas.microsoft.com/office/drawing/2014/main" id="{8D9ED946-4502-47DB-BE87-313D4460535F}"/>
                    </a:ext>
                  </a:extLst>
                </p:cNvPr>
                <p:cNvSpPr/>
                <p:nvPr/>
              </p:nvSpPr>
              <p:spPr bwMode="auto">
                <a:xfrm>
                  <a:off x="5405006" y="2943564"/>
                  <a:ext cx="457200" cy="232043"/>
                </a:xfrm>
                <a:prstGeom prst="rect">
                  <a:avLst/>
                </a:prstGeom>
                <a:solidFill>
                  <a:srgbClr val="FF0000">
                    <a:alpha val="42000"/>
                  </a:srgb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CW-1</a:t>
                  </a:r>
                </a:p>
              </p:txBody>
            </p:sp>
          </p:grpSp>
          <p:sp>
            <p:nvSpPr>
              <p:cNvPr id="80" name="Rectangle 79">
                <a:extLst>
                  <a:ext uri="{FF2B5EF4-FFF2-40B4-BE49-F238E27FC236}">
                    <a16:creationId xmlns:a16="http://schemas.microsoft.com/office/drawing/2014/main" id="{BE5F4F54-1E9E-4C0D-982F-B7D1041C785C}"/>
                  </a:ext>
                </a:extLst>
              </p:cNvPr>
              <p:cNvSpPr/>
              <p:nvPr/>
            </p:nvSpPr>
            <p:spPr bwMode="auto">
              <a:xfrm>
                <a:off x="6172201" y="3575322"/>
                <a:ext cx="457200" cy="228846"/>
              </a:xfrm>
              <a:prstGeom prst="rect">
                <a:avLst/>
              </a:prstGeom>
              <a:solidFill>
                <a:srgbClr val="FF0000">
                  <a:alpha val="42000"/>
                </a:srgb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CW-2</a:t>
                </a:r>
              </a:p>
            </p:txBody>
          </p:sp>
          <p:sp>
            <p:nvSpPr>
              <p:cNvPr id="81" name="Rectangle 80">
                <a:extLst>
                  <a:ext uri="{FF2B5EF4-FFF2-40B4-BE49-F238E27FC236}">
                    <a16:creationId xmlns:a16="http://schemas.microsoft.com/office/drawing/2014/main" id="{297BF958-4C5D-4B52-B04F-F6786C947387}"/>
                  </a:ext>
                </a:extLst>
              </p:cNvPr>
              <p:cNvSpPr/>
              <p:nvPr/>
            </p:nvSpPr>
            <p:spPr bwMode="auto">
              <a:xfrm>
                <a:off x="6629401" y="3578519"/>
                <a:ext cx="457200" cy="226614"/>
              </a:xfrm>
              <a:prstGeom prst="rect">
                <a:avLst/>
              </a:prstGeom>
              <a:solidFill>
                <a:srgbClr val="FF0000">
                  <a:alpha val="42000"/>
                </a:srgb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sz="800" dirty="0"/>
                  <a:t>CW-3</a:t>
                </a:r>
              </a:p>
            </p:txBody>
          </p:sp>
        </p:grpSp>
        <p:sp>
          <p:nvSpPr>
            <p:cNvPr id="10" name="TextBox 9">
              <a:extLst>
                <a:ext uri="{FF2B5EF4-FFF2-40B4-BE49-F238E27FC236}">
                  <a16:creationId xmlns:a16="http://schemas.microsoft.com/office/drawing/2014/main" id="{38A3AF74-BB55-4341-9A73-FA80842727C5}"/>
                </a:ext>
              </a:extLst>
            </p:cNvPr>
            <p:cNvSpPr txBox="1"/>
            <p:nvPr/>
          </p:nvSpPr>
          <p:spPr>
            <a:xfrm>
              <a:off x="7467600" y="1782039"/>
              <a:ext cx="990366" cy="307777"/>
            </a:xfrm>
            <a:prstGeom prst="rect">
              <a:avLst/>
            </a:prstGeom>
            <a:noFill/>
          </p:spPr>
          <p:txBody>
            <a:bodyPr wrap="square" rtlCol="0">
              <a:spAutoFit/>
            </a:bodyPr>
            <a:lstStyle/>
            <a:p>
              <a:r>
                <a:rPr lang="en-US" sz="1400" b="1" dirty="0"/>
                <a:t>At the RX</a:t>
              </a:r>
            </a:p>
          </p:txBody>
        </p:sp>
        <p:sp>
          <p:nvSpPr>
            <p:cNvPr id="84" name="TextBox 83">
              <a:extLst>
                <a:ext uri="{FF2B5EF4-FFF2-40B4-BE49-F238E27FC236}">
                  <a16:creationId xmlns:a16="http://schemas.microsoft.com/office/drawing/2014/main" id="{A813B3F5-880D-4086-9247-03AFAB73096B}"/>
                </a:ext>
              </a:extLst>
            </p:cNvPr>
            <p:cNvSpPr txBox="1"/>
            <p:nvPr/>
          </p:nvSpPr>
          <p:spPr>
            <a:xfrm>
              <a:off x="7467599" y="2823947"/>
              <a:ext cx="1441017" cy="523220"/>
            </a:xfrm>
            <a:prstGeom prst="rect">
              <a:avLst/>
            </a:prstGeom>
            <a:noFill/>
          </p:spPr>
          <p:txBody>
            <a:bodyPr wrap="square" rtlCol="0">
              <a:spAutoFit/>
            </a:bodyPr>
            <a:lstStyle/>
            <a:p>
              <a:r>
                <a:rPr lang="en-US" sz="1400" b="1" dirty="0"/>
                <a:t>At the Tx for Retransmission</a:t>
              </a:r>
            </a:p>
          </p:txBody>
        </p:sp>
        <p:cxnSp>
          <p:nvCxnSpPr>
            <p:cNvPr id="12" name="Straight Arrow Connector 11">
              <a:extLst>
                <a:ext uri="{FF2B5EF4-FFF2-40B4-BE49-F238E27FC236}">
                  <a16:creationId xmlns:a16="http://schemas.microsoft.com/office/drawing/2014/main" id="{861CAA68-6472-4F2F-B9AE-3EAFDB33BC0E}"/>
                </a:ext>
              </a:extLst>
            </p:cNvPr>
            <p:cNvCxnSpPr/>
            <p:nvPr/>
          </p:nvCxnSpPr>
          <p:spPr bwMode="auto">
            <a:xfrm>
              <a:off x="6442512" y="2438400"/>
              <a:ext cx="0" cy="228600"/>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17" name="Rectangle: Rounded Corners 16">
              <a:extLst>
                <a:ext uri="{FF2B5EF4-FFF2-40B4-BE49-F238E27FC236}">
                  <a16:creationId xmlns:a16="http://schemas.microsoft.com/office/drawing/2014/main" id="{51CCDC58-BB28-4B4E-90C9-CF50A4E61EBE}"/>
                </a:ext>
              </a:extLst>
            </p:cNvPr>
            <p:cNvSpPr/>
            <p:nvPr/>
          </p:nvSpPr>
          <p:spPr bwMode="auto">
            <a:xfrm>
              <a:off x="5573241" y="1565992"/>
              <a:ext cx="1802206" cy="871443"/>
            </a:xfrm>
            <a:prstGeom prst="round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85" name="Rectangle: Rounded Corners 84">
              <a:extLst>
                <a:ext uri="{FF2B5EF4-FFF2-40B4-BE49-F238E27FC236}">
                  <a16:creationId xmlns:a16="http://schemas.microsoft.com/office/drawing/2014/main" id="{055583F2-B4D5-4E97-A5CE-F95D3C6B08A3}"/>
                </a:ext>
              </a:extLst>
            </p:cNvPr>
            <p:cNvSpPr/>
            <p:nvPr/>
          </p:nvSpPr>
          <p:spPr bwMode="auto">
            <a:xfrm>
              <a:off x="5573241" y="2676691"/>
              <a:ext cx="1802206" cy="871443"/>
            </a:xfrm>
            <a:prstGeom prst="round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sp>
        <p:nvSpPr>
          <p:cNvPr id="86" name="Content Placeholder 5">
            <a:extLst>
              <a:ext uri="{FF2B5EF4-FFF2-40B4-BE49-F238E27FC236}">
                <a16:creationId xmlns:a16="http://schemas.microsoft.com/office/drawing/2014/main" id="{DA5E282C-45DD-4C5C-8D52-598F48195A40}"/>
              </a:ext>
            </a:extLst>
          </p:cNvPr>
          <p:cNvSpPr txBox="1">
            <a:spLocks/>
          </p:cNvSpPr>
          <p:nvPr/>
        </p:nvSpPr>
        <p:spPr bwMode="auto">
          <a:xfrm>
            <a:off x="537257" y="3583247"/>
            <a:ext cx="8293272" cy="2741353"/>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800" kern="0" dirty="0"/>
              <a:t>Due to this misalignment, codeword combining at physical layer is not possible</a:t>
            </a:r>
          </a:p>
          <a:p>
            <a:r>
              <a:rPr lang="en-US" sz="1800" dirty="0"/>
              <a:t>Other than misalignment issue, the failed MPDU will have following bits different in the next transmission,</a:t>
            </a:r>
          </a:p>
          <a:p>
            <a:pPr lvl="1"/>
            <a:r>
              <a:rPr lang="en-US" sz="1600" dirty="0"/>
              <a:t>Retry bit</a:t>
            </a:r>
          </a:p>
          <a:p>
            <a:pPr lvl="1"/>
            <a:r>
              <a:rPr lang="en-US" sz="1600" dirty="0"/>
              <a:t>Cipher text</a:t>
            </a:r>
          </a:p>
          <a:p>
            <a:pPr lvl="1"/>
            <a:r>
              <a:rPr lang="en-US" sz="1600" dirty="0"/>
              <a:t>CRC bits</a:t>
            </a:r>
          </a:p>
          <a:p>
            <a:r>
              <a:rPr lang="en-US" sz="1800" kern="0" dirty="0"/>
              <a:t>Therefore, due to the different bits at the input of the FEC encoder, the coded bits in the CWs would also be different</a:t>
            </a:r>
          </a:p>
          <a:p>
            <a:r>
              <a:rPr lang="en-US" sz="1800" kern="0" dirty="0"/>
              <a:t>Thus these CWs cannot be combined at LLR level at the RX side</a:t>
            </a:r>
          </a:p>
          <a:p>
            <a:pPr marL="0" indent="0">
              <a:buNone/>
            </a:pPr>
            <a:endParaRPr lang="en-US" sz="1800" kern="0" dirty="0"/>
          </a:p>
        </p:txBody>
      </p:sp>
      <p:sp>
        <p:nvSpPr>
          <p:cNvPr id="34" name="Rectangle 4">
            <a:extLst>
              <a:ext uri="{FF2B5EF4-FFF2-40B4-BE49-F238E27FC236}">
                <a16:creationId xmlns:a16="http://schemas.microsoft.com/office/drawing/2014/main" id="{608EE1F9-AF33-483E-8CA5-4A4D69E88AB3}"/>
              </a:ext>
            </a:extLst>
          </p:cNvPr>
          <p:cNvSpPr txBox="1">
            <a:spLocks noChangeArrowheads="1"/>
          </p:cNvSpPr>
          <p:nvPr/>
        </p:nvSpPr>
        <p:spPr bwMode="auto">
          <a:xfrm>
            <a:off x="696913" y="332601"/>
            <a:ext cx="884858" cy="276999"/>
          </a:xfrm>
          <a:prstGeom prst="rect">
            <a:avLst/>
          </a:prstGeom>
          <a:noFill/>
          <a:ln w="9525">
            <a:noFill/>
            <a:miter lim="800000"/>
          </a:ln>
          <a:effectLst/>
        </p:spPr>
        <p:txBody>
          <a:bodyPr vert="horz" wrap="none" lIns="0" tIns="0" rIns="0" bIns="0" numCol="1" anchor="b" anchorCtr="0" compatLnSpc="1">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US"/>
              <a:t>Jul, 2019</a:t>
            </a:r>
            <a:endParaRPr lang="en-US" dirty="0"/>
          </a:p>
        </p:txBody>
      </p:sp>
    </p:spTree>
    <p:extLst>
      <p:ext uri="{BB962C8B-B14F-4D97-AF65-F5344CB8AC3E}">
        <p14:creationId xmlns:p14="http://schemas.microsoft.com/office/powerpoint/2010/main" val="3458722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648788E-1EAB-4D68-9F91-12E440FBB91D}"/>
              </a:ext>
            </a:extLst>
          </p:cNvPr>
          <p:cNvSpPr>
            <a:spLocks noGrp="1"/>
          </p:cNvSpPr>
          <p:nvPr>
            <p:ph type="title"/>
          </p:nvPr>
        </p:nvSpPr>
        <p:spPr/>
        <p:txBody>
          <a:bodyPr/>
          <a:lstStyle/>
          <a:p>
            <a:r>
              <a:rPr lang="en-US" dirty="0"/>
              <a:t>HARQ at MPDU Level</a:t>
            </a:r>
          </a:p>
        </p:txBody>
      </p:sp>
      <p:sp>
        <p:nvSpPr>
          <p:cNvPr id="6" name="Content Placeholder 5">
            <a:extLst>
              <a:ext uri="{FF2B5EF4-FFF2-40B4-BE49-F238E27FC236}">
                <a16:creationId xmlns:a16="http://schemas.microsoft.com/office/drawing/2014/main" id="{AFCAB2E7-D54F-4AEA-B277-A098985061C9}"/>
              </a:ext>
            </a:extLst>
          </p:cNvPr>
          <p:cNvSpPr>
            <a:spLocks noGrp="1"/>
          </p:cNvSpPr>
          <p:nvPr>
            <p:ph idx="1"/>
          </p:nvPr>
        </p:nvSpPr>
        <p:spPr/>
        <p:txBody>
          <a:bodyPr/>
          <a:lstStyle/>
          <a:p>
            <a:r>
              <a:rPr lang="en-US" dirty="0"/>
              <a:t>Though HARQ support at MPDU level is desired, however, due to the reasons mentioned previously, it is not possible in the current form of the 802.11 standard</a:t>
            </a:r>
          </a:p>
          <a:p>
            <a:r>
              <a:rPr lang="en-US" dirty="0"/>
              <a:t>Due to the different payload (even few bits) in each MPDU, the contents of the CWs will change, thus no combining</a:t>
            </a:r>
          </a:p>
          <a:p>
            <a:r>
              <a:rPr lang="en-US" dirty="0"/>
              <a:t>Furthermore, due to the misalignment in the MPDU to CW mapping between first transmission and the retransmissions, it is still not possible to combine LLRs for MPDU level HARQ </a:t>
            </a:r>
          </a:p>
          <a:p>
            <a:r>
              <a:rPr lang="en-US" dirty="0"/>
              <a:t>Since there is no knowledge of MPDUs at the PHY so even PHY level retransmission (without packing of MAC) is not possible</a:t>
            </a:r>
          </a:p>
          <a:p>
            <a:r>
              <a:rPr lang="en-US" dirty="0"/>
              <a:t>Even if SAME MPDU is to be sent over medium, due to the possible misalignment in the CWs, partial CW combining won’t be possible at the RX  </a:t>
            </a:r>
          </a:p>
        </p:txBody>
      </p:sp>
      <p:sp>
        <p:nvSpPr>
          <p:cNvPr id="4" name="Slide Number Placeholder 3">
            <a:extLst>
              <a:ext uri="{FF2B5EF4-FFF2-40B4-BE49-F238E27FC236}">
                <a16:creationId xmlns:a16="http://schemas.microsoft.com/office/drawing/2014/main" id="{0790FB7A-502F-45FF-B4A1-108198333E1B}"/>
              </a:ext>
            </a:extLst>
          </p:cNvPr>
          <p:cNvSpPr>
            <a:spLocks noGrp="1"/>
          </p:cNvSpPr>
          <p:nvPr>
            <p:ph type="sldNum" sz="quarter" idx="12"/>
          </p:nvPr>
        </p:nvSpPr>
        <p:spPr>
          <a:xfrm>
            <a:off x="4406397" y="6475413"/>
            <a:ext cx="432811" cy="184666"/>
          </a:xfrm>
        </p:spPr>
        <p:txBody>
          <a:bodyPr/>
          <a:lstStyle/>
          <a:p>
            <a:pPr>
              <a:defRPr/>
            </a:pPr>
            <a:r>
              <a:rPr lang="en-US"/>
              <a:t>Slide </a:t>
            </a:r>
            <a:fld id="{7614916F-BBEF-4684-B6F5-1E636F42BA02}" type="slidenum">
              <a:rPr lang="en-US" smtClean="0"/>
              <a:t>8</a:t>
            </a:fld>
            <a:endParaRPr lang="en-US"/>
          </a:p>
        </p:txBody>
      </p:sp>
      <p:sp>
        <p:nvSpPr>
          <p:cNvPr id="7" name="Rectangle 4">
            <a:extLst>
              <a:ext uri="{FF2B5EF4-FFF2-40B4-BE49-F238E27FC236}">
                <a16:creationId xmlns:a16="http://schemas.microsoft.com/office/drawing/2014/main" id="{64DC44AC-B0A0-420B-89D1-908879DA5A7F}"/>
              </a:ext>
            </a:extLst>
          </p:cNvPr>
          <p:cNvSpPr txBox="1">
            <a:spLocks noChangeArrowheads="1"/>
          </p:cNvSpPr>
          <p:nvPr/>
        </p:nvSpPr>
        <p:spPr bwMode="auto">
          <a:xfrm>
            <a:off x="696913" y="332601"/>
            <a:ext cx="884858" cy="276999"/>
          </a:xfrm>
          <a:prstGeom prst="rect">
            <a:avLst/>
          </a:prstGeom>
          <a:noFill/>
          <a:ln w="9525">
            <a:noFill/>
            <a:miter lim="800000"/>
          </a:ln>
          <a:effectLst/>
        </p:spPr>
        <p:txBody>
          <a:bodyPr vert="horz" wrap="none" lIns="0" tIns="0" rIns="0" bIns="0" numCol="1" anchor="b" anchorCtr="0" compatLnSpc="1">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US"/>
              <a:t>Jul, 2019</a:t>
            </a:r>
            <a:endParaRPr lang="en-US" dirty="0"/>
          </a:p>
        </p:txBody>
      </p:sp>
    </p:spTree>
    <p:extLst>
      <p:ext uri="{BB962C8B-B14F-4D97-AF65-F5344CB8AC3E}">
        <p14:creationId xmlns:p14="http://schemas.microsoft.com/office/powerpoint/2010/main" val="3231909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5AE5C37-0C5F-4533-B886-D2B03A6B2FE9}"/>
              </a:ext>
            </a:extLst>
          </p:cNvPr>
          <p:cNvSpPr>
            <a:spLocks noGrp="1"/>
          </p:cNvSpPr>
          <p:nvPr>
            <p:ph type="title"/>
          </p:nvPr>
        </p:nvSpPr>
        <p:spPr/>
        <p:txBody>
          <a:bodyPr/>
          <a:lstStyle/>
          <a:p>
            <a:r>
              <a:rPr lang="en-US" dirty="0"/>
              <a:t>HARQ at CW Level</a:t>
            </a:r>
          </a:p>
        </p:txBody>
      </p:sp>
      <p:sp>
        <p:nvSpPr>
          <p:cNvPr id="6" name="Content Placeholder 5">
            <a:extLst>
              <a:ext uri="{FF2B5EF4-FFF2-40B4-BE49-F238E27FC236}">
                <a16:creationId xmlns:a16="http://schemas.microsoft.com/office/drawing/2014/main" id="{5B32ECB2-2DF4-47E0-905A-3DF7774279E6}"/>
              </a:ext>
            </a:extLst>
          </p:cNvPr>
          <p:cNvSpPr>
            <a:spLocks noGrp="1"/>
          </p:cNvSpPr>
          <p:nvPr>
            <p:ph idx="1"/>
          </p:nvPr>
        </p:nvSpPr>
        <p:spPr>
          <a:xfrm>
            <a:off x="685800" y="1600200"/>
            <a:ext cx="7772400" cy="4495800"/>
          </a:xfrm>
        </p:spPr>
        <p:txBody>
          <a:bodyPr/>
          <a:lstStyle/>
          <a:p>
            <a:r>
              <a:rPr lang="en-US" sz="1800" dirty="0"/>
              <a:t>As seen so far, that MAC level packing is problematic for HARQ</a:t>
            </a:r>
          </a:p>
          <a:p>
            <a:r>
              <a:rPr lang="en-US" sz="1800" dirty="0"/>
              <a:t>HARQ from pure PHY seems the way forward </a:t>
            </a:r>
          </a:p>
          <a:p>
            <a:r>
              <a:rPr lang="en-US" sz="1800" dirty="0"/>
              <a:t>However, in current form there is no support of PHY level retransmission as well</a:t>
            </a:r>
          </a:p>
          <a:p>
            <a:r>
              <a:rPr lang="en-US" sz="1800" dirty="0"/>
              <a:t>Lets consider the CW level retransmission for HARQ and see what kind of changes would be required in 11be</a:t>
            </a:r>
          </a:p>
          <a:p>
            <a:endParaRPr lang="en-US" sz="1800" dirty="0"/>
          </a:p>
          <a:p>
            <a:endParaRPr lang="en-US" sz="1800" dirty="0"/>
          </a:p>
          <a:p>
            <a:pPr lvl="1"/>
            <a:endParaRPr lang="en-US" sz="1600" dirty="0"/>
          </a:p>
        </p:txBody>
      </p:sp>
      <p:sp>
        <p:nvSpPr>
          <p:cNvPr id="4" name="Slide Number Placeholder 3">
            <a:extLst>
              <a:ext uri="{FF2B5EF4-FFF2-40B4-BE49-F238E27FC236}">
                <a16:creationId xmlns:a16="http://schemas.microsoft.com/office/drawing/2014/main" id="{EF985B96-FF1A-41C3-BE56-247B5B8CB54E}"/>
              </a:ext>
            </a:extLst>
          </p:cNvPr>
          <p:cNvSpPr>
            <a:spLocks noGrp="1"/>
          </p:cNvSpPr>
          <p:nvPr>
            <p:ph type="sldNum" sz="quarter" idx="12"/>
          </p:nvPr>
        </p:nvSpPr>
        <p:spPr>
          <a:xfrm>
            <a:off x="4406397" y="6475413"/>
            <a:ext cx="432811" cy="184666"/>
          </a:xfrm>
        </p:spPr>
        <p:txBody>
          <a:bodyPr/>
          <a:lstStyle/>
          <a:p>
            <a:pPr>
              <a:defRPr/>
            </a:pPr>
            <a:r>
              <a:rPr lang="en-US"/>
              <a:t>Slide </a:t>
            </a:r>
            <a:fld id="{7614916F-BBEF-4684-B6F5-1E636F42BA02}" type="slidenum">
              <a:rPr lang="en-US" smtClean="0"/>
              <a:t>9</a:t>
            </a:fld>
            <a:endParaRPr lang="en-US"/>
          </a:p>
        </p:txBody>
      </p:sp>
      <p:sp>
        <p:nvSpPr>
          <p:cNvPr id="7" name="Rectangle 4">
            <a:extLst>
              <a:ext uri="{FF2B5EF4-FFF2-40B4-BE49-F238E27FC236}">
                <a16:creationId xmlns:a16="http://schemas.microsoft.com/office/drawing/2014/main" id="{7B89CAE7-C59B-498E-BD5A-9BBC9BC0D1EE}"/>
              </a:ext>
            </a:extLst>
          </p:cNvPr>
          <p:cNvSpPr txBox="1">
            <a:spLocks noChangeArrowheads="1"/>
          </p:cNvSpPr>
          <p:nvPr/>
        </p:nvSpPr>
        <p:spPr bwMode="auto">
          <a:xfrm>
            <a:off x="696913" y="332601"/>
            <a:ext cx="884858" cy="276999"/>
          </a:xfrm>
          <a:prstGeom prst="rect">
            <a:avLst/>
          </a:prstGeom>
          <a:noFill/>
          <a:ln w="9525">
            <a:noFill/>
            <a:miter lim="800000"/>
          </a:ln>
          <a:effectLst/>
        </p:spPr>
        <p:txBody>
          <a:bodyPr vert="horz" wrap="none" lIns="0" tIns="0" rIns="0" bIns="0" numCol="1" anchor="b" anchorCtr="0" compatLnSpc="1">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US"/>
              <a:t>Jul, 2019</a:t>
            </a:r>
            <a:endParaRPr lang="en-US" dirty="0"/>
          </a:p>
        </p:txBody>
      </p:sp>
    </p:spTree>
    <p:extLst>
      <p:ext uri="{BB962C8B-B14F-4D97-AF65-F5344CB8AC3E}">
        <p14:creationId xmlns:p14="http://schemas.microsoft.com/office/powerpoint/2010/main" val="66856842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32662</TotalTime>
  <Words>2373</Words>
  <Application>Microsoft Office PowerPoint</Application>
  <PresentationFormat>On-screen Show (4:3)</PresentationFormat>
  <Paragraphs>447</Paragraphs>
  <Slides>20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SimSun</vt:lpstr>
      <vt:lpstr>Arial</vt:lpstr>
      <vt:lpstr>Times New Roman</vt:lpstr>
      <vt:lpstr>802-11-Submission</vt:lpstr>
      <vt:lpstr>HARQ Framing</vt:lpstr>
      <vt:lpstr>Background</vt:lpstr>
      <vt:lpstr>HARQ Support</vt:lpstr>
      <vt:lpstr>HARQ at A-MPDU Level</vt:lpstr>
      <vt:lpstr>HARQ at A-MPDU Level</vt:lpstr>
      <vt:lpstr>HARQ at MPDU Level</vt:lpstr>
      <vt:lpstr>HARQ at MPDU Level</vt:lpstr>
      <vt:lpstr>HARQ at MPDU Level</vt:lpstr>
      <vt:lpstr>HARQ at CW Level</vt:lpstr>
      <vt:lpstr>HARQ at CW Level</vt:lpstr>
      <vt:lpstr>Solution 1: 2-tier HARQ</vt:lpstr>
      <vt:lpstr>Solution 1: 2-tier HARQ</vt:lpstr>
      <vt:lpstr>Solution 1: 2-tier HARQ</vt:lpstr>
      <vt:lpstr>Solution 2: Efficient 2-tier HARQ</vt:lpstr>
      <vt:lpstr>Solution 2: Efficient 2-tier HARQ</vt:lpstr>
      <vt:lpstr>Solution 2: Efficient 2-tier HARQ</vt:lpstr>
      <vt:lpstr>Solution 2: Efficient 2-tier HARQ</vt:lpstr>
      <vt:lpstr>Solution 2: Efficient 2-tier HARQ</vt:lpstr>
      <vt:lpstr>Solution 2: Efficient 2-tier HARQ</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harq_framing</dc:title>
  <dc:creator>ilatif@quantenna.com</dc:creator>
  <cp:lastModifiedBy>Imran Latif</cp:lastModifiedBy>
  <cp:revision>686</cp:revision>
  <cp:lastPrinted>1998-02-10T13:28:00Z</cp:lastPrinted>
  <dcterms:created xsi:type="dcterms:W3CDTF">2007-05-21T21:00:00Z</dcterms:created>
  <dcterms:modified xsi:type="dcterms:W3CDTF">2019-07-17T14:04:07Z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KSOProductBuildVer">
    <vt:lpwstr>2052-10.8.2.6613</vt:lpwstr>
  </property>
</Properties>
</file>