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p:sldMasterIdLst>
    <p:sldMasterId id="2147483648" r:id="rId1"/>
  </p:sldMasterIdLst>
  <p:notesMasterIdLst>
    <p:notesMasterId r:id="rId9"/>
  </p:notesMasterIdLst>
  <p:handoutMasterIdLst>
    <p:handoutMasterId r:id="rId10"/>
  </p:handoutMasterIdLst>
  <p:sldIdLst>
    <p:sldId id="548" r:id="rId2"/>
    <p:sldId id="556" r:id="rId3"/>
    <p:sldId id="584" r:id="rId4"/>
    <p:sldId id="579" r:id="rId5"/>
    <p:sldId id="500" r:id="rId6"/>
    <p:sldId id="499" r:id="rId7"/>
    <p:sldId id="564"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84">
          <p15:clr>
            <a:srgbClr val="A4A3A4"/>
          </p15:clr>
        </p15:guide>
        <p15:guide id="2" pos="2880">
          <p15:clr>
            <a:srgbClr val="A4A3A4"/>
          </p15:clr>
        </p15:guide>
      </p15:sldGuideLst>
    </p:ext>
    <p:ext uri="{2D200454-40CA-4A62-9FC3-DE9A4176ACB9}">
      <p15:notesGuideLst xmlns:p15="http://schemas.microsoft.com/office/powerpoint/2012/main">
        <p15:guide id="1" orient="horz" pos="2955">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114" d="100"/>
          <a:sy n="114" d="100"/>
        </p:scale>
        <p:origin x="1524" y="114"/>
      </p:cViewPr>
      <p:guideLst>
        <p:guide orient="horz" pos="2184"/>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3846" y="60"/>
      </p:cViewPr>
      <p:guideLst>
        <p:guide orient="horz" pos="295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cs typeface="+mn-cs"/>
              </a:defRPr>
            </a:lvl1pPr>
          </a:lstStyle>
          <a:p>
            <a:pPr>
              <a:defRPr/>
            </a:pPr>
            <a:r>
              <a:rPr lang="en-US" dirty="0" err="1"/>
              <a:t>Hongyuan</a:t>
            </a:r>
            <a:r>
              <a:rPr lang="en-US" dirty="0"/>
              <a:t> Zhang, Marvell; etc.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cs typeface="Arial" panose="020B0604020202020204" pitchFamily="34" charset="0"/>
              </a:defRPr>
            </a:lvl1pPr>
          </a:lstStyle>
          <a:p>
            <a:pPr>
              <a:defRPr/>
            </a:pPr>
            <a:r>
              <a:rPr lang="en-US"/>
              <a:t>Page </a:t>
            </a:r>
            <a:fld id="{F54F3633-8635-49BE-B7DB-4FE733D299F1}" type="slidenum">
              <a:rPr lang="en-US"/>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27299558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cs typeface="+mn-cs"/>
              </a:defRPr>
            </a:lvl5pPr>
          </a:lstStyle>
          <a:p>
            <a:pPr lvl="4">
              <a:defRPr/>
            </a:pPr>
            <a:r>
              <a:rPr lang="en-US"/>
              <a:t>Hongyuan Zhang, Marvell; etc.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cs typeface="Arial" panose="020B0604020202020204" pitchFamily="34" charset="0"/>
              </a:defRPr>
            </a:lvl1pPr>
          </a:lstStyle>
          <a:p>
            <a:pPr>
              <a:defRPr/>
            </a:pPr>
            <a:r>
              <a:rPr lang="en-US"/>
              <a:t>Page </a:t>
            </a:r>
            <a:fld id="{2C873923-7103-4AF9-AECF-EE09B40480BC}" type="slidenum">
              <a:rPr lang="en-US"/>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226621047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MAC level </a:t>
            </a:r>
            <a:r>
              <a:rPr lang="en-US" dirty="0" err="1"/>
              <a:t>protp</a:t>
            </a:r>
            <a:endParaRPr lang="en-US" dirty="0"/>
          </a:p>
        </p:txBody>
      </p:sp>
      <p:sp>
        <p:nvSpPr>
          <p:cNvPr id="4" name="Slide Number Placeholder 3"/>
          <p:cNvSpPr>
            <a:spLocks noGrp="1"/>
          </p:cNvSpPr>
          <p:nvPr>
            <p:ph type="sldNum" sz="quarter" idx="10"/>
          </p:nvPr>
        </p:nvSpPr>
        <p:spPr/>
        <p:txBody>
          <a:bodyPr/>
          <a:lstStyle/>
          <a:p>
            <a:fld id="{0C8334C3-FB81-4840-8D80-96B9EB741F75}" type="slidenum">
              <a:rPr lang="en-US" smtClean="0"/>
              <a:t>6</a:t>
            </a:fld>
            <a:endParaRPr lang="en-US"/>
          </a:p>
        </p:txBody>
      </p:sp>
    </p:spTree>
    <p:extLst>
      <p:ext uri="{BB962C8B-B14F-4D97-AF65-F5344CB8AC3E}">
        <p14:creationId xmlns:p14="http://schemas.microsoft.com/office/powerpoint/2010/main" val="2425500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7230" y="332740"/>
            <a:ext cx="962660" cy="276860"/>
          </a:xfrm>
        </p:spPr>
        <p:txBody>
          <a:bodyPr wrap="square"/>
          <a:lstStyle>
            <a:lvl1pPr>
              <a:defRPr/>
            </a:lvl1pPr>
          </a:lstStyle>
          <a:p>
            <a:pPr>
              <a:defRPr/>
            </a:pPr>
            <a:r>
              <a:rPr lang="en-US" dirty="0"/>
              <a:t>Nov, 2018</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r>
              <a:rPr lang="en-US" dirty="0"/>
              <a:t>Nov, 2018</a:t>
            </a:r>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p:txBody>
          <a:bodyPr/>
          <a:lstStyle/>
          <a:p>
            <a:pPr>
              <a:defRPr/>
            </a:pPr>
            <a:r>
              <a:rPr lang="en-US"/>
              <a:t>Slide </a:t>
            </a:r>
            <a:fld id="{7614916F-BBEF-4684-B6F5-1E636F42BA02}"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1" y="1288452"/>
            <a:ext cx="8235950" cy="4770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p>
            <a:r>
              <a:rPr lang="en-US" dirty="0"/>
              <a:t>Click To Edit Master Title Style</a:t>
            </a:r>
          </a:p>
        </p:txBody>
      </p:sp>
      <p:sp>
        <p:nvSpPr>
          <p:cNvPr id="5" name="Date Placeholder 4"/>
          <p:cNvSpPr>
            <a:spLocks noGrp="1"/>
          </p:cNvSpPr>
          <p:nvPr>
            <p:ph type="dt" sz="half" idx="2"/>
          </p:nvPr>
        </p:nvSpPr>
        <p:spPr>
          <a:xfrm>
            <a:off x="2547921" y="6439390"/>
            <a:ext cx="556563" cy="207749"/>
          </a:xfrm>
          <a:prstGeom prst="rect">
            <a:avLst/>
          </a:prstGeom>
        </p:spPr>
        <p:txBody>
          <a:bodyPr vert="horz" lIns="91440" tIns="45720" rIns="91440" bIns="45720" rtlCol="0" anchor="ctr"/>
          <a:lstStyle>
            <a:lvl1pPr algn="l">
              <a:defRPr lang="en-US" sz="750" kern="1200" smtClean="0">
                <a:solidFill>
                  <a:schemeClr val="tx1">
                    <a:lumMod val="50000"/>
                    <a:lumOff val="50000"/>
                  </a:schemeClr>
                </a:solidFill>
                <a:latin typeface="Arial"/>
                <a:ea typeface="+mn-ea"/>
                <a:cs typeface="Arial"/>
              </a:defRPr>
            </a:lvl1pPr>
          </a:lstStyle>
          <a:p>
            <a:fld id="{BAB6926E-925F-418B-9C9A-777006A36388}" type="datetime1">
              <a:rPr lang="en-US" smtClean="0"/>
              <a:pPr/>
              <a:t>5/9/2019</a:t>
            </a:fld>
            <a:endParaRPr lang="en-US" dirty="0"/>
          </a:p>
        </p:txBody>
      </p:sp>
    </p:spTree>
    <p:extLst>
      <p:ext uri="{BB962C8B-B14F-4D97-AF65-F5344CB8AC3E}">
        <p14:creationId xmlns:p14="http://schemas.microsoft.com/office/powerpoint/2010/main" val="55311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1" y="1288452"/>
            <a:ext cx="8235950" cy="4770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p>
            <a:r>
              <a:rPr lang="en-US" dirty="0"/>
              <a:t>Click To Edit Master Title Style</a:t>
            </a:r>
          </a:p>
        </p:txBody>
      </p:sp>
      <p:sp>
        <p:nvSpPr>
          <p:cNvPr id="5" name="Date Placeholder 4"/>
          <p:cNvSpPr>
            <a:spLocks noGrp="1"/>
          </p:cNvSpPr>
          <p:nvPr>
            <p:ph type="dt" sz="half" idx="2"/>
          </p:nvPr>
        </p:nvSpPr>
        <p:spPr>
          <a:xfrm>
            <a:off x="2547921" y="6439390"/>
            <a:ext cx="556563" cy="207749"/>
          </a:xfrm>
          <a:prstGeom prst="rect">
            <a:avLst/>
          </a:prstGeom>
        </p:spPr>
        <p:txBody>
          <a:bodyPr vert="horz" lIns="91440" tIns="45720" rIns="91440" bIns="45720" rtlCol="0" anchor="ctr"/>
          <a:lstStyle>
            <a:lvl1pPr algn="l">
              <a:defRPr lang="en-US" sz="750" kern="1200" smtClean="0">
                <a:solidFill>
                  <a:schemeClr val="tx1">
                    <a:lumMod val="50000"/>
                    <a:lumOff val="50000"/>
                  </a:schemeClr>
                </a:solidFill>
                <a:latin typeface="Arial"/>
                <a:ea typeface="+mn-ea"/>
                <a:cs typeface="Arial"/>
              </a:defRPr>
            </a:lvl1pPr>
          </a:lstStyle>
          <a:p>
            <a:fld id="{BAB6926E-925F-418B-9C9A-777006A36388}" type="datetime1">
              <a:rPr lang="en-US" smtClean="0"/>
              <a:pPr/>
              <a:t>5/9/2019</a:t>
            </a:fld>
            <a:endParaRPr lang="en-US" dirty="0"/>
          </a:p>
        </p:txBody>
      </p:sp>
    </p:spTree>
    <p:extLst>
      <p:ext uri="{BB962C8B-B14F-4D97-AF65-F5344CB8AC3E}">
        <p14:creationId xmlns:p14="http://schemas.microsoft.com/office/powerpoint/2010/main" val="270507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p>
            <a:r>
              <a:rPr lang="en-US" dirty="0"/>
              <a:t>Click To Edit Master Title Style</a:t>
            </a:r>
          </a:p>
        </p:txBody>
      </p:sp>
      <p:sp>
        <p:nvSpPr>
          <p:cNvPr id="7" name="Date Placeholder 4"/>
          <p:cNvSpPr>
            <a:spLocks noGrp="1"/>
          </p:cNvSpPr>
          <p:nvPr>
            <p:ph type="dt" sz="half" idx="10"/>
          </p:nvPr>
        </p:nvSpPr>
        <p:spPr>
          <a:xfrm>
            <a:off x="2547921" y="6439390"/>
            <a:ext cx="556563" cy="207749"/>
          </a:xfrm>
          <a:prstGeom prst="rect">
            <a:avLst/>
          </a:prstGeom>
        </p:spPr>
        <p:txBody>
          <a:bodyPr vert="horz" lIns="91440" tIns="45720" rIns="91440" bIns="45720" rtlCol="0" anchor="ctr"/>
          <a:lstStyle>
            <a:lvl1pPr algn="l">
              <a:defRPr lang="en-US" sz="750" kern="1200" smtClean="0">
                <a:solidFill>
                  <a:schemeClr val="tx1">
                    <a:lumMod val="50000"/>
                    <a:lumOff val="50000"/>
                  </a:schemeClr>
                </a:solidFill>
                <a:latin typeface="Arial"/>
                <a:ea typeface="+mn-ea"/>
                <a:cs typeface="Arial"/>
              </a:defRPr>
            </a:lvl1pPr>
          </a:lstStyle>
          <a:p>
            <a:fld id="{BAB6926E-925F-418B-9C9A-777006A36388}" type="datetime1">
              <a:rPr lang="en-US" smtClean="0"/>
              <a:pPr/>
              <a:t>5/9/2019</a:t>
            </a:fld>
            <a:endParaRPr lang="en-US" dirty="0"/>
          </a:p>
        </p:txBody>
      </p:sp>
    </p:spTree>
    <p:extLst>
      <p:ext uri="{BB962C8B-B14F-4D97-AF65-F5344CB8AC3E}">
        <p14:creationId xmlns:p14="http://schemas.microsoft.com/office/powerpoint/2010/main" val="36560472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13162" cy="276999"/>
          </a:xfrm>
          <a:prstGeom prst="rect">
            <a:avLst/>
          </a:prstGeom>
          <a:noFill/>
          <a:ln w="9525">
            <a:noFill/>
            <a:miter lim="800000"/>
          </a:ln>
          <a:effectLst/>
        </p:spPr>
        <p:txBody>
          <a:bodyPr vert="horz" wrap="none" lIns="0" tIns="0" rIns="0" bIns="0" numCol="1" anchor="b" anchorCtr="0" compatLnSpc="1">
            <a:spAutoFit/>
          </a:bodyPr>
          <a:lstStyle>
            <a:lvl1pPr eaLnBrk="0" hangingPunct="0">
              <a:defRPr sz="1800" b="1">
                <a:cs typeface="+mn-cs"/>
              </a:defRPr>
            </a:lvl1pPr>
          </a:lstStyle>
          <a:p>
            <a:pPr>
              <a:defRPr/>
            </a:pPr>
            <a:r>
              <a:rPr lang="en-US" dirty="0"/>
              <a:t>May, 2019</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802.11-19/0873r0</a:t>
            </a:r>
          </a:p>
        </p:txBody>
      </p:sp>
      <p:sp>
        <p:nvSpPr>
          <p:cNvPr id="1032"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userDrawn="1"/>
        </p:nvSpPr>
        <p:spPr bwMode="auto">
          <a:xfrm>
            <a:off x="685800" y="6475413"/>
            <a:ext cx="711200" cy="182562"/>
          </a:xfrm>
          <a:prstGeom prst="rect">
            <a:avLst/>
          </a:prstGeom>
          <a:noFill/>
          <a:ln w="9525">
            <a:noFill/>
            <a:miter lim="800000"/>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9"/>
          <p:cNvSpPr>
            <a:spLocks noChangeArrowheads="1"/>
          </p:cNvSpPr>
          <p:nvPr userDrawn="1"/>
        </p:nvSpPr>
        <p:spPr bwMode="auto">
          <a:xfrm>
            <a:off x="7054828" y="6473309"/>
            <a:ext cx="15180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dirty="0">
                <a:latin typeface="+mj-lt"/>
              </a:rPr>
              <a:t>Imran Latif (</a:t>
            </a:r>
            <a:r>
              <a:rPr lang="en-US" altLang="ko-KR" sz="1200" dirty="0" err="1">
                <a:latin typeface="+mj-lt"/>
              </a:rPr>
              <a:t>Quantenna</a:t>
            </a:r>
            <a:r>
              <a:rPr lang="en-US" altLang="ko-KR" sz="1200" dirty="0">
                <a:latin typeface="+mj-lt"/>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schelstraete@quantenna.com" TargetMode="External"/><Relationship Id="rId2" Type="http://schemas.openxmlformats.org/officeDocument/2006/relationships/hyperlink" Target="mailto:ilatif@quantenna.com" TargetMode="External"/><Relationship Id="rId1" Type="http://schemas.openxmlformats.org/officeDocument/2006/relationships/slideLayout" Target="../slideLayouts/slideLayout1.xml"/><Relationship Id="rId6" Type="http://schemas.openxmlformats.org/officeDocument/2006/relationships/hyperlink" Target="mailto:apopper@quantenna.com" TargetMode="External"/><Relationship Id="rId5" Type="http://schemas.openxmlformats.org/officeDocument/2006/relationships/hyperlink" Target="mailto:hwang@quantenna.com" TargetMode="External"/><Relationship Id="rId4" Type="http://schemas.openxmlformats.org/officeDocument/2006/relationships/hyperlink" Target="mailto:ddash@quantenna.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6177"/>
            <a:ext cx="7772400" cy="893423"/>
          </a:xfrm>
        </p:spPr>
        <p:txBody>
          <a:bodyPr/>
          <a:lstStyle/>
          <a:p>
            <a:r>
              <a:rPr lang="en-US" sz="3200" b="0" dirty="0"/>
              <a:t>HARQ Framing</a:t>
            </a:r>
            <a:endParaRPr lang="en-US" sz="3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t>1</a:t>
            </a:fld>
            <a:endParaRPr lang="en-US" dirty="0"/>
          </a:p>
        </p:txBody>
      </p:sp>
      <p:sp>
        <p:nvSpPr>
          <p:cNvPr id="7" name="Rectangle 6"/>
          <p:cNvSpPr txBox="1">
            <a:spLocks noChangeArrowheads="1"/>
          </p:cNvSpPr>
          <p:nvPr/>
        </p:nvSpPr>
        <p:spPr bwMode="auto">
          <a:xfrm>
            <a:off x="768650" y="1938720"/>
            <a:ext cx="7772400" cy="3810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2019-05-13</a:t>
            </a:r>
          </a:p>
        </p:txBody>
      </p:sp>
      <p:sp>
        <p:nvSpPr>
          <p:cNvPr id="8" name="Rectangle 12"/>
          <p:cNvSpPr>
            <a:spLocks noChangeArrowheads="1"/>
          </p:cNvSpPr>
          <p:nvPr/>
        </p:nvSpPr>
        <p:spPr bwMode="auto">
          <a:xfrm>
            <a:off x="659862" y="2855080"/>
            <a:ext cx="1447800" cy="381000"/>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4"/>
          <p:cNvSpPr>
            <a:spLocks noGrp="1" noChangeArrowheads="1"/>
          </p:cNvSpPr>
          <p:nvPr>
            <p:ph type="dt" sz="half" idx="10"/>
          </p:nvPr>
        </p:nvSpPr>
        <p:spPr>
          <a:xfrm>
            <a:off x="696913" y="332740"/>
            <a:ext cx="1051570" cy="276860"/>
          </a:xfrm>
        </p:spPr>
        <p:txBody>
          <a:bodyPr/>
          <a:lstStyle>
            <a:lvl1pPr>
              <a:defRPr/>
            </a:lvl1pPr>
          </a:lstStyle>
          <a:p>
            <a:pPr>
              <a:defRPr/>
            </a:pPr>
            <a:r>
              <a:rPr lang="en-US" dirty="0"/>
              <a:t>May, 2019</a:t>
            </a:r>
          </a:p>
        </p:txBody>
      </p:sp>
      <p:graphicFrame>
        <p:nvGraphicFramePr>
          <p:cNvPr id="15" name="Table 7"/>
          <p:cNvGraphicFramePr>
            <a:graphicFrameLocks noGrp="1"/>
          </p:cNvGraphicFramePr>
          <p:nvPr>
            <p:extLst>
              <p:ext uri="{D42A27DB-BD31-4B8C-83A1-F6EECF244321}">
                <p14:modId xmlns:p14="http://schemas.microsoft.com/office/powerpoint/2010/main" val="2342619761"/>
              </p:ext>
            </p:extLst>
          </p:nvPr>
        </p:nvGraphicFramePr>
        <p:xfrm>
          <a:off x="331063" y="3505200"/>
          <a:ext cx="8491359" cy="267843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01470">
                  <a:extLst>
                    <a:ext uri="{9D8B030D-6E8A-4147-A177-3AD203B41FA5}">
                      <a16:colId xmlns:a16="http://schemas.microsoft.com/office/drawing/2014/main" val="20001"/>
                    </a:ext>
                  </a:extLst>
                </a:gridCol>
                <a:gridCol w="2241689">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622300">
                <a:tc>
                  <a:txBody>
                    <a:bodyPr/>
                    <a:lstStyle/>
                    <a:p>
                      <a:pPr algn="ctr"/>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US" sz="1400" dirty="0">
                          <a:solidFill>
                            <a:schemeClr val="tx1"/>
                          </a:solidFill>
                        </a:rPr>
                        <a:t>Imran Latif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400" dirty="0" err="1">
                          <a:solidFill>
                            <a:schemeClr val="tx1"/>
                          </a:solidFill>
                        </a:rPr>
                        <a:t>Quantenna</a:t>
                      </a:r>
                      <a:r>
                        <a:rPr lang="en-US" sz="1400" dirty="0">
                          <a:solidFill>
                            <a:schemeClr val="tx1"/>
                          </a:solidFill>
                        </a:rPr>
                        <a:t> Communications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rtl="0"/>
                      <a:r>
                        <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1704 Automation Parkway, 95131,</a:t>
                      </a:r>
                    </a:p>
                    <a:p>
                      <a:pPr rtl="0"/>
                      <a:r>
                        <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San Jose, CA, USA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hlinkClick r:id="rId2"/>
                        </a:rPr>
                        <a:t>ilatif@quantenna.com</a:t>
                      </a:r>
                      <a:endPar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545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a:solidFill>
                            <a:schemeClr val="tx1"/>
                          </a:solidFill>
                          <a:sym typeface="+mn-ea"/>
                        </a:rPr>
                        <a:t>Sigurd Schelstraete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hlinkClick r:id="rId3"/>
                        </a:rPr>
                        <a:t>sschelstraete@quantenna.com</a:t>
                      </a:r>
                      <a:endParaRPr kumimoji="0" lang="zh-CN"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a:solidFill>
                            <a:schemeClr val="tx1"/>
                          </a:solidFill>
                          <a:sym typeface="+mn-ea"/>
                        </a:rPr>
                        <a:t>Debashis Dash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tc>
                <a:tc vMerge="1">
                  <a:txBody>
                    <a:bodyPr/>
                    <a:lstStyle/>
                    <a:p>
                      <a:endParaRPr lang="zh-CN"/>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hlinkClick r:id="rId4"/>
                        </a:rPr>
                        <a:t>ddash@quantenna.com</a:t>
                      </a:r>
                      <a:endParaRPr kumimoji="0" lang="en-US" altLang="zh-CN" sz="1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solidFill>
                            <a:schemeClr val="tx1"/>
                          </a:solidFill>
                        </a:rPr>
                        <a:t>Huizhao Wang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hlinkClick r:id="rId5"/>
                        </a:rPr>
                        <a:t>hwang@quantenna.com</a:t>
                      </a:r>
                      <a:endPar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en-US" sz="1400" dirty="0">
                          <a:solidFill>
                            <a:schemeClr val="tx1"/>
                          </a:solidFill>
                          <a:sym typeface="+mn-ea"/>
                        </a:rPr>
                        <a:t>Ambroise Popper</a:t>
                      </a:r>
                    </a:p>
                    <a:p>
                      <a:pPr marL="0" marR="0" indent="0" algn="ctr" defTabSz="914400" rtl="0" eaLnBrk="1" fontAlgn="auto" latinLnBrk="0" hangingPunct="1">
                        <a:lnSpc>
                          <a:spcPct val="100000"/>
                        </a:lnSpc>
                        <a:spcBef>
                          <a:spcPts val="0"/>
                        </a:spcBef>
                        <a:spcAft>
                          <a:spcPts val="0"/>
                        </a:spcAft>
                        <a:buClrTx/>
                        <a:buSzTx/>
                        <a:buFontTx/>
                        <a:buNone/>
                        <a:defRPr/>
                      </a:pPr>
                      <a:endParaRPr lang="en-US" altLang="en-US" sz="1400" dirty="0">
                        <a:solidFill>
                          <a:schemeClr val="tx1"/>
                        </a:solidFill>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hlinkClick r:id="rId6"/>
                        </a:rPr>
                        <a:t>apopper@quantenna.com</a:t>
                      </a:r>
                      <a:endParaRPr kumimoji="0" lang="zh-CN"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Background</a:t>
            </a:r>
          </a:p>
        </p:txBody>
      </p:sp>
      <p:sp>
        <p:nvSpPr>
          <p:cNvPr id="3" name="Content Placeholder 2"/>
          <p:cNvSpPr>
            <a:spLocks noGrp="1"/>
          </p:cNvSpPr>
          <p:nvPr>
            <p:ph idx="1"/>
          </p:nvPr>
        </p:nvSpPr>
        <p:spPr/>
        <p:txBody>
          <a:bodyPr/>
          <a:lstStyle/>
          <a:p>
            <a:pPr marL="302676" lvl="0" indent="-302676" algn="just" defTabSz="609585" eaLnBrk="1" fontAlgn="auto" hangingPunct="1">
              <a:spcAft>
                <a:spcPts val="0"/>
              </a:spcAft>
              <a:buClr>
                <a:prstClr val="black"/>
              </a:buClr>
              <a:buFont typeface="Arial"/>
              <a:buChar char="•"/>
            </a:pPr>
            <a:r>
              <a:rPr lang="en-US" sz="2400" kern="1200" dirty="0">
                <a:solidFill>
                  <a:prstClr val="black"/>
                </a:solidFill>
                <a:cs typeface="Arial"/>
              </a:rPr>
              <a:t>Hybrid-ARQ is one of the candidate topics for </a:t>
            </a:r>
            <a:r>
              <a:rPr lang="en-US" sz="2400" kern="1200" dirty="0" err="1">
                <a:solidFill>
                  <a:prstClr val="black"/>
                </a:solidFill>
                <a:cs typeface="Arial"/>
              </a:rPr>
              <a:t>TGbe</a:t>
            </a:r>
            <a:r>
              <a:rPr lang="en-US" sz="2400" kern="1200" dirty="0">
                <a:solidFill>
                  <a:prstClr val="black"/>
                </a:solidFill>
                <a:cs typeface="Arial"/>
              </a:rPr>
              <a:t> </a:t>
            </a:r>
          </a:p>
          <a:p>
            <a:pPr marL="302676" lvl="0" indent="-302676" algn="just" defTabSz="609585" eaLnBrk="1" fontAlgn="auto" hangingPunct="1">
              <a:spcAft>
                <a:spcPts val="0"/>
              </a:spcAft>
              <a:buClr>
                <a:prstClr val="black"/>
              </a:buClr>
              <a:buFont typeface="Arial"/>
              <a:buChar char="•"/>
            </a:pPr>
            <a:r>
              <a:rPr lang="en-US" sz="2400" kern="1200" dirty="0">
                <a:solidFill>
                  <a:prstClr val="black"/>
                </a:solidFill>
                <a:cs typeface="Arial"/>
              </a:rPr>
              <a:t>HARQ presentations in previous meetings show clear interest [1] – [9]</a:t>
            </a:r>
          </a:p>
          <a:p>
            <a:pPr marL="302676" lvl="0" indent="-302676" algn="just" defTabSz="609585" eaLnBrk="1" fontAlgn="auto" hangingPunct="1">
              <a:spcAft>
                <a:spcPts val="0"/>
              </a:spcAft>
              <a:buClr>
                <a:prstClr val="black"/>
              </a:buClr>
              <a:buFont typeface="Arial"/>
              <a:buChar char="•"/>
            </a:pPr>
            <a:r>
              <a:rPr lang="en-US" sz="2400" kern="1200" dirty="0">
                <a:solidFill>
                  <a:prstClr val="black"/>
                </a:solidFill>
                <a:cs typeface="Arial"/>
              </a:rPr>
              <a:t>HARQ has been proposed for previous 802.11 standards</a:t>
            </a:r>
          </a:p>
          <a:p>
            <a:pPr marL="302676" lvl="0" indent="-302676" algn="just" defTabSz="609585" eaLnBrk="1" fontAlgn="auto" hangingPunct="1">
              <a:spcAft>
                <a:spcPts val="0"/>
              </a:spcAft>
              <a:buClr>
                <a:prstClr val="black"/>
              </a:buClr>
              <a:buFont typeface="Arial"/>
              <a:buChar char="•"/>
            </a:pPr>
            <a:r>
              <a:rPr lang="en-US" sz="2400" kern="1200" dirty="0">
                <a:solidFill>
                  <a:prstClr val="black"/>
                </a:solidFill>
                <a:cs typeface="Arial"/>
              </a:rPr>
              <a:t>However, it has never been successful in securing its place in 802.11 standard despite its promised gains</a:t>
            </a:r>
          </a:p>
          <a:p>
            <a:pPr marL="302676" lvl="0" indent="-302676" algn="just" defTabSz="609585" eaLnBrk="1" fontAlgn="auto" hangingPunct="1">
              <a:spcAft>
                <a:spcPts val="0"/>
              </a:spcAft>
              <a:buClr>
                <a:prstClr val="black"/>
              </a:buClr>
              <a:buFont typeface="Arial"/>
              <a:buChar char="•"/>
            </a:pPr>
            <a:r>
              <a:rPr lang="en-US" sz="2400" kern="1200" dirty="0">
                <a:solidFill>
                  <a:prstClr val="black"/>
                </a:solidFill>
                <a:cs typeface="Arial"/>
              </a:rPr>
              <a:t>We believe it can have its chances with </a:t>
            </a:r>
            <a:r>
              <a:rPr lang="en-US" sz="2400" kern="1200" dirty="0" err="1">
                <a:solidFill>
                  <a:prstClr val="black"/>
                </a:solidFill>
                <a:cs typeface="Arial"/>
              </a:rPr>
              <a:t>TGbe</a:t>
            </a:r>
            <a:endParaRPr lang="en-US" sz="2400" kern="1200" dirty="0">
              <a:solidFill>
                <a:prstClr val="black"/>
              </a:solidFill>
              <a:cs typeface="Arial"/>
            </a:endParaRPr>
          </a:p>
          <a:p>
            <a:pPr marL="302676" lvl="0" indent="-302676" algn="just" defTabSz="609585" eaLnBrk="1" fontAlgn="auto" hangingPunct="1">
              <a:spcAft>
                <a:spcPts val="0"/>
              </a:spcAft>
              <a:buClr>
                <a:prstClr val="black"/>
              </a:buClr>
              <a:buFont typeface="Arial"/>
              <a:buChar char="•"/>
            </a:pPr>
            <a:r>
              <a:rPr lang="en-US" sz="2400" kern="1200" dirty="0">
                <a:solidFill>
                  <a:prstClr val="black"/>
                </a:solidFill>
                <a:cs typeface="Arial"/>
              </a:rPr>
              <a:t>Therefore, we would like to go beyond showing results and discuss how HARQ can be enabled through framing support </a:t>
            </a:r>
          </a:p>
        </p:txBody>
      </p:sp>
      <p:sp>
        <p:nvSpPr>
          <p:cNvPr id="4" name="Slide Number Placeholder 5">
            <a:extLst>
              <a:ext uri="{FF2B5EF4-FFF2-40B4-BE49-F238E27FC236}">
                <a16:creationId xmlns:a16="http://schemas.microsoft.com/office/drawing/2014/main" id="{33741D9E-5DF1-453E-A186-D2BE2BCF18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t>2</a:t>
            </a:fld>
            <a:endParaRPr lang="en-US" dirty="0"/>
          </a:p>
        </p:txBody>
      </p:sp>
      <p:sp>
        <p:nvSpPr>
          <p:cNvPr id="6" name="Rectangle 4">
            <a:extLst>
              <a:ext uri="{FF2B5EF4-FFF2-40B4-BE49-F238E27FC236}">
                <a16:creationId xmlns:a16="http://schemas.microsoft.com/office/drawing/2014/main" id="{CD4A6EB5-5EBF-480C-AA76-BB886E73827D}"/>
              </a:ext>
            </a:extLst>
          </p:cNvPr>
          <p:cNvSpPr>
            <a:spLocks noGrp="1" noChangeArrowheads="1"/>
          </p:cNvSpPr>
          <p:nvPr>
            <p:ph type="dt" sz="half" idx="10"/>
          </p:nvPr>
        </p:nvSpPr>
        <p:spPr>
          <a:xfrm>
            <a:off x="696913" y="332740"/>
            <a:ext cx="1051570" cy="276860"/>
          </a:xfrm>
        </p:spPr>
        <p:txBody>
          <a:bodyPr/>
          <a:lstStyle>
            <a:lvl1pPr>
              <a:defRPr/>
            </a:lvl1pPr>
          </a:lstStyle>
          <a:p>
            <a:pPr>
              <a:defRPr/>
            </a:pPr>
            <a:r>
              <a:rPr lang="en-US" dirty="0"/>
              <a:t>May, 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E05DD8-24B0-4C5A-931B-C380830744F7}"/>
              </a:ext>
            </a:extLst>
          </p:cNvPr>
          <p:cNvSpPr>
            <a:spLocks noGrp="1"/>
          </p:cNvSpPr>
          <p:nvPr>
            <p:ph type="title"/>
          </p:nvPr>
        </p:nvSpPr>
        <p:spPr/>
        <p:txBody>
          <a:bodyPr/>
          <a:lstStyle/>
          <a:p>
            <a:r>
              <a:rPr lang="en-US" dirty="0"/>
              <a:t>HARQ Framing</a:t>
            </a:r>
          </a:p>
        </p:txBody>
      </p:sp>
      <p:sp>
        <p:nvSpPr>
          <p:cNvPr id="6" name="Content Placeholder 5">
            <a:extLst>
              <a:ext uri="{FF2B5EF4-FFF2-40B4-BE49-F238E27FC236}">
                <a16:creationId xmlns:a16="http://schemas.microsoft.com/office/drawing/2014/main" id="{CD94F98A-FC23-4481-8EB5-6B8FA05AD179}"/>
              </a:ext>
            </a:extLst>
          </p:cNvPr>
          <p:cNvSpPr>
            <a:spLocks noGrp="1"/>
          </p:cNvSpPr>
          <p:nvPr>
            <p:ph idx="1"/>
          </p:nvPr>
        </p:nvSpPr>
        <p:spPr/>
        <p:txBody>
          <a:bodyPr/>
          <a:lstStyle/>
          <a:p>
            <a:r>
              <a:rPr lang="en-US" dirty="0"/>
              <a:t>In this presentation we stress on the fact that we need to present  HARQ framing</a:t>
            </a:r>
          </a:p>
          <a:p>
            <a:r>
              <a:rPr lang="en-US" dirty="0"/>
              <a:t>To enable HARQ, MPDU and/or codeword related information is required at PHY level on both Tx and Rx side</a:t>
            </a:r>
          </a:p>
          <a:p>
            <a:r>
              <a:rPr lang="en-US" dirty="0"/>
              <a:t>At Tx Side:</a:t>
            </a:r>
          </a:p>
          <a:p>
            <a:pPr lvl="1"/>
            <a:r>
              <a:rPr lang="en-US" dirty="0"/>
              <a:t>Tx needs to send the information about HARQ related parameters for each MPDU/codeword at the PHY level by encoding the PHY level HARQ control signal.</a:t>
            </a:r>
          </a:p>
          <a:p>
            <a:pPr lvl="1"/>
            <a:endParaRPr lang="en-US" dirty="0"/>
          </a:p>
          <a:p>
            <a:pPr lvl="1"/>
            <a:endParaRPr lang="en-US" dirty="0"/>
          </a:p>
          <a:p>
            <a:pPr lvl="1"/>
            <a:endParaRPr lang="en-US" dirty="0"/>
          </a:p>
          <a:p>
            <a:pPr lvl="1"/>
            <a:r>
              <a:rPr lang="en-US" dirty="0"/>
              <a:t>It is essential to decode HARQ-SIG in order to be able to decode the DATA portion of the received packet.</a:t>
            </a:r>
          </a:p>
          <a:p>
            <a:pPr lvl="1"/>
            <a:r>
              <a:rPr lang="en-US" dirty="0"/>
              <a:t>At a minimum HARQ SIG needs a unique identifier for the MPDUs/Codeword contained in the DATA(retransmission or not)</a:t>
            </a:r>
          </a:p>
        </p:txBody>
      </p:sp>
      <p:sp>
        <p:nvSpPr>
          <p:cNvPr id="4" name="Slide Number Placeholder 3">
            <a:extLst>
              <a:ext uri="{FF2B5EF4-FFF2-40B4-BE49-F238E27FC236}">
                <a16:creationId xmlns:a16="http://schemas.microsoft.com/office/drawing/2014/main" id="{989F75C4-46D9-4085-9308-E53EA08546BB}"/>
              </a:ext>
            </a:extLst>
          </p:cNvPr>
          <p:cNvSpPr>
            <a:spLocks noGrp="1"/>
          </p:cNvSpPr>
          <p:nvPr>
            <p:ph type="sldNum" sz="quarter" idx="12"/>
          </p:nvPr>
        </p:nvSpPr>
        <p:spPr/>
        <p:txBody>
          <a:bodyPr/>
          <a:lstStyle/>
          <a:p>
            <a:pPr>
              <a:defRPr/>
            </a:pPr>
            <a:r>
              <a:rPr lang="en-US"/>
              <a:t>Slide </a:t>
            </a:r>
            <a:fld id="{7614916F-BBEF-4684-B6F5-1E636F42BA02}" type="slidenum">
              <a:rPr lang="en-US" smtClean="0"/>
              <a:t>3</a:t>
            </a:fld>
            <a:endParaRPr lang="en-US"/>
          </a:p>
        </p:txBody>
      </p:sp>
      <p:grpSp>
        <p:nvGrpSpPr>
          <p:cNvPr id="24" name="Group 23">
            <a:extLst>
              <a:ext uri="{FF2B5EF4-FFF2-40B4-BE49-F238E27FC236}">
                <a16:creationId xmlns:a16="http://schemas.microsoft.com/office/drawing/2014/main" id="{C58B55DF-88BE-49A3-B8BB-0FBC3D3E9E3E}"/>
              </a:ext>
            </a:extLst>
          </p:cNvPr>
          <p:cNvGrpSpPr/>
          <p:nvPr/>
        </p:nvGrpSpPr>
        <p:grpSpPr>
          <a:xfrm>
            <a:off x="914400" y="4191000"/>
            <a:ext cx="7772400" cy="1056168"/>
            <a:chOff x="914400" y="4191000"/>
            <a:chExt cx="7772400" cy="1056168"/>
          </a:xfrm>
        </p:grpSpPr>
        <p:grpSp>
          <p:nvGrpSpPr>
            <p:cNvPr id="7" name="Group 6">
              <a:extLst>
                <a:ext uri="{FF2B5EF4-FFF2-40B4-BE49-F238E27FC236}">
                  <a16:creationId xmlns:a16="http://schemas.microsoft.com/office/drawing/2014/main" id="{07EDA9C8-FCBA-47FD-9D0A-670E11A55EF6}"/>
                </a:ext>
              </a:extLst>
            </p:cNvPr>
            <p:cNvGrpSpPr/>
            <p:nvPr/>
          </p:nvGrpSpPr>
          <p:grpSpPr>
            <a:xfrm>
              <a:off x="914400" y="4191000"/>
              <a:ext cx="7772400" cy="1056168"/>
              <a:chOff x="1335024" y="5015685"/>
              <a:chExt cx="8796528" cy="1326045"/>
            </a:xfrm>
          </p:grpSpPr>
          <p:sp>
            <p:nvSpPr>
              <p:cNvPr id="8" name="Rectangle: Rounded Corners 7">
                <a:extLst>
                  <a:ext uri="{FF2B5EF4-FFF2-40B4-BE49-F238E27FC236}">
                    <a16:creationId xmlns:a16="http://schemas.microsoft.com/office/drawing/2014/main" id="{38A90912-4E6C-4C55-B8F5-5F96BF2D7B6B}"/>
                  </a:ext>
                </a:extLst>
              </p:cNvPr>
              <p:cNvSpPr/>
              <p:nvPr/>
            </p:nvSpPr>
            <p:spPr>
              <a:xfrm>
                <a:off x="1335024" y="5138929"/>
                <a:ext cx="8796528" cy="43062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22645DE-B4D8-4024-969B-4F9871EC15B2}"/>
                  </a:ext>
                </a:extLst>
              </p:cNvPr>
              <p:cNvSpPr txBox="1"/>
              <p:nvPr/>
            </p:nvSpPr>
            <p:spPr>
              <a:xfrm>
                <a:off x="1335024" y="5169573"/>
                <a:ext cx="725424" cy="369332"/>
              </a:xfrm>
              <a:prstGeom prst="rect">
                <a:avLst/>
              </a:prstGeom>
              <a:noFill/>
            </p:spPr>
            <p:txBody>
              <a:bodyPr wrap="square" rtlCol="0">
                <a:spAutoFit/>
              </a:bodyPr>
              <a:lstStyle/>
              <a:p>
                <a:r>
                  <a:rPr lang="en-US" dirty="0"/>
                  <a:t>L-STF</a:t>
                </a:r>
              </a:p>
            </p:txBody>
          </p:sp>
          <p:sp>
            <p:nvSpPr>
              <p:cNvPr id="10" name="TextBox 9">
                <a:extLst>
                  <a:ext uri="{FF2B5EF4-FFF2-40B4-BE49-F238E27FC236}">
                    <a16:creationId xmlns:a16="http://schemas.microsoft.com/office/drawing/2014/main" id="{B0118829-479B-4985-BF76-ED22290BDA3B}"/>
                  </a:ext>
                </a:extLst>
              </p:cNvPr>
              <p:cNvSpPr txBox="1"/>
              <p:nvPr/>
            </p:nvSpPr>
            <p:spPr>
              <a:xfrm>
                <a:off x="1953768" y="5169573"/>
                <a:ext cx="725424" cy="369332"/>
              </a:xfrm>
              <a:prstGeom prst="rect">
                <a:avLst/>
              </a:prstGeom>
              <a:noFill/>
            </p:spPr>
            <p:txBody>
              <a:bodyPr wrap="square" rtlCol="0">
                <a:spAutoFit/>
              </a:bodyPr>
              <a:lstStyle/>
              <a:p>
                <a:r>
                  <a:rPr lang="en-US" dirty="0"/>
                  <a:t>L-LTF</a:t>
                </a:r>
              </a:p>
            </p:txBody>
          </p:sp>
          <p:sp>
            <p:nvSpPr>
              <p:cNvPr id="11" name="TextBox 10">
                <a:extLst>
                  <a:ext uri="{FF2B5EF4-FFF2-40B4-BE49-F238E27FC236}">
                    <a16:creationId xmlns:a16="http://schemas.microsoft.com/office/drawing/2014/main" id="{E931A142-5769-4D20-AC47-4770D8B12172}"/>
                  </a:ext>
                </a:extLst>
              </p:cNvPr>
              <p:cNvSpPr txBox="1"/>
              <p:nvPr/>
            </p:nvSpPr>
            <p:spPr>
              <a:xfrm>
                <a:off x="2538984" y="5169573"/>
                <a:ext cx="725424" cy="369332"/>
              </a:xfrm>
              <a:prstGeom prst="rect">
                <a:avLst/>
              </a:prstGeom>
              <a:noFill/>
            </p:spPr>
            <p:txBody>
              <a:bodyPr wrap="square" rtlCol="0">
                <a:spAutoFit/>
              </a:bodyPr>
              <a:lstStyle/>
              <a:p>
                <a:r>
                  <a:rPr lang="en-US" dirty="0"/>
                  <a:t>L-SIG</a:t>
                </a:r>
              </a:p>
            </p:txBody>
          </p:sp>
          <p:cxnSp>
            <p:nvCxnSpPr>
              <p:cNvPr id="12" name="Straight Connector 11">
                <a:extLst>
                  <a:ext uri="{FF2B5EF4-FFF2-40B4-BE49-F238E27FC236}">
                    <a16:creationId xmlns:a16="http://schemas.microsoft.com/office/drawing/2014/main" id="{E5CB6DF8-56D7-44A6-B18F-3BD9025DC3F4}"/>
                  </a:ext>
                </a:extLst>
              </p:cNvPr>
              <p:cNvCxnSpPr/>
              <p:nvPr/>
            </p:nvCxnSpPr>
            <p:spPr>
              <a:xfrm>
                <a:off x="3182112" y="5138929"/>
                <a:ext cx="0" cy="430620"/>
              </a:xfrm>
              <a:prstGeom prst="line">
                <a:avLst/>
              </a:prstGeom>
              <a:ln/>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C055F1DF-A84D-4BFE-8A0F-95613845C03E}"/>
                  </a:ext>
                </a:extLst>
              </p:cNvPr>
              <p:cNvCxnSpPr/>
              <p:nvPr/>
            </p:nvCxnSpPr>
            <p:spPr>
              <a:xfrm>
                <a:off x="2538984" y="5138929"/>
                <a:ext cx="0" cy="430620"/>
              </a:xfrm>
              <a:prstGeom prst="line">
                <a:avLst/>
              </a:prstGeom>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A624460C-C442-4408-8782-CC29B37975AD}"/>
                  </a:ext>
                </a:extLst>
              </p:cNvPr>
              <p:cNvCxnSpPr/>
              <p:nvPr/>
            </p:nvCxnSpPr>
            <p:spPr>
              <a:xfrm>
                <a:off x="1953768" y="5138929"/>
                <a:ext cx="0" cy="430620"/>
              </a:xfrm>
              <a:prstGeom prst="line">
                <a:avLst/>
              </a:prstGeom>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B990FC9B-4EAE-48FB-9DC4-3DB59670C586}"/>
                  </a:ext>
                </a:extLst>
              </p:cNvPr>
              <p:cNvSpPr txBox="1"/>
              <p:nvPr/>
            </p:nvSpPr>
            <p:spPr>
              <a:xfrm>
                <a:off x="3124200" y="5015685"/>
                <a:ext cx="1216968" cy="523220"/>
              </a:xfrm>
              <a:prstGeom prst="rect">
                <a:avLst/>
              </a:prstGeom>
              <a:noFill/>
            </p:spPr>
            <p:txBody>
              <a:bodyPr wrap="square" rtlCol="0">
                <a:spAutoFit/>
              </a:bodyPr>
              <a:lstStyle/>
              <a:p>
                <a:pPr algn="ctr"/>
                <a:r>
                  <a:rPr lang="en-US" sz="2800" dirty="0"/>
                  <a:t>…</a:t>
                </a:r>
              </a:p>
            </p:txBody>
          </p:sp>
          <p:sp>
            <p:nvSpPr>
              <p:cNvPr id="16" name="TextBox 15">
                <a:extLst>
                  <a:ext uri="{FF2B5EF4-FFF2-40B4-BE49-F238E27FC236}">
                    <a16:creationId xmlns:a16="http://schemas.microsoft.com/office/drawing/2014/main" id="{12A69119-0E54-4EC3-AB2D-83B3679DC13B}"/>
                  </a:ext>
                </a:extLst>
              </p:cNvPr>
              <p:cNvSpPr txBox="1"/>
              <p:nvPr/>
            </p:nvSpPr>
            <p:spPr>
              <a:xfrm>
                <a:off x="4019603" y="5166192"/>
                <a:ext cx="1238187" cy="369332"/>
              </a:xfrm>
              <a:prstGeom prst="rect">
                <a:avLst/>
              </a:prstGeom>
              <a:noFill/>
            </p:spPr>
            <p:txBody>
              <a:bodyPr wrap="square" rtlCol="0">
                <a:spAutoFit/>
              </a:bodyPr>
              <a:lstStyle/>
              <a:p>
                <a:r>
                  <a:rPr lang="en-US" b="1" dirty="0"/>
                  <a:t>HARQ-SIG</a:t>
                </a:r>
              </a:p>
            </p:txBody>
          </p:sp>
          <p:cxnSp>
            <p:nvCxnSpPr>
              <p:cNvPr id="17" name="Straight Connector 16">
                <a:extLst>
                  <a:ext uri="{FF2B5EF4-FFF2-40B4-BE49-F238E27FC236}">
                    <a16:creationId xmlns:a16="http://schemas.microsoft.com/office/drawing/2014/main" id="{3467DFC4-BD24-4D84-A65D-422AEC4CFEC6}"/>
                  </a:ext>
                </a:extLst>
              </p:cNvPr>
              <p:cNvCxnSpPr/>
              <p:nvPr/>
            </p:nvCxnSpPr>
            <p:spPr>
              <a:xfrm>
                <a:off x="5105400" y="5138929"/>
                <a:ext cx="0" cy="430620"/>
              </a:xfrm>
              <a:prstGeom prst="line">
                <a:avLst/>
              </a:prstGeom>
              <a:ln/>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6D54452-816C-47C2-8519-9777B1974199}"/>
                  </a:ext>
                </a:extLst>
              </p:cNvPr>
              <p:cNvCxnSpPr/>
              <p:nvPr/>
            </p:nvCxnSpPr>
            <p:spPr>
              <a:xfrm>
                <a:off x="4090416" y="5138929"/>
                <a:ext cx="0" cy="430620"/>
              </a:xfrm>
              <a:prstGeom prst="line">
                <a:avLst/>
              </a:prstGeom>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E82746D-A79D-4BCD-AEDF-FABDA0CBECDD}"/>
                  </a:ext>
                </a:extLst>
              </p:cNvPr>
              <p:cNvSpPr txBox="1"/>
              <p:nvPr/>
            </p:nvSpPr>
            <p:spPr>
              <a:xfrm>
                <a:off x="6467507" y="5166192"/>
                <a:ext cx="1238187" cy="369332"/>
              </a:xfrm>
              <a:prstGeom prst="rect">
                <a:avLst/>
              </a:prstGeom>
              <a:noFill/>
            </p:spPr>
            <p:txBody>
              <a:bodyPr wrap="square" rtlCol="0">
                <a:spAutoFit/>
              </a:bodyPr>
              <a:lstStyle/>
              <a:p>
                <a:r>
                  <a:rPr lang="en-US" dirty="0"/>
                  <a:t>DATA</a:t>
                </a:r>
              </a:p>
            </p:txBody>
          </p:sp>
          <p:sp>
            <p:nvSpPr>
              <p:cNvPr id="20" name="Left Brace 19">
                <a:extLst>
                  <a:ext uri="{FF2B5EF4-FFF2-40B4-BE49-F238E27FC236}">
                    <a16:creationId xmlns:a16="http://schemas.microsoft.com/office/drawing/2014/main" id="{A6D78A03-BE24-4B72-8394-DD6BD0DFFF47}"/>
                  </a:ext>
                </a:extLst>
              </p:cNvPr>
              <p:cNvSpPr/>
              <p:nvPr/>
            </p:nvSpPr>
            <p:spPr>
              <a:xfrm rot="16200000">
                <a:off x="2066996" y="4903630"/>
                <a:ext cx="383146" cy="184708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1" name="TextBox 20">
                <a:extLst>
                  <a:ext uri="{FF2B5EF4-FFF2-40B4-BE49-F238E27FC236}">
                    <a16:creationId xmlns:a16="http://schemas.microsoft.com/office/drawing/2014/main" id="{10126FA3-3D59-451C-B2AE-9F626649D036}"/>
                  </a:ext>
                </a:extLst>
              </p:cNvPr>
              <p:cNvSpPr txBox="1"/>
              <p:nvPr/>
            </p:nvSpPr>
            <p:spPr>
              <a:xfrm>
                <a:off x="1337724" y="5972397"/>
                <a:ext cx="1926685" cy="369333"/>
              </a:xfrm>
              <a:prstGeom prst="rect">
                <a:avLst/>
              </a:prstGeom>
              <a:noFill/>
            </p:spPr>
            <p:txBody>
              <a:bodyPr wrap="square" rtlCol="0">
                <a:spAutoFit/>
              </a:bodyPr>
              <a:lstStyle/>
              <a:p>
                <a:r>
                  <a:rPr lang="en-US" dirty="0"/>
                  <a:t>Legacy Preamble</a:t>
                </a:r>
              </a:p>
            </p:txBody>
          </p:sp>
        </p:grpSp>
        <p:sp>
          <p:nvSpPr>
            <p:cNvPr id="22" name="Left Brace 21">
              <a:extLst>
                <a:ext uri="{FF2B5EF4-FFF2-40B4-BE49-F238E27FC236}">
                  <a16:creationId xmlns:a16="http://schemas.microsoft.com/office/drawing/2014/main" id="{206DFD98-7F8C-4C77-B7D9-DE981CE56E04}"/>
                </a:ext>
              </a:extLst>
            </p:cNvPr>
            <p:cNvSpPr/>
            <p:nvPr/>
          </p:nvSpPr>
          <p:spPr>
            <a:xfrm rot="16200000">
              <a:off x="3664500" y="4409841"/>
              <a:ext cx="294167" cy="86846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3" name="TextBox 22">
              <a:extLst>
                <a:ext uri="{FF2B5EF4-FFF2-40B4-BE49-F238E27FC236}">
                  <a16:creationId xmlns:a16="http://schemas.microsoft.com/office/drawing/2014/main" id="{1071F92E-546B-4C85-AC37-02BB2CC2C452}"/>
                </a:ext>
              </a:extLst>
            </p:cNvPr>
            <p:cNvSpPr txBox="1"/>
            <p:nvPr/>
          </p:nvSpPr>
          <p:spPr>
            <a:xfrm>
              <a:off x="2899151" y="4954236"/>
              <a:ext cx="2057395" cy="276999"/>
            </a:xfrm>
            <a:prstGeom prst="rect">
              <a:avLst/>
            </a:prstGeom>
            <a:noFill/>
          </p:spPr>
          <p:txBody>
            <a:bodyPr wrap="square" rtlCol="0">
              <a:spAutoFit/>
            </a:bodyPr>
            <a:lstStyle/>
            <a:p>
              <a:r>
                <a:rPr lang="en-US" dirty="0"/>
                <a:t>HARQ Control Information</a:t>
              </a:r>
            </a:p>
          </p:txBody>
        </p:sp>
      </p:grpSp>
      <p:sp>
        <p:nvSpPr>
          <p:cNvPr id="25" name="Rectangle 4">
            <a:extLst>
              <a:ext uri="{FF2B5EF4-FFF2-40B4-BE49-F238E27FC236}">
                <a16:creationId xmlns:a16="http://schemas.microsoft.com/office/drawing/2014/main" id="{D3AD3DBA-B440-4983-9633-E561AC8184AB}"/>
              </a:ext>
            </a:extLst>
          </p:cNvPr>
          <p:cNvSpPr>
            <a:spLocks noGrp="1" noChangeArrowheads="1"/>
          </p:cNvSpPr>
          <p:nvPr>
            <p:ph type="dt" sz="half" idx="10"/>
          </p:nvPr>
        </p:nvSpPr>
        <p:spPr>
          <a:xfrm>
            <a:off x="696913" y="332740"/>
            <a:ext cx="1051570" cy="276860"/>
          </a:xfrm>
        </p:spPr>
        <p:txBody>
          <a:bodyPr/>
          <a:lstStyle>
            <a:lvl1pPr>
              <a:defRPr/>
            </a:lvl1pPr>
          </a:lstStyle>
          <a:p>
            <a:pPr>
              <a:defRPr/>
            </a:pPr>
            <a:r>
              <a:rPr lang="en-US" dirty="0"/>
              <a:t>May, 2019</a:t>
            </a:r>
          </a:p>
        </p:txBody>
      </p:sp>
    </p:spTree>
    <p:extLst>
      <p:ext uri="{BB962C8B-B14F-4D97-AF65-F5344CB8AC3E}">
        <p14:creationId xmlns:p14="http://schemas.microsoft.com/office/powerpoint/2010/main" val="554404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A457C75-0E6E-4BBF-B609-62F8D5BA00F0}"/>
              </a:ext>
            </a:extLst>
          </p:cNvPr>
          <p:cNvSpPr>
            <a:spLocks noGrp="1"/>
          </p:cNvSpPr>
          <p:nvPr>
            <p:ph type="title"/>
          </p:nvPr>
        </p:nvSpPr>
        <p:spPr/>
        <p:txBody>
          <a:bodyPr/>
          <a:lstStyle/>
          <a:p>
            <a:r>
              <a:rPr lang="en-US" dirty="0"/>
              <a:t>HARQ Framing</a:t>
            </a:r>
          </a:p>
        </p:txBody>
      </p:sp>
      <p:sp>
        <p:nvSpPr>
          <p:cNvPr id="6" name="Content Placeholder 5">
            <a:extLst>
              <a:ext uri="{FF2B5EF4-FFF2-40B4-BE49-F238E27FC236}">
                <a16:creationId xmlns:a16="http://schemas.microsoft.com/office/drawing/2014/main" id="{07183BCA-1885-48AA-B7F1-F643F6E7013C}"/>
              </a:ext>
            </a:extLst>
          </p:cNvPr>
          <p:cNvSpPr>
            <a:spLocks noGrp="1"/>
          </p:cNvSpPr>
          <p:nvPr>
            <p:ph idx="1"/>
          </p:nvPr>
        </p:nvSpPr>
        <p:spPr>
          <a:xfrm>
            <a:off x="685800" y="1219200"/>
            <a:ext cx="7772400" cy="4495800"/>
          </a:xfrm>
        </p:spPr>
        <p:txBody>
          <a:bodyPr/>
          <a:lstStyle/>
          <a:p>
            <a:r>
              <a:rPr lang="en-US" dirty="0"/>
              <a:t>At Rx Side:</a:t>
            </a:r>
          </a:p>
          <a:p>
            <a:pPr lvl="1"/>
            <a:r>
              <a:rPr lang="en-US" dirty="0"/>
              <a:t>Rx obtains the information about HARQ related parameters at the PHY level by decoding the PHY level HARQ control signal which is essential for HARQ operation in the following DATA portion of the received packet.</a:t>
            </a:r>
          </a:p>
          <a:p>
            <a:pPr lvl="1"/>
            <a:r>
              <a:rPr lang="en-US" dirty="0"/>
              <a:t>There is no CRC at the PHY level. </a:t>
            </a:r>
          </a:p>
          <a:p>
            <a:pPr lvl="1"/>
            <a:r>
              <a:rPr lang="en-US" dirty="0"/>
              <a:t>So how do we get the decoding status of each codeword?  </a:t>
            </a:r>
          </a:p>
          <a:p>
            <a:pPr lvl="1"/>
            <a:r>
              <a:rPr lang="en-US" dirty="0"/>
              <a:t>One way is to check the status of decoded codeword with LDPC parity check matrix at PHY level. </a:t>
            </a:r>
          </a:p>
          <a:p>
            <a:pPr lvl="1"/>
            <a:r>
              <a:rPr lang="en-US" dirty="0"/>
              <a:t>PHY can provide error information on per codeword basis </a:t>
            </a:r>
          </a:p>
          <a:p>
            <a:pPr lvl="1"/>
            <a:r>
              <a:rPr lang="en-US" dirty="0"/>
              <a:t>MAC can provide CRC information on MPDU level</a:t>
            </a:r>
          </a:p>
          <a:p>
            <a:pPr lvl="1"/>
            <a:r>
              <a:rPr lang="en-US" dirty="0"/>
              <a:t>Finally Rx needs to send the feedback to Tx about the wrongly decoded codewords/MPDUs. </a:t>
            </a:r>
          </a:p>
          <a:p>
            <a:endParaRPr lang="en-US" dirty="0"/>
          </a:p>
        </p:txBody>
      </p:sp>
      <p:sp>
        <p:nvSpPr>
          <p:cNvPr id="4" name="Slide Number Placeholder 3">
            <a:extLst>
              <a:ext uri="{FF2B5EF4-FFF2-40B4-BE49-F238E27FC236}">
                <a16:creationId xmlns:a16="http://schemas.microsoft.com/office/drawing/2014/main" id="{1BBC7FC9-7265-441F-811D-733B62A7D64D}"/>
              </a:ext>
            </a:extLst>
          </p:cNvPr>
          <p:cNvSpPr>
            <a:spLocks noGrp="1"/>
          </p:cNvSpPr>
          <p:nvPr>
            <p:ph type="sldNum" sz="quarter" idx="12"/>
          </p:nvPr>
        </p:nvSpPr>
        <p:spPr/>
        <p:txBody>
          <a:bodyPr/>
          <a:lstStyle/>
          <a:p>
            <a:pPr>
              <a:defRPr/>
            </a:pPr>
            <a:r>
              <a:rPr lang="en-US"/>
              <a:t>Slide </a:t>
            </a:r>
            <a:fld id="{7614916F-BBEF-4684-B6F5-1E636F42BA02}" type="slidenum">
              <a:rPr lang="en-US" smtClean="0"/>
              <a:t>4</a:t>
            </a:fld>
            <a:endParaRPr lang="en-US"/>
          </a:p>
        </p:txBody>
      </p:sp>
      <p:sp>
        <p:nvSpPr>
          <p:cNvPr id="23" name="Rectangle 4">
            <a:extLst>
              <a:ext uri="{FF2B5EF4-FFF2-40B4-BE49-F238E27FC236}">
                <a16:creationId xmlns:a16="http://schemas.microsoft.com/office/drawing/2014/main" id="{3B73B644-2B93-4C76-A57D-75654A6FE4B1}"/>
              </a:ext>
            </a:extLst>
          </p:cNvPr>
          <p:cNvSpPr>
            <a:spLocks noGrp="1" noChangeArrowheads="1"/>
          </p:cNvSpPr>
          <p:nvPr>
            <p:ph type="dt" sz="half" idx="10"/>
          </p:nvPr>
        </p:nvSpPr>
        <p:spPr>
          <a:xfrm>
            <a:off x="696913" y="332740"/>
            <a:ext cx="1051570" cy="276860"/>
          </a:xfrm>
        </p:spPr>
        <p:txBody>
          <a:bodyPr/>
          <a:lstStyle>
            <a:lvl1pPr>
              <a:defRPr/>
            </a:lvl1pPr>
          </a:lstStyle>
          <a:p>
            <a:pPr>
              <a:defRPr/>
            </a:pPr>
            <a:r>
              <a:rPr lang="en-US" dirty="0"/>
              <a:t>May, 2019</a:t>
            </a:r>
          </a:p>
        </p:txBody>
      </p:sp>
    </p:spTree>
    <p:extLst>
      <p:ext uri="{BB962C8B-B14F-4D97-AF65-F5344CB8AC3E}">
        <p14:creationId xmlns:p14="http://schemas.microsoft.com/office/powerpoint/2010/main" val="1068962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23E2F1A-5E33-4664-AE4F-73618E61F2B3}"/>
              </a:ext>
            </a:extLst>
          </p:cNvPr>
          <p:cNvSpPr>
            <a:spLocks noGrp="1"/>
          </p:cNvSpPr>
          <p:nvPr>
            <p:ph type="title"/>
          </p:nvPr>
        </p:nvSpPr>
        <p:spPr/>
        <p:txBody>
          <a:bodyPr/>
          <a:lstStyle/>
          <a:p>
            <a:r>
              <a:rPr lang="en-US" dirty="0"/>
              <a:t>Dual Feedback	</a:t>
            </a:r>
          </a:p>
        </p:txBody>
      </p:sp>
      <p:sp>
        <p:nvSpPr>
          <p:cNvPr id="7" name="Content Placeholder 6">
            <a:extLst>
              <a:ext uri="{FF2B5EF4-FFF2-40B4-BE49-F238E27FC236}">
                <a16:creationId xmlns:a16="http://schemas.microsoft.com/office/drawing/2014/main" id="{66A4742E-BB6E-4709-BD32-3F9B3EAD3792}"/>
              </a:ext>
            </a:extLst>
          </p:cNvPr>
          <p:cNvSpPr>
            <a:spLocks noGrp="1"/>
          </p:cNvSpPr>
          <p:nvPr>
            <p:ph idx="1"/>
          </p:nvPr>
        </p:nvSpPr>
        <p:spPr/>
        <p:txBody>
          <a:bodyPr>
            <a:normAutofit/>
          </a:bodyPr>
          <a:lstStyle/>
          <a:p>
            <a:r>
              <a:rPr lang="en-US" dirty="0"/>
              <a:t>For the feedback there can be two options, codeword level and/or MPDU level</a:t>
            </a:r>
          </a:p>
          <a:p>
            <a:r>
              <a:rPr lang="en-US" dirty="0"/>
              <a:t>It should be able to send the feedback not only based on MPDU level bitmap but also with the codeword level information either appended to the existing BA or creating a new additional acknowledgement packet for codeword information.  </a:t>
            </a:r>
          </a:p>
          <a:p>
            <a:r>
              <a:rPr lang="en-US" dirty="0"/>
              <a:t>This information can be kept at PHY for indexing and keeping codewords/MPDUs in its memory for recombination on receiving re-transmissions.</a:t>
            </a:r>
          </a:p>
        </p:txBody>
      </p:sp>
      <p:grpSp>
        <p:nvGrpSpPr>
          <p:cNvPr id="2" name="Group 1">
            <a:extLst>
              <a:ext uri="{FF2B5EF4-FFF2-40B4-BE49-F238E27FC236}">
                <a16:creationId xmlns:a16="http://schemas.microsoft.com/office/drawing/2014/main" id="{59C1F04C-6A74-434B-A945-FF47BAA36B49}"/>
              </a:ext>
            </a:extLst>
          </p:cNvPr>
          <p:cNvGrpSpPr/>
          <p:nvPr/>
        </p:nvGrpSpPr>
        <p:grpSpPr>
          <a:xfrm>
            <a:off x="1671075" y="4724400"/>
            <a:ext cx="5257800" cy="430620"/>
            <a:chOff x="2133600" y="4800600"/>
            <a:chExt cx="5257800" cy="430620"/>
          </a:xfrm>
        </p:grpSpPr>
        <p:sp>
          <p:nvSpPr>
            <p:cNvPr id="11" name="Rectangle: Rounded Corners 10">
              <a:extLst>
                <a:ext uri="{FF2B5EF4-FFF2-40B4-BE49-F238E27FC236}">
                  <a16:creationId xmlns:a16="http://schemas.microsoft.com/office/drawing/2014/main" id="{D9E3EB5E-801A-4E98-AB0A-071F17744244}"/>
                </a:ext>
              </a:extLst>
            </p:cNvPr>
            <p:cNvSpPr/>
            <p:nvPr/>
          </p:nvSpPr>
          <p:spPr>
            <a:xfrm>
              <a:off x="2133600" y="4800600"/>
              <a:ext cx="5257800" cy="43062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CDFDE45-71A9-4B1D-A7AE-28B9AE1939D8}"/>
                </a:ext>
              </a:extLst>
            </p:cNvPr>
            <p:cNvSpPr txBox="1"/>
            <p:nvPr/>
          </p:nvSpPr>
          <p:spPr>
            <a:xfrm>
              <a:off x="3087519" y="4827863"/>
              <a:ext cx="1260670" cy="369332"/>
            </a:xfrm>
            <a:prstGeom prst="rect">
              <a:avLst/>
            </a:prstGeom>
            <a:noFill/>
          </p:spPr>
          <p:txBody>
            <a:bodyPr wrap="square" rtlCol="0">
              <a:spAutoFit/>
            </a:bodyPr>
            <a:lstStyle/>
            <a:p>
              <a:r>
                <a:rPr lang="en-US" b="1" dirty="0"/>
                <a:t>BA bit mask</a:t>
              </a:r>
            </a:p>
          </p:txBody>
        </p:sp>
        <p:sp>
          <p:nvSpPr>
            <p:cNvPr id="19" name="TextBox 18">
              <a:extLst>
                <a:ext uri="{FF2B5EF4-FFF2-40B4-BE49-F238E27FC236}">
                  <a16:creationId xmlns:a16="http://schemas.microsoft.com/office/drawing/2014/main" id="{ED667951-D895-4CE1-AFFB-D58D07ACB2FE}"/>
                </a:ext>
              </a:extLst>
            </p:cNvPr>
            <p:cNvSpPr txBox="1"/>
            <p:nvPr/>
          </p:nvSpPr>
          <p:spPr>
            <a:xfrm>
              <a:off x="5208018" y="4827863"/>
              <a:ext cx="1864998" cy="276999"/>
            </a:xfrm>
            <a:prstGeom prst="rect">
              <a:avLst/>
            </a:prstGeom>
            <a:noFill/>
          </p:spPr>
          <p:txBody>
            <a:bodyPr wrap="square" rtlCol="0">
              <a:spAutoFit/>
            </a:bodyPr>
            <a:lstStyle/>
            <a:p>
              <a:r>
                <a:rPr lang="en-US" b="1" dirty="0"/>
                <a:t>Codeword level Feedback</a:t>
              </a:r>
            </a:p>
          </p:txBody>
        </p:sp>
        <p:cxnSp>
          <p:nvCxnSpPr>
            <p:cNvPr id="10" name="Straight Connector 9">
              <a:extLst>
                <a:ext uri="{FF2B5EF4-FFF2-40B4-BE49-F238E27FC236}">
                  <a16:creationId xmlns:a16="http://schemas.microsoft.com/office/drawing/2014/main" id="{2AC5F933-4A4A-46B4-81EB-05DA2CA5977D}"/>
                </a:ext>
              </a:extLst>
            </p:cNvPr>
            <p:cNvCxnSpPr/>
            <p:nvPr/>
          </p:nvCxnSpPr>
          <p:spPr>
            <a:xfrm>
              <a:off x="4824231" y="4800600"/>
              <a:ext cx="0" cy="430620"/>
            </a:xfrm>
            <a:prstGeom prst="line">
              <a:avLst/>
            </a:prstGeom>
            <a:ln/>
          </p:spPr>
          <p:style>
            <a:lnRef idx="1">
              <a:schemeClr val="dk1"/>
            </a:lnRef>
            <a:fillRef idx="0">
              <a:schemeClr val="dk1"/>
            </a:fillRef>
            <a:effectRef idx="0">
              <a:schemeClr val="dk1"/>
            </a:effectRef>
            <a:fontRef idx="minor">
              <a:schemeClr val="tx1"/>
            </a:fontRef>
          </p:style>
        </p:cxnSp>
      </p:grpSp>
      <p:sp>
        <p:nvSpPr>
          <p:cNvPr id="22" name="Rectangle 4">
            <a:extLst>
              <a:ext uri="{FF2B5EF4-FFF2-40B4-BE49-F238E27FC236}">
                <a16:creationId xmlns:a16="http://schemas.microsoft.com/office/drawing/2014/main" id="{3463606E-7511-415E-8DC6-86663F4F160D}"/>
              </a:ext>
            </a:extLst>
          </p:cNvPr>
          <p:cNvSpPr>
            <a:spLocks noGrp="1" noChangeArrowheads="1"/>
          </p:cNvSpPr>
          <p:nvPr>
            <p:ph type="dt" sz="half" idx="10"/>
          </p:nvPr>
        </p:nvSpPr>
        <p:spPr>
          <a:xfrm>
            <a:off x="696913" y="332740"/>
            <a:ext cx="1051570" cy="276860"/>
          </a:xfrm>
        </p:spPr>
        <p:txBody>
          <a:bodyPr/>
          <a:lstStyle>
            <a:lvl1pPr>
              <a:defRPr/>
            </a:lvl1pPr>
          </a:lstStyle>
          <a:p>
            <a:pPr>
              <a:defRPr/>
            </a:pPr>
            <a:r>
              <a:rPr lang="en-US" dirty="0"/>
              <a:t>May, 2019</a:t>
            </a:r>
          </a:p>
        </p:txBody>
      </p:sp>
      <p:sp>
        <p:nvSpPr>
          <p:cNvPr id="23" name="灯片编号占位符 4">
            <a:extLst>
              <a:ext uri="{FF2B5EF4-FFF2-40B4-BE49-F238E27FC236}">
                <a16:creationId xmlns:a16="http://schemas.microsoft.com/office/drawing/2014/main" id="{118676AD-36FF-471D-AF76-3600E80B8B81}"/>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a:t>5</a:t>
            </a:fld>
            <a:endParaRPr lang="en-US"/>
          </a:p>
        </p:txBody>
      </p:sp>
    </p:spTree>
    <p:extLst>
      <p:ext uri="{BB962C8B-B14F-4D97-AF65-F5344CB8AC3E}">
        <p14:creationId xmlns:p14="http://schemas.microsoft.com/office/powerpoint/2010/main" val="2436997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8676-2D44-4E2E-AF2C-0340F502BE6F}"/>
              </a:ext>
            </a:extLst>
          </p:cNvPr>
          <p:cNvSpPr>
            <a:spLocks noGrp="1"/>
          </p:cNvSpPr>
          <p:nvPr>
            <p:ph type="title"/>
          </p:nvPr>
        </p:nvSpPr>
        <p:spPr/>
        <p:txBody>
          <a:bodyPr/>
          <a:lstStyle/>
          <a:p>
            <a:r>
              <a:rPr lang="en-US" dirty="0"/>
              <a:t>Summary</a:t>
            </a:r>
          </a:p>
        </p:txBody>
      </p:sp>
      <p:sp>
        <p:nvSpPr>
          <p:cNvPr id="7" name="Content Placeholder 6">
            <a:extLst>
              <a:ext uri="{FF2B5EF4-FFF2-40B4-BE49-F238E27FC236}">
                <a16:creationId xmlns:a16="http://schemas.microsoft.com/office/drawing/2014/main" id="{907B08AB-A541-468D-BABC-65CDDCF361F6}"/>
              </a:ext>
            </a:extLst>
          </p:cNvPr>
          <p:cNvSpPr>
            <a:spLocks noGrp="1"/>
          </p:cNvSpPr>
          <p:nvPr>
            <p:ph idx="1"/>
          </p:nvPr>
        </p:nvSpPr>
        <p:spPr/>
        <p:txBody>
          <a:bodyPr>
            <a:normAutofit/>
          </a:bodyPr>
          <a:lstStyle/>
          <a:p>
            <a:r>
              <a:rPr lang="en-US" dirty="0"/>
              <a:t>We have discussed the Framing for HARQ</a:t>
            </a:r>
          </a:p>
          <a:p>
            <a:r>
              <a:rPr lang="en-US" dirty="0"/>
              <a:t>We presented a new PHY level signaling enabling HARQ at both Tx and Rx</a:t>
            </a:r>
          </a:p>
          <a:p>
            <a:r>
              <a:rPr lang="en-US" dirty="0"/>
              <a:t>We have also discussed the feedback options for HARQ</a:t>
            </a:r>
          </a:p>
          <a:p>
            <a:r>
              <a:rPr lang="en-US" dirty="0"/>
              <a:t>We proposed the dual granularity of doing feedback based on either the MPDU or both MDPU and Codeword.</a:t>
            </a:r>
          </a:p>
        </p:txBody>
      </p:sp>
      <p:sp>
        <p:nvSpPr>
          <p:cNvPr id="6" name="Rectangle 4">
            <a:extLst>
              <a:ext uri="{FF2B5EF4-FFF2-40B4-BE49-F238E27FC236}">
                <a16:creationId xmlns:a16="http://schemas.microsoft.com/office/drawing/2014/main" id="{88E76713-B361-4060-A47D-7CCAA6EE3089}"/>
              </a:ext>
            </a:extLst>
          </p:cNvPr>
          <p:cNvSpPr>
            <a:spLocks noGrp="1" noChangeArrowheads="1"/>
          </p:cNvSpPr>
          <p:nvPr>
            <p:ph type="dt" sz="half" idx="10"/>
          </p:nvPr>
        </p:nvSpPr>
        <p:spPr>
          <a:xfrm>
            <a:off x="696913" y="332740"/>
            <a:ext cx="1051570" cy="276860"/>
          </a:xfrm>
        </p:spPr>
        <p:txBody>
          <a:bodyPr/>
          <a:lstStyle>
            <a:lvl1pPr>
              <a:defRPr/>
            </a:lvl1pPr>
          </a:lstStyle>
          <a:p>
            <a:pPr>
              <a:defRPr/>
            </a:pPr>
            <a:r>
              <a:rPr lang="en-US" dirty="0"/>
              <a:t>May, 2019</a:t>
            </a:r>
          </a:p>
        </p:txBody>
      </p:sp>
      <p:sp>
        <p:nvSpPr>
          <p:cNvPr id="8" name="灯片编号占位符 4">
            <a:extLst>
              <a:ext uri="{FF2B5EF4-FFF2-40B4-BE49-F238E27FC236}">
                <a16:creationId xmlns:a16="http://schemas.microsoft.com/office/drawing/2014/main" id="{6C8D61D1-ABC3-4F4F-9A6E-901DF36D5C6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a:t>6</a:t>
            </a:fld>
            <a:endParaRPr lang="en-US"/>
          </a:p>
        </p:txBody>
      </p:sp>
    </p:spTree>
    <p:extLst>
      <p:ext uri="{BB962C8B-B14F-4D97-AF65-F5344CB8AC3E}">
        <p14:creationId xmlns:p14="http://schemas.microsoft.com/office/powerpoint/2010/main" val="1649480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sym typeface="+mn-ea"/>
              </a:rPr>
              <a:t>Reference</a:t>
            </a:r>
            <a:endParaRPr lang="zh-CN" altLang="en-US"/>
          </a:p>
        </p:txBody>
      </p:sp>
      <p:sp>
        <p:nvSpPr>
          <p:cNvPr id="3" name="内容占位符 2"/>
          <p:cNvSpPr>
            <a:spLocks noGrp="1"/>
          </p:cNvSpPr>
          <p:nvPr>
            <p:ph idx="1"/>
          </p:nvPr>
        </p:nvSpPr>
        <p:spPr>
          <a:xfrm>
            <a:off x="685800" y="1600200"/>
            <a:ext cx="8077200" cy="4495800"/>
          </a:xfrm>
        </p:spPr>
        <p:txBody>
          <a:bodyPr/>
          <a:lstStyle/>
          <a:p>
            <a:pPr marL="0" indent="0">
              <a:buNone/>
            </a:pPr>
            <a:r>
              <a:rPr lang="en-US" dirty="0"/>
              <a:t>[1] Shimi Shilo – HARQ for EHT (DCN:1587) – 13 Sep 2018</a:t>
            </a:r>
          </a:p>
          <a:p>
            <a:pPr marL="0" indent="0">
              <a:buNone/>
            </a:pPr>
            <a:r>
              <a:rPr lang="en-US" dirty="0"/>
              <a:t>[2] Ron </a:t>
            </a:r>
            <a:r>
              <a:rPr lang="en-US" dirty="0" err="1"/>
              <a:t>Porat</a:t>
            </a:r>
            <a:r>
              <a:rPr lang="en-US" dirty="0"/>
              <a:t> – Multi-AP-HARQ-for-EHT (DCN: 1116) – 6 July 2018</a:t>
            </a:r>
          </a:p>
          <a:p>
            <a:pPr marL="0" indent="0">
              <a:buNone/>
            </a:pPr>
            <a:r>
              <a:rPr lang="en-US" altLang="zh-CN" dirty="0"/>
              <a:t>[3] </a:t>
            </a:r>
            <a:r>
              <a:rPr lang="en-US" dirty="0"/>
              <a:t>Bo Sun - Discussion on HARQ for EHT	(DCN: 1963) – 11 Nov 2018</a:t>
            </a:r>
          </a:p>
          <a:p>
            <a:pPr marL="0" indent="0">
              <a:buNone/>
            </a:pPr>
            <a:r>
              <a:rPr lang="en-US" altLang="zh-CN" dirty="0"/>
              <a:t>[4] </a:t>
            </a:r>
            <a:r>
              <a:rPr lang="en-US" dirty="0" err="1"/>
              <a:t>Tianyu</a:t>
            </a:r>
            <a:r>
              <a:rPr lang="en-US" dirty="0"/>
              <a:t> Wu – HARQ performance analysis (DCN: 1979) – 11 Nov 2018</a:t>
            </a:r>
          </a:p>
          <a:p>
            <a:pPr marL="0" indent="0">
              <a:buNone/>
            </a:pPr>
            <a:r>
              <a:rPr lang="en-US" dirty="0"/>
              <a:t>[5] </a:t>
            </a:r>
            <a:r>
              <a:rPr lang="en-US" dirty="0" err="1"/>
              <a:t>Hongyuan</a:t>
            </a:r>
            <a:r>
              <a:rPr lang="en-US" dirty="0"/>
              <a:t> Zhang – HARQ Feasibility (DCN: 1992) – 11 Nov 2018</a:t>
            </a:r>
          </a:p>
          <a:p>
            <a:pPr marL="0" indent="0">
              <a:buNone/>
            </a:pPr>
            <a:r>
              <a:rPr lang="en-US" dirty="0"/>
              <a:t>[6] Sindhu Verma – HARQ gain studies (DCN: 2031) – 13 Nov 2018</a:t>
            </a:r>
          </a:p>
          <a:p>
            <a:pPr marL="0" indent="0">
              <a:buNone/>
            </a:pPr>
            <a:r>
              <a:rPr lang="en-US" dirty="0"/>
              <a:t>[7] Bo Sun -  Discussion on HARQ for EHT	(DCN: 1963) – 28 Nov 2018</a:t>
            </a:r>
          </a:p>
          <a:p>
            <a:pPr marL="0" indent="0">
              <a:buNone/>
            </a:pPr>
            <a:r>
              <a:rPr lang="en-US" dirty="0"/>
              <a:t>[8] </a:t>
            </a:r>
            <a:r>
              <a:rPr lang="en-US" dirty="0" err="1"/>
              <a:t>Jinmin</a:t>
            </a:r>
            <a:r>
              <a:rPr lang="en-US" dirty="0"/>
              <a:t> Kim – Consideration on HARQ (DCN: 354) – 07 Mar 2019</a:t>
            </a:r>
          </a:p>
          <a:p>
            <a:pPr marL="0" indent="0">
              <a:buNone/>
            </a:pPr>
            <a:r>
              <a:rPr lang="en-US" dirty="0"/>
              <a:t>[9] </a:t>
            </a:r>
            <a:r>
              <a:rPr lang="en-US" dirty="0" err="1"/>
              <a:t>Kome</a:t>
            </a:r>
            <a:r>
              <a:rPr lang="en-US" dirty="0"/>
              <a:t> Oteri - Effect of Preamble Decoding on HARQ in 802.11be (DCN: 390) – 09 March 2019</a:t>
            </a:r>
          </a:p>
          <a:p>
            <a:pPr marL="0" indent="0">
              <a:buNone/>
            </a:pPr>
            <a:endParaRPr lang="en-US" dirty="0"/>
          </a:p>
          <a:p>
            <a:pPr marL="0" indent="0">
              <a:buNone/>
            </a:pPr>
            <a:endParaRPr lang="zh-CN" altLang="en-US" dirty="0"/>
          </a:p>
        </p:txBody>
      </p:sp>
      <p:sp>
        <p:nvSpPr>
          <p:cNvPr id="5" name="灯片编号占位符 4"/>
          <p:cNvSpPr>
            <a:spLocks noGrp="1"/>
          </p:cNvSpPr>
          <p:nvPr>
            <p:ph type="sldNum" sz="quarter" idx="12"/>
          </p:nvPr>
        </p:nvSpPr>
        <p:spPr/>
        <p:txBody>
          <a:bodyPr/>
          <a:lstStyle/>
          <a:p>
            <a:pPr>
              <a:defRPr/>
            </a:pPr>
            <a:r>
              <a:rPr lang="en-US"/>
              <a:t>Slide </a:t>
            </a:r>
            <a:fld id="{C1789BC7-C074-42CC-ADF8-5107DF6BD1C1}" type="slidenum">
              <a:rPr lang="en-US"/>
              <a:t>7</a:t>
            </a:fld>
            <a:endParaRPr lang="en-US"/>
          </a:p>
        </p:txBody>
      </p:sp>
      <p:sp>
        <p:nvSpPr>
          <p:cNvPr id="6" name="Rectangle 4">
            <a:extLst>
              <a:ext uri="{FF2B5EF4-FFF2-40B4-BE49-F238E27FC236}">
                <a16:creationId xmlns:a16="http://schemas.microsoft.com/office/drawing/2014/main" id="{82261962-3D86-424B-8A40-3B30388B20AA}"/>
              </a:ext>
            </a:extLst>
          </p:cNvPr>
          <p:cNvSpPr>
            <a:spLocks noGrp="1" noChangeArrowheads="1"/>
          </p:cNvSpPr>
          <p:nvPr>
            <p:ph type="dt" sz="half" idx="10"/>
          </p:nvPr>
        </p:nvSpPr>
        <p:spPr>
          <a:xfrm>
            <a:off x="696913" y="332740"/>
            <a:ext cx="1051570" cy="276860"/>
          </a:xfrm>
        </p:spPr>
        <p:txBody>
          <a:bodyPr/>
          <a:lstStyle>
            <a:lvl1pPr>
              <a:defRPr/>
            </a:lvl1pPr>
          </a:lstStyle>
          <a:p>
            <a:pPr>
              <a:defRPr/>
            </a:pPr>
            <a:r>
              <a:rPr lang="en-US" dirty="0"/>
              <a:t>May, 2019</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25371</TotalTime>
  <Words>603</Words>
  <Application>Microsoft Office PowerPoint</Application>
  <PresentationFormat>On-screen Show (4:3)</PresentationFormat>
  <Paragraphs>91</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宋体</vt:lpstr>
      <vt:lpstr>Arial</vt:lpstr>
      <vt:lpstr>Times New Roman</vt:lpstr>
      <vt:lpstr>802-11-Submission</vt:lpstr>
      <vt:lpstr>HARQ Framing</vt:lpstr>
      <vt:lpstr>Background</vt:lpstr>
      <vt:lpstr>HARQ Framing</vt:lpstr>
      <vt:lpstr>HARQ Framing</vt:lpstr>
      <vt:lpstr>Dual Feedback </vt:lpstr>
      <vt:lpstr>Summary</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harq_framing</dc:title>
  <dc:creator>ilatif@quantenna.com</dc:creator>
  <cp:lastModifiedBy>Imran Latif</cp:lastModifiedBy>
  <cp:revision>524</cp:revision>
  <cp:lastPrinted>1998-02-10T13:28:00Z</cp:lastPrinted>
  <dcterms:created xsi:type="dcterms:W3CDTF">2007-05-21T21:00:00Z</dcterms:created>
  <dcterms:modified xsi:type="dcterms:W3CDTF">2019-05-13T20:25:42Z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KSOProductBuildVer">
    <vt:lpwstr>2052-10.8.2.6613</vt:lpwstr>
  </property>
</Properties>
</file>