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2" r:id="rId4"/>
    <p:sldId id="271" r:id="rId5"/>
    <p:sldId id="275" r:id="rId6"/>
    <p:sldId id="324" r:id="rId7"/>
    <p:sldId id="299" r:id="rId8"/>
    <p:sldId id="326" r:id="rId9"/>
    <p:sldId id="332" r:id="rId10"/>
    <p:sldId id="333" r:id="rId11"/>
    <p:sldId id="334" r:id="rId12"/>
    <p:sldId id="335" r:id="rId13"/>
    <p:sldId id="336" r:id="rId14"/>
    <p:sldId id="337" r:id="rId15"/>
    <p:sldId id="339" r:id="rId16"/>
    <p:sldId id="331" r:id="rId17"/>
    <p:sldId id="321" r:id="rId18"/>
    <p:sldId id="294" r:id="rId19"/>
    <p:sldId id="295" r:id="rId20"/>
    <p:sldId id="319" r:id="rId21"/>
    <p:sldId id="322" r:id="rId22"/>
    <p:sldId id="297" r:id="rId23"/>
    <p:sldId id="325" r:id="rId24"/>
    <p:sldId id="293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 lei" initials="jl" lastIdx="2" clrIdx="0">
    <p:extLst>
      <p:ext uri="{19B8F6BF-5375-455C-9EA6-DF929625EA0E}">
        <p15:presenceInfo xmlns:p15="http://schemas.microsoft.com/office/powerpoint/2012/main" userId="89326dc2a75e1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47" autoAdjust="0"/>
    <p:restoredTop sz="78610" autoAdjust="0"/>
  </p:normalViewPr>
  <p:slideViewPr>
    <p:cSldViewPr>
      <p:cViewPr varScale="1">
        <p:scale>
          <a:sx n="61" d="100"/>
          <a:sy n="61" d="100"/>
        </p:scale>
        <p:origin x="65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Jun Lei, Nufront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 Lei, Nufront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Jun Lei, Nufront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611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12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12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1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1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1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00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549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45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61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Jun Lei, Nufront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Here is the abstract. 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663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60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916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80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43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62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60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18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44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93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802.11-19/0869r0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dirty="0"/>
              <a:t>May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Jun Lei, Nufront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8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Jun Lei, Nufront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265955"/>
          </a:xfrm>
        </p:spPr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752475"/>
            <a:ext cx="8640960" cy="3968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Status of submission about EUHT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1985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28950" y="145414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B05A7737-F1D5-4777-AA74-EF2BEFA36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174875"/>
              </p:ext>
            </p:extLst>
          </p:nvPr>
        </p:nvGraphicFramePr>
        <p:xfrm>
          <a:off x="251520" y="2006600"/>
          <a:ext cx="8784977" cy="507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" name="Document" r:id="rId4" imgW="8254533" imgH="3818660" progId="Word.Document.8">
                  <p:embed/>
                </p:oleObj>
              </mc:Choice>
              <mc:Fallback>
                <p:oleObj name="Document" r:id="rId4" imgW="8254533" imgH="381866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E3A0B44C-756F-4EA8-BEA6-C9DDDEB280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006600"/>
                        <a:ext cx="8784977" cy="5076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(2)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397000"/>
          <a:ext cx="8243919" cy="5341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12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2093147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2060980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2060980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87037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Peak data rate (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Gbit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eMBB</a:t>
                      </a:r>
                      <a:r>
                        <a:rPr lang="en-US" altLang="zh-CN" dirty="0"/>
                        <a:t> downlink</a:t>
                      </a:r>
                    </a:p>
                    <a:p>
                      <a:r>
                        <a:rPr lang="en-US" altLang="zh-CN" dirty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32.7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67.07</a:t>
                      </a:r>
                    </a:p>
                    <a:p>
                      <a:r>
                        <a:rPr lang="en-US" altLang="zh-CN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values are achieved by using 16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ggregation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eMBB</a:t>
                      </a:r>
                      <a:r>
                        <a:rPr lang="en-US" altLang="zh-CN" dirty="0"/>
                        <a:t> uplink</a:t>
                      </a:r>
                    </a:p>
                    <a:p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2.72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42.08</a:t>
                      </a:r>
                    </a:p>
                    <a:p>
                      <a:r>
                        <a:rPr lang="en-US" altLang="zh-CN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values are achieved by using 16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ggregation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Peak spectral efficiency (bit/s/Hz)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eMBB</a:t>
                      </a:r>
                      <a:r>
                        <a:rPr lang="en-US" altLang="zh-CN" dirty="0"/>
                        <a:t> downlink</a:t>
                      </a:r>
                    </a:p>
                    <a:p>
                      <a:r>
                        <a:rPr lang="en-US" altLang="zh-CN" dirty="0"/>
                        <a:t>30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52.4</a:t>
                      </a:r>
                    </a:p>
                    <a:p>
                      <a:r>
                        <a:rPr lang="en-US" altLang="zh-CN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values are achieved by using 16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ggregation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70047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eMBB</a:t>
                      </a:r>
                      <a:r>
                        <a:rPr lang="en-US" altLang="zh-CN" dirty="0"/>
                        <a:t> uplink</a:t>
                      </a:r>
                    </a:p>
                    <a:p>
                      <a:r>
                        <a:rPr lang="en-US" altLang="zh-CN" dirty="0"/>
                        <a:t>15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6.6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52.6</a:t>
                      </a:r>
                    </a:p>
                    <a:p>
                      <a:r>
                        <a:rPr lang="en-US" altLang="zh-CN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values are achieved by using 16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ggregation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72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46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(3)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633879"/>
              </p:ext>
            </p:extLst>
          </p:nvPr>
        </p:nvGraphicFramePr>
        <p:xfrm>
          <a:off x="685800" y="1397000"/>
          <a:ext cx="7990656" cy="3970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664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1997664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1105318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2890010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87037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GB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percentile user spectral efficiency (bit/s/Hz)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Rural – eMBB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Downlink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evaluation configuration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GHz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Channel model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Uplink</a:t>
                      </a:r>
                    </a:p>
                    <a:p>
                      <a:r>
                        <a:rPr lang="en-US" altLang="zh-CN" dirty="0"/>
                        <a:t>0.045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Downlink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evaluation configuration C (LMLC), Channel model A.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70047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Uplink</a:t>
                      </a:r>
                    </a:p>
                    <a:p>
                      <a:r>
                        <a:rPr lang="en-US" altLang="zh-CN" dirty="0"/>
                        <a:t>0.045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72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91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(4)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09168"/>
              </p:ext>
            </p:extLst>
          </p:nvPr>
        </p:nvGraphicFramePr>
        <p:xfrm>
          <a:off x="285720" y="1397000"/>
          <a:ext cx="8390736" cy="369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684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2097684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1160660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3034708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87037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spectral efficiency (bit/s/Hz/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TRxP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Rural – eMBB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Downlink</a:t>
                      </a:r>
                    </a:p>
                    <a:p>
                      <a:r>
                        <a:rPr lang="fr-FR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8.6</a:t>
                      </a:r>
                      <a:endParaRPr lang="zh-CN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evaluation configuration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GHz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Channel model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Uplink</a:t>
                      </a:r>
                    </a:p>
                    <a:p>
                      <a:r>
                        <a:rPr lang="en-US" altLang="zh-CN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</a:t>
                      </a:r>
                      <a:endParaRPr lang="zh-CN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Downlink</a:t>
                      </a:r>
                    </a:p>
                    <a:p>
                      <a:r>
                        <a:rPr lang="fr-FR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6.5</a:t>
                      </a:r>
                      <a:endParaRPr lang="zh-CN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evaluation configuration C (LMLC), Channel model A.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70047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Uplink</a:t>
                      </a:r>
                    </a:p>
                    <a:p>
                      <a:r>
                        <a:rPr lang="en-US" altLang="zh-CN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</a:t>
                      </a:r>
                      <a:endParaRPr lang="zh-CN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720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3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(5)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/>
        </p:nvGraphicFramePr>
        <p:xfrm>
          <a:off x="285720" y="1214422"/>
          <a:ext cx="8390736" cy="5646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2604258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87037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 plane latency</a:t>
                      </a:r>
                      <a:b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(ms)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 downlink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 uplink</a:t>
                      </a:r>
                      <a:endParaRPr lang="zh-CN" altLang="en-US" dirty="0"/>
                    </a:p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0.65~2.72</a:t>
                      </a:r>
                    </a:p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0.59~2.64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1/2/4 ms frame for </a:t>
                      </a:r>
                      <a:r>
                        <a:rPr lang="en-US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URLLC downlink</a:t>
                      </a:r>
                    </a:p>
                    <a:p>
                      <a:r>
                        <a:rPr lang="en-US" altLang="zh-CN" dirty="0"/>
                        <a:t>URLLC uplink</a:t>
                      </a:r>
                    </a:p>
                    <a:p>
                      <a:r>
                        <a:rPr lang="en-US" altLang="zh-C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0.65~0.91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0.59~0.84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1ms frame for URLLC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plane latency (ms)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4~13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 ms frame for </a:t>
                      </a:r>
                      <a:r>
                        <a:rPr lang="en-US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70047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URLLC</a:t>
                      </a:r>
                    </a:p>
                    <a:p>
                      <a:r>
                        <a:rPr lang="en-US" altLang="zh-CN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ms frame for URLLC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720157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Connection density (devices/km</a:t>
                      </a:r>
                      <a:r>
                        <a:rPr lang="fr-FR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Urban Macro – mMTC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1 000 000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126,763,209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(500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kHz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CN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A (ISD=500m)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354788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Urban Macro – mMTC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1 000 000 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000" i="1" kern="100" dirty="0">
                          <a:solidFill>
                            <a:srgbClr val="0033CC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4,681,596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(500</a:t>
                      </a: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kHz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CN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B (ISD=1762m)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688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335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(6)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/>
        </p:nvGraphicFramePr>
        <p:xfrm>
          <a:off x="428596" y="1454846"/>
          <a:ext cx="8429684" cy="483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931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2655475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2019898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2175380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87037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 efficiency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Capability to support a high sleep ratio and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Sleep ratio: 60%~99.5%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Sleep duration: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 to 100ms.    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side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 sleep duration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Sleep ratio: 80%~99.9%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hangingPunct="0"/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Sleep duration: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 to 1s .          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Device side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Reliability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Urban Macro –URLLC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1-10</a:t>
                      </a:r>
                      <a:r>
                        <a:rPr lang="en-GB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−5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success probability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(32 Bytes layer 2 PDU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with in 1ms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  </a:t>
                      </a:r>
                      <a:r>
                        <a:rPr lang="en-GB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Downlink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&gt;99.999999%           </a:t>
                      </a:r>
                    </a:p>
                    <a:p>
                      <a:pPr marL="0" marR="0" indent="0" algn="just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  <a:defRPr/>
                      </a:pP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A (4 GHz),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70047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Uplink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&gt;99.999999%</a:t>
                      </a:r>
                    </a:p>
                    <a:p>
                      <a:pPr hangingPunct="0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A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354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058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(7)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/>
        </p:nvGraphicFramePr>
        <p:xfrm>
          <a:off x="285720" y="1214423"/>
          <a:ext cx="8501121" cy="4346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730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2605192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1919615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1919584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58674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870220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Mobility</a:t>
                      </a:r>
                      <a:b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Traffic channel link data rates (bit/s/Hz)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Rural – eMBB</a:t>
                      </a:r>
                    </a:p>
                    <a:p>
                      <a:r>
                        <a:rPr lang="fr-FR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Uplink</a:t>
                      </a:r>
                      <a:r>
                        <a:rPr lang="fr-FR" altLang="zh-C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 (120 km/h)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1.23</a:t>
                      </a:r>
                    </a:p>
                    <a:p>
                      <a:pPr hangingPunct="0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B (4 GHz), Channel model A, NLOS.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8702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Rural – eMBB</a:t>
                      </a:r>
                    </a:p>
                    <a:p>
                      <a:r>
                        <a:rPr lang="fr-FR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Uplink</a:t>
                      </a:r>
                      <a:r>
                        <a:rPr lang="fr-FR" altLang="zh-C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0.45 (500 km/h)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</a:p>
                    <a:p>
                      <a:pPr hangingPunct="0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867255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Bandwidth and Scalability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100 MHz</a:t>
                      </a:r>
                    </a:p>
                    <a:p>
                      <a:r>
                        <a:rPr lang="fr-FR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 to </a:t>
                      </a:r>
                      <a:r>
                        <a:rPr lang="fr-FR" altLang="zh-C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1GHz(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 above 6 GHz</a:t>
                      </a:r>
                      <a:r>
                        <a:rPr lang="fr-FR" altLang="zh-CN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354788"/>
                  </a:ext>
                </a:extLst>
              </a:tr>
              <a:tr h="104426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of multiple different bandwidth values</a:t>
                      </a:r>
                      <a:r>
                        <a:rPr lang="en-GB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(4)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4~11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 component carrier bandwidth values</a:t>
                      </a:r>
                      <a:endParaRPr lang="zh-CN" alt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688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999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Submission Documents Status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F1493F0-8B1F-4EA6-9FDA-123FB1D0EE7C}"/>
              </a:ext>
            </a:extLst>
          </p:cNvPr>
          <p:cNvSpPr/>
          <p:nvPr/>
        </p:nvSpPr>
        <p:spPr>
          <a:xfrm>
            <a:off x="1295958" y="2254319"/>
            <a:ext cx="6550496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Technical Description</a:t>
            </a:r>
            <a:r>
              <a:rPr lang="zh-CN" altLang="en-US" dirty="0">
                <a:solidFill>
                  <a:schemeClr val="tx1"/>
                </a:solidFill>
                <a:sym typeface="Arial" panose="020B0604020202020204" pitchFamily="34" charset="0"/>
              </a:rPr>
              <a:t>： </a:t>
            </a: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90%</a:t>
            </a:r>
          </a:p>
          <a:p>
            <a:pPr indent="-3429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Self evaluation report</a:t>
            </a:r>
            <a:r>
              <a:rPr lang="zh-CN" altLang="en-US" dirty="0">
                <a:solidFill>
                  <a:schemeClr val="tx1"/>
                </a:solidFill>
                <a:sym typeface="Arial" panose="020B0604020202020204" pitchFamily="34" charset="0"/>
              </a:rPr>
              <a:t>：  </a:t>
            </a: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95%</a:t>
            </a:r>
          </a:p>
          <a:p>
            <a:pPr indent="-3429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Link budget report</a:t>
            </a:r>
            <a:r>
              <a:rPr lang="zh-CN" altLang="en-US" dirty="0">
                <a:solidFill>
                  <a:schemeClr val="tx1"/>
                </a:solidFill>
                <a:sym typeface="Arial" panose="020B0604020202020204" pitchFamily="34" charset="0"/>
              </a:rPr>
              <a:t>：     </a:t>
            </a: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100%</a:t>
            </a:r>
          </a:p>
          <a:p>
            <a:pPr indent="-3429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Requirements compliance report</a:t>
            </a:r>
            <a:r>
              <a:rPr lang="zh-CN" altLang="en-US" dirty="0">
                <a:solidFill>
                  <a:schemeClr val="tx1"/>
                </a:solidFill>
                <a:sym typeface="Arial" panose="020B0604020202020204" pitchFamily="34" charset="0"/>
              </a:rPr>
              <a:t>： </a:t>
            </a: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100%</a:t>
            </a:r>
          </a:p>
          <a:p>
            <a:pPr indent="-3429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Patent policy compliance declaration</a:t>
            </a:r>
            <a:r>
              <a:rPr lang="zh-CN" altLang="en-US" dirty="0">
                <a:solidFill>
                  <a:schemeClr val="tx1"/>
                </a:solidFill>
                <a:sym typeface="Arial" panose="020B0604020202020204" pitchFamily="34" charset="0"/>
              </a:rPr>
              <a:t>： </a:t>
            </a:r>
            <a:r>
              <a:rPr lang="en-US" altLang="zh-CN" dirty="0">
                <a:solidFill>
                  <a:schemeClr val="tx1"/>
                </a:solidFill>
                <a:sym typeface="Arial" panose="020B0604020202020204" pitchFamily="34" charset="0"/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198775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581" y="2896393"/>
            <a:ext cx="7770813" cy="1065213"/>
          </a:xfrm>
        </p:spPr>
        <p:txBody>
          <a:bodyPr/>
          <a:lstStyle/>
          <a:p>
            <a:r>
              <a:rPr lang="en-US" altLang="zh-CN" dirty="0"/>
              <a:t>Evaluation Results for Rural </a:t>
            </a:r>
            <a:r>
              <a:rPr lang="en-US" altLang="zh-CN" dirty="0" err="1"/>
              <a:t>eMBB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80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Configuration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>
              <a:buFont typeface="Times New Roman" pitchFamily="16" charset="0"/>
              <a:buAutoNum type="arabicPeriod"/>
            </a:pPr>
            <a:endParaRPr lang="en-US" altLang="zh-CN" sz="2000" b="0" dirty="0">
              <a:sym typeface="Arial"/>
            </a:endParaRP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Simulation bandwidth : 10 MHz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Carrier Frequency: 4GHz , 700MHz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Tx power : 46 dBm, UE Tx power: 23 dBm 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gain: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, UE antenna gain: 0 </a:t>
            </a:r>
            <a:r>
              <a:rPr lang="en-US" altLang="zh-CN" sz="2000" b="0" dirty="0" err="1">
                <a:sym typeface="Arial"/>
              </a:rPr>
              <a:t>dBi</a:t>
            </a:r>
            <a:endParaRPr lang="en-US" altLang="zh-CN" sz="2000" b="0" dirty="0">
              <a:sym typeface="Arial"/>
            </a:endParaRPr>
          </a:p>
          <a:p>
            <a:pPr marL="45720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noise figure: 5 dB, UE noise figure : 7 dB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BS antenna configuration : dual polarization 8Tx/8Rx with 8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 in intended direction.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UE antenna configuration : dual polarization 8Tx/8Rx (4T4R for 700MHz) with with 0 </a:t>
            </a:r>
            <a:r>
              <a:rPr lang="en-US" altLang="zh-CN" sz="2000" b="0" dirty="0" err="1">
                <a:sym typeface="Arial"/>
              </a:rPr>
              <a:t>dBi</a:t>
            </a:r>
            <a:r>
              <a:rPr lang="en-US" altLang="zh-CN" sz="2000" b="0" dirty="0">
                <a:sym typeface="Arial"/>
              </a:rPr>
              <a:t> gain.</a:t>
            </a:r>
          </a:p>
          <a:p>
            <a:pPr marL="457200" lvl="0" indent="-457200" hangingPunct="0">
              <a:buFont typeface="+mj-lt"/>
              <a:buAutoNum type="arabicPeriod"/>
            </a:pPr>
            <a:r>
              <a:rPr lang="en-US" altLang="zh-CN" sz="2000" b="0" dirty="0">
                <a:sym typeface="Arial"/>
              </a:rPr>
              <a:t>The complete configuration is specified in the ITU-R guidelines for self-evaluating a RAT ([3]).</a:t>
            </a:r>
          </a:p>
          <a:p>
            <a:pPr lvl="0" hangingPunct="0"/>
            <a:endParaRPr lang="en-US" altLang="zh-CN" sz="2000" b="0" dirty="0"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600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Simulation Assumptions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5328592"/>
          </a:xfrm>
        </p:spPr>
        <p:txBody>
          <a:bodyPr/>
          <a:lstStyle/>
          <a:p>
            <a:pPr lvl="0" hangingPunct="0"/>
            <a:endParaRPr lang="en-US" altLang="zh-CN" sz="2000" b="0" dirty="0">
              <a:sym typeface="Arial"/>
            </a:endParaRP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TCH Payload : 1500 Byte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QPSK with repletion, QPSK, 16~256 QAM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LDPC, 1/2, 5/8, 3/4, 7/8 code rate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Up to 8 spatial stream ( 4 spatial stream for 700MHz) SU-MIMO</a:t>
            </a:r>
          </a:p>
          <a:p>
            <a:pPr marL="330200" lvl="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DPI( Dedicated Reference Symbol Period Interval) in time domain is 8</a:t>
            </a:r>
          </a:p>
          <a:p>
            <a:pPr marL="685800"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cs typeface="Arial"/>
                <a:sym typeface="Arial"/>
              </a:rPr>
              <a:t>Every DRS symbol follows 8 OFDM symbols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Channel estimation based on 2-Dimension linear interpolation</a:t>
            </a:r>
          </a:p>
          <a:p>
            <a:pPr marL="685800"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Performance will be further improved with L-MMSE channel estimation</a:t>
            </a:r>
            <a:r>
              <a:rPr lang="en-US" altLang="zh-CN" sz="18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 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Maximum Ratio Combining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Min-sum LDPC decoding</a:t>
            </a:r>
          </a:p>
          <a:p>
            <a:pPr marL="330200" indent="-330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 pitchFamily="16" charset="0"/>
              <a:buAutoNum type="arabicPeriod"/>
            </a:pPr>
            <a:endParaRPr lang="en-US" altLang="zh-CN" sz="2000" b="0" dirty="0">
              <a:solidFill>
                <a:schemeClr val="dk1"/>
              </a:solidFill>
              <a:ea typeface="Arial"/>
              <a:cs typeface="Arial"/>
              <a:sym typeface="Arial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83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1556792"/>
            <a:ext cx="7772400" cy="4536504"/>
          </a:xfrm>
          <a:ln/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This presentation is a follow up work of the proposal about joint submission to ITU as IMT-2020 standard [1].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US" altLang="zh-CN" b="0" dirty="0"/>
          </a:p>
          <a:p>
            <a:pPr lvl="0"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In this contribution, we present the current status of the joint submission in the perspective of EUHT.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US" altLang="zh-CN" b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The evaluation results show that EUHT can meet the ITU requirements[4].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US" altLang="zh-CN" b="0" dirty="0"/>
          </a:p>
          <a:p>
            <a:pPr algn="just"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altLang="zh-CN" b="0" dirty="0"/>
              <a:t>The documents required for submission are ready.</a:t>
            </a: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SzPts val="2400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Minimum Requirements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1885180"/>
          </a:xfrm>
        </p:spPr>
        <p:txBody>
          <a:bodyPr/>
          <a:lstStyle/>
          <a:p>
            <a:pPr lvl="0" hangingPunct="0"/>
            <a:endParaRPr lang="en-US" altLang="zh-CN" sz="2000" b="0" dirty="0">
              <a:sym typeface="Arial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The minimum requirements in rural </a:t>
            </a:r>
            <a:r>
              <a:rPr lang="en-US" altLang="zh-CN" sz="2000" b="0" dirty="0" err="1">
                <a:solidFill>
                  <a:schemeClr val="dk1"/>
                </a:solidFill>
                <a:ea typeface="Arial"/>
                <a:cs typeface="Arial"/>
                <a:sym typeface="Arial"/>
              </a:rPr>
              <a:t>eMBB</a:t>
            </a:r>
            <a:r>
              <a:rPr lang="en-US" altLang="zh-CN" sz="2000" b="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in [4] are quoted as follows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zh-CN" altLang="en-US" sz="20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C83C1BA-A90E-44BE-920A-CBCF3BA767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9552" y="2638079"/>
          <a:ext cx="791706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887">
                  <a:extLst>
                    <a:ext uri="{9D8B030D-6E8A-4147-A177-3AD203B41FA5}">
                      <a16:colId xmlns:a16="http://schemas.microsoft.com/office/drawing/2014/main" val="295317415"/>
                    </a:ext>
                  </a:extLst>
                </a:gridCol>
                <a:gridCol w="4016174">
                  <a:extLst>
                    <a:ext uri="{9D8B030D-6E8A-4147-A177-3AD203B41FA5}">
                      <a16:colId xmlns:a16="http://schemas.microsoft.com/office/drawing/2014/main" val="4242197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dirty="0">
                          <a:solidFill>
                            <a:schemeClr val="tx1"/>
                          </a:solidFill>
                        </a:rPr>
                        <a:t>Items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dirty="0">
                          <a:solidFill>
                            <a:schemeClr val="tx1"/>
                          </a:solidFill>
                        </a:rPr>
                        <a:t>Requirement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449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dirty="0"/>
                        <a:t>Average Spectral Efficiency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dirty="0"/>
                        <a:t>Downlink:   3.3 bit/s/Hz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Uplink:        1.6 bit/s/Hz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602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5th percentile user spectral efficiency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dirty="0"/>
                        <a:t>Downlink:    0.12 bit/s/Hz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2000" dirty="0"/>
                        <a:t>Uplink:         0.045 bit/s/Hz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909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756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2984D-7E2E-4B79-AC46-ECC85B5B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1770"/>
          </a:xfrm>
        </p:spPr>
        <p:txBody>
          <a:bodyPr/>
          <a:lstStyle/>
          <a:p>
            <a:r>
              <a:rPr lang="en-US" altLang="zh-CN" dirty="0"/>
              <a:t>Simulation Calibration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0740A7-E902-434A-B815-ECE201CC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4D55A2-09A1-4E2C-897F-8F02A749B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5353A56-23EE-4433-BE78-5A4CEFE9B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60C413E5-D2CD-4950-87C3-8C1C85A6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40" y="5553812"/>
            <a:ext cx="8299032" cy="7555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SINR CDF matches the simulation results in 3GPP RT-180010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448FED1-752B-46E3-9067-264835E713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892" y="1419482"/>
            <a:ext cx="5152628" cy="386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02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2984D-7E2E-4B79-AC46-ECC85B5BF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85801"/>
            <a:ext cx="8640960" cy="501770"/>
          </a:xfrm>
        </p:spPr>
        <p:txBody>
          <a:bodyPr/>
          <a:lstStyle/>
          <a:p>
            <a:r>
              <a:rPr lang="en-US" altLang="zh-CN" sz="2800" dirty="0"/>
              <a:t>Simulation Results</a:t>
            </a:r>
            <a:endParaRPr lang="zh-CN" altLang="en-US" sz="2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0740A7-E902-434A-B815-ECE201CC09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4D55A2-09A1-4E2C-897F-8F02A749B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5353A56-23EE-4433-BE78-5A4CEFE9B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60C413E5-D2CD-4950-87C3-8C1C85A6C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197" y="5451586"/>
            <a:ext cx="8101120" cy="6325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Better performance is expected with MU-MIMO</a:t>
            </a: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5A7DFB8-2CC5-4822-8FCA-95B8DD8B4EB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1520" y="1578826"/>
          <a:ext cx="8784975" cy="3481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9090">
                  <a:extLst>
                    <a:ext uri="{9D8B030D-6E8A-4147-A177-3AD203B41FA5}">
                      <a16:colId xmlns:a16="http://schemas.microsoft.com/office/drawing/2014/main" val="4270659802"/>
                    </a:ext>
                  </a:extLst>
                </a:gridCol>
                <a:gridCol w="2449090">
                  <a:extLst>
                    <a:ext uri="{9D8B030D-6E8A-4147-A177-3AD203B41FA5}">
                      <a16:colId xmlns:a16="http://schemas.microsoft.com/office/drawing/2014/main" val="3948512639"/>
                    </a:ext>
                  </a:extLst>
                </a:gridCol>
                <a:gridCol w="2449090">
                  <a:extLst>
                    <a:ext uri="{9D8B030D-6E8A-4147-A177-3AD203B41FA5}">
                      <a16:colId xmlns:a16="http://schemas.microsoft.com/office/drawing/2014/main" val="2859046514"/>
                    </a:ext>
                  </a:extLst>
                </a:gridCol>
                <a:gridCol w="1437705">
                  <a:extLst>
                    <a:ext uri="{9D8B030D-6E8A-4147-A177-3AD203B41FA5}">
                      <a16:colId xmlns:a16="http://schemas.microsoft.com/office/drawing/2014/main" val="556751248"/>
                    </a:ext>
                  </a:extLst>
                </a:gridCol>
              </a:tblGrid>
              <a:tr h="842751"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DL/UL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Environment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Required SE (bit/s/Hz)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Performance</a:t>
                      </a:r>
                      <a:endParaRPr lang="zh-CN" sz="1800" kern="100">
                        <a:effectLst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Bit/s/Hz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2155824630"/>
                  </a:ext>
                </a:extLst>
              </a:tr>
              <a:tr h="329844">
                <a:tc rowSpan="4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DL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 rowSpan="2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Rurual eMBB </a:t>
                      </a:r>
                      <a:endParaRPr lang="zh-CN" sz="1800" kern="100">
                        <a:effectLst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4GHz, 8T8R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Average:   3.3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8.6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3240403707"/>
                  </a:ext>
                </a:extLst>
              </a:tr>
              <a:tr h="32984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5%:       0.12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0.37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3589947047"/>
                  </a:ext>
                </a:extLst>
              </a:tr>
              <a:tr h="32984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Rurual eMBB </a:t>
                      </a:r>
                      <a:endParaRPr lang="zh-CN" sz="1800" kern="100">
                        <a:effectLst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700MHz LMLC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Average:   3.3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6.5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4177244995"/>
                  </a:ext>
                </a:extLst>
              </a:tr>
              <a:tr h="32984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5% :       0.12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0.21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2518347078"/>
                  </a:ext>
                </a:extLst>
              </a:tr>
              <a:tr h="329844">
                <a:tc rowSpan="4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UL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 rowSpan="2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Rurual eMBB </a:t>
                      </a:r>
                      <a:endParaRPr lang="zh-CN" sz="1800" kern="100">
                        <a:effectLst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4GHz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Average :   1.6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4.2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1205630832"/>
                  </a:ext>
                </a:extLst>
              </a:tr>
              <a:tr h="32984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5% :       0.045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0.13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1420554426"/>
                  </a:ext>
                </a:extLst>
              </a:tr>
              <a:tr h="32984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Rurual eMBB </a:t>
                      </a:r>
                      <a:endParaRPr lang="zh-CN" sz="1800" kern="100">
                        <a:effectLst/>
                      </a:endParaRPr>
                    </a:p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700MHz LMLC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Average :   1.6 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3.6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1147454182"/>
                  </a:ext>
                </a:extLst>
              </a:tr>
              <a:tr h="32984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5% :       0.045</a:t>
                      </a:r>
                      <a:endParaRPr lang="zh-CN" sz="1800" kern="10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0.06</a:t>
                      </a:r>
                      <a:endParaRPr lang="zh-CN" sz="1800" kern="100" dirty="0">
                        <a:effectLst/>
                        <a:latin typeface="Arial" panose="020B0604020202020204" pitchFamily="34" charset="0"/>
                        <a:ea typeface="GulimChe" panose="020B0609000101010101" pitchFamily="49" charset="-127"/>
                      </a:endParaRPr>
                    </a:p>
                  </a:txBody>
                  <a:tcPr marL="66223" marR="66223" marT="0" marB="0"/>
                </a:tc>
                <a:extLst>
                  <a:ext uri="{0D108BD9-81ED-4DB2-BD59-A6C34878D82A}">
                    <a16:rowId xmlns:a16="http://schemas.microsoft.com/office/drawing/2014/main" val="3179113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766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Conclusion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1453132"/>
          </a:xfrm>
        </p:spPr>
        <p:txBody>
          <a:bodyPr/>
          <a:lstStyle/>
          <a:p>
            <a:pPr marL="177800" indent="-1778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b="0" kern="1200" dirty="0">
                <a:sym typeface="Arial" panose="020B0604020202020204" pitchFamily="34" charset="0"/>
              </a:rPr>
              <a:t>The evaluation results show that EUHT can meet the requirements of IMT-2020 in rural </a:t>
            </a:r>
            <a:r>
              <a:rPr lang="en-US" altLang="zh-CN" b="0" kern="1200" dirty="0" err="1">
                <a:sym typeface="Arial" panose="020B0604020202020204" pitchFamily="34" charset="0"/>
              </a:rPr>
              <a:t>eMBB</a:t>
            </a:r>
            <a:r>
              <a:rPr lang="en-US" altLang="zh-CN" b="0" kern="1200" dirty="0">
                <a:sym typeface="Arial" panose="020B0604020202020204" pitchFamily="34" charset="0"/>
              </a:rPr>
              <a:t>, URLLC and </a:t>
            </a:r>
            <a:r>
              <a:rPr lang="en-US" altLang="zh-CN" b="0" kern="1200" dirty="0" err="1">
                <a:sym typeface="Arial" panose="020B0604020202020204" pitchFamily="34" charset="0"/>
              </a:rPr>
              <a:t>mMTC</a:t>
            </a:r>
            <a:r>
              <a:rPr lang="en-US" altLang="zh-CN" b="0" kern="1200" dirty="0">
                <a:sym typeface="Arial" panose="020B0604020202020204" pitchFamily="34" charset="0"/>
              </a:rPr>
              <a:t> scenarios.</a:t>
            </a:r>
          </a:p>
          <a:p>
            <a:pPr marL="177800" indent="-1778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b="0" kern="1200" dirty="0">
                <a:sym typeface="Arial" panose="020B0604020202020204" pitchFamily="34" charset="0"/>
              </a:rPr>
              <a:t> The required documents for submission are complete.</a:t>
            </a:r>
          </a:p>
          <a:p>
            <a:pPr marL="177800" indent="-1778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endParaRPr lang="en-US" altLang="zh-CN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778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71DC9-EC27-4A0D-8521-A13659FD2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74203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AAE924-B9E5-404C-A809-EF6B209C9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659" y="1303809"/>
            <a:ext cx="8206681" cy="411321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sz="2000" b="0" dirty="0"/>
              <a:t>[1] IEEE 802.11-19/0625r0, </a:t>
            </a:r>
            <a:r>
              <a:rPr lang="en-GB" altLang="zh-CN" sz="2000" b="0" dirty="0"/>
              <a:t>Proposal to Cooperate to Submit 5G Standards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pPr>
              <a:spcBef>
                <a:spcPts val="0"/>
              </a:spcBef>
            </a:pPr>
            <a:r>
              <a:rPr lang="en-US" altLang="zh-CN" sz="2000" b="0" dirty="0"/>
              <a:t>[2] IEEE 802.11-19/0869r0, </a:t>
            </a:r>
            <a:r>
              <a:rPr lang="en-GB" altLang="zh-CN" sz="2000" b="0" dirty="0"/>
              <a:t>EUHT Technical Brief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pPr>
              <a:spcBef>
                <a:spcPts val="0"/>
              </a:spcBef>
            </a:pPr>
            <a:r>
              <a:rPr lang="en-US" altLang="zh-CN" sz="2000" b="0" dirty="0"/>
              <a:t>[3] Report  ITU-R  M.2412-0 (10/2017), Guidelines for evaluation of radio interface technologies for IMT-2020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r>
              <a:rPr lang="en-US" altLang="zh-CN" sz="2000" b="0" dirty="0"/>
              <a:t>[4] Report ITU-R M.2410-0 (11/2017), Minimum requirements related to technical performance for IMT-2020 radio interface(s) </a:t>
            </a:r>
          </a:p>
          <a:p>
            <a:endParaRPr lang="en-US" altLang="zh-CN" sz="2000" b="0" dirty="0"/>
          </a:p>
          <a:p>
            <a:r>
              <a:rPr lang="en-US" altLang="zh-CN" sz="2000" b="0" dirty="0"/>
              <a:t>[5] Report ITU-R M.2411-0 (11/2017) , Requirements, evaluation criteria and submission templates for the development of IMT-2020 </a:t>
            </a:r>
          </a:p>
          <a:p>
            <a:r>
              <a:rPr lang="en-US" altLang="zh-CN" sz="2000" b="0" dirty="0"/>
              <a:t>	</a:t>
            </a:r>
          </a:p>
          <a:p>
            <a:pPr>
              <a:spcBef>
                <a:spcPts val="0"/>
              </a:spcBef>
            </a:pPr>
            <a:r>
              <a:rPr lang="en-US" altLang="zh-CN" sz="2000" b="0" dirty="0"/>
              <a:t>[6] </a:t>
            </a:r>
            <a:r>
              <a:rPr lang="en-GB" altLang="zh-CN" sz="2000" b="0" dirty="0"/>
              <a:t>Document 5D/1050-E</a:t>
            </a:r>
            <a:r>
              <a:rPr lang="en-US" altLang="zh-CN" sz="2000" b="0" dirty="0"/>
              <a:t>, </a:t>
            </a:r>
            <a:r>
              <a:rPr lang="en-GB" altLang="zh-CN" sz="2000" b="0" dirty="0"/>
              <a:t>Preliminary Description Template and Self-Evaluation of 3GPP 5G candidate for inclusion in IMT-2020</a:t>
            </a:r>
          </a:p>
          <a:p>
            <a:pPr>
              <a:spcBef>
                <a:spcPts val="0"/>
              </a:spcBef>
            </a:pPr>
            <a:endParaRPr lang="en-US" altLang="zh-CN" sz="2000" b="0" dirty="0"/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1019DE1-0992-4351-9DE7-B7BD5745E6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8FD021-095A-42D6-ABB9-8200F8091A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Jun Lei, Nufront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D8DB834-EEF4-4B54-BC2C-F40E90008D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22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6275" y="469900"/>
            <a:ext cx="7770813" cy="1065213"/>
          </a:xfrm>
        </p:spPr>
        <p:txBody>
          <a:bodyPr/>
          <a:lstStyle/>
          <a:p>
            <a:r>
              <a:rPr lang="en-US" altLang="zh-CN" dirty="0"/>
              <a:t>Abbreviation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97730315-5DA9-47DE-8D10-924929DB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72393"/>
            <a:ext cx="8496944" cy="41132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RIT ( Radio Interface Technology)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URLLC</a:t>
            </a:r>
            <a:r>
              <a:rPr lang="zh-CN" altLang="en-US" dirty="0">
                <a:solidFill>
                  <a:schemeClr val="tx1"/>
                </a:solidFill>
              </a:rPr>
              <a:t>（</a:t>
            </a:r>
            <a:r>
              <a:rPr lang="en-US" altLang="zh-CN" dirty="0">
                <a:solidFill>
                  <a:schemeClr val="tx1"/>
                </a:solidFill>
              </a:rPr>
              <a:t>Ultra-Reliable and Low Latency Communications</a:t>
            </a:r>
            <a:r>
              <a:rPr lang="zh-CN" altLang="en-US" dirty="0">
                <a:solidFill>
                  <a:schemeClr val="tx1"/>
                </a:solidFill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eMBB</a:t>
            </a:r>
            <a:r>
              <a:rPr lang="zh-CN" altLang="en-US" dirty="0"/>
              <a:t>（</a:t>
            </a:r>
            <a:r>
              <a:rPr lang="en-US" dirty="0"/>
              <a:t>enhanced Mobile Broadband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mMTC  (massive Machine Type Communication)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en-US" dirty="0"/>
              <a:t>LMLC (</a:t>
            </a:r>
            <a:r>
              <a:rPr lang="en-US" altLang="zh-CN" dirty="0"/>
              <a:t>Low Mobility Large Cell 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NSA</a:t>
            </a:r>
            <a:r>
              <a:rPr lang="zh-CN" altLang="en-US" dirty="0"/>
              <a:t>（</a:t>
            </a:r>
            <a:r>
              <a:rPr lang="en-US" dirty="0"/>
              <a:t>Non-</a:t>
            </a:r>
            <a:r>
              <a:rPr lang="en-US" altLang="zh-CN" dirty="0"/>
              <a:t>Standalone </a:t>
            </a:r>
            <a:r>
              <a:rPr lang="zh-CN" altLang="en-US" dirty="0"/>
              <a:t>）</a:t>
            </a:r>
          </a:p>
          <a:p>
            <a:pPr>
              <a:lnSpc>
                <a:spcPct val="150000"/>
              </a:lnSpc>
            </a:pPr>
            <a:r>
              <a:rPr lang="en-US" dirty="0"/>
              <a:t>EUHT</a:t>
            </a:r>
            <a:r>
              <a:rPr lang="zh-CN" altLang="en-US" dirty="0"/>
              <a:t>（</a:t>
            </a:r>
            <a:r>
              <a:rPr lang="en-US" dirty="0"/>
              <a:t>Enhanced Ultra High Throughput</a:t>
            </a:r>
            <a:r>
              <a:rPr lang="zh-CN" altLang="en-US" dirty="0"/>
              <a:t>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0813" cy="1065213"/>
          </a:xfrm>
        </p:spPr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124745"/>
            <a:ext cx="7770813" cy="544115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CN" b="0" dirty="0">
              <a:sym typeface="Arial" panose="020B0604020202020204" pitchFamily="34" charset="0"/>
            </a:endParaRP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Background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Requirements Compliance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Submission Documents Status</a:t>
            </a:r>
          </a:p>
          <a:p>
            <a:pPr marL="58420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 Results for Rural </a:t>
            </a:r>
            <a:r>
              <a:rPr lang="en-US" altLang="zh-CN" b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eMBB</a:t>
            </a: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</a:p>
          <a:p>
            <a:pPr marL="584200" lvl="0" indent="-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altLang="zh-CN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</a:p>
          <a:p>
            <a:pPr>
              <a:buFont typeface="Arial" pitchFamily="34" charset="0"/>
              <a:buChar char="•"/>
            </a:pPr>
            <a:endParaRPr lang="en-US" altLang="zh-CN" b="0" dirty="0">
              <a:sym typeface="Arial" panose="020B0604020202020204" pitchFamily="34" charset="0"/>
            </a:endParaRPr>
          </a:p>
          <a:p>
            <a:pPr lvl="1">
              <a:buFont typeface="Wingdings" pitchFamily="2" charset="2"/>
              <a:buChar char="p"/>
            </a:pPr>
            <a:endParaRPr lang="en-GB" dirty="0"/>
          </a:p>
          <a:p>
            <a:pPr lvl="1">
              <a:buFont typeface="Wingdings" pitchFamily="2" charset="2"/>
              <a:buChar char="p"/>
            </a:pPr>
            <a:endParaRPr lang="en-US" altLang="zh-CN" dirty="0"/>
          </a:p>
          <a:p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微软雅黑" panose="020B0503020204020204" pitchFamily="34" charset="-122"/>
              </a:rPr>
              <a:t>Background</a:t>
            </a:r>
            <a:br>
              <a:rPr lang="zh-CN" altLang="en-US" dirty="0">
                <a:sym typeface="微软雅黑" panose="020B0503020204020204" pitchFamily="34" charset="-122"/>
              </a:rPr>
            </a:b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1" y="1196752"/>
            <a:ext cx="7978874" cy="5459636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In the previous meeting, it was proposed that 11ax and EUHT are combined together to be submitted to ITU as SRIT (set of RIT) [1].</a:t>
            </a: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In [1], EUHT  is proposed to meet the requirements of the following scenarios while 11ax meets the requirements of indoor and dense urban </a:t>
            </a:r>
            <a:r>
              <a:rPr lang="en-US" altLang="zh-CN" sz="2000" b="0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eMBB</a:t>
            </a:r>
            <a:endParaRPr lang="en-US" altLang="zh-CN" sz="2000" b="0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kern="1200" dirty="0">
                <a:solidFill>
                  <a:schemeClr val="tx1"/>
                </a:solidFill>
                <a:sym typeface="Arial" panose="020B0604020202020204" pitchFamily="34" charset="0"/>
              </a:rPr>
              <a:t>Rural </a:t>
            </a:r>
            <a:r>
              <a:rPr lang="en-US" altLang="zh-CN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eMBB</a:t>
            </a:r>
            <a:r>
              <a:rPr lang="en-US" altLang="zh-CN" kern="1200" dirty="0">
                <a:solidFill>
                  <a:schemeClr val="tx1"/>
                </a:solidFill>
                <a:sym typeface="Arial" panose="020B0604020202020204" pitchFamily="34" charset="0"/>
              </a:rPr>
              <a:t>, Urban Marco URLLC and Urban Macro </a:t>
            </a:r>
            <a:r>
              <a:rPr lang="en-US" altLang="zh-CN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mMTC</a:t>
            </a:r>
            <a:endParaRPr lang="en-US" altLang="zh-CN" sz="2000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The self-evaluation results must be submitted together with the technical documents before July 1</a:t>
            </a:r>
            <a:r>
              <a:rPr lang="en-US" altLang="zh-CN" sz="2000" b="0" kern="1200" baseline="30000" dirty="0">
                <a:solidFill>
                  <a:schemeClr val="tx1"/>
                </a:solidFill>
                <a:sym typeface="Arial" panose="020B0604020202020204" pitchFamily="34" charset="0"/>
              </a:rPr>
              <a:t>st</a:t>
            </a: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 according to ITU[5].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Evaluation results of Urban Marco URLLC/ </a:t>
            </a:r>
            <a:r>
              <a:rPr lang="en-US" altLang="zh-CN" sz="1800" kern="1200" dirty="0" err="1">
                <a:solidFill>
                  <a:schemeClr val="tx1"/>
                </a:solidFill>
                <a:sym typeface="Arial" panose="020B0604020202020204" pitchFamily="34" charset="0"/>
              </a:rPr>
              <a:t>mMTC</a:t>
            </a: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 ,  Mobility( up to 500km/h) were presented in the previous teleconferences </a:t>
            </a:r>
          </a:p>
          <a:p>
            <a:pPr marL="977900" lvl="2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1600" kern="1200" dirty="0">
                <a:solidFill>
                  <a:schemeClr val="tx1"/>
                </a:solidFill>
                <a:sym typeface="Arial" panose="020B0604020202020204" pitchFamily="34" charset="0"/>
              </a:rPr>
              <a:t>11-19-0671-00, 11-19-0694-00, 11-19-0728-00</a:t>
            </a:r>
            <a:endParaRPr lang="en-US" altLang="zh-CN" sz="1600" b="0" kern="1200" dirty="0">
              <a:solidFill>
                <a:schemeClr val="tx1"/>
              </a:solidFill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5 documents are required for submission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Technical Description</a:t>
            </a:r>
            <a:r>
              <a:rPr lang="zh-CN" altLang="en-US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，</a:t>
            </a:r>
            <a:r>
              <a:rPr lang="en-US" altLang="zh-CN" sz="18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Self </a:t>
            </a: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evaluation report</a:t>
            </a:r>
            <a:r>
              <a:rPr lang="zh-CN" altLang="en-US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，</a:t>
            </a:r>
            <a:r>
              <a:rPr lang="en-US" altLang="zh-CN" sz="1800" b="0" kern="1200" dirty="0">
                <a:solidFill>
                  <a:schemeClr val="tx1"/>
                </a:solidFill>
                <a:sym typeface="Arial" panose="020B0604020202020204" pitchFamily="34" charset="0"/>
              </a:rPr>
              <a:t>L</a:t>
            </a: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ink budget report</a:t>
            </a:r>
            <a:r>
              <a:rPr lang="zh-CN" altLang="en-US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，</a:t>
            </a: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Requirements compliance report</a:t>
            </a:r>
            <a:r>
              <a:rPr lang="zh-CN" altLang="en-US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，</a:t>
            </a:r>
            <a:r>
              <a:rPr lang="en-US" altLang="zh-CN" sz="1800" kern="1200" dirty="0">
                <a:solidFill>
                  <a:schemeClr val="tx1"/>
                </a:solidFill>
                <a:sym typeface="Arial" panose="020B0604020202020204" pitchFamily="34" charset="0"/>
              </a:rPr>
              <a:t>Patent policy compliance declaration</a:t>
            </a:r>
          </a:p>
          <a:p>
            <a:pPr marL="400050" lvl="1" indent="0" algn="just">
              <a:spcBef>
                <a:spcPts val="0"/>
              </a:spcBef>
              <a:spcAft>
                <a:spcPts val="800"/>
              </a:spcAft>
            </a:pPr>
            <a:r>
              <a:rPr lang="en-US" altLang="zh-CN" sz="1600" kern="1200" dirty="0">
                <a:solidFill>
                  <a:schemeClr val="tx1"/>
                </a:solidFill>
                <a:sym typeface="Arial" panose="020B0604020202020204" pitchFamily="34" charset="0"/>
              </a:rPr>
              <a:t>  </a:t>
            </a:r>
            <a:endParaRPr lang="zh-CN" altLang="en-US" sz="1600" b="0" kern="1200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581" y="2896393"/>
            <a:ext cx="7770813" cy="1065213"/>
          </a:xfrm>
        </p:spPr>
        <p:txBody>
          <a:bodyPr/>
          <a:lstStyle/>
          <a:p>
            <a:r>
              <a:rPr lang="en-US" altLang="zh-CN" dirty="0"/>
              <a:t>Requirements Compliance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223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Evaluation Methodology (1)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145313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Analytical Approach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Peak spectral efficiency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Peak data rate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User experienced data rate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Area traffic capacity calculation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Control plane latency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User plane latency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Mobility interruption time  </a:t>
            </a:r>
            <a:endParaRPr lang="en-US" altLang="zh-CN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307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Evaluation Methodology (2)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9581" y="1327796"/>
            <a:ext cx="7770813" cy="1453132"/>
          </a:xfrm>
        </p:spPr>
        <p:txBody>
          <a:bodyPr/>
          <a:lstStyle/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</a:t>
            </a:r>
            <a:r>
              <a:rPr lang="en-US" altLang="zh-CN" sz="2000" kern="1200" dirty="0">
                <a:sym typeface="Arial" panose="020B0604020202020204" pitchFamily="34" charset="0"/>
              </a:rPr>
              <a:t>System Simulation Approach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Average spectral efficiency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5th percentile user spectral efficiency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Connection density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Mobility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Reliability </a:t>
            </a:r>
            <a:endParaRPr lang="en-US" altLang="zh-CN" sz="160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</a:t>
            </a:r>
            <a:r>
              <a:rPr lang="en-US" altLang="zh-CN" sz="2000" kern="1200" dirty="0">
                <a:sym typeface="Arial" panose="020B0604020202020204" pitchFamily="34" charset="0"/>
              </a:rPr>
              <a:t>Inspection Approach</a:t>
            </a:r>
            <a:r>
              <a:rPr lang="en-US" altLang="zh-CN" kern="1200" dirty="0">
                <a:sym typeface="Arial" panose="020B0604020202020204" pitchFamily="34" charset="0"/>
              </a:rPr>
              <a:t>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Bandwidth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Energy efficiency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Support of wide range of services </a:t>
            </a:r>
          </a:p>
          <a:p>
            <a:pPr marL="577850" lvl="1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dirty="0"/>
              <a:t>Supported spectrum band(s)/range(s) </a:t>
            </a:r>
            <a:endParaRPr lang="en-US" altLang="zh-CN" b="0" kern="1200" dirty="0">
              <a:sym typeface="Arial" panose="020B0604020202020204" pitchFamily="34" charset="0"/>
            </a:endParaRPr>
          </a:p>
          <a:p>
            <a:pPr marL="177800" indent="-177800" algn="just">
              <a:spcBef>
                <a:spcPts val="0"/>
              </a:spcBef>
              <a:spcAft>
                <a:spcPts val="800"/>
              </a:spcAft>
              <a:buFont typeface="微软雅黑" panose="020B0503020204020204" pitchFamily="34" charset="-122"/>
              <a:buChar char="￭"/>
            </a:pPr>
            <a:r>
              <a:rPr lang="en-US" altLang="zh-CN" sz="2000" b="0" kern="1200" dirty="0">
                <a:sym typeface="Arial" panose="020B0604020202020204" pitchFamily="34" charset="0"/>
              </a:rPr>
              <a:t>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28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41996"/>
          </a:xfrm>
        </p:spPr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Requirements Compliance (1)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Jun Lei, Nufront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2019</a:t>
            </a:r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E864D7E9-688B-4F91-BD76-B64E0CAE20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596" y="1541817"/>
          <a:ext cx="8247860" cy="424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3492017763"/>
                    </a:ext>
                  </a:extLst>
                </a:gridCol>
                <a:gridCol w="2252268">
                  <a:extLst>
                    <a:ext uri="{9D8B030D-6E8A-4147-A177-3AD203B41FA5}">
                      <a16:colId xmlns:a16="http://schemas.microsoft.com/office/drawing/2014/main" val="3417118958"/>
                    </a:ext>
                  </a:extLst>
                </a:gridCol>
                <a:gridCol w="1248194">
                  <a:extLst>
                    <a:ext uri="{9D8B030D-6E8A-4147-A177-3AD203B41FA5}">
                      <a16:colId xmlns:a16="http://schemas.microsoft.com/office/drawing/2014/main" val="3495784334"/>
                    </a:ext>
                  </a:extLst>
                </a:gridCol>
                <a:gridCol w="2747134">
                  <a:extLst>
                    <a:ext uri="{9D8B030D-6E8A-4147-A177-3AD203B41FA5}">
                      <a16:colId xmlns:a16="http://schemas.microsoft.com/office/drawing/2014/main" val="2138299055"/>
                    </a:ext>
                  </a:extLst>
                </a:gridCol>
              </a:tblGrid>
              <a:tr h="587037">
                <a:tc>
                  <a:txBody>
                    <a:bodyPr/>
                    <a:lstStyle/>
                    <a:p>
                      <a:r>
                        <a:rPr lang="en-US" altLang="zh-CN" dirty="0"/>
                        <a:t>Item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Requirement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EUHT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Note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12852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capability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for wide range of services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EUHT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RIT can support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rural-</a:t>
                      </a:r>
                      <a:r>
                        <a:rPr lang="en-GB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eMBB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URLLC and </a:t>
                      </a:r>
                      <a:r>
                        <a:rPr lang="en-GB" sz="1800" i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mMTC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usage scenarios.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8615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Compliance </a:t>
                      </a:r>
                      <a:r>
                        <a:rPr lang="en-GB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template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spectrum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Spectrum capability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11926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Frequency bands identified for IMT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EUHT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RIT can support frequency range 1 (FR1)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354788"/>
                  </a:ext>
                </a:extLst>
              </a:tr>
              <a:tr h="587037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Higher Frequency range/band(s)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EUHT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RIT can support frequency range 1 (FR2)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688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3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6748</TotalTime>
  <Words>1879</Words>
  <Application>Microsoft Office PowerPoint</Application>
  <PresentationFormat>On-screen Show (4:3)</PresentationFormat>
  <Paragraphs>502</Paragraphs>
  <Slides>24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 Unicode MS</vt:lpstr>
      <vt:lpstr>GulimChe</vt:lpstr>
      <vt:lpstr>Microsoft YaHei</vt:lpstr>
      <vt:lpstr>MS Gothic</vt:lpstr>
      <vt:lpstr>SimSun</vt:lpstr>
      <vt:lpstr>Arial</vt:lpstr>
      <vt:lpstr>Times New Roman</vt:lpstr>
      <vt:lpstr>Wingdings</vt:lpstr>
      <vt:lpstr>Office 主题​​</vt:lpstr>
      <vt:lpstr>Document</vt:lpstr>
      <vt:lpstr>Current Status of submission about EUHT</vt:lpstr>
      <vt:lpstr>Abstract</vt:lpstr>
      <vt:lpstr>Abbreviation</vt:lpstr>
      <vt:lpstr>Outline</vt:lpstr>
      <vt:lpstr>Background </vt:lpstr>
      <vt:lpstr>Requirements Compliance</vt:lpstr>
      <vt:lpstr>Evaluation Methodology (1)</vt:lpstr>
      <vt:lpstr>Evaluation Methodology (2)</vt:lpstr>
      <vt:lpstr>Requirements Compliance (1)</vt:lpstr>
      <vt:lpstr>Requirements Compliance (2)</vt:lpstr>
      <vt:lpstr>Requirements Compliance (3)</vt:lpstr>
      <vt:lpstr>Requirements Compliance (4)</vt:lpstr>
      <vt:lpstr>Requirements Compliance (5)</vt:lpstr>
      <vt:lpstr>Requirements Compliance (6)</vt:lpstr>
      <vt:lpstr>Requirements Compliance (7)</vt:lpstr>
      <vt:lpstr>Submission Documents Status</vt:lpstr>
      <vt:lpstr>Evaluation Results for Rural eMBB</vt:lpstr>
      <vt:lpstr>Simulation Configuration </vt:lpstr>
      <vt:lpstr>Simulation Assumptions </vt:lpstr>
      <vt:lpstr>Minimum Requirements </vt:lpstr>
      <vt:lpstr>Simulation Calibration</vt:lpstr>
      <vt:lpstr>Simulation Results</vt:lpstr>
      <vt:lpstr>Conclusion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Cooperate to Submit 5G Standards</dc:title>
  <dc:creator>Jun Lei</dc:creator>
  <cp:lastModifiedBy>Joseph Levy</cp:lastModifiedBy>
  <cp:revision>424</cp:revision>
  <cp:lastPrinted>1601-01-01T00:00:00Z</cp:lastPrinted>
  <dcterms:created xsi:type="dcterms:W3CDTF">2019-04-02T08:01:13Z</dcterms:created>
  <dcterms:modified xsi:type="dcterms:W3CDTF">2019-05-13T19:12:15Z</dcterms:modified>
</cp:coreProperties>
</file>