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57" r:id="rId3"/>
    <p:sldId id="374" r:id="rId4"/>
    <p:sldId id="370" r:id="rId5"/>
    <p:sldId id="371" r:id="rId6"/>
    <p:sldId id="369" r:id="rId7"/>
    <p:sldId id="327" r:id="rId8"/>
    <p:sldId id="360" r:id="rId9"/>
    <p:sldId id="361" r:id="rId10"/>
    <p:sldId id="362" r:id="rId11"/>
    <p:sldId id="373" r:id="rId12"/>
    <p:sldId id="342" r:id="rId1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 id="27" name="Abouelseoud, Mohamed" initials="AM" lastIdx="3" clrIdx="26">
    <p:extLst>
      <p:ext uri="{19B8F6BF-5375-455C-9EA6-DF929625EA0E}">
        <p15:presenceInfo xmlns:p15="http://schemas.microsoft.com/office/powerpoint/2012/main" userId="Abouelseoud, Moham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5979" autoAdjust="0"/>
  </p:normalViewPr>
  <p:slideViewPr>
    <p:cSldViewPr>
      <p:cViewPr varScale="1">
        <p:scale>
          <a:sx n="72" d="100"/>
          <a:sy n="72" d="100"/>
        </p:scale>
        <p:origin x="1266"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IEEE 802.11-19/0868r0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11560" y="240268"/>
            <a:ext cx="2304256" cy="369332"/>
          </a:xfrm>
          <a:prstGeom prst="rect">
            <a:avLst/>
          </a:prstGeom>
          <a:noFill/>
        </p:spPr>
        <p:txBody>
          <a:bodyPr wrap="square" rtlCol="0">
            <a:spAutoFit/>
          </a:bodyPr>
          <a:lstStyle/>
          <a:p>
            <a:r>
              <a:rPr lang="en-US" sz="1800" b="1" kern="1200" dirty="0">
                <a:solidFill>
                  <a:schemeClr val="tx1"/>
                </a:solidFill>
                <a:latin typeface="Times New Roman" pitchFamily="18" charset="0"/>
                <a:ea typeface="+mn-ea"/>
                <a:cs typeface="+mn-cs"/>
              </a:rPr>
              <a:t>May 2019</a:t>
            </a:r>
          </a:p>
        </p:txBody>
      </p:sp>
      <p:sp>
        <p:nvSpPr>
          <p:cNvPr id="3" name="TextBox 2"/>
          <p:cNvSpPr txBox="1"/>
          <p:nvPr userDrawn="1"/>
        </p:nvSpPr>
        <p:spPr>
          <a:xfrm>
            <a:off x="6516216" y="6428194"/>
            <a:ext cx="2160240" cy="276999"/>
          </a:xfrm>
          <a:prstGeom prst="rect">
            <a:avLst/>
          </a:prstGeom>
          <a:noFill/>
        </p:spPr>
        <p:txBody>
          <a:bodyPr wrap="square" rtlCol="0">
            <a:spAutoFit/>
          </a:bodyPr>
          <a:lstStyle/>
          <a:p>
            <a:r>
              <a:rPr lang="en-US" dirty="0"/>
              <a:t>Mohamed Abouelseoud (Sony)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dirty="0"/>
              <a:t>Multi-band comments resolution</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2019-01-15</a:t>
            </a:r>
          </a:p>
        </p:txBody>
      </p:sp>
      <p:graphicFrame>
        <p:nvGraphicFramePr>
          <p:cNvPr id="2" name="Table 1"/>
          <p:cNvGraphicFramePr>
            <a:graphicFrameLocks noGrp="1"/>
          </p:cNvGraphicFramePr>
          <p:nvPr>
            <p:extLst>
              <p:ext uri="{D42A27DB-BD31-4B8C-83A1-F6EECF244321}">
                <p14:modId xmlns:p14="http://schemas.microsoft.com/office/powerpoint/2010/main" val="4203991529"/>
              </p:ext>
            </p:extLst>
          </p:nvPr>
        </p:nvGraphicFramePr>
        <p:xfrm>
          <a:off x="535905" y="3263623"/>
          <a:ext cx="8148390" cy="1534160"/>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val="20000"/>
                    </a:ext>
                  </a:extLst>
                </a:gridCol>
                <a:gridCol w="1110273">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312095">
                  <a:extLst>
                    <a:ext uri="{9D8B030D-6E8A-4147-A177-3AD203B41FA5}">
                      <a16:colId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269240">
                <a:tc>
                  <a:txBody>
                    <a:bodyPr/>
                    <a:lstStyle/>
                    <a:p>
                      <a:r>
                        <a:rPr lang="en-US" sz="1400" b="0" dirty="0"/>
                        <a:t>Mohamed </a:t>
                      </a:r>
                      <a:r>
                        <a:rPr lang="en-US" sz="1400" b="0" dirty="0" err="1"/>
                        <a:t>Abouelseoud</a:t>
                      </a:r>
                      <a:endParaRPr lang="en-US" sz="1400" b="0" dirty="0"/>
                    </a:p>
                  </a:txBody>
                  <a:tcPr/>
                </a:tc>
                <a:tc>
                  <a:txBody>
                    <a:bodyPr/>
                    <a:lstStyle/>
                    <a:p>
                      <a:r>
                        <a:rPr lang="en-US" sz="1400" b="0" dirty="0"/>
                        <a:t>Sony</a:t>
                      </a:r>
                    </a:p>
                  </a:txBody>
                  <a:tcPr/>
                </a:tc>
                <a:tc>
                  <a:txBody>
                    <a:bodyPr/>
                    <a:lstStyle/>
                    <a:p>
                      <a:r>
                        <a:rPr lang="en-US" sz="1400" b="0" dirty="0"/>
                        <a:t>1730 N. First Street, San Jose CA 95112</a:t>
                      </a:r>
                    </a:p>
                  </a:txBody>
                  <a:tcPr/>
                </a:tc>
                <a:tc>
                  <a:txBody>
                    <a:bodyPr/>
                    <a:lstStyle/>
                    <a:p>
                      <a:endParaRPr lang="en-US" sz="1400" b="0" dirty="0"/>
                    </a:p>
                  </a:txBody>
                  <a:tcPr/>
                </a:tc>
                <a:tc>
                  <a:txBody>
                    <a:bodyPr/>
                    <a:lstStyle/>
                    <a:p>
                      <a:r>
                        <a:rPr lang="en-US" sz="1400" b="0" dirty="0" err="1"/>
                        <a:t>Mohamed.Abouelseoud</a:t>
                      </a:r>
                      <a:r>
                        <a:rPr lang="en-US" sz="1400" b="0" dirty="0"/>
                        <a:t>(at)sony.com</a:t>
                      </a:r>
                    </a:p>
                  </a:txBody>
                  <a:tcPr/>
                </a:tc>
                <a:extLst>
                  <a:ext uri="{0D108BD9-81ED-4DB2-BD59-A6C34878D82A}">
                    <a16:rowId xmlns:a16="http://schemas.microsoft.com/office/drawing/2014/main" val="10001"/>
                  </a:ext>
                </a:extLst>
              </a:tr>
              <a:tr h="269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Kazuyuki Sakoda</a:t>
                      </a:r>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kazuyuki.sakoda</a:t>
                      </a:r>
                      <a:r>
                        <a:rPr lang="en-US" sz="1400" b="0" dirty="0"/>
                        <a:t>(at)sony.com</a:t>
                      </a:r>
                    </a:p>
                  </a:txBody>
                  <a:tcPr/>
                </a:tc>
                <a:extLst>
                  <a:ext uri="{0D108BD9-81ED-4DB2-BD59-A6C34878D82A}">
                    <a16:rowId xmlns:a16="http://schemas.microsoft.com/office/drawing/2014/main" val="10002"/>
                  </a:ext>
                </a:extLst>
              </a:tr>
              <a:tr h="406400">
                <a:tc>
                  <a:txBody>
                    <a:bodyPr/>
                    <a:lstStyle/>
                    <a:p>
                      <a:endParaRPr lang="en-US" dirty="0"/>
                    </a:p>
                  </a:txBody>
                  <a:tcPr/>
                </a:tc>
                <a:tc>
                  <a:txBody>
                    <a:bodyPr/>
                    <a:lstStyle/>
                    <a:p>
                      <a:endParaRPr lang="en-US" sz="1400" b="0" dirty="0"/>
                    </a:p>
                  </a:txBody>
                  <a:tcPr/>
                </a:tc>
                <a:tc>
                  <a:txBody>
                    <a:bodyPr/>
                    <a:lstStyle/>
                    <a:p>
                      <a:endParaRPr lang="en-US" sz="1400" b="0" dirty="0"/>
                    </a:p>
                  </a:txBody>
                  <a:tcPr/>
                </a:tc>
                <a:tc>
                  <a:txBody>
                    <a:bodyPr/>
                    <a:lstStyle/>
                    <a:p>
                      <a:endParaRPr lang="en-US" sz="1400" b="0" dirty="0"/>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Discovery assistance response to new STA</a:t>
            </a:r>
          </a:p>
        </p:txBody>
      </p:sp>
      <p:sp>
        <p:nvSpPr>
          <p:cNvPr id="3" name="Content Placeholder 2"/>
          <p:cNvSpPr>
            <a:spLocks noGrp="1"/>
          </p:cNvSpPr>
          <p:nvPr>
            <p:ph idx="1"/>
          </p:nvPr>
        </p:nvSpPr>
        <p:spPr>
          <a:xfrm>
            <a:off x="685800" y="1981200"/>
            <a:ext cx="8134672" cy="4114800"/>
          </a:xfrm>
        </p:spPr>
        <p:txBody>
          <a:bodyPr/>
          <a:lstStyle/>
          <a:p>
            <a:r>
              <a:rPr lang="en-US" dirty="0"/>
              <a:t>AP sets the discovery assistance response to the new STA as follows:</a:t>
            </a:r>
          </a:p>
          <a:p>
            <a:pPr lvl="1"/>
            <a:r>
              <a:rPr lang="en-US" dirty="0"/>
              <a:t>Add the MAC Addresses of STAs providing discovery assistance  </a:t>
            </a:r>
          </a:p>
          <a:p>
            <a:pPr lvl="1"/>
            <a:r>
              <a:rPr lang="en-US" dirty="0"/>
              <a:t>Send the discovery assistance campaign allocation as one of these options:</a:t>
            </a:r>
          </a:p>
          <a:p>
            <a:pPr lvl="2"/>
            <a:r>
              <a:rPr lang="en-US" dirty="0"/>
              <a:t>Send the earliest SSW start time of all STAs in the discovery campaign and the period of time where the discovery campaign is active; or</a:t>
            </a:r>
          </a:p>
          <a:p>
            <a:pPr lvl="2"/>
            <a:r>
              <a:rPr lang="en-US" dirty="0"/>
              <a:t>Send the Extended Schedule element</a:t>
            </a:r>
          </a:p>
          <a:p>
            <a:pPr marL="114300" indent="0">
              <a:buNone/>
            </a:pPr>
            <a:r>
              <a:rPr lang="en-US" sz="2000" b="0" dirty="0"/>
              <a:t>* Details in document 0879r0</a:t>
            </a:r>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10</a:t>
            </a:fld>
            <a:endParaRPr lang="en-US" altLang="en-US" dirty="0"/>
          </a:p>
        </p:txBody>
      </p:sp>
    </p:spTree>
    <p:extLst>
      <p:ext uri="{BB962C8B-B14F-4D97-AF65-F5344CB8AC3E}">
        <p14:creationId xmlns:p14="http://schemas.microsoft.com/office/powerpoint/2010/main" val="711736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Multi-band Discovery assistance response</a:t>
            </a:r>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11</a:t>
            </a:fld>
            <a:endParaRPr lang="en-US" altLang="en-US" dirty="0"/>
          </a:p>
        </p:txBody>
      </p:sp>
      <p:sp>
        <p:nvSpPr>
          <p:cNvPr id="39" name="Rectangle 38"/>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0" name="Rectangle 39"/>
          <p:cNvSpPr/>
          <p:nvPr/>
        </p:nvSpPr>
        <p:spPr bwMode="auto">
          <a:xfrm>
            <a:off x="2183133" y="2547295"/>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TextBox 42"/>
          <p:cNvSpPr txBox="1"/>
          <p:nvPr/>
        </p:nvSpPr>
        <p:spPr>
          <a:xfrm>
            <a:off x="2179785" y="2531533"/>
            <a:ext cx="1296144" cy="646331"/>
          </a:xfrm>
          <a:prstGeom prst="rect">
            <a:avLst/>
          </a:prstGeom>
          <a:noFill/>
        </p:spPr>
        <p:txBody>
          <a:bodyPr wrap="square" rtlCol="0">
            <a:spAutoFit/>
          </a:bodyPr>
          <a:lstStyle/>
          <a:p>
            <a:pPr algn="ctr"/>
            <a:r>
              <a:rPr lang="en-US" dirty="0"/>
              <a:t>DMG Discovery Assistance element</a:t>
            </a:r>
          </a:p>
        </p:txBody>
      </p:sp>
      <p:sp>
        <p:nvSpPr>
          <p:cNvPr id="44" name="TextBox 43"/>
          <p:cNvSpPr txBox="1"/>
          <p:nvPr/>
        </p:nvSpPr>
        <p:spPr>
          <a:xfrm>
            <a:off x="1333805" y="2270433"/>
            <a:ext cx="2485329" cy="276999"/>
          </a:xfrm>
          <a:prstGeom prst="rect">
            <a:avLst/>
          </a:prstGeom>
          <a:noFill/>
        </p:spPr>
        <p:txBody>
          <a:bodyPr wrap="square" rtlCol="0">
            <a:spAutoFit/>
          </a:bodyPr>
          <a:lstStyle/>
          <a:p>
            <a:pPr algn="ctr"/>
            <a:r>
              <a:rPr lang="en-US" dirty="0"/>
              <a:t>FST Setup Response frame</a:t>
            </a:r>
          </a:p>
        </p:txBody>
      </p:sp>
      <p:cxnSp>
        <p:nvCxnSpPr>
          <p:cNvPr id="69" name="Straight Connector 68"/>
          <p:cNvCxnSpPr/>
          <p:nvPr/>
        </p:nvCxnSpPr>
        <p:spPr bwMode="auto">
          <a:xfrm flipH="1">
            <a:off x="352619" y="3143173"/>
            <a:ext cx="1830516" cy="124694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3409501" y="3155839"/>
            <a:ext cx="5604187" cy="12134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p:cNvSpPr/>
          <p:nvPr/>
        </p:nvSpPr>
        <p:spPr bwMode="auto">
          <a:xfrm>
            <a:off x="352619" y="438130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29" name="TextBox 20"/>
          <p:cNvSpPr txBox="1"/>
          <p:nvPr/>
        </p:nvSpPr>
        <p:spPr>
          <a:xfrm>
            <a:off x="257962" y="4568803"/>
            <a:ext cx="689417"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Element ID</a:t>
            </a:r>
          </a:p>
        </p:txBody>
      </p:sp>
      <p:sp>
        <p:nvSpPr>
          <p:cNvPr id="30" name="Rectangle 29"/>
          <p:cNvSpPr/>
          <p:nvPr/>
        </p:nvSpPr>
        <p:spPr bwMode="auto">
          <a:xfrm>
            <a:off x="838601" y="438130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1" name="Rectangle 30"/>
          <p:cNvSpPr/>
          <p:nvPr/>
        </p:nvSpPr>
        <p:spPr bwMode="auto">
          <a:xfrm>
            <a:off x="7436334"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2" name="Rectangle 31"/>
          <p:cNvSpPr/>
          <p:nvPr/>
        </p:nvSpPr>
        <p:spPr bwMode="auto">
          <a:xfrm>
            <a:off x="6640173"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3" name="Rectangle 32"/>
          <p:cNvSpPr/>
          <p:nvPr/>
        </p:nvSpPr>
        <p:spPr bwMode="auto">
          <a:xfrm>
            <a:off x="5844012"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4" name="Rectangle 33"/>
          <p:cNvSpPr/>
          <p:nvPr/>
        </p:nvSpPr>
        <p:spPr bwMode="auto">
          <a:xfrm>
            <a:off x="2623544" y="4381302"/>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5" name="Rectangle 34"/>
          <p:cNvSpPr/>
          <p:nvPr/>
        </p:nvSpPr>
        <p:spPr bwMode="auto">
          <a:xfrm>
            <a:off x="2005403" y="4381302"/>
            <a:ext cx="62796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6" name="Rectangle 35"/>
          <p:cNvSpPr/>
          <p:nvPr/>
        </p:nvSpPr>
        <p:spPr bwMode="auto">
          <a:xfrm>
            <a:off x="1323035" y="438130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7" name="Rectangle 36"/>
          <p:cNvSpPr/>
          <p:nvPr/>
        </p:nvSpPr>
        <p:spPr bwMode="auto">
          <a:xfrm>
            <a:off x="8228661"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8" name="TextBox 30"/>
          <p:cNvSpPr txBox="1"/>
          <p:nvPr/>
        </p:nvSpPr>
        <p:spPr>
          <a:xfrm>
            <a:off x="664269" y="4530379"/>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Length</a:t>
            </a:r>
          </a:p>
        </p:txBody>
      </p:sp>
      <p:sp>
        <p:nvSpPr>
          <p:cNvPr id="41" name="TextBox 31"/>
          <p:cNvSpPr txBox="1"/>
          <p:nvPr/>
        </p:nvSpPr>
        <p:spPr>
          <a:xfrm>
            <a:off x="1950749" y="4400749"/>
            <a:ext cx="744905"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Discovery Assistance Control</a:t>
            </a:r>
          </a:p>
        </p:txBody>
      </p:sp>
      <p:sp>
        <p:nvSpPr>
          <p:cNvPr id="42" name="TextBox 32"/>
          <p:cNvSpPr txBox="1"/>
          <p:nvPr/>
        </p:nvSpPr>
        <p:spPr>
          <a:xfrm>
            <a:off x="1259029" y="4491858"/>
            <a:ext cx="797906"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Element ID Extension</a:t>
            </a:r>
          </a:p>
        </p:txBody>
      </p:sp>
      <p:sp>
        <p:nvSpPr>
          <p:cNvPr id="45" name="TextBox 33"/>
          <p:cNvSpPr txBox="1"/>
          <p:nvPr/>
        </p:nvSpPr>
        <p:spPr>
          <a:xfrm>
            <a:off x="5826689" y="4331042"/>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Discovery Assistance Window Length</a:t>
            </a:r>
          </a:p>
        </p:txBody>
      </p:sp>
      <p:sp>
        <p:nvSpPr>
          <p:cNvPr id="46" name="TextBox 34"/>
          <p:cNvSpPr txBox="1"/>
          <p:nvPr/>
        </p:nvSpPr>
        <p:spPr>
          <a:xfrm>
            <a:off x="6674837" y="4317478"/>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Sector Sweep Start Time (optional)</a:t>
            </a:r>
          </a:p>
        </p:txBody>
      </p:sp>
      <p:sp>
        <p:nvSpPr>
          <p:cNvPr id="47" name="TextBox 35"/>
          <p:cNvSpPr txBox="1"/>
          <p:nvPr/>
        </p:nvSpPr>
        <p:spPr>
          <a:xfrm>
            <a:off x="2561262" y="4337970"/>
            <a:ext cx="760584" cy="692497"/>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Discovery Assistance Request </a:t>
            </a:r>
            <a:r>
              <a:rPr lang="en-US" sz="900" dirty="0"/>
              <a:t>Status Code</a:t>
            </a:r>
          </a:p>
        </p:txBody>
      </p:sp>
      <p:sp>
        <p:nvSpPr>
          <p:cNvPr id="48" name="TextBox 36"/>
          <p:cNvSpPr txBox="1"/>
          <p:nvPr/>
        </p:nvSpPr>
        <p:spPr>
          <a:xfrm>
            <a:off x="7430755" y="4407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Temporary AID (optional)</a:t>
            </a:r>
          </a:p>
        </p:txBody>
      </p:sp>
      <p:sp>
        <p:nvSpPr>
          <p:cNvPr id="49" name="TextBox 37"/>
          <p:cNvSpPr txBox="1"/>
          <p:nvPr/>
        </p:nvSpPr>
        <p:spPr>
          <a:xfrm>
            <a:off x="8261580" y="4407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Dwelling Time (optional)</a:t>
            </a:r>
          </a:p>
        </p:txBody>
      </p:sp>
      <p:sp>
        <p:nvSpPr>
          <p:cNvPr id="50" name="Rectangle 49"/>
          <p:cNvSpPr/>
          <p:nvPr/>
        </p:nvSpPr>
        <p:spPr bwMode="auto">
          <a:xfrm>
            <a:off x="3299752" y="4381302"/>
            <a:ext cx="924468"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51" name="TextBox 40"/>
          <p:cNvSpPr txBox="1"/>
          <p:nvPr/>
        </p:nvSpPr>
        <p:spPr>
          <a:xfrm>
            <a:off x="3233639" y="4334236"/>
            <a:ext cx="1068484"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52" name="Rectangle 51"/>
          <p:cNvSpPr/>
          <p:nvPr/>
        </p:nvSpPr>
        <p:spPr bwMode="auto">
          <a:xfrm>
            <a:off x="4224172" y="4383779"/>
            <a:ext cx="65583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53" name="Rectangle 52"/>
          <p:cNvSpPr/>
          <p:nvPr/>
        </p:nvSpPr>
        <p:spPr bwMode="auto">
          <a:xfrm>
            <a:off x="4880012" y="4383779"/>
            <a:ext cx="27424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sng" strike="noStrike" cap="none" normalizeH="0" baseline="0">
              <a:ln>
                <a:noFill/>
              </a:ln>
              <a:solidFill>
                <a:srgbClr val="FF0000"/>
              </a:solidFill>
              <a:effectLst/>
              <a:latin typeface="Times New Roman" pitchFamily="18" charset="0"/>
            </a:endParaRPr>
          </a:p>
        </p:txBody>
      </p:sp>
      <p:sp>
        <p:nvSpPr>
          <p:cNvPr id="54" name="TextBox 44"/>
          <p:cNvSpPr txBox="1"/>
          <p:nvPr/>
        </p:nvSpPr>
        <p:spPr>
          <a:xfrm>
            <a:off x="4164945" y="4422673"/>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MAC Address of STA 1</a:t>
            </a:r>
            <a:endParaRPr lang="en-US" sz="1000" b="1" u="sng" dirty="0">
              <a:solidFill>
                <a:srgbClr val="FF0000"/>
              </a:solidFill>
            </a:endParaRPr>
          </a:p>
        </p:txBody>
      </p:sp>
      <p:sp>
        <p:nvSpPr>
          <p:cNvPr id="55" name="TextBox 46"/>
          <p:cNvSpPr txBox="1"/>
          <p:nvPr/>
        </p:nvSpPr>
        <p:spPr>
          <a:xfrm>
            <a:off x="4873190" y="4543270"/>
            <a:ext cx="320454"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u="sng" dirty="0">
                <a:solidFill>
                  <a:srgbClr val="FF0000"/>
                </a:solidFill>
              </a:rPr>
              <a:t>…</a:t>
            </a:r>
          </a:p>
        </p:txBody>
      </p:sp>
      <p:sp>
        <p:nvSpPr>
          <p:cNvPr id="56" name="Rectangle 55"/>
          <p:cNvSpPr/>
          <p:nvPr/>
        </p:nvSpPr>
        <p:spPr bwMode="auto">
          <a:xfrm>
            <a:off x="5154262" y="4383779"/>
            <a:ext cx="695221"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57" name="TextBox 45"/>
          <p:cNvSpPr txBox="1"/>
          <p:nvPr/>
        </p:nvSpPr>
        <p:spPr>
          <a:xfrm>
            <a:off x="5088935" y="4395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MAC Address of STA N</a:t>
            </a:r>
            <a:endParaRPr lang="en-US" sz="1000" b="1" u="sng" dirty="0">
              <a:solidFill>
                <a:srgbClr val="FF0000"/>
              </a:solidFill>
            </a:endParaRPr>
          </a:p>
        </p:txBody>
      </p:sp>
      <p:sp>
        <p:nvSpPr>
          <p:cNvPr id="104" name="Rectangle 103"/>
          <p:cNvSpPr/>
          <p:nvPr/>
        </p:nvSpPr>
        <p:spPr bwMode="auto">
          <a:xfrm>
            <a:off x="3378646"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5" name="TextBox 104"/>
          <p:cNvSpPr txBox="1"/>
          <p:nvPr/>
        </p:nvSpPr>
        <p:spPr>
          <a:xfrm>
            <a:off x="3343758" y="2548068"/>
            <a:ext cx="1296144" cy="461665"/>
          </a:xfrm>
          <a:prstGeom prst="rect">
            <a:avLst/>
          </a:prstGeom>
          <a:noFill/>
        </p:spPr>
        <p:txBody>
          <a:bodyPr wrap="square" rtlCol="0">
            <a:spAutoFit/>
          </a:bodyPr>
          <a:lstStyle/>
          <a:p>
            <a:pPr algn="ctr"/>
            <a:r>
              <a:rPr lang="en-US" dirty="0"/>
              <a:t>Other optional elements </a:t>
            </a:r>
          </a:p>
        </p:txBody>
      </p:sp>
    </p:spTree>
    <p:extLst>
      <p:ext uri="{BB962C8B-B14F-4D97-AF65-F5344CB8AC3E}">
        <p14:creationId xmlns:p14="http://schemas.microsoft.com/office/powerpoint/2010/main" val="848484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a:t>
            </a:r>
          </a:p>
        </p:txBody>
      </p:sp>
      <p:sp>
        <p:nvSpPr>
          <p:cNvPr id="3" name="Content Placeholder 2"/>
          <p:cNvSpPr>
            <a:spLocks noGrp="1"/>
          </p:cNvSpPr>
          <p:nvPr>
            <p:ph idx="1"/>
          </p:nvPr>
        </p:nvSpPr>
        <p:spPr/>
        <p:txBody>
          <a:bodyPr/>
          <a:lstStyle/>
          <a:p>
            <a:r>
              <a:rPr lang="en-US" dirty="0"/>
              <a:t>Do you support the proposed resolution of CIDs 4233,4306?</a:t>
            </a:r>
          </a:p>
          <a:p>
            <a:endParaRPr lang="en-US" dirty="0"/>
          </a:p>
          <a:p>
            <a:pPr lvl="1"/>
            <a:r>
              <a:rPr lang="en-US" dirty="0"/>
              <a:t>Yes</a:t>
            </a:r>
          </a:p>
          <a:p>
            <a:pPr lvl="1"/>
            <a:r>
              <a:rPr lang="en-US" dirty="0"/>
              <a:t>No</a:t>
            </a:r>
          </a:p>
          <a:p>
            <a:pPr lvl="1"/>
            <a:r>
              <a:rPr lang="en-US" dirty="0"/>
              <a:t>Abstain   </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12</a:t>
            </a:fld>
            <a:endParaRPr lang="en-US" altLang="en-US" dirty="0"/>
          </a:p>
        </p:txBody>
      </p:sp>
    </p:spTree>
    <p:extLst>
      <p:ext uri="{BB962C8B-B14F-4D97-AF65-F5344CB8AC3E}">
        <p14:creationId xmlns:p14="http://schemas.microsoft.com/office/powerpoint/2010/main" val="38733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49354133"/>
              </p:ext>
            </p:extLst>
          </p:nvPr>
        </p:nvGraphicFramePr>
        <p:xfrm>
          <a:off x="827584" y="2348880"/>
          <a:ext cx="7397235" cy="3412613"/>
        </p:xfrm>
        <a:graphic>
          <a:graphicData uri="http://schemas.openxmlformats.org/drawingml/2006/table">
            <a:tbl>
              <a:tblPr firstRow="1" firstCol="1" bandRow="1">
                <a:tableStyleId>{5C22544A-7EE6-4342-B048-85BDC9FD1C3A}</a:tableStyleId>
              </a:tblPr>
              <a:tblGrid>
                <a:gridCol w="480060">
                  <a:extLst>
                    <a:ext uri="{9D8B030D-6E8A-4147-A177-3AD203B41FA5}">
                      <a16:colId xmlns:a16="http://schemas.microsoft.com/office/drawing/2014/main" val="20000"/>
                    </a:ext>
                  </a:extLst>
                </a:gridCol>
                <a:gridCol w="820402">
                  <a:extLst>
                    <a:ext uri="{9D8B030D-6E8A-4147-A177-3AD203B41FA5}">
                      <a16:colId xmlns:a16="http://schemas.microsoft.com/office/drawing/2014/main" val="20001"/>
                    </a:ext>
                  </a:extLst>
                </a:gridCol>
                <a:gridCol w="3414193">
                  <a:extLst>
                    <a:ext uri="{9D8B030D-6E8A-4147-A177-3AD203B41FA5}">
                      <a16:colId xmlns:a16="http://schemas.microsoft.com/office/drawing/2014/main" val="20002"/>
                    </a:ext>
                  </a:extLst>
                </a:gridCol>
                <a:gridCol w="2682580">
                  <a:extLst>
                    <a:ext uri="{9D8B030D-6E8A-4147-A177-3AD203B41FA5}">
                      <a16:colId xmlns:a16="http://schemas.microsoft.com/office/drawing/2014/main" val="20003"/>
                    </a:ext>
                  </a:extLst>
                </a:gridCol>
              </a:tblGrid>
              <a:tr h="303653">
                <a:tc>
                  <a:txBody>
                    <a:bodyPr/>
                    <a:lstStyle/>
                    <a:p>
                      <a:pPr marL="0" marR="0">
                        <a:spcBef>
                          <a:spcPts val="0"/>
                        </a:spcBef>
                        <a:spcAft>
                          <a:spcPts val="0"/>
                        </a:spcAft>
                      </a:pPr>
                      <a:r>
                        <a:rPr lang="en-GB" sz="1200" dirty="0">
                          <a:solidFill>
                            <a:schemeClr val="bg1"/>
                          </a:solidFill>
                          <a:effectLst/>
                        </a:rPr>
                        <a:t>CID</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spcBef>
                          <a:spcPts val="0"/>
                        </a:spcBef>
                        <a:spcAft>
                          <a:spcPts val="0"/>
                        </a:spcAft>
                      </a:pPr>
                      <a:r>
                        <a:rPr lang="en-GB" sz="1200">
                          <a:solidFill>
                            <a:schemeClr val="bg1"/>
                          </a:solidFill>
                          <a:effectLst/>
                        </a:rPr>
                        <a:t>PP.LL</a:t>
                      </a:r>
                      <a:endParaRPr lang="en-US" sz="120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a:solidFill>
                            <a:schemeClr val="bg1"/>
                          </a:solidFill>
                          <a:effectLst/>
                          <a:latin typeface="+mn-lt"/>
                          <a:ea typeface="+mn-ea"/>
                          <a:cs typeface="+mn-cs"/>
                        </a:rPr>
                        <a:t>Comment</a:t>
                      </a:r>
                      <a:endParaRPr lang="en-US" sz="1200" kern="1200">
                        <a:solidFill>
                          <a:schemeClr val="bg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dirty="0">
                          <a:solidFill>
                            <a:schemeClr val="bg1"/>
                          </a:solidFill>
                          <a:effectLst/>
                        </a:rPr>
                        <a:t>Proposed Change</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extLst>
                  <a:ext uri="{0D108BD9-81ED-4DB2-BD59-A6C34878D82A}">
                    <a16:rowId xmlns:a16="http://schemas.microsoft.com/office/drawing/2014/main" val="10000"/>
                  </a:ext>
                </a:extLst>
              </a:tr>
              <a:tr h="856286">
                <a:tc>
                  <a:txBody>
                    <a:bodyPr/>
                    <a:lstStyle/>
                    <a:p>
                      <a:pPr marL="0" marR="0" algn="r">
                        <a:spcBef>
                          <a:spcPts val="0"/>
                        </a:spcBef>
                        <a:spcAft>
                          <a:spcPts val="0"/>
                        </a:spcAft>
                      </a:pPr>
                      <a:r>
                        <a:rPr lang="en-US" sz="1200" dirty="0">
                          <a:effectLst/>
                        </a:rPr>
                        <a:t> </a:t>
                      </a:r>
                    </a:p>
                    <a:p>
                      <a:pPr marL="0" marR="0">
                        <a:spcBef>
                          <a:spcPts val="0"/>
                        </a:spcBef>
                        <a:spcAft>
                          <a:spcPts val="0"/>
                        </a:spcAft>
                      </a:pPr>
                      <a:r>
                        <a:rPr lang="en-US" sz="1200" dirty="0">
                          <a:effectLst/>
                        </a:rPr>
                        <a:t>4233</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r">
                        <a:spcBef>
                          <a:spcPts val="0"/>
                        </a:spcBef>
                        <a:spcAft>
                          <a:spcPts val="0"/>
                        </a:spcAft>
                      </a:pPr>
                      <a:r>
                        <a:rPr lang="en-GB" sz="1200" dirty="0">
                          <a:effectLst/>
                        </a:rPr>
                        <a:t>11.31.6</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US" sz="1200" kern="1200" dirty="0">
                          <a:solidFill>
                            <a:schemeClr val="dk1"/>
                          </a:solidFill>
                          <a:effectLst/>
                          <a:latin typeface="+mn-lt"/>
                          <a:ea typeface="+mn-ea"/>
                          <a:cs typeface="+mn-cs"/>
                        </a:rPr>
                        <a:t>As pointed out by CID3518, the current draft standard lacks a tool for the distribution network bootstrapping, particularly when applications are expecting low latency communication. DMG discovery assistance should enable neighbor DMG/EDMG STA discovery beyond an AP to ease implementation of the distribution network leveraging 802.11ay. In particular, the standard should provide a tool for the AP that serves discovery assistance to propagate discovery assistance request to neighbor STAs.</a:t>
                      </a:r>
                    </a:p>
                  </a:txBody>
                  <a:tcPr marL="68580" marR="68580" marT="0" marB="0"/>
                </a:tc>
                <a:tc>
                  <a:txBody>
                    <a:bodyPr/>
                    <a:lstStyle/>
                    <a:p>
                      <a:pPr marL="0" marR="0">
                        <a:spcBef>
                          <a:spcPts val="0"/>
                        </a:spcBef>
                        <a:spcAft>
                          <a:spcPts val="0"/>
                        </a:spcAft>
                      </a:pPr>
                      <a:r>
                        <a:rPr lang="en-US" sz="1200" kern="1200" dirty="0">
                          <a:solidFill>
                            <a:schemeClr val="dk1"/>
                          </a:solidFill>
                          <a:effectLst/>
                          <a:latin typeface="+mn-lt"/>
                          <a:ea typeface="+mn-ea"/>
                          <a:cs typeface="+mn-cs"/>
                        </a:rPr>
                        <a:t>Add a container that allows AP to transmit discovery assistance request to STAs in the BSS. Also, allow AP to propagate the discovery assistance request.</a:t>
                      </a:r>
                      <a:endParaRPr lang="en-US" sz="1200" dirty="0">
                        <a:effectLst/>
                        <a:latin typeface="Times New Roman" panose="02020603050405020304" pitchFamily="18" charset="0"/>
                        <a:ea typeface="Batang" panose="02030600000101010101" pitchFamily="18" charset="-127"/>
                      </a:endParaRPr>
                    </a:p>
                  </a:txBody>
                  <a:tcPr marL="68580" marR="68580" marT="0" marB="0"/>
                </a:tc>
                <a:extLst>
                  <a:ext uri="{0D108BD9-81ED-4DB2-BD59-A6C34878D82A}">
                    <a16:rowId xmlns:a16="http://schemas.microsoft.com/office/drawing/2014/main" val="10001"/>
                  </a:ext>
                </a:extLst>
              </a:tr>
              <a:tr h="856286">
                <a:tc>
                  <a:txBody>
                    <a:bodyPr/>
                    <a:lstStyle/>
                    <a:p>
                      <a:pPr marL="0" marR="0">
                        <a:spcBef>
                          <a:spcPts val="0"/>
                        </a:spcBef>
                        <a:spcAft>
                          <a:spcPts val="0"/>
                        </a:spcAft>
                      </a:pPr>
                      <a:r>
                        <a:rPr lang="en-US" sz="1200" dirty="0">
                          <a:effectLst/>
                          <a:latin typeface="Times New Roman" panose="02020603050405020304" pitchFamily="18" charset="0"/>
                          <a:ea typeface="Batang" panose="02030600000101010101" pitchFamily="18" charset="-127"/>
                        </a:rPr>
                        <a:t>4306</a:t>
                      </a:r>
                    </a:p>
                  </a:txBody>
                  <a:tcPr marL="68580" marR="68580" marT="0" marB="0"/>
                </a:tc>
                <a:tc>
                  <a:txBody>
                    <a:bodyPr/>
                    <a:lstStyle/>
                    <a:p>
                      <a:pPr marL="0" marR="0" algn="r">
                        <a:spcBef>
                          <a:spcPts val="0"/>
                        </a:spcBef>
                        <a:spcAft>
                          <a:spcPts val="0"/>
                        </a:spcAft>
                      </a:pPr>
                      <a:r>
                        <a:rPr lang="en-US" sz="1200" dirty="0">
                          <a:effectLst/>
                          <a:latin typeface="Times New Roman" panose="02020603050405020304" pitchFamily="18" charset="0"/>
                          <a:ea typeface="Batang" panose="02030600000101010101" pitchFamily="18" charset="-127"/>
                        </a:rPr>
                        <a:t>11.32.6</a:t>
                      </a:r>
                    </a:p>
                  </a:txBody>
                  <a:tcPr marL="68580" marR="68580" marT="0" marB="0"/>
                </a:tc>
                <a:tc>
                  <a:txBody>
                    <a:bodyPr/>
                    <a:lstStyle/>
                    <a:p>
                      <a:pPr marL="0" marR="0" algn="l" defTabSz="914400" rtl="0" eaLnBrk="1" latinLnBrk="0" hangingPunct="1">
                        <a:spcBef>
                          <a:spcPts val="0"/>
                        </a:spcBef>
                        <a:spcAft>
                          <a:spcPts val="0"/>
                        </a:spcAft>
                      </a:pPr>
                      <a:r>
                        <a:rPr lang="en-US" sz="1200" kern="1200" dirty="0">
                          <a:solidFill>
                            <a:schemeClr val="dk1"/>
                          </a:solidFill>
                          <a:effectLst/>
                          <a:latin typeface="+mn-lt"/>
                          <a:ea typeface="+mn-ea"/>
                          <a:cs typeface="+mn-cs"/>
                        </a:rPr>
                        <a:t>Multi-band discovery assistance allows discovery of an AP or PCP that this STA is connected to however this is not enough. For some use cases, the STA might need to talk to a non-AP/PCP STAs in the same BSS or even in other BSSs . A STA should find other non-AP in that BSS and other BSS</a:t>
                      </a:r>
                    </a:p>
                  </a:txBody>
                  <a:tcPr marL="68580" marR="68580" marT="0" marB="0"/>
                </a:tc>
                <a:tc>
                  <a:txBody>
                    <a:bodyPr/>
                    <a:lstStyle/>
                    <a:p>
                      <a:pPr marL="0" marR="0">
                        <a:spcBef>
                          <a:spcPts val="0"/>
                        </a:spcBef>
                        <a:spcAft>
                          <a:spcPts val="0"/>
                        </a:spcAft>
                      </a:pPr>
                      <a:r>
                        <a:rPr lang="en-US" sz="1200" dirty="0">
                          <a:effectLst/>
                          <a:latin typeface="Times New Roman" panose="02020603050405020304" pitchFamily="18" charset="0"/>
                          <a:ea typeface="Batang" panose="02030600000101010101" pitchFamily="18" charset="-127"/>
                        </a:rPr>
                        <a:t>The standard should define a mechanism to allow new STA to find neighbor STAs in an on-demand fashion. Commenter is willing to provide resolution text.</a:t>
                      </a:r>
                    </a:p>
                  </a:txBody>
                  <a:tcPr marL="68580" marR="68580" marT="0" marB="0"/>
                </a:tc>
                <a:extLst>
                  <a:ext uri="{0D108BD9-81ED-4DB2-BD59-A6C34878D82A}">
                    <a16:rowId xmlns:a16="http://schemas.microsoft.com/office/drawing/2014/main" val="3592879108"/>
                  </a:ext>
                </a:extLst>
              </a:tr>
            </a:tbl>
          </a:graphicData>
        </a:graphic>
      </p:graphicFrame>
    </p:spTree>
    <p:extLst>
      <p:ext uri="{BB962C8B-B14F-4D97-AF65-F5344CB8AC3E}">
        <p14:creationId xmlns:p14="http://schemas.microsoft.com/office/powerpoint/2010/main" val="208952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a:t>Discovery assistance request propagation</a:t>
            </a:r>
          </a:p>
        </p:txBody>
      </p:sp>
      <p:sp>
        <p:nvSpPr>
          <p:cNvPr id="3" name="Content Placeholder 2"/>
          <p:cNvSpPr>
            <a:spLocks noGrp="1"/>
          </p:cNvSpPr>
          <p:nvPr>
            <p:ph idx="1"/>
          </p:nvPr>
        </p:nvSpPr>
        <p:spPr>
          <a:xfrm>
            <a:off x="467544" y="1768012"/>
            <a:ext cx="3181771" cy="3965244"/>
          </a:xfrm>
        </p:spPr>
        <p:txBody>
          <a:bodyPr/>
          <a:lstStyle/>
          <a:p>
            <a:r>
              <a:rPr lang="en-US" sz="1800" dirty="0"/>
              <a:t>New STA establish a link to AP on lower band </a:t>
            </a:r>
          </a:p>
          <a:p>
            <a:r>
              <a:rPr lang="en-US" sz="1800" dirty="0"/>
              <a:t>New STA sends discovery assistance request to AP on lower band</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3</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5" name="TextBox 24"/>
          <p:cNvSpPr txBox="1"/>
          <p:nvPr/>
        </p:nvSpPr>
        <p:spPr>
          <a:xfrm>
            <a:off x="3964365" y="2578578"/>
            <a:ext cx="3073244" cy="1015663"/>
          </a:xfrm>
          <a:prstGeom prst="rect">
            <a:avLst/>
          </a:prstGeom>
          <a:noFill/>
        </p:spPr>
        <p:txBody>
          <a:bodyPr wrap="square" rtlCol="0">
            <a:spAutoFit/>
          </a:bodyPr>
          <a:lstStyle/>
          <a:p>
            <a:r>
              <a:rPr lang="en-US" b="1" dirty="0"/>
              <a:t>Multi-band Discovery Assistance Procedure</a:t>
            </a:r>
          </a:p>
          <a:p>
            <a:r>
              <a:rPr lang="en-US" dirty="0">
                <a:sym typeface="Wingdings" panose="05000000000000000000" pitchFamily="2" charset="2"/>
              </a:rPr>
              <a:t>FST Setup Request frame with DMG Discovery Assistance &amp; DMG Capabilities elements</a:t>
            </a:r>
            <a:endParaRPr lang="en-US" dirty="0"/>
          </a:p>
          <a:p>
            <a:endParaRPr lang="en-US" dirty="0"/>
          </a:p>
        </p:txBody>
      </p:sp>
      <p:cxnSp>
        <p:nvCxnSpPr>
          <p:cNvPr id="32" name="Straight Arrow Connector 31"/>
          <p:cNvCxnSpPr/>
          <p:nvPr/>
        </p:nvCxnSpPr>
        <p:spPr bwMode="auto">
          <a:xfrm>
            <a:off x="5459424" y="3396987"/>
            <a:ext cx="624744" cy="927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Rectangle 35"/>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7" name="Straight Arrow Connector 36"/>
          <p:cNvCxnSpPr>
            <a:stCxn id="52" idx="3"/>
            <a:endCxn id="51"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39" name="Freeform 38"/>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TextBox 42"/>
          <p:cNvSpPr txBox="1"/>
          <p:nvPr/>
        </p:nvSpPr>
        <p:spPr>
          <a:xfrm rot="19658563">
            <a:off x="5442656" y="3372524"/>
            <a:ext cx="3149853" cy="454377"/>
          </a:xfrm>
          <a:prstGeom prst="rect">
            <a:avLst/>
          </a:prstGeom>
          <a:noFill/>
        </p:spPr>
        <p:txBody>
          <a:bodyPr wrap="none" rtlCol="0">
            <a:spAutoFit/>
          </a:bodyPr>
          <a:lstStyle/>
          <a:p>
            <a:r>
              <a:rPr lang="en-US" dirty="0"/>
              <a:t>Established sub-6GHz link</a:t>
            </a:r>
          </a:p>
        </p:txBody>
      </p:sp>
      <p:sp>
        <p:nvSpPr>
          <p:cNvPr id="44" name="TextBox 43"/>
          <p:cNvSpPr txBox="1"/>
          <p:nvPr/>
        </p:nvSpPr>
        <p:spPr>
          <a:xfrm rot="19764318">
            <a:off x="5900234" y="3678582"/>
            <a:ext cx="2435719" cy="403890"/>
          </a:xfrm>
          <a:prstGeom prst="rect">
            <a:avLst/>
          </a:prstGeom>
          <a:noFill/>
        </p:spPr>
        <p:txBody>
          <a:bodyPr wrap="none" rtlCol="0">
            <a:spAutoFit/>
          </a:bodyPr>
          <a:lstStyle/>
          <a:p>
            <a:r>
              <a:rPr lang="en-US" sz="1000" dirty="0"/>
              <a:t>(1) Discovery Asst. </a:t>
            </a:r>
            <a:r>
              <a:rPr lang="en-US" sz="1000" dirty="0" err="1"/>
              <a:t>Req</a:t>
            </a:r>
            <a:endParaRPr lang="en-US" sz="1000" dirty="0"/>
          </a:p>
        </p:txBody>
      </p:sp>
      <p:cxnSp>
        <p:nvCxnSpPr>
          <p:cNvPr id="45" name="Straight Arrow Connector 44"/>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46" name="TextBox 45"/>
          <p:cNvSpPr txBox="1"/>
          <p:nvPr/>
        </p:nvSpPr>
        <p:spPr>
          <a:xfrm rot="21047754">
            <a:off x="5655470" y="4707781"/>
            <a:ext cx="1918166" cy="276999"/>
          </a:xfrm>
          <a:prstGeom prst="rect">
            <a:avLst/>
          </a:prstGeom>
          <a:noFill/>
        </p:spPr>
        <p:txBody>
          <a:bodyPr wrap="square" rtlCol="0">
            <a:spAutoFit/>
          </a:bodyPr>
          <a:lstStyle/>
          <a:p>
            <a:pPr algn="ctr"/>
            <a:r>
              <a:rPr lang="en-US" dirty="0"/>
              <a:t>Established mmW link</a:t>
            </a:r>
          </a:p>
        </p:txBody>
      </p:sp>
      <p:sp>
        <p:nvSpPr>
          <p:cNvPr id="51" name="Flowchart: Connector 50"/>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Flowchart: Connector 51"/>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TextBox 55"/>
          <p:cNvSpPr txBox="1"/>
          <p:nvPr/>
        </p:nvSpPr>
        <p:spPr>
          <a:xfrm>
            <a:off x="7956067" y="4750902"/>
            <a:ext cx="539443" cy="276999"/>
          </a:xfrm>
          <a:prstGeom prst="rect">
            <a:avLst/>
          </a:prstGeom>
          <a:noFill/>
        </p:spPr>
        <p:txBody>
          <a:bodyPr wrap="none" rtlCol="0">
            <a:spAutoFit/>
          </a:bodyPr>
          <a:lstStyle/>
          <a:p>
            <a:r>
              <a:rPr lang="en-US" sz="1200" dirty="0">
                <a:solidFill>
                  <a:schemeClr val="tx1"/>
                </a:solidFill>
              </a:rPr>
              <a:t>STA1</a:t>
            </a:r>
          </a:p>
        </p:txBody>
      </p:sp>
      <p:sp>
        <p:nvSpPr>
          <p:cNvPr id="57" name="TextBox 56"/>
          <p:cNvSpPr txBox="1"/>
          <p:nvPr/>
        </p:nvSpPr>
        <p:spPr>
          <a:xfrm>
            <a:off x="8390300" y="4753115"/>
            <a:ext cx="566886" cy="276999"/>
          </a:xfrm>
          <a:prstGeom prst="rect">
            <a:avLst/>
          </a:prstGeom>
          <a:noFill/>
        </p:spPr>
        <p:txBody>
          <a:bodyPr wrap="none" rtlCol="0">
            <a:spAutoFit/>
          </a:bodyPr>
          <a:lstStyle/>
          <a:p>
            <a:r>
              <a:rPr lang="en-US" sz="1200" dirty="0">
                <a:solidFill>
                  <a:schemeClr val="tx1"/>
                </a:solidFill>
              </a:rPr>
              <a:t>PCP 1</a:t>
            </a:r>
          </a:p>
        </p:txBody>
      </p:sp>
      <p:sp>
        <p:nvSpPr>
          <p:cNvPr id="59" name="TextBox 58"/>
          <p:cNvSpPr txBox="1"/>
          <p:nvPr/>
        </p:nvSpPr>
        <p:spPr>
          <a:xfrm>
            <a:off x="3736098" y="5317645"/>
            <a:ext cx="970841" cy="461665"/>
          </a:xfrm>
          <a:prstGeom prst="rect">
            <a:avLst/>
          </a:prstGeom>
          <a:noFill/>
        </p:spPr>
        <p:txBody>
          <a:bodyPr wrap="square" rtlCol="0">
            <a:spAutoFit/>
          </a:bodyPr>
          <a:lstStyle/>
          <a:p>
            <a:r>
              <a:rPr lang="en-US" sz="1200" dirty="0">
                <a:solidFill>
                  <a:schemeClr val="tx1"/>
                </a:solidFill>
              </a:rPr>
              <a:t>Multi-band </a:t>
            </a:r>
            <a:r>
              <a:rPr lang="en-US" dirty="0"/>
              <a:t>capable AP</a:t>
            </a:r>
          </a:p>
        </p:txBody>
      </p:sp>
      <p:sp>
        <p:nvSpPr>
          <p:cNvPr id="60" name="Rectangle 59"/>
          <p:cNvSpPr/>
          <p:nvPr/>
        </p:nvSpPr>
        <p:spPr>
          <a:xfrm>
            <a:off x="3903736" y="5112251"/>
            <a:ext cx="380232" cy="276999"/>
          </a:xfrm>
          <a:prstGeom prst="rect">
            <a:avLst/>
          </a:prstGeom>
        </p:spPr>
        <p:txBody>
          <a:bodyPr wrap="none">
            <a:spAutoFit/>
          </a:bodyPr>
          <a:lstStyle/>
          <a:p>
            <a:r>
              <a:rPr lang="en-US" dirty="0"/>
              <a:t>AP</a:t>
            </a:r>
          </a:p>
        </p:txBody>
      </p:sp>
      <p:sp>
        <p:nvSpPr>
          <p:cNvPr id="61" name="TextBox 60"/>
          <p:cNvSpPr txBox="1"/>
          <p:nvPr/>
        </p:nvSpPr>
        <p:spPr>
          <a:xfrm>
            <a:off x="8274900" y="1894744"/>
            <a:ext cx="791114" cy="276999"/>
          </a:xfrm>
          <a:prstGeom prst="rect">
            <a:avLst/>
          </a:prstGeom>
          <a:noFill/>
        </p:spPr>
        <p:txBody>
          <a:bodyPr wrap="none" rtlCol="0">
            <a:spAutoFit/>
          </a:bodyPr>
          <a:lstStyle/>
          <a:p>
            <a:r>
              <a:rPr lang="en-US" sz="1200" dirty="0">
                <a:solidFill>
                  <a:schemeClr val="tx1"/>
                </a:solidFill>
              </a:rPr>
              <a:t>New STA</a:t>
            </a:r>
          </a:p>
        </p:txBody>
      </p:sp>
      <p:sp>
        <p:nvSpPr>
          <p:cNvPr id="62" name="TextBox 61"/>
          <p:cNvSpPr txBox="1"/>
          <p:nvPr/>
        </p:nvSpPr>
        <p:spPr>
          <a:xfrm>
            <a:off x="8187693" y="2107999"/>
            <a:ext cx="996939" cy="461665"/>
          </a:xfrm>
          <a:prstGeom prst="rect">
            <a:avLst/>
          </a:prstGeom>
          <a:noFill/>
        </p:spPr>
        <p:txBody>
          <a:bodyPr wrap="square" rtlCol="0">
            <a:spAutoFit/>
          </a:bodyPr>
          <a:lstStyle/>
          <a:p>
            <a:r>
              <a:rPr lang="en-US" sz="1200" dirty="0">
                <a:solidFill>
                  <a:schemeClr val="tx1"/>
                </a:solidFill>
              </a:rPr>
              <a:t>Multi-band capable STA</a:t>
            </a:r>
          </a:p>
        </p:txBody>
      </p:sp>
      <p:sp>
        <p:nvSpPr>
          <p:cNvPr id="69" name="Flowchart: Connector 68"/>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Pie 69"/>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60">
            <a:extLst>
              <a:ext uri="{FF2B5EF4-FFF2-40B4-BE49-F238E27FC236}">
                <a16:creationId xmlns:a16="http://schemas.microsoft.com/office/drawing/2014/main" id="{DCDA6D84-5461-4646-B02D-408046958A0C}"/>
              </a:ext>
            </a:extLst>
          </p:cNvPr>
          <p:cNvSpPr>
            <a:spLocks noChangeArrowheads="1"/>
          </p:cNvSpPr>
          <p:nvPr/>
        </p:nvSpPr>
        <p:spPr bwMode="auto">
          <a:xfrm>
            <a:off x="8660707" y="6245373"/>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61">
            <a:extLst>
              <a:ext uri="{FF2B5EF4-FFF2-40B4-BE49-F238E27FC236}">
                <a16:creationId xmlns:a16="http://schemas.microsoft.com/office/drawing/2014/main" id="{7D6983E3-9D58-4866-A110-3C7A7E755C84}"/>
              </a:ext>
            </a:extLst>
          </p:cNvPr>
          <p:cNvSpPr>
            <a:spLocks noChangeArrowheads="1"/>
          </p:cNvSpPr>
          <p:nvPr/>
        </p:nvSpPr>
        <p:spPr bwMode="auto">
          <a:xfrm>
            <a:off x="8660707" y="6245373"/>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Rectangle 62">
            <a:extLst>
              <a:ext uri="{FF2B5EF4-FFF2-40B4-BE49-F238E27FC236}">
                <a16:creationId xmlns:a16="http://schemas.microsoft.com/office/drawing/2014/main" id="{F3C5F106-E375-42C5-834D-45CEAE7F2E68}"/>
              </a:ext>
            </a:extLst>
          </p:cNvPr>
          <p:cNvSpPr>
            <a:spLocks noChangeArrowheads="1"/>
          </p:cNvSpPr>
          <p:nvPr/>
        </p:nvSpPr>
        <p:spPr bwMode="auto">
          <a:xfrm>
            <a:off x="8660707" y="6012011"/>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2" name="Rectangle 41">
            <a:extLst>
              <a:ext uri="{FF2B5EF4-FFF2-40B4-BE49-F238E27FC236}">
                <a16:creationId xmlns:a16="http://schemas.microsoft.com/office/drawing/2014/main" id="{969B3D7F-27F7-4D7C-8A5E-C0D4CF204E81}"/>
              </a:ext>
            </a:extLst>
          </p:cNvPr>
          <p:cNvSpPr>
            <a:spLocks noChangeArrowheads="1"/>
          </p:cNvSpPr>
          <p:nvPr/>
        </p:nvSpPr>
        <p:spPr bwMode="auto">
          <a:xfrm>
            <a:off x="8660707" y="601201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6">
            <a:extLst>
              <a:ext uri="{FF2B5EF4-FFF2-40B4-BE49-F238E27FC236}">
                <a16:creationId xmlns:a16="http://schemas.microsoft.com/office/drawing/2014/main" id="{CC4A8693-F2CD-43C4-AB86-81F1110C9742}"/>
              </a:ext>
            </a:extLst>
          </p:cNvPr>
          <p:cNvSpPr>
            <a:spLocks noChangeArrowheads="1"/>
          </p:cNvSpPr>
          <p:nvPr/>
        </p:nvSpPr>
        <p:spPr bwMode="auto">
          <a:xfrm>
            <a:off x="7342536" y="600883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rPr>
              <a:t>Lower band signal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7">
            <a:extLst>
              <a:ext uri="{FF2B5EF4-FFF2-40B4-BE49-F238E27FC236}">
                <a16:creationId xmlns:a16="http://schemas.microsoft.com/office/drawing/2014/main" id="{BF6D7FB2-423B-465B-A7A1-DCC9710F19F6}"/>
              </a:ext>
            </a:extLst>
          </p:cNvPr>
          <p:cNvSpPr>
            <a:spLocks noChangeArrowheads="1"/>
          </p:cNvSpPr>
          <p:nvPr/>
        </p:nvSpPr>
        <p:spPr bwMode="auto">
          <a:xfrm>
            <a:off x="7366349" y="6242198"/>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5510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a:t>Discovery assistance request propagation</a:t>
            </a:r>
          </a:p>
        </p:txBody>
      </p:sp>
      <p:sp>
        <p:nvSpPr>
          <p:cNvPr id="3" name="Content Placeholder 2"/>
          <p:cNvSpPr>
            <a:spLocks noGrp="1"/>
          </p:cNvSpPr>
          <p:nvPr>
            <p:ph idx="1"/>
          </p:nvPr>
        </p:nvSpPr>
        <p:spPr>
          <a:xfrm>
            <a:off x="467544" y="1768012"/>
            <a:ext cx="3713541" cy="3965244"/>
          </a:xfrm>
        </p:spPr>
        <p:txBody>
          <a:bodyPr/>
          <a:lstStyle/>
          <a:p>
            <a:r>
              <a:rPr lang="en-US" sz="1800" dirty="0"/>
              <a:t>AP propagates the DMG discovery assistance request to STA 1 on mmW band</a:t>
            </a:r>
          </a:p>
          <a:p>
            <a:r>
              <a:rPr lang="en-US" sz="1800" dirty="0"/>
              <a:t>STA 1 responds to AP with DMG discovery assistance response if it supports discovery assistance on mmW band</a:t>
            </a:r>
          </a:p>
          <a:p>
            <a:r>
              <a:rPr lang="en-US" sz="1800" dirty="0"/>
              <a:t>Response include:</a:t>
            </a:r>
          </a:p>
          <a:p>
            <a:pPr lvl="1"/>
            <a:r>
              <a:rPr lang="en-US" sz="1400" dirty="0"/>
              <a:t>Discovery assistance response (accept/reject)</a:t>
            </a:r>
          </a:p>
          <a:p>
            <a:pPr lvl="1"/>
            <a:r>
              <a:rPr lang="en-US" sz="1400" dirty="0"/>
              <a:t>PCP1 start time of discovery assistance</a:t>
            </a:r>
          </a:p>
          <a:p>
            <a:pPr lvl="1"/>
            <a:r>
              <a:rPr lang="en-US" sz="1400" dirty="0"/>
              <a:t>Discovery assistance window length</a:t>
            </a:r>
          </a:p>
          <a:p>
            <a:pPr lvl="1"/>
            <a:r>
              <a:rPr lang="en-US" sz="1400" dirty="0"/>
              <a:t>MAC address of PCP 1</a:t>
            </a:r>
          </a:p>
          <a:p>
            <a:pPr marL="0" indent="0">
              <a:buNone/>
            </a:pPr>
            <a:endParaRPr lang="en-US" sz="18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4</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2" name="TextBox 31"/>
          <p:cNvSpPr txBox="1"/>
          <p:nvPr/>
        </p:nvSpPr>
        <p:spPr>
          <a:xfrm>
            <a:off x="7826988" y="4955701"/>
            <a:ext cx="1554075" cy="1200329"/>
          </a:xfrm>
          <a:prstGeom prst="rect">
            <a:avLst/>
          </a:prstGeom>
          <a:noFill/>
        </p:spPr>
        <p:txBody>
          <a:bodyPr wrap="square" rtlCol="0">
            <a:spAutoFit/>
          </a:bodyPr>
          <a:lstStyle/>
          <a:p>
            <a:r>
              <a:rPr lang="en-US" dirty="0">
                <a:sym typeface="Wingdings" panose="05000000000000000000" pitchFamily="2" charset="2"/>
              </a:rPr>
              <a:t>Information Request frame with DMG Discovery Assistance &amp; DMG Capabilities elements</a:t>
            </a:r>
            <a:endParaRPr lang="en-US" dirty="0"/>
          </a:p>
          <a:p>
            <a:endParaRPr lang="en-US" dirty="0"/>
          </a:p>
        </p:txBody>
      </p:sp>
      <p:cxnSp>
        <p:nvCxnSpPr>
          <p:cNvPr id="5" name="Straight Arrow Connector 4"/>
          <p:cNvCxnSpPr>
            <a:stCxn id="32" idx="1"/>
          </p:cNvCxnSpPr>
          <p:nvPr/>
        </p:nvCxnSpPr>
        <p:spPr bwMode="auto">
          <a:xfrm flipH="1" flipV="1">
            <a:off x="7319662" y="4948684"/>
            <a:ext cx="507326" cy="60718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4439207" y="5648070"/>
            <a:ext cx="1554075" cy="1015663"/>
          </a:xfrm>
          <a:prstGeom prst="rect">
            <a:avLst/>
          </a:prstGeom>
          <a:noFill/>
        </p:spPr>
        <p:txBody>
          <a:bodyPr wrap="square" rtlCol="0">
            <a:spAutoFit/>
          </a:bodyPr>
          <a:lstStyle/>
          <a:p>
            <a:r>
              <a:rPr lang="en-US" dirty="0">
                <a:sym typeface="Wingdings" panose="05000000000000000000" pitchFamily="2" charset="2"/>
              </a:rPr>
              <a:t>Information Response frame with DMG Discovery Assistance element </a:t>
            </a:r>
            <a:endParaRPr lang="en-US" dirty="0"/>
          </a:p>
          <a:p>
            <a:endParaRPr lang="en-US" dirty="0"/>
          </a:p>
        </p:txBody>
      </p:sp>
      <p:cxnSp>
        <p:nvCxnSpPr>
          <p:cNvPr id="12" name="Straight Arrow Connector 11"/>
          <p:cNvCxnSpPr/>
          <p:nvPr/>
        </p:nvCxnSpPr>
        <p:spPr bwMode="auto">
          <a:xfrm flipV="1">
            <a:off x="5196125" y="4663099"/>
            <a:ext cx="1044446" cy="95181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tangle 6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8" name="Straight Arrow Connector 67"/>
          <p:cNvCxnSpPr>
            <a:stCxn id="92" idx="3"/>
            <a:endCxn id="91"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72" name="TextBox 71"/>
          <p:cNvSpPr txBox="1"/>
          <p:nvPr/>
        </p:nvSpPr>
        <p:spPr>
          <a:xfrm rot="19658563">
            <a:off x="5442656" y="3372524"/>
            <a:ext cx="3149853" cy="454377"/>
          </a:xfrm>
          <a:prstGeom prst="rect">
            <a:avLst/>
          </a:prstGeom>
          <a:noFill/>
        </p:spPr>
        <p:txBody>
          <a:bodyPr wrap="none" rtlCol="0">
            <a:spAutoFit/>
          </a:bodyPr>
          <a:lstStyle/>
          <a:p>
            <a:r>
              <a:rPr lang="en-US" dirty="0"/>
              <a:t>Established sub-6GHz link</a:t>
            </a:r>
          </a:p>
        </p:txBody>
      </p:sp>
      <p:sp>
        <p:nvSpPr>
          <p:cNvPr id="73" name="TextBox 72"/>
          <p:cNvSpPr txBox="1"/>
          <p:nvPr/>
        </p:nvSpPr>
        <p:spPr>
          <a:xfrm rot="19764318">
            <a:off x="5900234" y="3678582"/>
            <a:ext cx="2435719" cy="403890"/>
          </a:xfrm>
          <a:prstGeom prst="rect">
            <a:avLst/>
          </a:prstGeom>
          <a:noFill/>
        </p:spPr>
        <p:txBody>
          <a:bodyPr wrap="none" rtlCol="0">
            <a:spAutoFit/>
          </a:bodyPr>
          <a:lstStyle/>
          <a:p>
            <a:r>
              <a:rPr lang="en-US" sz="1000" dirty="0"/>
              <a:t>(1) Discovery Asst. </a:t>
            </a:r>
            <a:r>
              <a:rPr lang="en-US" sz="1000" dirty="0" err="1"/>
              <a:t>Req</a:t>
            </a:r>
            <a:endParaRPr lang="en-US" sz="1000" dirty="0"/>
          </a:p>
        </p:txBody>
      </p:sp>
      <p:cxnSp>
        <p:nvCxnSpPr>
          <p:cNvPr id="74" name="Straight Arrow Connector 73"/>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80" name="TextBox 79"/>
          <p:cNvSpPr txBox="1"/>
          <p:nvPr/>
        </p:nvSpPr>
        <p:spPr>
          <a:xfrm rot="21047754">
            <a:off x="5655470" y="4707781"/>
            <a:ext cx="1918166" cy="276999"/>
          </a:xfrm>
          <a:prstGeom prst="rect">
            <a:avLst/>
          </a:prstGeom>
          <a:noFill/>
        </p:spPr>
        <p:txBody>
          <a:bodyPr wrap="square" rtlCol="0">
            <a:spAutoFit/>
          </a:bodyPr>
          <a:lstStyle/>
          <a:p>
            <a:pPr algn="ctr"/>
            <a:r>
              <a:rPr lang="en-US" dirty="0"/>
              <a:t>Established mmW link</a:t>
            </a:r>
          </a:p>
        </p:txBody>
      </p:sp>
      <p:sp>
        <p:nvSpPr>
          <p:cNvPr id="81" name="Freeform 80"/>
          <p:cNvSpPr/>
          <p:nvPr/>
        </p:nvSpPr>
        <p:spPr bwMode="auto">
          <a:xfrm rot="20224360">
            <a:off x="4590152" y="4355411"/>
            <a:ext cx="3640987" cy="940157"/>
          </a:xfrm>
          <a:custGeom>
            <a:avLst/>
            <a:gdLst>
              <a:gd name="connsiteX0" fmla="*/ 0 w 1262129"/>
              <a:gd name="connsiteY0" fmla="*/ 0 h 940157"/>
              <a:gd name="connsiteX1" fmla="*/ 734095 w 1262129"/>
              <a:gd name="connsiteY1" fmla="*/ 347729 h 940157"/>
              <a:gd name="connsiteX2" fmla="*/ 1262129 w 1262129"/>
              <a:gd name="connsiteY2" fmla="*/ 940157 h 940157"/>
            </a:gdLst>
            <a:ahLst/>
            <a:cxnLst>
              <a:cxn ang="0">
                <a:pos x="connsiteX0" y="connsiteY0"/>
              </a:cxn>
              <a:cxn ang="0">
                <a:pos x="connsiteX1" y="connsiteY1"/>
              </a:cxn>
              <a:cxn ang="0">
                <a:pos x="connsiteX2" y="connsiteY2"/>
              </a:cxn>
            </a:cxnLst>
            <a:rect l="l" t="t" r="r" b="b"/>
            <a:pathLst>
              <a:path w="1262129" h="940157">
                <a:moveTo>
                  <a:pt x="0" y="0"/>
                </a:moveTo>
                <a:cubicBezTo>
                  <a:pt x="261870" y="95518"/>
                  <a:pt x="523740" y="191036"/>
                  <a:pt x="734095" y="347729"/>
                </a:cubicBezTo>
                <a:cubicBezTo>
                  <a:pt x="944450" y="504422"/>
                  <a:pt x="1103289" y="722289"/>
                  <a:pt x="1262129" y="940157"/>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4" name="Freeform 83"/>
          <p:cNvSpPr/>
          <p:nvPr/>
        </p:nvSpPr>
        <p:spPr bwMode="auto">
          <a:xfrm rot="20224360">
            <a:off x="4599441" y="4453874"/>
            <a:ext cx="3692480" cy="1008275"/>
          </a:xfrm>
          <a:custGeom>
            <a:avLst/>
            <a:gdLst>
              <a:gd name="connsiteX0" fmla="*/ 1287887 w 1287887"/>
              <a:gd name="connsiteY0" fmla="*/ 965915 h 965915"/>
              <a:gd name="connsiteX1" fmla="*/ 502276 w 1287887"/>
              <a:gd name="connsiteY1" fmla="*/ 566670 h 965915"/>
              <a:gd name="connsiteX2" fmla="*/ 0 w 1287887"/>
              <a:gd name="connsiteY2" fmla="*/ 0 h 965915"/>
            </a:gdLst>
            <a:ahLst/>
            <a:cxnLst>
              <a:cxn ang="0">
                <a:pos x="connsiteX0" y="connsiteY0"/>
              </a:cxn>
              <a:cxn ang="0">
                <a:pos x="connsiteX1" y="connsiteY1"/>
              </a:cxn>
              <a:cxn ang="0">
                <a:pos x="connsiteX2" y="connsiteY2"/>
              </a:cxn>
            </a:cxnLst>
            <a:rect l="l" t="t" r="r" b="b"/>
            <a:pathLst>
              <a:path w="1287887" h="965915">
                <a:moveTo>
                  <a:pt x="1287887" y="965915"/>
                </a:moveTo>
                <a:cubicBezTo>
                  <a:pt x="1002405" y="846785"/>
                  <a:pt x="716924" y="727656"/>
                  <a:pt x="502276" y="566670"/>
                </a:cubicBezTo>
                <a:cubicBezTo>
                  <a:pt x="287628" y="405684"/>
                  <a:pt x="143814" y="202842"/>
                  <a:pt x="0" y="0"/>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TextBox 85"/>
          <p:cNvSpPr txBox="1"/>
          <p:nvPr/>
        </p:nvSpPr>
        <p:spPr>
          <a:xfrm rot="21000923">
            <a:off x="5326197" y="5068755"/>
            <a:ext cx="2493665" cy="400110"/>
          </a:xfrm>
          <a:prstGeom prst="rect">
            <a:avLst/>
          </a:prstGeom>
          <a:noFill/>
        </p:spPr>
        <p:txBody>
          <a:bodyPr wrap="square" rtlCol="0">
            <a:spAutoFit/>
          </a:bodyPr>
          <a:lstStyle/>
          <a:p>
            <a:pPr algn="ctr"/>
            <a:r>
              <a:rPr lang="en-US" sz="1000" dirty="0"/>
              <a:t>(2) Discovery Asst. Req.</a:t>
            </a:r>
          </a:p>
        </p:txBody>
      </p:sp>
      <p:sp>
        <p:nvSpPr>
          <p:cNvPr id="89" name="TextBox 88"/>
          <p:cNvSpPr txBox="1"/>
          <p:nvPr/>
        </p:nvSpPr>
        <p:spPr>
          <a:xfrm rot="21181851">
            <a:off x="5668791" y="4315383"/>
            <a:ext cx="2706152" cy="400110"/>
          </a:xfrm>
          <a:prstGeom prst="rect">
            <a:avLst/>
          </a:prstGeom>
          <a:noFill/>
        </p:spPr>
        <p:txBody>
          <a:bodyPr wrap="square" rtlCol="0">
            <a:spAutoFit/>
          </a:bodyPr>
          <a:lstStyle/>
          <a:p>
            <a:pPr algn="ctr"/>
            <a:r>
              <a:rPr lang="en-US" sz="1000" dirty="0"/>
              <a:t>(3) Discovery Asst. Resp.</a:t>
            </a:r>
          </a:p>
        </p:txBody>
      </p:sp>
      <p:sp>
        <p:nvSpPr>
          <p:cNvPr id="91" name="Flowchart: Connector 90"/>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Flowchart: Connector 91"/>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TextBox 96"/>
          <p:cNvSpPr txBox="1"/>
          <p:nvPr/>
        </p:nvSpPr>
        <p:spPr>
          <a:xfrm>
            <a:off x="7956067" y="4750902"/>
            <a:ext cx="539443" cy="276999"/>
          </a:xfrm>
          <a:prstGeom prst="rect">
            <a:avLst/>
          </a:prstGeom>
          <a:noFill/>
        </p:spPr>
        <p:txBody>
          <a:bodyPr wrap="none" rtlCol="0">
            <a:spAutoFit/>
          </a:bodyPr>
          <a:lstStyle/>
          <a:p>
            <a:r>
              <a:rPr lang="en-US" sz="1200" dirty="0">
                <a:solidFill>
                  <a:schemeClr val="tx1"/>
                </a:solidFill>
              </a:rPr>
              <a:t>STA1</a:t>
            </a:r>
          </a:p>
        </p:txBody>
      </p:sp>
      <p:sp>
        <p:nvSpPr>
          <p:cNvPr id="98" name="TextBox 97"/>
          <p:cNvSpPr txBox="1"/>
          <p:nvPr/>
        </p:nvSpPr>
        <p:spPr>
          <a:xfrm>
            <a:off x="8390300" y="4753115"/>
            <a:ext cx="566886" cy="276999"/>
          </a:xfrm>
          <a:prstGeom prst="rect">
            <a:avLst/>
          </a:prstGeom>
          <a:noFill/>
        </p:spPr>
        <p:txBody>
          <a:bodyPr wrap="none" rtlCol="0">
            <a:spAutoFit/>
          </a:bodyPr>
          <a:lstStyle/>
          <a:p>
            <a:r>
              <a:rPr lang="en-US" sz="1200" dirty="0">
                <a:solidFill>
                  <a:schemeClr val="tx1"/>
                </a:solidFill>
              </a:rPr>
              <a:t>PCP 1</a:t>
            </a:r>
          </a:p>
        </p:txBody>
      </p:sp>
      <p:sp>
        <p:nvSpPr>
          <p:cNvPr id="100" name="TextBox 99"/>
          <p:cNvSpPr txBox="1"/>
          <p:nvPr/>
        </p:nvSpPr>
        <p:spPr>
          <a:xfrm>
            <a:off x="3736098" y="5317645"/>
            <a:ext cx="970841" cy="461665"/>
          </a:xfrm>
          <a:prstGeom prst="rect">
            <a:avLst/>
          </a:prstGeom>
          <a:noFill/>
        </p:spPr>
        <p:txBody>
          <a:bodyPr wrap="square" rtlCol="0">
            <a:spAutoFit/>
          </a:bodyPr>
          <a:lstStyle/>
          <a:p>
            <a:r>
              <a:rPr lang="en-US" sz="1200" dirty="0">
                <a:solidFill>
                  <a:schemeClr val="tx1"/>
                </a:solidFill>
              </a:rPr>
              <a:t>Multi-band </a:t>
            </a:r>
            <a:r>
              <a:rPr lang="en-US" dirty="0"/>
              <a:t>capable AP</a:t>
            </a:r>
          </a:p>
        </p:txBody>
      </p:sp>
      <p:sp>
        <p:nvSpPr>
          <p:cNvPr id="101" name="Rectangle 100"/>
          <p:cNvSpPr/>
          <p:nvPr/>
        </p:nvSpPr>
        <p:spPr>
          <a:xfrm>
            <a:off x="3903736" y="5112251"/>
            <a:ext cx="380232" cy="276999"/>
          </a:xfrm>
          <a:prstGeom prst="rect">
            <a:avLst/>
          </a:prstGeom>
        </p:spPr>
        <p:txBody>
          <a:bodyPr wrap="none">
            <a:spAutoFit/>
          </a:bodyPr>
          <a:lstStyle/>
          <a:p>
            <a:r>
              <a:rPr lang="en-US" dirty="0"/>
              <a:t>AP</a:t>
            </a:r>
          </a:p>
        </p:txBody>
      </p:sp>
      <p:sp>
        <p:nvSpPr>
          <p:cNvPr id="102" name="TextBox 101"/>
          <p:cNvSpPr txBox="1"/>
          <p:nvPr/>
        </p:nvSpPr>
        <p:spPr>
          <a:xfrm>
            <a:off x="8274900" y="1894744"/>
            <a:ext cx="791114" cy="276999"/>
          </a:xfrm>
          <a:prstGeom prst="rect">
            <a:avLst/>
          </a:prstGeom>
          <a:noFill/>
        </p:spPr>
        <p:txBody>
          <a:bodyPr wrap="none" rtlCol="0">
            <a:spAutoFit/>
          </a:bodyPr>
          <a:lstStyle/>
          <a:p>
            <a:r>
              <a:rPr lang="en-US" sz="1200" dirty="0">
                <a:solidFill>
                  <a:schemeClr val="tx1"/>
                </a:solidFill>
              </a:rPr>
              <a:t>New STA</a:t>
            </a:r>
          </a:p>
        </p:txBody>
      </p:sp>
      <p:sp>
        <p:nvSpPr>
          <p:cNvPr id="103" name="TextBox 102"/>
          <p:cNvSpPr txBox="1"/>
          <p:nvPr/>
        </p:nvSpPr>
        <p:spPr>
          <a:xfrm>
            <a:off x="8187693" y="2107999"/>
            <a:ext cx="996939" cy="461665"/>
          </a:xfrm>
          <a:prstGeom prst="rect">
            <a:avLst/>
          </a:prstGeom>
          <a:noFill/>
        </p:spPr>
        <p:txBody>
          <a:bodyPr wrap="square" rtlCol="0">
            <a:spAutoFit/>
          </a:bodyPr>
          <a:lstStyle/>
          <a:p>
            <a:r>
              <a:rPr lang="en-US" sz="1200" dirty="0">
                <a:solidFill>
                  <a:schemeClr val="tx1"/>
                </a:solidFill>
              </a:rPr>
              <a:t>Multi-band capable STA</a:t>
            </a:r>
          </a:p>
        </p:txBody>
      </p:sp>
      <p:sp>
        <p:nvSpPr>
          <p:cNvPr id="110" name="Flowchart: Connector 109"/>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Pie 110"/>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Freeform 38"/>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0" name="Rectangle 60">
            <a:extLst>
              <a:ext uri="{FF2B5EF4-FFF2-40B4-BE49-F238E27FC236}">
                <a16:creationId xmlns:a16="http://schemas.microsoft.com/office/drawing/2014/main" id="{AA39E92A-03A8-42B3-AF90-F1AA4ECDC5DA}"/>
              </a:ext>
            </a:extLst>
          </p:cNvPr>
          <p:cNvSpPr>
            <a:spLocks noChangeArrowheads="1"/>
          </p:cNvSpPr>
          <p:nvPr/>
        </p:nvSpPr>
        <p:spPr bwMode="auto">
          <a:xfrm>
            <a:off x="8660707" y="6245373"/>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61">
            <a:extLst>
              <a:ext uri="{FF2B5EF4-FFF2-40B4-BE49-F238E27FC236}">
                <a16:creationId xmlns:a16="http://schemas.microsoft.com/office/drawing/2014/main" id="{0DC87E8F-F086-43B4-9F23-D4682BE1D8FC}"/>
              </a:ext>
            </a:extLst>
          </p:cNvPr>
          <p:cNvSpPr>
            <a:spLocks noChangeArrowheads="1"/>
          </p:cNvSpPr>
          <p:nvPr/>
        </p:nvSpPr>
        <p:spPr bwMode="auto">
          <a:xfrm>
            <a:off x="8660707" y="6245373"/>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Rectangle 62">
            <a:extLst>
              <a:ext uri="{FF2B5EF4-FFF2-40B4-BE49-F238E27FC236}">
                <a16:creationId xmlns:a16="http://schemas.microsoft.com/office/drawing/2014/main" id="{B12DB5BE-4E82-4FC9-9D7B-99DE3862CAAB}"/>
              </a:ext>
            </a:extLst>
          </p:cNvPr>
          <p:cNvSpPr>
            <a:spLocks noChangeArrowheads="1"/>
          </p:cNvSpPr>
          <p:nvPr/>
        </p:nvSpPr>
        <p:spPr bwMode="auto">
          <a:xfrm>
            <a:off x="8660707" y="6012011"/>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3" name="Rectangle 42">
            <a:extLst>
              <a:ext uri="{FF2B5EF4-FFF2-40B4-BE49-F238E27FC236}">
                <a16:creationId xmlns:a16="http://schemas.microsoft.com/office/drawing/2014/main" id="{181F2B6D-1279-4C22-88FC-42F311FC607E}"/>
              </a:ext>
            </a:extLst>
          </p:cNvPr>
          <p:cNvSpPr>
            <a:spLocks noChangeArrowheads="1"/>
          </p:cNvSpPr>
          <p:nvPr/>
        </p:nvSpPr>
        <p:spPr bwMode="auto">
          <a:xfrm>
            <a:off x="8660707" y="601201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43">
            <a:extLst>
              <a:ext uri="{FF2B5EF4-FFF2-40B4-BE49-F238E27FC236}">
                <a16:creationId xmlns:a16="http://schemas.microsoft.com/office/drawing/2014/main" id="{7DFD239D-2067-480F-B2C8-A9CE9EDAECEF}"/>
              </a:ext>
            </a:extLst>
          </p:cNvPr>
          <p:cNvSpPr>
            <a:spLocks noChangeArrowheads="1"/>
          </p:cNvSpPr>
          <p:nvPr/>
        </p:nvSpPr>
        <p:spPr bwMode="auto">
          <a:xfrm>
            <a:off x="7342536" y="600883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rPr>
              <a:t>Lower band signal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44">
            <a:extLst>
              <a:ext uri="{FF2B5EF4-FFF2-40B4-BE49-F238E27FC236}">
                <a16:creationId xmlns:a16="http://schemas.microsoft.com/office/drawing/2014/main" id="{67B6790B-0D6B-473D-B38D-63580A7AA4D1}"/>
              </a:ext>
            </a:extLst>
          </p:cNvPr>
          <p:cNvSpPr>
            <a:spLocks noChangeArrowheads="1"/>
          </p:cNvSpPr>
          <p:nvPr/>
        </p:nvSpPr>
        <p:spPr bwMode="auto">
          <a:xfrm>
            <a:off x="7366349" y="6242198"/>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002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755576" y="722910"/>
            <a:ext cx="7772400" cy="1066800"/>
          </a:xfrm>
        </p:spPr>
        <p:txBody>
          <a:bodyPr/>
          <a:lstStyle/>
          <a:p>
            <a:r>
              <a:rPr lang="en-US" dirty="0"/>
              <a:t>Discovery assistance request propagation</a:t>
            </a:r>
          </a:p>
        </p:txBody>
      </p:sp>
      <p:sp>
        <p:nvSpPr>
          <p:cNvPr id="3" name="Content Placeholder 2"/>
          <p:cNvSpPr>
            <a:spLocks noGrp="1"/>
          </p:cNvSpPr>
          <p:nvPr>
            <p:ph idx="1"/>
          </p:nvPr>
        </p:nvSpPr>
        <p:spPr>
          <a:xfrm>
            <a:off x="467543" y="1768012"/>
            <a:ext cx="3790027" cy="3965244"/>
          </a:xfrm>
        </p:spPr>
        <p:txBody>
          <a:bodyPr/>
          <a:lstStyle/>
          <a:p>
            <a:r>
              <a:rPr lang="en-US" sz="1800" dirty="0"/>
              <a:t>AP responds to new STA with DMG discovery assistance response on lower band</a:t>
            </a:r>
          </a:p>
          <a:p>
            <a:r>
              <a:rPr lang="en-US" sz="1800" dirty="0"/>
              <a:t>Response includes:</a:t>
            </a:r>
          </a:p>
          <a:p>
            <a:pPr lvl="1"/>
            <a:r>
              <a:rPr lang="en-US" sz="1400" dirty="0"/>
              <a:t>Discovery assistance response (accept/reject)</a:t>
            </a:r>
          </a:p>
          <a:p>
            <a:pPr lvl="1"/>
            <a:r>
              <a:rPr lang="en-US" sz="1400" dirty="0"/>
              <a:t>MAC address of AP and PCP 1</a:t>
            </a:r>
          </a:p>
          <a:p>
            <a:pPr lvl="1"/>
            <a:r>
              <a:rPr lang="en-US" sz="1400" dirty="0"/>
              <a:t>Start time of the discovery assistance (including AP and PCP1) </a:t>
            </a:r>
          </a:p>
          <a:p>
            <a:pPr lvl="1"/>
            <a:r>
              <a:rPr lang="en-US" sz="1400" dirty="0"/>
              <a:t>Discovery assistance window length (including AP and PCP1) </a:t>
            </a:r>
          </a:p>
          <a:p>
            <a:pPr lvl="1"/>
            <a:endParaRPr lang="en-US" sz="14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5</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4297787" y="2218905"/>
            <a:ext cx="1645033" cy="1384995"/>
          </a:xfrm>
          <a:prstGeom prst="rect">
            <a:avLst/>
          </a:prstGeom>
          <a:noFill/>
        </p:spPr>
        <p:txBody>
          <a:bodyPr wrap="square" rtlCol="0">
            <a:spAutoFit/>
          </a:bodyPr>
          <a:lstStyle/>
          <a:p>
            <a:r>
              <a:rPr lang="en-US" b="1" dirty="0"/>
              <a:t>Multi-band Discovery Assistance Procedure</a:t>
            </a:r>
          </a:p>
          <a:p>
            <a:r>
              <a:rPr lang="en-US" dirty="0">
                <a:sym typeface="Wingdings" panose="05000000000000000000" pitchFamily="2" charset="2"/>
              </a:rPr>
              <a:t>FST Setup Response frame with DMG Discovery Assistance element</a:t>
            </a:r>
            <a:endParaRPr lang="en-US" dirty="0"/>
          </a:p>
          <a:p>
            <a:endParaRPr lang="en-US" dirty="0"/>
          </a:p>
        </p:txBody>
      </p:sp>
      <p:cxnSp>
        <p:nvCxnSpPr>
          <p:cNvPr id="5" name="Straight Arrow Connector 4"/>
          <p:cNvCxnSpPr>
            <a:stCxn id="30" idx="3"/>
          </p:cNvCxnSpPr>
          <p:nvPr/>
        </p:nvCxnSpPr>
        <p:spPr bwMode="auto">
          <a:xfrm>
            <a:off x="5942820" y="2911403"/>
            <a:ext cx="409711" cy="38031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Arrow Connector 81"/>
          <p:cNvCxnSpPr>
            <a:stCxn id="43" idx="3"/>
            <a:endCxn id="42"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23" name="Freeform 22"/>
          <p:cNvSpPr/>
          <p:nvPr/>
        </p:nvSpPr>
        <p:spPr bwMode="auto">
          <a:xfrm rot="20593445">
            <a:off x="4250583" y="3305038"/>
            <a:ext cx="4250743" cy="1088462"/>
          </a:xfrm>
          <a:custGeom>
            <a:avLst/>
            <a:gdLst>
              <a:gd name="connsiteX0" fmla="*/ 0 w 2431177"/>
              <a:gd name="connsiteY0" fmla="*/ 533039 h 533039"/>
              <a:gd name="connsiteX1" fmla="*/ 1092079 w 2431177"/>
              <a:gd name="connsiteY1" fmla="*/ 147344 h 533039"/>
              <a:gd name="connsiteX2" fmla="*/ 2431177 w 2431177"/>
              <a:gd name="connsiteY2" fmla="*/ 0 h 533039"/>
            </a:gdLst>
            <a:ahLst/>
            <a:cxnLst>
              <a:cxn ang="0">
                <a:pos x="connsiteX0" y="connsiteY0"/>
              </a:cxn>
              <a:cxn ang="0">
                <a:pos x="connsiteX1" y="connsiteY1"/>
              </a:cxn>
              <a:cxn ang="0">
                <a:pos x="connsiteX2" y="connsiteY2"/>
              </a:cxn>
            </a:cxnLst>
            <a:rect l="l" t="t" r="r" b="b"/>
            <a:pathLst>
              <a:path w="2431177" h="533039">
                <a:moveTo>
                  <a:pt x="0" y="533039"/>
                </a:moveTo>
                <a:cubicBezTo>
                  <a:pt x="343441" y="384611"/>
                  <a:pt x="686883" y="236184"/>
                  <a:pt x="1092079" y="147344"/>
                </a:cubicBezTo>
                <a:cubicBezTo>
                  <a:pt x="1497275" y="58504"/>
                  <a:pt x="1964226" y="29252"/>
                  <a:pt x="2431177" y="0"/>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TextBox 50"/>
          <p:cNvSpPr txBox="1"/>
          <p:nvPr/>
        </p:nvSpPr>
        <p:spPr>
          <a:xfrm rot="19877473">
            <a:off x="5423266" y="3086875"/>
            <a:ext cx="2520538" cy="403890"/>
          </a:xfrm>
          <a:prstGeom prst="rect">
            <a:avLst/>
          </a:prstGeom>
          <a:noFill/>
        </p:spPr>
        <p:txBody>
          <a:bodyPr wrap="none" rtlCol="0">
            <a:spAutoFit/>
          </a:bodyPr>
          <a:lstStyle/>
          <a:p>
            <a:r>
              <a:rPr lang="en-US" sz="1000" dirty="0"/>
              <a:t>(4) Discovery Asst. </a:t>
            </a:r>
            <a:r>
              <a:rPr lang="en-US" sz="1000" dirty="0" err="1"/>
              <a:t>Resp</a:t>
            </a:r>
            <a:endParaRPr lang="en-US" sz="1000" dirty="0"/>
          </a:p>
        </p:txBody>
      </p:sp>
      <p:sp>
        <p:nvSpPr>
          <p:cNvPr id="85" name="TextBox 84"/>
          <p:cNvSpPr txBox="1"/>
          <p:nvPr/>
        </p:nvSpPr>
        <p:spPr>
          <a:xfrm rot="19658563">
            <a:off x="5442656" y="3372524"/>
            <a:ext cx="3149853" cy="454377"/>
          </a:xfrm>
          <a:prstGeom prst="rect">
            <a:avLst/>
          </a:prstGeom>
          <a:noFill/>
        </p:spPr>
        <p:txBody>
          <a:bodyPr wrap="none" rtlCol="0">
            <a:spAutoFit/>
          </a:bodyPr>
          <a:lstStyle/>
          <a:p>
            <a:r>
              <a:rPr lang="en-US" dirty="0"/>
              <a:t>Established sub-6GHz link</a:t>
            </a:r>
          </a:p>
        </p:txBody>
      </p:sp>
      <p:sp>
        <p:nvSpPr>
          <p:cNvPr id="32" name="TextBox 31"/>
          <p:cNvSpPr txBox="1"/>
          <p:nvPr/>
        </p:nvSpPr>
        <p:spPr>
          <a:xfrm rot="19764318">
            <a:off x="5900234" y="3678582"/>
            <a:ext cx="2435719" cy="403890"/>
          </a:xfrm>
          <a:prstGeom prst="rect">
            <a:avLst/>
          </a:prstGeom>
          <a:noFill/>
        </p:spPr>
        <p:txBody>
          <a:bodyPr wrap="none" rtlCol="0">
            <a:spAutoFit/>
          </a:bodyPr>
          <a:lstStyle/>
          <a:p>
            <a:r>
              <a:rPr lang="en-US" sz="1000" dirty="0"/>
              <a:t>(1) Discovery Asst. </a:t>
            </a:r>
            <a:r>
              <a:rPr lang="en-US" sz="1000" dirty="0" err="1"/>
              <a:t>Req</a:t>
            </a:r>
            <a:endParaRPr lang="en-US" sz="1000" dirty="0"/>
          </a:p>
        </p:txBody>
      </p:sp>
      <p:cxnSp>
        <p:nvCxnSpPr>
          <p:cNvPr id="26" name="Straight Arrow Connector 25"/>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27" name="TextBox 26"/>
          <p:cNvSpPr txBox="1"/>
          <p:nvPr/>
        </p:nvSpPr>
        <p:spPr>
          <a:xfrm rot="21047754">
            <a:off x="5655470" y="4707781"/>
            <a:ext cx="1918166" cy="276999"/>
          </a:xfrm>
          <a:prstGeom prst="rect">
            <a:avLst/>
          </a:prstGeom>
          <a:noFill/>
        </p:spPr>
        <p:txBody>
          <a:bodyPr wrap="square" rtlCol="0">
            <a:spAutoFit/>
          </a:bodyPr>
          <a:lstStyle/>
          <a:p>
            <a:pPr algn="ctr"/>
            <a:r>
              <a:rPr lang="en-US" dirty="0"/>
              <a:t>Established mmW link</a:t>
            </a:r>
          </a:p>
        </p:txBody>
      </p:sp>
      <p:sp>
        <p:nvSpPr>
          <p:cNvPr id="21" name="Freeform 20"/>
          <p:cNvSpPr/>
          <p:nvPr/>
        </p:nvSpPr>
        <p:spPr bwMode="auto">
          <a:xfrm rot="20224360">
            <a:off x="4590152" y="4355411"/>
            <a:ext cx="3640987" cy="940157"/>
          </a:xfrm>
          <a:custGeom>
            <a:avLst/>
            <a:gdLst>
              <a:gd name="connsiteX0" fmla="*/ 0 w 1262129"/>
              <a:gd name="connsiteY0" fmla="*/ 0 h 940157"/>
              <a:gd name="connsiteX1" fmla="*/ 734095 w 1262129"/>
              <a:gd name="connsiteY1" fmla="*/ 347729 h 940157"/>
              <a:gd name="connsiteX2" fmla="*/ 1262129 w 1262129"/>
              <a:gd name="connsiteY2" fmla="*/ 940157 h 940157"/>
            </a:gdLst>
            <a:ahLst/>
            <a:cxnLst>
              <a:cxn ang="0">
                <a:pos x="connsiteX0" y="connsiteY0"/>
              </a:cxn>
              <a:cxn ang="0">
                <a:pos x="connsiteX1" y="connsiteY1"/>
              </a:cxn>
              <a:cxn ang="0">
                <a:pos x="connsiteX2" y="connsiteY2"/>
              </a:cxn>
            </a:cxnLst>
            <a:rect l="l" t="t" r="r" b="b"/>
            <a:pathLst>
              <a:path w="1262129" h="940157">
                <a:moveTo>
                  <a:pt x="0" y="0"/>
                </a:moveTo>
                <a:cubicBezTo>
                  <a:pt x="261870" y="95518"/>
                  <a:pt x="523740" y="191036"/>
                  <a:pt x="734095" y="347729"/>
                </a:cubicBezTo>
                <a:cubicBezTo>
                  <a:pt x="944450" y="504422"/>
                  <a:pt x="1103289" y="722289"/>
                  <a:pt x="1262129" y="940157"/>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Freeform 21"/>
          <p:cNvSpPr/>
          <p:nvPr/>
        </p:nvSpPr>
        <p:spPr bwMode="auto">
          <a:xfrm rot="20224360">
            <a:off x="4599441" y="4453874"/>
            <a:ext cx="3692480" cy="1008275"/>
          </a:xfrm>
          <a:custGeom>
            <a:avLst/>
            <a:gdLst>
              <a:gd name="connsiteX0" fmla="*/ 1287887 w 1287887"/>
              <a:gd name="connsiteY0" fmla="*/ 965915 h 965915"/>
              <a:gd name="connsiteX1" fmla="*/ 502276 w 1287887"/>
              <a:gd name="connsiteY1" fmla="*/ 566670 h 965915"/>
              <a:gd name="connsiteX2" fmla="*/ 0 w 1287887"/>
              <a:gd name="connsiteY2" fmla="*/ 0 h 965915"/>
            </a:gdLst>
            <a:ahLst/>
            <a:cxnLst>
              <a:cxn ang="0">
                <a:pos x="connsiteX0" y="connsiteY0"/>
              </a:cxn>
              <a:cxn ang="0">
                <a:pos x="connsiteX1" y="connsiteY1"/>
              </a:cxn>
              <a:cxn ang="0">
                <a:pos x="connsiteX2" y="connsiteY2"/>
              </a:cxn>
            </a:cxnLst>
            <a:rect l="l" t="t" r="r" b="b"/>
            <a:pathLst>
              <a:path w="1287887" h="965915">
                <a:moveTo>
                  <a:pt x="1287887" y="965915"/>
                </a:moveTo>
                <a:cubicBezTo>
                  <a:pt x="1002405" y="846785"/>
                  <a:pt x="716924" y="727656"/>
                  <a:pt x="502276" y="566670"/>
                </a:cubicBezTo>
                <a:cubicBezTo>
                  <a:pt x="287628" y="405684"/>
                  <a:pt x="143814" y="202842"/>
                  <a:pt x="0" y="0"/>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TextBox 32"/>
          <p:cNvSpPr txBox="1"/>
          <p:nvPr/>
        </p:nvSpPr>
        <p:spPr>
          <a:xfrm rot="21000923">
            <a:off x="5326197" y="5068755"/>
            <a:ext cx="2493665" cy="400110"/>
          </a:xfrm>
          <a:prstGeom prst="rect">
            <a:avLst/>
          </a:prstGeom>
          <a:noFill/>
        </p:spPr>
        <p:txBody>
          <a:bodyPr wrap="square" rtlCol="0">
            <a:spAutoFit/>
          </a:bodyPr>
          <a:lstStyle/>
          <a:p>
            <a:pPr algn="ctr"/>
            <a:r>
              <a:rPr lang="en-US" sz="1000" dirty="0"/>
              <a:t>(2) Discovery Asst. Req.</a:t>
            </a:r>
          </a:p>
        </p:txBody>
      </p:sp>
      <p:sp>
        <p:nvSpPr>
          <p:cNvPr id="34" name="TextBox 33"/>
          <p:cNvSpPr txBox="1"/>
          <p:nvPr/>
        </p:nvSpPr>
        <p:spPr>
          <a:xfrm rot="21181851">
            <a:off x="5668791" y="4315383"/>
            <a:ext cx="2706152" cy="400110"/>
          </a:xfrm>
          <a:prstGeom prst="rect">
            <a:avLst/>
          </a:prstGeom>
          <a:noFill/>
        </p:spPr>
        <p:txBody>
          <a:bodyPr wrap="square" rtlCol="0">
            <a:spAutoFit/>
          </a:bodyPr>
          <a:lstStyle/>
          <a:p>
            <a:pPr algn="ctr"/>
            <a:r>
              <a:rPr lang="en-US" sz="1000" dirty="0"/>
              <a:t>(3) Discovery Asst. Resp.</a:t>
            </a:r>
          </a:p>
        </p:txBody>
      </p:sp>
      <p:sp>
        <p:nvSpPr>
          <p:cNvPr id="42" name="Flowchart: Connector 41"/>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Flowchart: Connector 42"/>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Flowchart: Connector 44"/>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Pie 45"/>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TextBox 47"/>
          <p:cNvSpPr txBox="1"/>
          <p:nvPr/>
        </p:nvSpPr>
        <p:spPr>
          <a:xfrm>
            <a:off x="7956067" y="4750902"/>
            <a:ext cx="539443" cy="276999"/>
          </a:xfrm>
          <a:prstGeom prst="rect">
            <a:avLst/>
          </a:prstGeom>
          <a:noFill/>
        </p:spPr>
        <p:txBody>
          <a:bodyPr wrap="none" rtlCol="0">
            <a:spAutoFit/>
          </a:bodyPr>
          <a:lstStyle/>
          <a:p>
            <a:r>
              <a:rPr lang="en-US" sz="1200" dirty="0">
                <a:solidFill>
                  <a:schemeClr val="tx1"/>
                </a:solidFill>
              </a:rPr>
              <a:t>STA1</a:t>
            </a:r>
          </a:p>
        </p:txBody>
      </p:sp>
      <p:sp>
        <p:nvSpPr>
          <p:cNvPr id="53" name="TextBox 52"/>
          <p:cNvSpPr txBox="1"/>
          <p:nvPr/>
        </p:nvSpPr>
        <p:spPr>
          <a:xfrm>
            <a:off x="8390300" y="4753115"/>
            <a:ext cx="566886" cy="276999"/>
          </a:xfrm>
          <a:prstGeom prst="rect">
            <a:avLst/>
          </a:prstGeom>
          <a:noFill/>
        </p:spPr>
        <p:txBody>
          <a:bodyPr wrap="none" rtlCol="0">
            <a:spAutoFit/>
          </a:bodyPr>
          <a:lstStyle/>
          <a:p>
            <a:r>
              <a:rPr lang="en-US" sz="1200" dirty="0">
                <a:solidFill>
                  <a:schemeClr val="tx1"/>
                </a:solidFill>
              </a:rPr>
              <a:t>PCP 1</a:t>
            </a:r>
          </a:p>
        </p:txBody>
      </p:sp>
      <p:sp>
        <p:nvSpPr>
          <p:cNvPr id="56" name="TextBox 55"/>
          <p:cNvSpPr txBox="1"/>
          <p:nvPr/>
        </p:nvSpPr>
        <p:spPr>
          <a:xfrm>
            <a:off x="3736098" y="5317645"/>
            <a:ext cx="970841" cy="461665"/>
          </a:xfrm>
          <a:prstGeom prst="rect">
            <a:avLst/>
          </a:prstGeom>
          <a:noFill/>
        </p:spPr>
        <p:txBody>
          <a:bodyPr wrap="square" rtlCol="0">
            <a:spAutoFit/>
          </a:bodyPr>
          <a:lstStyle/>
          <a:p>
            <a:r>
              <a:rPr lang="en-US" sz="1200" dirty="0">
                <a:solidFill>
                  <a:schemeClr val="tx1"/>
                </a:solidFill>
              </a:rPr>
              <a:t>Multi-band </a:t>
            </a:r>
            <a:r>
              <a:rPr lang="en-US" dirty="0"/>
              <a:t>capable AP</a:t>
            </a:r>
          </a:p>
        </p:txBody>
      </p:sp>
      <p:sp>
        <p:nvSpPr>
          <p:cNvPr id="57" name="Rectangle 56"/>
          <p:cNvSpPr/>
          <p:nvPr/>
        </p:nvSpPr>
        <p:spPr>
          <a:xfrm>
            <a:off x="3903736" y="5112251"/>
            <a:ext cx="380232" cy="276999"/>
          </a:xfrm>
          <a:prstGeom prst="rect">
            <a:avLst/>
          </a:prstGeom>
        </p:spPr>
        <p:txBody>
          <a:bodyPr wrap="none">
            <a:spAutoFit/>
          </a:bodyPr>
          <a:lstStyle/>
          <a:p>
            <a:r>
              <a:rPr lang="en-US" dirty="0"/>
              <a:t>AP</a:t>
            </a:r>
          </a:p>
        </p:txBody>
      </p:sp>
      <p:sp>
        <p:nvSpPr>
          <p:cNvPr id="59" name="TextBox 58"/>
          <p:cNvSpPr txBox="1"/>
          <p:nvPr/>
        </p:nvSpPr>
        <p:spPr>
          <a:xfrm>
            <a:off x="8274900" y="1894744"/>
            <a:ext cx="791114" cy="276999"/>
          </a:xfrm>
          <a:prstGeom prst="rect">
            <a:avLst/>
          </a:prstGeom>
          <a:noFill/>
        </p:spPr>
        <p:txBody>
          <a:bodyPr wrap="none" rtlCol="0">
            <a:spAutoFit/>
          </a:bodyPr>
          <a:lstStyle/>
          <a:p>
            <a:r>
              <a:rPr lang="en-US" sz="1200" dirty="0">
                <a:solidFill>
                  <a:schemeClr val="tx1"/>
                </a:solidFill>
              </a:rPr>
              <a:t>New STA</a:t>
            </a:r>
          </a:p>
        </p:txBody>
      </p:sp>
      <p:sp>
        <p:nvSpPr>
          <p:cNvPr id="60" name="TextBox 59"/>
          <p:cNvSpPr txBox="1"/>
          <p:nvPr/>
        </p:nvSpPr>
        <p:spPr>
          <a:xfrm>
            <a:off x="8187693" y="2107999"/>
            <a:ext cx="996939" cy="461665"/>
          </a:xfrm>
          <a:prstGeom prst="rect">
            <a:avLst/>
          </a:prstGeom>
          <a:noFill/>
        </p:spPr>
        <p:txBody>
          <a:bodyPr wrap="square" rtlCol="0">
            <a:spAutoFit/>
          </a:bodyPr>
          <a:lstStyle/>
          <a:p>
            <a:r>
              <a:rPr lang="en-US" sz="1200" dirty="0">
                <a:solidFill>
                  <a:schemeClr val="tx1"/>
                </a:solidFill>
              </a:rPr>
              <a:t>Multi-band capable STA</a:t>
            </a:r>
          </a:p>
        </p:txBody>
      </p:sp>
      <p:sp>
        <p:nvSpPr>
          <p:cNvPr id="38" name="Freeform 37"/>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60">
            <a:extLst>
              <a:ext uri="{FF2B5EF4-FFF2-40B4-BE49-F238E27FC236}">
                <a16:creationId xmlns:a16="http://schemas.microsoft.com/office/drawing/2014/main" id="{1AB1509A-E5A2-43EA-AFA6-30799848F12E}"/>
              </a:ext>
            </a:extLst>
          </p:cNvPr>
          <p:cNvSpPr>
            <a:spLocks noChangeArrowheads="1"/>
          </p:cNvSpPr>
          <p:nvPr/>
        </p:nvSpPr>
        <p:spPr bwMode="auto">
          <a:xfrm>
            <a:off x="8660707" y="6245373"/>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61">
            <a:extLst>
              <a:ext uri="{FF2B5EF4-FFF2-40B4-BE49-F238E27FC236}">
                <a16:creationId xmlns:a16="http://schemas.microsoft.com/office/drawing/2014/main" id="{B457E9F7-470D-4F45-8317-4840CEB3B471}"/>
              </a:ext>
            </a:extLst>
          </p:cNvPr>
          <p:cNvSpPr>
            <a:spLocks noChangeArrowheads="1"/>
          </p:cNvSpPr>
          <p:nvPr/>
        </p:nvSpPr>
        <p:spPr bwMode="auto">
          <a:xfrm>
            <a:off x="8660707" y="6245373"/>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Rectangle 62">
            <a:extLst>
              <a:ext uri="{FF2B5EF4-FFF2-40B4-BE49-F238E27FC236}">
                <a16:creationId xmlns:a16="http://schemas.microsoft.com/office/drawing/2014/main" id="{6228BA9B-7297-404B-A5E7-35D909709018}"/>
              </a:ext>
            </a:extLst>
          </p:cNvPr>
          <p:cNvSpPr>
            <a:spLocks noChangeArrowheads="1"/>
          </p:cNvSpPr>
          <p:nvPr/>
        </p:nvSpPr>
        <p:spPr bwMode="auto">
          <a:xfrm>
            <a:off x="8660707" y="6012011"/>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1" name="Rectangle 60">
            <a:extLst>
              <a:ext uri="{FF2B5EF4-FFF2-40B4-BE49-F238E27FC236}">
                <a16:creationId xmlns:a16="http://schemas.microsoft.com/office/drawing/2014/main" id="{6BF1AF10-0F6F-4CE8-8432-52F5A41B459E}"/>
              </a:ext>
            </a:extLst>
          </p:cNvPr>
          <p:cNvSpPr>
            <a:spLocks noChangeArrowheads="1"/>
          </p:cNvSpPr>
          <p:nvPr/>
        </p:nvSpPr>
        <p:spPr bwMode="auto">
          <a:xfrm>
            <a:off x="8660707" y="601201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Rectangle 67">
            <a:extLst>
              <a:ext uri="{FF2B5EF4-FFF2-40B4-BE49-F238E27FC236}">
                <a16:creationId xmlns:a16="http://schemas.microsoft.com/office/drawing/2014/main" id="{46BE7E76-7259-49D6-889F-3C578AEB07CA}"/>
              </a:ext>
            </a:extLst>
          </p:cNvPr>
          <p:cNvSpPr>
            <a:spLocks noChangeArrowheads="1"/>
          </p:cNvSpPr>
          <p:nvPr/>
        </p:nvSpPr>
        <p:spPr bwMode="auto">
          <a:xfrm>
            <a:off x="7342536" y="600883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rPr>
              <a:t>Lower band signal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68">
            <a:extLst>
              <a:ext uri="{FF2B5EF4-FFF2-40B4-BE49-F238E27FC236}">
                <a16:creationId xmlns:a16="http://schemas.microsoft.com/office/drawing/2014/main" id="{BFF0105B-E50A-4ED7-B4C1-A67B4E7F91B3}"/>
              </a:ext>
            </a:extLst>
          </p:cNvPr>
          <p:cNvSpPr>
            <a:spLocks noChangeArrowheads="1"/>
          </p:cNvSpPr>
          <p:nvPr/>
        </p:nvSpPr>
        <p:spPr bwMode="auto">
          <a:xfrm>
            <a:off x="7366349" y="6242198"/>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3917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a:t>Discovery assistance request propagation</a:t>
            </a:r>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6</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cxnSp>
        <p:nvCxnSpPr>
          <p:cNvPr id="80" name="Straight Arrow Connector 79"/>
          <p:cNvCxnSpPr>
            <a:stCxn id="64" idx="3"/>
          </p:cNvCxnSpPr>
          <p:nvPr/>
        </p:nvCxnSpPr>
        <p:spPr bwMode="auto">
          <a:xfrm flipH="1">
            <a:off x="4571098" y="2789249"/>
            <a:ext cx="3697720" cy="2238652"/>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86" name="TextBox 85"/>
          <p:cNvSpPr txBox="1"/>
          <p:nvPr/>
        </p:nvSpPr>
        <p:spPr>
          <a:xfrm rot="5074730">
            <a:off x="7992487" y="3225791"/>
            <a:ext cx="904921" cy="461665"/>
          </a:xfrm>
          <a:prstGeom prst="rect">
            <a:avLst/>
          </a:prstGeom>
          <a:noFill/>
        </p:spPr>
        <p:txBody>
          <a:bodyPr wrap="square" rtlCol="0">
            <a:spAutoFit/>
          </a:bodyPr>
          <a:lstStyle/>
          <a:p>
            <a:r>
              <a:rPr lang="en-US" sz="1200" dirty="0">
                <a:solidFill>
                  <a:schemeClr val="tx1"/>
                </a:solidFill>
              </a:rPr>
              <a:t>Potential mmW link</a:t>
            </a:r>
          </a:p>
        </p:txBody>
      </p:sp>
      <p:sp>
        <p:nvSpPr>
          <p:cNvPr id="96" name="TextBox 95"/>
          <p:cNvSpPr txBox="1"/>
          <p:nvPr/>
        </p:nvSpPr>
        <p:spPr>
          <a:xfrm rot="19705097">
            <a:off x="5679473" y="3581096"/>
            <a:ext cx="1704435" cy="276999"/>
          </a:xfrm>
          <a:prstGeom prst="rect">
            <a:avLst/>
          </a:prstGeom>
          <a:noFill/>
        </p:spPr>
        <p:txBody>
          <a:bodyPr wrap="square" rtlCol="0">
            <a:spAutoFit/>
          </a:bodyPr>
          <a:lstStyle/>
          <a:p>
            <a:r>
              <a:rPr lang="en-US" sz="1200" dirty="0">
                <a:solidFill>
                  <a:schemeClr val="tx1"/>
                </a:solidFill>
              </a:rPr>
              <a:t>Potential mmW link</a:t>
            </a:r>
          </a:p>
        </p:txBody>
      </p:sp>
      <p:sp>
        <p:nvSpPr>
          <p:cNvPr id="8" name="TextBox 7"/>
          <p:cNvSpPr txBox="1"/>
          <p:nvPr/>
        </p:nvSpPr>
        <p:spPr>
          <a:xfrm>
            <a:off x="3573551" y="4438604"/>
            <a:ext cx="1133388" cy="276999"/>
          </a:xfrm>
          <a:prstGeom prst="rect">
            <a:avLst/>
          </a:prstGeom>
          <a:noFill/>
        </p:spPr>
        <p:txBody>
          <a:bodyPr wrap="square" rtlCol="0">
            <a:spAutoFit/>
          </a:bodyPr>
          <a:lstStyle/>
          <a:p>
            <a:r>
              <a:rPr lang="en-US" dirty="0"/>
              <a:t>mmW SSW</a:t>
            </a:r>
          </a:p>
        </p:txBody>
      </p:sp>
      <p:sp>
        <p:nvSpPr>
          <p:cNvPr id="32" name="TextBox 31"/>
          <p:cNvSpPr txBox="1"/>
          <p:nvPr/>
        </p:nvSpPr>
        <p:spPr>
          <a:xfrm>
            <a:off x="7647687" y="3973907"/>
            <a:ext cx="1133388" cy="276999"/>
          </a:xfrm>
          <a:prstGeom prst="rect">
            <a:avLst/>
          </a:prstGeom>
          <a:noFill/>
        </p:spPr>
        <p:txBody>
          <a:bodyPr wrap="square" rtlCol="0">
            <a:spAutoFit/>
          </a:bodyPr>
          <a:lstStyle/>
          <a:p>
            <a:r>
              <a:rPr lang="en-US" dirty="0"/>
              <a:t>mmW SSW</a:t>
            </a:r>
          </a:p>
        </p:txBody>
      </p:sp>
      <p:pic>
        <p:nvPicPr>
          <p:cNvPr id="4" name="Picture 3"/>
          <p:cNvPicPr>
            <a:picLocks noChangeAspect="1"/>
          </p:cNvPicPr>
          <p:nvPr/>
        </p:nvPicPr>
        <p:blipFill>
          <a:blip r:embed="rId2"/>
          <a:stretch>
            <a:fillRect/>
          </a:stretch>
        </p:blipFill>
        <p:spPr>
          <a:xfrm rot="3919017">
            <a:off x="4273294" y="4407703"/>
            <a:ext cx="766600" cy="963398"/>
          </a:xfrm>
          <a:prstGeom prst="rect">
            <a:avLst/>
          </a:prstGeom>
        </p:spPr>
      </p:pic>
      <p:sp>
        <p:nvSpPr>
          <p:cNvPr id="50" name="Rectangle 49"/>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57" name="Straight Arrow Connector 56"/>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58" name="TextBox 57"/>
          <p:cNvSpPr txBox="1"/>
          <p:nvPr/>
        </p:nvSpPr>
        <p:spPr>
          <a:xfrm rot="21047754">
            <a:off x="5655470" y="4707781"/>
            <a:ext cx="1918166" cy="276999"/>
          </a:xfrm>
          <a:prstGeom prst="rect">
            <a:avLst/>
          </a:prstGeom>
          <a:noFill/>
        </p:spPr>
        <p:txBody>
          <a:bodyPr wrap="square" rtlCol="0">
            <a:spAutoFit/>
          </a:bodyPr>
          <a:lstStyle/>
          <a:p>
            <a:pPr algn="ctr"/>
            <a:r>
              <a:rPr lang="en-US" dirty="0"/>
              <a:t>Established mmW link</a:t>
            </a:r>
          </a:p>
        </p:txBody>
      </p:sp>
      <p:sp>
        <p:nvSpPr>
          <p:cNvPr id="63" name="Flowchart: Connector 62"/>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Flowchart: Connector 63"/>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TextBox 67"/>
          <p:cNvSpPr txBox="1"/>
          <p:nvPr/>
        </p:nvSpPr>
        <p:spPr>
          <a:xfrm>
            <a:off x="7956067" y="4750902"/>
            <a:ext cx="539443" cy="276999"/>
          </a:xfrm>
          <a:prstGeom prst="rect">
            <a:avLst/>
          </a:prstGeom>
          <a:noFill/>
        </p:spPr>
        <p:txBody>
          <a:bodyPr wrap="none" rtlCol="0">
            <a:spAutoFit/>
          </a:bodyPr>
          <a:lstStyle/>
          <a:p>
            <a:r>
              <a:rPr lang="en-US" sz="1200" dirty="0">
                <a:solidFill>
                  <a:schemeClr val="tx1"/>
                </a:solidFill>
              </a:rPr>
              <a:t>STA1</a:t>
            </a:r>
          </a:p>
        </p:txBody>
      </p:sp>
      <p:sp>
        <p:nvSpPr>
          <p:cNvPr id="69" name="TextBox 68"/>
          <p:cNvSpPr txBox="1"/>
          <p:nvPr/>
        </p:nvSpPr>
        <p:spPr>
          <a:xfrm>
            <a:off x="8390300" y="4753115"/>
            <a:ext cx="566886" cy="276999"/>
          </a:xfrm>
          <a:prstGeom prst="rect">
            <a:avLst/>
          </a:prstGeom>
          <a:noFill/>
        </p:spPr>
        <p:txBody>
          <a:bodyPr wrap="none" rtlCol="0">
            <a:spAutoFit/>
          </a:bodyPr>
          <a:lstStyle/>
          <a:p>
            <a:r>
              <a:rPr lang="en-US" sz="1200" dirty="0">
                <a:solidFill>
                  <a:schemeClr val="tx1"/>
                </a:solidFill>
              </a:rPr>
              <a:t>PCP 1</a:t>
            </a:r>
          </a:p>
        </p:txBody>
      </p:sp>
      <p:sp>
        <p:nvSpPr>
          <p:cNvPr id="71" name="TextBox 70"/>
          <p:cNvSpPr txBox="1"/>
          <p:nvPr/>
        </p:nvSpPr>
        <p:spPr>
          <a:xfrm>
            <a:off x="3736098" y="5317645"/>
            <a:ext cx="970841" cy="461665"/>
          </a:xfrm>
          <a:prstGeom prst="rect">
            <a:avLst/>
          </a:prstGeom>
          <a:noFill/>
        </p:spPr>
        <p:txBody>
          <a:bodyPr wrap="square" rtlCol="0">
            <a:spAutoFit/>
          </a:bodyPr>
          <a:lstStyle/>
          <a:p>
            <a:r>
              <a:rPr lang="en-US" sz="1200" dirty="0">
                <a:solidFill>
                  <a:schemeClr val="tx1"/>
                </a:solidFill>
              </a:rPr>
              <a:t>Multi-band </a:t>
            </a:r>
            <a:r>
              <a:rPr lang="en-US" dirty="0"/>
              <a:t>capable AP</a:t>
            </a:r>
          </a:p>
        </p:txBody>
      </p:sp>
      <p:sp>
        <p:nvSpPr>
          <p:cNvPr id="72" name="Rectangle 71"/>
          <p:cNvSpPr/>
          <p:nvPr/>
        </p:nvSpPr>
        <p:spPr>
          <a:xfrm>
            <a:off x="3903736" y="5112251"/>
            <a:ext cx="380232" cy="276999"/>
          </a:xfrm>
          <a:prstGeom prst="rect">
            <a:avLst/>
          </a:prstGeom>
        </p:spPr>
        <p:txBody>
          <a:bodyPr wrap="none">
            <a:spAutoFit/>
          </a:bodyPr>
          <a:lstStyle/>
          <a:p>
            <a:r>
              <a:rPr lang="en-US" dirty="0"/>
              <a:t>AP</a:t>
            </a:r>
          </a:p>
        </p:txBody>
      </p:sp>
      <p:sp>
        <p:nvSpPr>
          <p:cNvPr id="73" name="TextBox 72"/>
          <p:cNvSpPr txBox="1"/>
          <p:nvPr/>
        </p:nvSpPr>
        <p:spPr>
          <a:xfrm>
            <a:off x="8274900" y="1894744"/>
            <a:ext cx="791114" cy="276999"/>
          </a:xfrm>
          <a:prstGeom prst="rect">
            <a:avLst/>
          </a:prstGeom>
          <a:noFill/>
        </p:spPr>
        <p:txBody>
          <a:bodyPr wrap="none" rtlCol="0">
            <a:spAutoFit/>
          </a:bodyPr>
          <a:lstStyle/>
          <a:p>
            <a:r>
              <a:rPr lang="en-US" sz="1200" dirty="0">
                <a:solidFill>
                  <a:schemeClr val="tx1"/>
                </a:solidFill>
              </a:rPr>
              <a:t>New STA</a:t>
            </a:r>
          </a:p>
        </p:txBody>
      </p:sp>
      <p:sp>
        <p:nvSpPr>
          <p:cNvPr id="74" name="TextBox 73"/>
          <p:cNvSpPr txBox="1"/>
          <p:nvPr/>
        </p:nvSpPr>
        <p:spPr>
          <a:xfrm>
            <a:off x="8187693" y="2107999"/>
            <a:ext cx="996939" cy="461665"/>
          </a:xfrm>
          <a:prstGeom prst="rect">
            <a:avLst/>
          </a:prstGeom>
          <a:noFill/>
        </p:spPr>
        <p:txBody>
          <a:bodyPr wrap="square" rtlCol="0">
            <a:spAutoFit/>
          </a:bodyPr>
          <a:lstStyle/>
          <a:p>
            <a:r>
              <a:rPr lang="en-US" sz="1200" dirty="0">
                <a:solidFill>
                  <a:schemeClr val="tx1"/>
                </a:solidFill>
              </a:rPr>
              <a:t>Multi-band capable STA</a:t>
            </a:r>
          </a:p>
        </p:txBody>
      </p:sp>
      <p:cxnSp>
        <p:nvCxnSpPr>
          <p:cNvPr id="97" name="Straight Arrow Connector 96"/>
          <p:cNvCxnSpPr>
            <a:stCxn id="64" idx="4"/>
            <a:endCxn id="66" idx="6"/>
          </p:cNvCxnSpPr>
          <p:nvPr/>
        </p:nvCxnSpPr>
        <p:spPr bwMode="auto">
          <a:xfrm>
            <a:off x="8370967" y="2830870"/>
            <a:ext cx="171955" cy="1637083"/>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pic>
        <p:nvPicPr>
          <p:cNvPr id="28" name="Picture 27"/>
          <p:cNvPicPr>
            <a:picLocks noChangeAspect="1"/>
          </p:cNvPicPr>
          <p:nvPr/>
        </p:nvPicPr>
        <p:blipFill>
          <a:blip r:embed="rId2"/>
          <a:stretch>
            <a:fillRect/>
          </a:stretch>
        </p:blipFill>
        <p:spPr>
          <a:xfrm rot="3401279">
            <a:off x="8266223" y="3810542"/>
            <a:ext cx="766600" cy="963398"/>
          </a:xfrm>
          <a:prstGeom prst="rect">
            <a:avLst/>
          </a:prstGeom>
        </p:spPr>
      </p:pic>
      <p:sp>
        <p:nvSpPr>
          <p:cNvPr id="89" name="Flowchart: Connector 88"/>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Pie 89"/>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Content Placeholder 2"/>
          <p:cNvSpPr txBox="1">
            <a:spLocks/>
          </p:cNvSpPr>
          <p:nvPr/>
        </p:nvSpPr>
        <p:spPr bwMode="auto">
          <a:xfrm>
            <a:off x="467544" y="1768012"/>
            <a:ext cx="3317574" cy="3965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kern="0" dirty="0"/>
              <a:t>AP and PCP 1 start SSW on </a:t>
            </a:r>
            <a:r>
              <a:rPr lang="en-US" sz="1800" kern="0" dirty="0" err="1"/>
              <a:t>mmW</a:t>
            </a:r>
            <a:r>
              <a:rPr lang="en-US" sz="1800" kern="0" dirty="0"/>
              <a:t> band at the advertised time </a:t>
            </a:r>
          </a:p>
          <a:p>
            <a:r>
              <a:rPr lang="en-US" sz="1800" kern="0" dirty="0"/>
              <a:t>New STA can form </a:t>
            </a:r>
            <a:r>
              <a:rPr lang="en-US" sz="1800" kern="0" dirty="0" err="1"/>
              <a:t>mmW</a:t>
            </a:r>
            <a:r>
              <a:rPr lang="en-US" sz="1800" kern="0" dirty="0"/>
              <a:t> link with the STA in range</a:t>
            </a:r>
          </a:p>
        </p:txBody>
      </p:sp>
      <p:sp>
        <p:nvSpPr>
          <p:cNvPr id="40" name="Rectangle 60">
            <a:extLst>
              <a:ext uri="{FF2B5EF4-FFF2-40B4-BE49-F238E27FC236}">
                <a16:creationId xmlns:a16="http://schemas.microsoft.com/office/drawing/2014/main" id="{03A045A3-256A-459E-9A81-81BC9FD0AAAE}"/>
              </a:ext>
            </a:extLst>
          </p:cNvPr>
          <p:cNvSpPr>
            <a:spLocks noChangeArrowheads="1"/>
          </p:cNvSpPr>
          <p:nvPr/>
        </p:nvSpPr>
        <p:spPr bwMode="auto">
          <a:xfrm>
            <a:off x="8660707" y="6245373"/>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61">
            <a:extLst>
              <a:ext uri="{FF2B5EF4-FFF2-40B4-BE49-F238E27FC236}">
                <a16:creationId xmlns:a16="http://schemas.microsoft.com/office/drawing/2014/main" id="{E015B552-EE01-48FF-92C6-9A13F30F03F8}"/>
              </a:ext>
            </a:extLst>
          </p:cNvPr>
          <p:cNvSpPr>
            <a:spLocks noChangeArrowheads="1"/>
          </p:cNvSpPr>
          <p:nvPr/>
        </p:nvSpPr>
        <p:spPr bwMode="auto">
          <a:xfrm>
            <a:off x="8660707" y="6245373"/>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Rectangle 62">
            <a:extLst>
              <a:ext uri="{FF2B5EF4-FFF2-40B4-BE49-F238E27FC236}">
                <a16:creationId xmlns:a16="http://schemas.microsoft.com/office/drawing/2014/main" id="{840EA08A-6A08-47F4-A2A0-2EB711775B59}"/>
              </a:ext>
            </a:extLst>
          </p:cNvPr>
          <p:cNvSpPr>
            <a:spLocks noChangeArrowheads="1"/>
          </p:cNvSpPr>
          <p:nvPr/>
        </p:nvSpPr>
        <p:spPr bwMode="auto">
          <a:xfrm>
            <a:off x="8660707" y="6012011"/>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3" name="Rectangle 42">
            <a:extLst>
              <a:ext uri="{FF2B5EF4-FFF2-40B4-BE49-F238E27FC236}">
                <a16:creationId xmlns:a16="http://schemas.microsoft.com/office/drawing/2014/main" id="{35D82C3E-FB0F-47BA-861D-75CCBF9C901F}"/>
              </a:ext>
            </a:extLst>
          </p:cNvPr>
          <p:cNvSpPr>
            <a:spLocks noChangeArrowheads="1"/>
          </p:cNvSpPr>
          <p:nvPr/>
        </p:nvSpPr>
        <p:spPr bwMode="auto">
          <a:xfrm>
            <a:off x="8660707" y="601201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43">
            <a:extLst>
              <a:ext uri="{FF2B5EF4-FFF2-40B4-BE49-F238E27FC236}">
                <a16:creationId xmlns:a16="http://schemas.microsoft.com/office/drawing/2014/main" id="{00389832-2F04-40B6-A865-B6DABA41A023}"/>
              </a:ext>
            </a:extLst>
          </p:cNvPr>
          <p:cNvSpPr>
            <a:spLocks noChangeArrowheads="1"/>
          </p:cNvSpPr>
          <p:nvPr/>
        </p:nvSpPr>
        <p:spPr bwMode="auto">
          <a:xfrm>
            <a:off x="7342536" y="600883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rPr>
              <a:t>Lower band signal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44">
            <a:extLst>
              <a:ext uri="{FF2B5EF4-FFF2-40B4-BE49-F238E27FC236}">
                <a16:creationId xmlns:a16="http://schemas.microsoft.com/office/drawing/2014/main" id="{7F8C7864-9DA3-4F13-A47D-61B68AF71B2E}"/>
              </a:ext>
            </a:extLst>
          </p:cNvPr>
          <p:cNvSpPr>
            <a:spLocks noChangeArrowheads="1"/>
          </p:cNvSpPr>
          <p:nvPr/>
        </p:nvSpPr>
        <p:spPr bwMode="auto">
          <a:xfrm>
            <a:off x="7366349" y="6242198"/>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913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propagate discovery assistance request</a:t>
            </a:r>
          </a:p>
        </p:txBody>
      </p:sp>
      <p:sp>
        <p:nvSpPr>
          <p:cNvPr id="3" name="Content Placeholder 2"/>
          <p:cNvSpPr>
            <a:spLocks noGrp="1"/>
          </p:cNvSpPr>
          <p:nvPr>
            <p:ph idx="1"/>
          </p:nvPr>
        </p:nvSpPr>
        <p:spPr/>
        <p:txBody>
          <a:bodyPr/>
          <a:lstStyle/>
          <a:p>
            <a:r>
              <a:rPr lang="en-US" sz="2000" dirty="0"/>
              <a:t>Use the Information Request and Response frame to propagate the DMG Discovery Assistance element from the STA requesting discovery assistance to other STAs </a:t>
            </a:r>
          </a:p>
          <a:p>
            <a:r>
              <a:rPr lang="en-US" sz="2000" dirty="0"/>
              <a:t>AP processes the responses and sends one response to the STA requesting discovery assistance ( FST Setup Response frame)</a:t>
            </a:r>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7</a:t>
            </a:fld>
            <a:endParaRPr lang="en-US" altLang="en-US" dirty="0"/>
          </a:p>
        </p:txBody>
      </p:sp>
    </p:spTree>
    <p:extLst>
      <p:ext uri="{BB962C8B-B14F-4D97-AF65-F5344CB8AC3E}">
        <p14:creationId xmlns:p14="http://schemas.microsoft.com/office/powerpoint/2010/main" val="193168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p:cNvSpPr/>
          <p:nvPr/>
        </p:nvSpPr>
        <p:spPr bwMode="auto">
          <a:xfrm>
            <a:off x="3378646"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a:t>DMG discovery assistance request</a:t>
            </a:r>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8</a:t>
            </a:fld>
            <a:endParaRPr lang="en-US" altLang="en-US" dirty="0"/>
          </a:p>
        </p:txBody>
      </p:sp>
      <p:sp>
        <p:nvSpPr>
          <p:cNvPr id="7" name="Rectangle 6"/>
          <p:cNvSpPr/>
          <p:nvPr/>
        </p:nvSpPr>
        <p:spPr bwMode="auto">
          <a:xfrm>
            <a:off x="2189398"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p:cNvSpPr txBox="1"/>
          <p:nvPr/>
        </p:nvSpPr>
        <p:spPr>
          <a:xfrm>
            <a:off x="2138417" y="2548068"/>
            <a:ext cx="1296144" cy="646331"/>
          </a:xfrm>
          <a:prstGeom prst="rect">
            <a:avLst/>
          </a:prstGeom>
          <a:noFill/>
        </p:spPr>
        <p:txBody>
          <a:bodyPr wrap="square" rtlCol="0">
            <a:spAutoFit/>
          </a:bodyPr>
          <a:lstStyle/>
          <a:p>
            <a:pPr algn="ctr"/>
            <a:r>
              <a:rPr lang="en-US" dirty="0"/>
              <a:t>New STA DMG Capabilities element</a:t>
            </a:r>
          </a:p>
        </p:txBody>
      </p:sp>
      <p:sp>
        <p:nvSpPr>
          <p:cNvPr id="10" name="TextBox 9"/>
          <p:cNvSpPr txBox="1"/>
          <p:nvPr/>
        </p:nvSpPr>
        <p:spPr>
          <a:xfrm>
            <a:off x="3343758" y="2548068"/>
            <a:ext cx="1296144" cy="646331"/>
          </a:xfrm>
          <a:prstGeom prst="rect">
            <a:avLst/>
          </a:prstGeom>
          <a:noFill/>
        </p:spPr>
        <p:txBody>
          <a:bodyPr wrap="square" rtlCol="0">
            <a:spAutoFit/>
          </a:bodyPr>
          <a:lstStyle/>
          <a:p>
            <a:pPr algn="ctr"/>
            <a:r>
              <a:rPr lang="en-US" dirty="0"/>
              <a:t>DMG Discovery Assistance element</a:t>
            </a:r>
          </a:p>
        </p:txBody>
      </p:sp>
      <p:sp>
        <p:nvSpPr>
          <p:cNvPr id="13" name="TextBox 12"/>
          <p:cNvSpPr txBox="1"/>
          <p:nvPr/>
        </p:nvSpPr>
        <p:spPr>
          <a:xfrm>
            <a:off x="1333805" y="2270433"/>
            <a:ext cx="2485329" cy="276999"/>
          </a:xfrm>
          <a:prstGeom prst="rect">
            <a:avLst/>
          </a:prstGeom>
          <a:noFill/>
        </p:spPr>
        <p:txBody>
          <a:bodyPr wrap="square" rtlCol="0">
            <a:spAutoFit/>
          </a:bodyPr>
          <a:lstStyle/>
          <a:p>
            <a:pPr algn="ctr"/>
            <a:r>
              <a:rPr lang="en-US" dirty="0"/>
              <a:t>Information Request frame</a:t>
            </a:r>
          </a:p>
        </p:txBody>
      </p:sp>
      <p:sp>
        <p:nvSpPr>
          <p:cNvPr id="19" name="Rectangle 1"/>
          <p:cNvSpPr>
            <a:spLocks noChangeArrowheads="1"/>
          </p:cNvSpPr>
          <p:nvPr/>
        </p:nvSpPr>
        <p:spPr bwMode="auto">
          <a:xfrm>
            <a:off x="1231523" y="405607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3" name="Straight Connector 52"/>
          <p:cNvCxnSpPr/>
          <p:nvPr/>
        </p:nvCxnSpPr>
        <p:spPr bwMode="auto">
          <a:xfrm flipH="1">
            <a:off x="352619" y="3159552"/>
            <a:ext cx="3063600" cy="12147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4605014" y="3149285"/>
            <a:ext cx="1206118" cy="122057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p:cNvSpPr/>
          <p:nvPr/>
        </p:nvSpPr>
        <p:spPr bwMode="auto">
          <a:xfrm>
            <a:off x="352619" y="438130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24" name="TextBox 20"/>
          <p:cNvSpPr txBox="1"/>
          <p:nvPr/>
        </p:nvSpPr>
        <p:spPr>
          <a:xfrm>
            <a:off x="257962" y="4568803"/>
            <a:ext cx="689417"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Element ID</a:t>
            </a:r>
          </a:p>
        </p:txBody>
      </p:sp>
      <p:sp>
        <p:nvSpPr>
          <p:cNvPr id="25" name="Rectangle 24"/>
          <p:cNvSpPr/>
          <p:nvPr/>
        </p:nvSpPr>
        <p:spPr bwMode="auto">
          <a:xfrm>
            <a:off x="838601" y="438130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27" name="Rectangle 26"/>
          <p:cNvSpPr/>
          <p:nvPr/>
        </p:nvSpPr>
        <p:spPr bwMode="auto">
          <a:xfrm>
            <a:off x="5019545" y="4375581"/>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29" name="Rectangle 28"/>
          <p:cNvSpPr/>
          <p:nvPr/>
        </p:nvSpPr>
        <p:spPr bwMode="auto">
          <a:xfrm>
            <a:off x="4223384" y="4375581"/>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0" name="Rectangle 29"/>
          <p:cNvSpPr/>
          <p:nvPr/>
        </p:nvSpPr>
        <p:spPr bwMode="auto">
          <a:xfrm>
            <a:off x="2623544" y="4381302"/>
            <a:ext cx="673342"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2" name="Rectangle 31"/>
          <p:cNvSpPr/>
          <p:nvPr/>
        </p:nvSpPr>
        <p:spPr bwMode="auto">
          <a:xfrm>
            <a:off x="2005403" y="4381302"/>
            <a:ext cx="62796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4" name="Rectangle 33"/>
          <p:cNvSpPr/>
          <p:nvPr/>
        </p:nvSpPr>
        <p:spPr bwMode="auto">
          <a:xfrm>
            <a:off x="1323035" y="438130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36" name="TextBox 30"/>
          <p:cNvSpPr txBox="1"/>
          <p:nvPr/>
        </p:nvSpPr>
        <p:spPr>
          <a:xfrm>
            <a:off x="664269" y="4530379"/>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Length</a:t>
            </a:r>
          </a:p>
        </p:txBody>
      </p:sp>
      <p:sp>
        <p:nvSpPr>
          <p:cNvPr id="37" name="TextBox 31"/>
          <p:cNvSpPr txBox="1"/>
          <p:nvPr/>
        </p:nvSpPr>
        <p:spPr>
          <a:xfrm>
            <a:off x="1963302" y="4376490"/>
            <a:ext cx="744905"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Discovery Assistance Control</a:t>
            </a:r>
          </a:p>
        </p:txBody>
      </p:sp>
      <p:sp>
        <p:nvSpPr>
          <p:cNvPr id="38" name="TextBox 32"/>
          <p:cNvSpPr txBox="1"/>
          <p:nvPr/>
        </p:nvSpPr>
        <p:spPr>
          <a:xfrm>
            <a:off x="1259029" y="4491858"/>
            <a:ext cx="797906"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Element ID Extension</a:t>
            </a:r>
          </a:p>
        </p:txBody>
      </p:sp>
      <p:sp>
        <p:nvSpPr>
          <p:cNvPr id="39" name="TextBox 33"/>
          <p:cNvSpPr txBox="1"/>
          <p:nvPr/>
        </p:nvSpPr>
        <p:spPr>
          <a:xfrm>
            <a:off x="4206061" y="4332249"/>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Discovery Assistance Window Length</a:t>
            </a:r>
          </a:p>
        </p:txBody>
      </p:sp>
      <p:sp>
        <p:nvSpPr>
          <p:cNvPr id="40" name="TextBox 34"/>
          <p:cNvSpPr txBox="1"/>
          <p:nvPr/>
        </p:nvSpPr>
        <p:spPr>
          <a:xfrm>
            <a:off x="5054209" y="4318685"/>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Sector Sweep Start Time (optional)</a:t>
            </a:r>
          </a:p>
        </p:txBody>
      </p:sp>
      <p:sp>
        <p:nvSpPr>
          <p:cNvPr id="41" name="TextBox 35"/>
          <p:cNvSpPr txBox="1"/>
          <p:nvPr/>
        </p:nvSpPr>
        <p:spPr>
          <a:xfrm>
            <a:off x="2561262" y="4337970"/>
            <a:ext cx="760584" cy="692497"/>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a:t>Discovery Assistance Request </a:t>
            </a:r>
            <a:r>
              <a:rPr lang="en-US" sz="900" dirty="0"/>
              <a:t>Status Code</a:t>
            </a:r>
          </a:p>
        </p:txBody>
      </p:sp>
      <p:sp>
        <p:nvSpPr>
          <p:cNvPr id="44" name="Rectangle 43"/>
          <p:cNvSpPr/>
          <p:nvPr/>
        </p:nvSpPr>
        <p:spPr bwMode="auto">
          <a:xfrm>
            <a:off x="3299752" y="4381302"/>
            <a:ext cx="924468"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45" name="TextBox 40"/>
          <p:cNvSpPr txBox="1"/>
          <p:nvPr/>
        </p:nvSpPr>
        <p:spPr>
          <a:xfrm>
            <a:off x="3233639" y="4334236"/>
            <a:ext cx="1068484"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Tree>
    <p:extLst>
      <p:ext uri="{BB962C8B-B14F-4D97-AF65-F5344CB8AC3E}">
        <p14:creationId xmlns:p14="http://schemas.microsoft.com/office/powerpoint/2010/main" val="84663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DMG Discovery assistance response</a:t>
            </a:r>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9</a:t>
            </a:fld>
            <a:endParaRPr lang="en-US" altLang="en-US" dirty="0"/>
          </a:p>
        </p:txBody>
      </p:sp>
      <p:sp>
        <p:nvSpPr>
          <p:cNvPr id="39" name="Rectangle 38"/>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0" name="Rectangle 39"/>
          <p:cNvSpPr/>
          <p:nvPr/>
        </p:nvSpPr>
        <p:spPr bwMode="auto">
          <a:xfrm>
            <a:off x="2183133" y="2547295"/>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TextBox 42"/>
          <p:cNvSpPr txBox="1"/>
          <p:nvPr/>
        </p:nvSpPr>
        <p:spPr>
          <a:xfrm>
            <a:off x="2179785" y="2531533"/>
            <a:ext cx="1296144" cy="646331"/>
          </a:xfrm>
          <a:prstGeom prst="rect">
            <a:avLst/>
          </a:prstGeom>
          <a:noFill/>
        </p:spPr>
        <p:txBody>
          <a:bodyPr wrap="square" rtlCol="0">
            <a:spAutoFit/>
          </a:bodyPr>
          <a:lstStyle/>
          <a:p>
            <a:pPr algn="ctr"/>
            <a:r>
              <a:rPr lang="en-US" dirty="0"/>
              <a:t>DMG Discovery Assistance element</a:t>
            </a:r>
          </a:p>
        </p:txBody>
      </p:sp>
      <p:sp>
        <p:nvSpPr>
          <p:cNvPr id="44" name="TextBox 43"/>
          <p:cNvSpPr txBox="1"/>
          <p:nvPr/>
        </p:nvSpPr>
        <p:spPr>
          <a:xfrm>
            <a:off x="1333805" y="2270433"/>
            <a:ext cx="2485329" cy="276999"/>
          </a:xfrm>
          <a:prstGeom prst="rect">
            <a:avLst/>
          </a:prstGeom>
          <a:noFill/>
        </p:spPr>
        <p:txBody>
          <a:bodyPr wrap="square" rtlCol="0">
            <a:spAutoFit/>
          </a:bodyPr>
          <a:lstStyle/>
          <a:p>
            <a:pPr algn="ctr"/>
            <a:r>
              <a:rPr lang="en-US" dirty="0"/>
              <a:t>Information Response frame</a:t>
            </a:r>
          </a:p>
        </p:txBody>
      </p:sp>
      <p:cxnSp>
        <p:nvCxnSpPr>
          <p:cNvPr id="69" name="Straight Connector 68"/>
          <p:cNvCxnSpPr/>
          <p:nvPr/>
        </p:nvCxnSpPr>
        <p:spPr bwMode="auto">
          <a:xfrm flipH="1">
            <a:off x="414516" y="3143173"/>
            <a:ext cx="1768617" cy="12196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3409501" y="3155839"/>
            <a:ext cx="3118301" cy="11927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Rectangle 72"/>
          <p:cNvSpPr/>
          <p:nvPr/>
        </p:nvSpPr>
        <p:spPr bwMode="auto">
          <a:xfrm>
            <a:off x="440274" y="434862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74" name="TextBox 73"/>
          <p:cNvSpPr txBox="1"/>
          <p:nvPr/>
        </p:nvSpPr>
        <p:spPr>
          <a:xfrm>
            <a:off x="345617" y="4536123"/>
            <a:ext cx="689417" cy="400110"/>
          </a:xfrm>
          <a:prstGeom prst="rect">
            <a:avLst/>
          </a:prstGeom>
          <a:noFill/>
          <a:ln>
            <a:noFill/>
          </a:ln>
        </p:spPr>
        <p:txBody>
          <a:bodyPr wrap="square" rtlCol="0">
            <a:spAutoFit/>
          </a:bodyPr>
          <a:lstStyle/>
          <a:p>
            <a:pPr algn="ctr"/>
            <a:r>
              <a:rPr lang="en-US" sz="1000" dirty="0"/>
              <a:t>Element ID</a:t>
            </a:r>
          </a:p>
        </p:txBody>
      </p:sp>
      <p:sp>
        <p:nvSpPr>
          <p:cNvPr id="75" name="Rectangle 74"/>
          <p:cNvSpPr/>
          <p:nvPr/>
        </p:nvSpPr>
        <p:spPr bwMode="auto">
          <a:xfrm>
            <a:off x="926256" y="434862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77" name="Rectangle 76"/>
          <p:cNvSpPr/>
          <p:nvPr/>
        </p:nvSpPr>
        <p:spPr bwMode="auto">
          <a:xfrm>
            <a:off x="5729896" y="4354573"/>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78" name="Rectangle 77"/>
          <p:cNvSpPr/>
          <p:nvPr/>
        </p:nvSpPr>
        <p:spPr bwMode="auto">
          <a:xfrm>
            <a:off x="4933735" y="4354573"/>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79" name="Rectangle 78"/>
          <p:cNvSpPr/>
          <p:nvPr/>
        </p:nvSpPr>
        <p:spPr bwMode="auto">
          <a:xfrm>
            <a:off x="2711199" y="4348622"/>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80" name="Rectangle 79"/>
          <p:cNvSpPr/>
          <p:nvPr/>
        </p:nvSpPr>
        <p:spPr bwMode="auto">
          <a:xfrm>
            <a:off x="2093058" y="4348622"/>
            <a:ext cx="627969"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81" name="Rectangle 80"/>
          <p:cNvSpPr/>
          <p:nvPr/>
        </p:nvSpPr>
        <p:spPr bwMode="auto">
          <a:xfrm>
            <a:off x="1410690" y="434862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83" name="TextBox 82"/>
          <p:cNvSpPr txBox="1"/>
          <p:nvPr/>
        </p:nvSpPr>
        <p:spPr>
          <a:xfrm>
            <a:off x="751924" y="4497699"/>
            <a:ext cx="797906" cy="246221"/>
          </a:xfrm>
          <a:prstGeom prst="rect">
            <a:avLst/>
          </a:prstGeom>
          <a:noFill/>
          <a:ln>
            <a:noFill/>
          </a:ln>
        </p:spPr>
        <p:txBody>
          <a:bodyPr wrap="square" rtlCol="0">
            <a:spAutoFit/>
          </a:bodyPr>
          <a:lstStyle/>
          <a:p>
            <a:pPr algn="ctr"/>
            <a:r>
              <a:rPr lang="en-US" sz="1000" dirty="0"/>
              <a:t>Length</a:t>
            </a:r>
          </a:p>
        </p:txBody>
      </p:sp>
      <p:sp>
        <p:nvSpPr>
          <p:cNvPr id="84" name="TextBox 83"/>
          <p:cNvSpPr txBox="1"/>
          <p:nvPr/>
        </p:nvSpPr>
        <p:spPr>
          <a:xfrm>
            <a:off x="2038404" y="4368069"/>
            <a:ext cx="744905" cy="553998"/>
          </a:xfrm>
          <a:prstGeom prst="rect">
            <a:avLst/>
          </a:prstGeom>
          <a:noFill/>
          <a:ln>
            <a:noFill/>
          </a:ln>
        </p:spPr>
        <p:txBody>
          <a:bodyPr wrap="square" rtlCol="0">
            <a:spAutoFit/>
          </a:bodyPr>
          <a:lstStyle/>
          <a:p>
            <a:pPr algn="ctr"/>
            <a:r>
              <a:rPr lang="en-US" sz="1000" dirty="0"/>
              <a:t>Discovery Assistance Control</a:t>
            </a:r>
          </a:p>
        </p:txBody>
      </p:sp>
      <p:sp>
        <p:nvSpPr>
          <p:cNvPr id="85" name="TextBox 84"/>
          <p:cNvSpPr txBox="1"/>
          <p:nvPr/>
        </p:nvSpPr>
        <p:spPr>
          <a:xfrm>
            <a:off x="1346684" y="4459178"/>
            <a:ext cx="797906" cy="400110"/>
          </a:xfrm>
          <a:prstGeom prst="rect">
            <a:avLst/>
          </a:prstGeom>
          <a:noFill/>
          <a:ln>
            <a:noFill/>
          </a:ln>
        </p:spPr>
        <p:txBody>
          <a:bodyPr wrap="square" rtlCol="0">
            <a:spAutoFit/>
          </a:bodyPr>
          <a:lstStyle/>
          <a:p>
            <a:pPr algn="ctr"/>
            <a:r>
              <a:rPr lang="en-US" sz="1000" dirty="0"/>
              <a:t>Element ID Extension</a:t>
            </a:r>
          </a:p>
        </p:txBody>
      </p:sp>
      <p:sp>
        <p:nvSpPr>
          <p:cNvPr id="86" name="TextBox 85"/>
          <p:cNvSpPr txBox="1"/>
          <p:nvPr/>
        </p:nvSpPr>
        <p:spPr>
          <a:xfrm>
            <a:off x="4916412" y="4311241"/>
            <a:ext cx="797906" cy="707886"/>
          </a:xfrm>
          <a:prstGeom prst="rect">
            <a:avLst/>
          </a:prstGeom>
          <a:noFill/>
          <a:ln>
            <a:noFill/>
          </a:ln>
        </p:spPr>
        <p:txBody>
          <a:bodyPr wrap="square" rtlCol="0">
            <a:spAutoFit/>
          </a:bodyPr>
          <a:lstStyle/>
          <a:p>
            <a:pPr algn="ctr"/>
            <a:r>
              <a:rPr lang="en-US" sz="1000" dirty="0"/>
              <a:t>Discovery Assistance Window Length</a:t>
            </a:r>
          </a:p>
        </p:txBody>
      </p:sp>
      <p:sp>
        <p:nvSpPr>
          <p:cNvPr id="87" name="TextBox 86"/>
          <p:cNvSpPr txBox="1"/>
          <p:nvPr/>
        </p:nvSpPr>
        <p:spPr>
          <a:xfrm>
            <a:off x="5764560" y="4297677"/>
            <a:ext cx="797906" cy="553998"/>
          </a:xfrm>
          <a:prstGeom prst="rect">
            <a:avLst/>
          </a:prstGeom>
          <a:noFill/>
          <a:ln>
            <a:noFill/>
          </a:ln>
        </p:spPr>
        <p:txBody>
          <a:bodyPr wrap="square" rtlCol="0">
            <a:spAutoFit/>
          </a:bodyPr>
          <a:lstStyle/>
          <a:p>
            <a:pPr algn="ctr"/>
            <a:r>
              <a:rPr lang="en-US" sz="1000" dirty="0"/>
              <a:t>Sector Sweep Start Time </a:t>
            </a:r>
          </a:p>
        </p:txBody>
      </p:sp>
      <p:sp>
        <p:nvSpPr>
          <p:cNvPr id="88" name="TextBox 87"/>
          <p:cNvSpPr txBox="1"/>
          <p:nvPr/>
        </p:nvSpPr>
        <p:spPr>
          <a:xfrm>
            <a:off x="2648917" y="4305290"/>
            <a:ext cx="760584" cy="692497"/>
          </a:xfrm>
          <a:prstGeom prst="rect">
            <a:avLst/>
          </a:prstGeom>
          <a:noFill/>
          <a:ln>
            <a:noFill/>
          </a:ln>
        </p:spPr>
        <p:txBody>
          <a:bodyPr wrap="square" rtlCol="0">
            <a:spAutoFit/>
          </a:bodyPr>
          <a:lstStyle/>
          <a:p>
            <a:pPr algn="ctr"/>
            <a:r>
              <a:rPr lang="en-US" sz="1000" dirty="0"/>
              <a:t>Discovery Assistance Request </a:t>
            </a:r>
            <a:r>
              <a:rPr lang="en-US" sz="900" dirty="0"/>
              <a:t>Status Code</a:t>
            </a:r>
          </a:p>
        </p:txBody>
      </p:sp>
      <p:sp>
        <p:nvSpPr>
          <p:cNvPr id="91" name="Rectangle 90"/>
          <p:cNvSpPr/>
          <p:nvPr/>
        </p:nvSpPr>
        <p:spPr bwMode="auto">
          <a:xfrm>
            <a:off x="3361649" y="4348622"/>
            <a:ext cx="9244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92" name="TextBox 91"/>
          <p:cNvSpPr txBox="1"/>
          <p:nvPr/>
        </p:nvSpPr>
        <p:spPr>
          <a:xfrm>
            <a:off x="3295536" y="4301556"/>
            <a:ext cx="1068484" cy="707886"/>
          </a:xfrm>
          <a:prstGeom prst="rect">
            <a:avLst/>
          </a:prstGeom>
          <a:noFill/>
          <a:ln>
            <a:noFill/>
          </a:ln>
        </p:spPr>
        <p:txBody>
          <a:bodyPr wrap="square" rtlCol="0">
            <a:spAutoFit/>
          </a:body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93" name="Rectangle 92"/>
          <p:cNvSpPr/>
          <p:nvPr/>
        </p:nvSpPr>
        <p:spPr bwMode="auto">
          <a:xfrm>
            <a:off x="4273190" y="4351099"/>
            <a:ext cx="65583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95" name="TextBox 94"/>
          <p:cNvSpPr txBox="1"/>
          <p:nvPr/>
        </p:nvSpPr>
        <p:spPr>
          <a:xfrm>
            <a:off x="4213963" y="4389993"/>
            <a:ext cx="797906" cy="553998"/>
          </a:xfrm>
          <a:prstGeom prst="rect">
            <a:avLst/>
          </a:prstGeom>
          <a:noFill/>
          <a:ln>
            <a:noFill/>
          </a:ln>
        </p:spPr>
        <p:txBody>
          <a:bodyPr wrap="square" rtlCol="0">
            <a:spAutoFit/>
          </a:bodyPr>
          <a:lstStyle/>
          <a:p>
            <a:pPr algn="ctr"/>
            <a:r>
              <a:rPr lang="en-GB" sz="1000" b="1" u="sng" dirty="0">
                <a:solidFill>
                  <a:srgbClr val="FF0000"/>
                </a:solidFill>
              </a:rPr>
              <a:t>MAC Address of STA 1</a:t>
            </a:r>
            <a:endParaRPr lang="en-US" sz="1000" b="1" u="sng" dirty="0">
              <a:solidFill>
                <a:srgbClr val="FF0000"/>
              </a:solidFill>
            </a:endParaRPr>
          </a:p>
        </p:txBody>
      </p:sp>
    </p:spTree>
    <p:extLst>
      <p:ext uri="{BB962C8B-B14F-4D97-AF65-F5344CB8AC3E}">
        <p14:creationId xmlns:p14="http://schemas.microsoft.com/office/powerpoint/2010/main" val="46394286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52386</TotalTime>
  <Words>961</Words>
  <Application>Microsoft Office PowerPoint</Application>
  <PresentationFormat>On-screen Show (4:3)</PresentationFormat>
  <Paragraphs>176</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Batang</vt:lpstr>
      <vt:lpstr>MS Gothic</vt:lpstr>
      <vt:lpstr>Arial</vt:lpstr>
      <vt:lpstr>Times New Roman</vt:lpstr>
      <vt:lpstr>Wingdings</vt:lpstr>
      <vt:lpstr>802-11-Submission</vt:lpstr>
      <vt:lpstr>Multi-band comments resolution</vt:lpstr>
      <vt:lpstr>PowerPoint Presentation</vt:lpstr>
      <vt:lpstr>Discovery assistance request propagation</vt:lpstr>
      <vt:lpstr>Discovery assistance request propagation</vt:lpstr>
      <vt:lpstr>Discovery assistance request propagation</vt:lpstr>
      <vt:lpstr>Discovery assistance request propagation</vt:lpstr>
      <vt:lpstr>How to propagate discovery assistance request</vt:lpstr>
      <vt:lpstr>DMG discovery assistance request</vt:lpstr>
      <vt:lpstr>DMG Discovery assistance response</vt:lpstr>
      <vt:lpstr>Discovery assistance response to new STA</vt:lpstr>
      <vt:lpstr>Multi-band Discovery assistance response</vt:lpstr>
      <vt:lpstr>Straw Poll</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Sakoda, Kazuyuki</dc:creator>
  <cp:keywords>CTPClassification=CTP_IC:VisualMarkings=</cp:keywords>
  <cp:lastModifiedBy>Abouelseoud, Mohamed</cp:lastModifiedBy>
  <cp:revision>466</cp:revision>
  <cp:lastPrinted>2016-10-04T20:51:11Z</cp:lastPrinted>
  <dcterms:created xsi:type="dcterms:W3CDTF">2015-03-24T14:22:58Z</dcterms:created>
  <dcterms:modified xsi:type="dcterms:W3CDTF">2019-05-13T19:16:43Z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