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6" r:id="rId4"/>
    <p:sldId id="272" r:id="rId5"/>
    <p:sldId id="275" r:id="rId6"/>
    <p:sldId id="268" r:id="rId7"/>
    <p:sldId id="264"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en, Olli (Nokia - FI/Espoo)" initials="AF" lastIdx="6" clrIdx="0">
    <p:extLst>
      <p:ext uri="{19B8F6BF-5375-455C-9EA6-DF929625EA0E}">
        <p15:presenceInfo xmlns:p15="http://schemas.microsoft.com/office/powerpoint/2012/main" userId="S::olli.alanen@nokia-bell-labs.com::4f40f89a-0fd3-47ee-b402-a69167f165d2" providerId="AD"/>
      </p:ext>
    </p:extLst>
  </p:cmAuthor>
  <p:cmAuthor id="2" name="Rantala, Enrico (Nokia - US/Sunnyvale)" initials="RU" lastIdx="6" clrIdx="1">
    <p:extLst>
      <p:ext uri="{19B8F6BF-5375-455C-9EA6-DF929625EA0E}">
        <p15:presenceInfo xmlns:p15="http://schemas.microsoft.com/office/powerpoint/2012/main" userId="S::enrico-henrik.rantala@nokia-bell-labs.com::ba206eb5-8ecd-4888-bfff-a41898b8f8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7FB7EB-6E91-9EB6-F8AD-F454B3028C4E}" v="2" dt="2019-09-11T17:20:22.429"/>
    <p1510:client id="{71E48867-C821-E2F1-471B-19E35C4A4802}" v="140" dt="2019-09-11T06:29:56.814"/>
    <p1510:client id="{F9678268-696E-8A58-59FF-0D97EA49CC7B}" v="6" dt="2019-09-11T07:24:10.4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4"/>
  </p:normalViewPr>
  <p:slideViewPr>
    <p:cSldViewPr snapToGrid="0" snapToObjects="1">
      <p:cViewPr varScale="1">
        <p:scale>
          <a:sx n="55" d="100"/>
          <a:sy n="55" d="100"/>
        </p:scale>
        <p:origin x="1528" y="4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 2019</a:t>
            </a:r>
            <a:endParaRPr lang="en-GB" dirty="0"/>
          </a:p>
        </p:txBody>
      </p:sp>
      <p:sp>
        <p:nvSpPr>
          <p:cNvPr id="5" name="Footer Placeholder 4"/>
          <p:cNvSpPr>
            <a:spLocks noGrp="1"/>
          </p:cNvSpPr>
          <p:nvPr>
            <p:ph type="ftr" idx="11"/>
          </p:nvPr>
        </p:nvSpPr>
        <p:spPr/>
        <p:txBody>
          <a:bodyPr/>
          <a:lstStyle>
            <a:lvl1pPr>
              <a:defRPr/>
            </a:lvl1pPr>
          </a:lstStyle>
          <a:p>
            <a:r>
              <a:rPr lang="en-GB" dirty="0"/>
              <a:t>David Lopez-Perez,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David Lopez-Perez, Nokia</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 2019</a:t>
            </a:r>
            <a:endParaRPr lang="en-GB" dirty="0"/>
          </a:p>
        </p:txBody>
      </p:sp>
      <p:sp>
        <p:nvSpPr>
          <p:cNvPr id="5" name="Footer Placeholder 4"/>
          <p:cNvSpPr>
            <a:spLocks noGrp="1"/>
          </p:cNvSpPr>
          <p:nvPr>
            <p:ph type="ftr" idx="11"/>
          </p:nvPr>
        </p:nvSpPr>
        <p:spPr/>
        <p:txBody>
          <a:bodyPr/>
          <a:lstStyle>
            <a:lvl1pPr>
              <a:defRPr/>
            </a:lvl1pPr>
          </a:lstStyle>
          <a:p>
            <a:r>
              <a:rPr lang="en-GB" dirty="0"/>
              <a:t>David Lopez-Perez,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 2019</a:t>
            </a:r>
            <a:endParaRPr lang="en-GB" dirty="0"/>
          </a:p>
        </p:txBody>
      </p:sp>
      <p:sp>
        <p:nvSpPr>
          <p:cNvPr id="6" name="Footer Placeholder 5"/>
          <p:cNvSpPr>
            <a:spLocks noGrp="1"/>
          </p:cNvSpPr>
          <p:nvPr>
            <p:ph type="ftr" idx="11"/>
          </p:nvPr>
        </p:nvSpPr>
        <p:spPr/>
        <p:txBody>
          <a:bodyPr/>
          <a:lstStyle>
            <a:lvl1pPr>
              <a:defRPr/>
            </a:lvl1pPr>
          </a:lstStyle>
          <a:p>
            <a:r>
              <a:rPr lang="en-GB" dirty="0"/>
              <a:t>David Lopez-Perez,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David Lopez-Perez,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 2019</a:t>
            </a:r>
            <a:endParaRPr lang="en-GB" dirty="0"/>
          </a:p>
        </p:txBody>
      </p:sp>
      <p:sp>
        <p:nvSpPr>
          <p:cNvPr id="4" name="Footer Placeholder 3"/>
          <p:cNvSpPr>
            <a:spLocks noGrp="1"/>
          </p:cNvSpPr>
          <p:nvPr>
            <p:ph type="ftr" idx="11"/>
          </p:nvPr>
        </p:nvSpPr>
        <p:spPr/>
        <p:txBody>
          <a:bodyPr/>
          <a:lstStyle>
            <a:lvl1pPr>
              <a:defRPr/>
            </a:lvl1pPr>
          </a:lstStyle>
          <a:p>
            <a:r>
              <a:rPr lang="en-GB" dirty="0"/>
              <a:t>David Lopez-Perez,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 2019</a:t>
            </a:r>
            <a:endParaRPr lang="en-GB" dirty="0"/>
          </a:p>
        </p:txBody>
      </p:sp>
      <p:sp>
        <p:nvSpPr>
          <p:cNvPr id="3" name="Footer Placeholder 2"/>
          <p:cNvSpPr>
            <a:spLocks noGrp="1"/>
          </p:cNvSpPr>
          <p:nvPr>
            <p:ph type="ftr" idx="11"/>
          </p:nvPr>
        </p:nvSpPr>
        <p:spPr/>
        <p:txBody>
          <a:bodyPr/>
          <a:lstStyle>
            <a:lvl1pPr>
              <a:defRPr/>
            </a:lvl1pPr>
          </a:lstStyle>
          <a:p>
            <a:r>
              <a:rPr lang="en-GB" dirty="0"/>
              <a:t>David Lopez-Perez,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2019</a:t>
            </a:r>
            <a:endParaRPr lang="en-GB" dirty="0"/>
          </a:p>
        </p:txBody>
      </p:sp>
      <p:sp>
        <p:nvSpPr>
          <p:cNvPr id="5" name="Footer Placeholder 4"/>
          <p:cNvSpPr>
            <a:spLocks noGrp="1"/>
          </p:cNvSpPr>
          <p:nvPr>
            <p:ph type="ftr" idx="11"/>
          </p:nvPr>
        </p:nvSpPr>
        <p:spPr/>
        <p:txBody>
          <a:bodyPr/>
          <a:lstStyle>
            <a:lvl1pPr>
              <a:defRPr/>
            </a:lvl1pPr>
          </a:lstStyle>
          <a:p>
            <a:r>
              <a:rPr lang="en-GB" dirty="0"/>
              <a:t>David Lopez-Perez,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2019</a:t>
            </a:r>
            <a:endParaRPr lang="en-GB" dirty="0"/>
          </a:p>
        </p:txBody>
      </p:sp>
      <p:sp>
        <p:nvSpPr>
          <p:cNvPr id="5" name="Footer Placeholder 4"/>
          <p:cNvSpPr>
            <a:spLocks noGrp="1"/>
          </p:cNvSpPr>
          <p:nvPr>
            <p:ph type="ftr" idx="11"/>
          </p:nvPr>
        </p:nvSpPr>
        <p:spPr/>
        <p:txBody>
          <a:bodyPr/>
          <a:lstStyle>
            <a:lvl1pPr>
              <a:defRPr/>
            </a:lvl1pPr>
          </a:lstStyle>
          <a:p>
            <a:r>
              <a:rPr lang="en-GB" dirty="0"/>
              <a:t>David Lopez-Perez,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David Lopez-Perez, Nokia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802.11-19/0864r1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9/11-19-0082-02-00bd-interoperable-approach-for-ngv-new-modulation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8/11-18-1323-02-0ngv-ngv-sg-use-cases.pptx" TargetMode="External"/><Relationship Id="rId4" Type="http://schemas.openxmlformats.org/officeDocument/2006/relationships/hyperlink" Target="https://www.etsi.org/deliver/etsi_tr/102300_102399/102377/01.04.01_60/tr_102377v010401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David Lopez-Perez,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NGV PPDU with Hierarchical MCS</a:t>
            </a:r>
            <a:endParaRPr lang="en-GB" dirty="0">
              <a:cs typeface="Times New Roman"/>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808523421"/>
              </p:ext>
            </p:extLst>
          </p:nvPr>
        </p:nvGraphicFramePr>
        <p:xfrm>
          <a:off x="530225" y="2316163"/>
          <a:ext cx="8156575" cy="3643312"/>
        </p:xfrm>
        <a:graphic>
          <a:graphicData uri="http://schemas.openxmlformats.org/presentationml/2006/ole">
            <mc:AlternateContent xmlns:mc="http://schemas.openxmlformats.org/markup-compatibility/2006">
              <mc:Choice xmlns:v="urn:schemas-microsoft-com:vml" Requires="v">
                <p:oleObj spid="_x0000_s13313" name="Document" r:id="rId4" imgW="8255000" imgH="3695700" progId="Word.Document.8">
                  <p:embed/>
                </p:oleObj>
              </mc:Choice>
              <mc:Fallback>
                <p:oleObj name="Document" r:id="rId4" imgW="8255000" imgH="3695700" progId="Word.Document.8">
                  <p:embed/>
                  <p:pic>
                    <p:nvPicPr>
                      <p:cNvPr id="3075" name="Object 3"/>
                      <p:cNvPicPr>
                        <a:picLocks noChangeAspect="1" noChangeArrowheads="1"/>
                      </p:cNvPicPr>
                      <p:nvPr/>
                    </p:nvPicPr>
                    <p:blipFill>
                      <a:blip r:embed="rId5"/>
                      <a:srcRect/>
                      <a:stretch>
                        <a:fillRect/>
                      </a:stretch>
                    </p:blipFill>
                    <p:spPr bwMode="auto">
                      <a:xfrm>
                        <a:off x="530225" y="2316163"/>
                        <a:ext cx="8156575" cy="36433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Sep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David Lopez-Perez, Nokia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proposes a new NGV PPDU, compatible with the WAVE PPDU, which enables spectral efficient communications, by allowing WAVE and NGV capable devices to simultaneously transmit/receive using hierarchical modulation and coding scheme (MCS)</a:t>
            </a:r>
            <a:endParaRPr lang="en-GB" dirty="0">
              <a:cs typeface="Times New Roman"/>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cs typeface="Times New Roman"/>
              </a:rPr>
              <a:t>A different kind of NGV PPDU, where WAVE and NGV payloads were concatenated in time, was discussed in [1]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54232-2E5D-5849-8C64-BC86AB26496A}"/>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63EB0FC8-511A-F542-A286-A744CF5F6CB1}"/>
              </a:ext>
            </a:extLst>
          </p:cNvPr>
          <p:cNvSpPr>
            <a:spLocks noGrp="1"/>
          </p:cNvSpPr>
          <p:nvPr>
            <p:ph idx="1"/>
          </p:nvPr>
        </p:nvSpPr>
        <p:spPr>
          <a:xfrm>
            <a:off x="685800" y="1511194"/>
            <a:ext cx="7856538" cy="4113213"/>
          </a:xfrm>
        </p:spPr>
        <p:txBody>
          <a:bodyPr/>
          <a:lstStyle/>
          <a:p>
            <a:pPr>
              <a:buFont typeface="Arial" panose="020B0604020202020204" pitchFamily="34" charset="0"/>
              <a:buChar char="•"/>
            </a:pPr>
            <a:r>
              <a:rPr lang="en-US" dirty="0"/>
              <a:t>NGV use cases  </a:t>
            </a:r>
          </a:p>
          <a:p>
            <a:pPr marL="800100" lvl="1" indent="-342900">
              <a:buFont typeface="Times New Roman" panose="02020603050405020304" pitchFamily="18" charset="0"/>
              <a:buChar char="−"/>
            </a:pPr>
            <a:r>
              <a:rPr lang="en-US" dirty="0"/>
              <a:t>2. Sensor sharing, </a:t>
            </a:r>
          </a:p>
          <a:p>
            <a:pPr marL="800100" lvl="1" indent="-342900">
              <a:buFont typeface="Times New Roman" panose="02020603050405020304" pitchFamily="18" charset="0"/>
              <a:buChar char="−"/>
            </a:pPr>
            <a:r>
              <a:rPr lang="en-US" dirty="0"/>
              <a:t>4. Infrastructure applications and </a:t>
            </a:r>
          </a:p>
          <a:p>
            <a:pPr marL="800100" lvl="1" indent="-342900">
              <a:buFont typeface="Times New Roman" panose="02020603050405020304" pitchFamily="18" charset="0"/>
              <a:buChar char="−"/>
            </a:pPr>
            <a:r>
              <a:rPr lang="en-US" dirty="0"/>
              <a:t>6. Automated driving assistance </a:t>
            </a:r>
          </a:p>
          <a:p>
            <a:pPr marL="0" indent="0"/>
            <a:r>
              <a:rPr lang="en-US" dirty="0"/>
              <a:t>     introduce new services demanding high throughput [3]</a:t>
            </a:r>
            <a:endParaRPr lang="en-US" b="0" dirty="0">
              <a:cs typeface="Times New Roman"/>
            </a:endParaRPr>
          </a:p>
          <a:p>
            <a:pPr>
              <a:buFont typeface="Arial" panose="020B0604020202020204" pitchFamily="34" charset="0"/>
              <a:buChar char="•"/>
            </a:pPr>
            <a:r>
              <a:rPr lang="en-US" dirty="0"/>
              <a:t>At the same time, legacy basic safety message (BSM) services need to continue to be supported</a:t>
            </a:r>
            <a:endParaRPr lang="en-US" dirty="0">
              <a:cs typeface="Times New Roman"/>
            </a:endParaRPr>
          </a:p>
          <a:p>
            <a:pPr>
              <a:buFont typeface="Arial" panose="020B0604020202020204" pitchFamily="34" charset="0"/>
              <a:buChar char="•"/>
            </a:pPr>
            <a:r>
              <a:rPr lang="en-US" dirty="0"/>
              <a:t>In dense scenarios, like high traffic areas, spectrum efficiency is thus important to meet both the high throughput and BSM requirements of different services</a:t>
            </a:r>
          </a:p>
          <a:p>
            <a:pPr>
              <a:buFont typeface="Arial" panose="020B0604020202020204" pitchFamily="34" charset="0"/>
              <a:buChar char="•"/>
            </a:pPr>
            <a:r>
              <a:rPr lang="en-US" dirty="0"/>
              <a:t>One method to increase spectrum efficiency is to enable simultaneous transmissions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DC8FF7-FE80-624D-BE2A-425291051912}"/>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0D199FA5-A686-324B-988C-DB3A2CF8AF5E}"/>
              </a:ext>
            </a:extLst>
          </p:cNvPr>
          <p:cNvSpPr>
            <a:spLocks noGrp="1"/>
          </p:cNvSpPr>
          <p:nvPr>
            <p:ph type="ftr" idx="14"/>
          </p:nvPr>
        </p:nvSpPr>
        <p:spPr/>
        <p:txBody>
          <a:bodyPr/>
          <a:lstStyle/>
          <a:p>
            <a:r>
              <a:rPr lang="en-GB" dirty="0"/>
              <a:t>David Lopez-Perez, Nokia</a:t>
            </a:r>
          </a:p>
        </p:txBody>
      </p:sp>
      <p:sp>
        <p:nvSpPr>
          <p:cNvPr id="6" name="Date Placeholder 5">
            <a:extLst>
              <a:ext uri="{FF2B5EF4-FFF2-40B4-BE49-F238E27FC236}">
                <a16:creationId xmlns:a16="http://schemas.microsoft.com/office/drawing/2014/main" id="{5163068C-6AA3-1143-A074-9500EFCE4BF5}"/>
              </a:ext>
            </a:extLst>
          </p:cNvPr>
          <p:cNvSpPr>
            <a:spLocks noGrp="1"/>
          </p:cNvSpPr>
          <p:nvPr>
            <p:ph type="dt" idx="15"/>
          </p:nvPr>
        </p:nvSpPr>
        <p:spPr/>
        <p:txBody>
          <a:bodyPr/>
          <a:lstStyle/>
          <a:p>
            <a:r>
              <a:rPr lang="en-US" dirty="0"/>
              <a:t>Sep 2019</a:t>
            </a:r>
            <a:endParaRPr lang="en-GB" dirty="0"/>
          </a:p>
        </p:txBody>
      </p:sp>
    </p:spTree>
    <p:extLst>
      <p:ext uri="{BB962C8B-B14F-4D97-AF65-F5344CB8AC3E}">
        <p14:creationId xmlns:p14="http://schemas.microsoft.com/office/powerpoint/2010/main" val="3738818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0F8EB-2A78-C24B-A1ED-B18CB4088C86}"/>
              </a:ext>
            </a:extLst>
          </p:cNvPr>
          <p:cNvSpPr>
            <a:spLocks noGrp="1"/>
          </p:cNvSpPr>
          <p:nvPr>
            <p:ph type="title"/>
          </p:nvPr>
        </p:nvSpPr>
        <p:spPr/>
        <p:txBody>
          <a:bodyPr/>
          <a:lstStyle/>
          <a:p>
            <a:r>
              <a:rPr lang="en-US" dirty="0"/>
              <a:t>Multiplexing with Hierarchical MCS </a:t>
            </a:r>
          </a:p>
        </p:txBody>
      </p:sp>
      <p:sp>
        <p:nvSpPr>
          <p:cNvPr id="3" name="Content Placeholder 2">
            <a:extLst>
              <a:ext uri="{FF2B5EF4-FFF2-40B4-BE49-F238E27FC236}">
                <a16:creationId xmlns:a16="http://schemas.microsoft.com/office/drawing/2014/main" id="{7634FCD1-E575-214C-9C22-34D9E04E0A2E}"/>
              </a:ext>
            </a:extLst>
          </p:cNvPr>
          <p:cNvSpPr>
            <a:spLocks noGrp="1"/>
          </p:cNvSpPr>
          <p:nvPr>
            <p:ph idx="1"/>
          </p:nvPr>
        </p:nvSpPr>
        <p:spPr>
          <a:ln>
            <a:noFill/>
          </a:ln>
        </p:spPr>
        <p:txBody>
          <a:bodyPr>
            <a:normAutofit lnSpcReduction="10000"/>
          </a:bodyPr>
          <a:lstStyle/>
          <a:p>
            <a:pPr>
              <a:buFont typeface="Arial" panose="020B0604020202020204" pitchFamily="34" charset="0"/>
              <a:buChar char="•"/>
            </a:pPr>
            <a:r>
              <a:rPr lang="en-US" dirty="0">
                <a:cs typeface="Times New Roman"/>
              </a:rPr>
              <a:t>Hierarchical MCS allows simulation transmission/ reception </a:t>
            </a:r>
          </a:p>
          <a:p>
            <a:pPr>
              <a:buFont typeface="Arial" panose="020B0604020202020204" pitchFamily="34" charset="0"/>
              <a:buChar char="•"/>
            </a:pPr>
            <a:r>
              <a:rPr lang="en-US" dirty="0">
                <a:cs typeface="Times New Roman"/>
              </a:rPr>
              <a:t>The basic idea behind hierarchical MCS is to have two independent streams, called basic and additional layer, transmitted at the same time, each with a different MCS</a:t>
            </a:r>
          </a:p>
          <a:p>
            <a:pPr>
              <a:buFont typeface="Arial" panose="020B0604020202020204" pitchFamily="34" charset="0"/>
              <a:buChar char="•"/>
            </a:pPr>
            <a:r>
              <a:rPr lang="en-US" dirty="0">
                <a:cs typeface="Times New Roman"/>
              </a:rPr>
              <a:t>Hierarchical MCS is a technology already in use, for instance, in various DVB standards [2]</a:t>
            </a:r>
          </a:p>
          <a:p>
            <a:pPr marL="800100" lvl="1" indent="-342900">
              <a:buFont typeface="Times New Roman" panose="02020603050405020304" pitchFamily="18" charset="0"/>
              <a:buChar char="−"/>
            </a:pPr>
            <a:r>
              <a:rPr lang="en-US" dirty="0"/>
              <a:t>In DVB, an example of such transmission may include standard definition (SD) video encoded with 16QAM modulation and high definition (HD) video encoded with 256QAM</a:t>
            </a:r>
          </a:p>
        </p:txBody>
      </p:sp>
      <p:sp>
        <p:nvSpPr>
          <p:cNvPr id="4" name="Slide Number Placeholder 3">
            <a:extLst>
              <a:ext uri="{FF2B5EF4-FFF2-40B4-BE49-F238E27FC236}">
                <a16:creationId xmlns:a16="http://schemas.microsoft.com/office/drawing/2014/main" id="{961D751E-AAA1-214B-9BBA-50247EAA2E3D}"/>
              </a:ext>
            </a:extLst>
          </p:cNvPr>
          <p:cNvSpPr>
            <a:spLocks noGrp="1"/>
          </p:cNvSpPr>
          <p:nvPr>
            <p:ph type="sldNum" idx="12"/>
          </p:nvPr>
        </p:nvSpPr>
        <p:spPr/>
        <p:txBody>
          <a:bodyPr/>
          <a:lstStyle/>
          <a:p>
            <a:r>
              <a:rPr lang="en-GB"/>
              <a:t>Slide </a:t>
            </a:r>
            <a:fld id="{440F5867-744E-4AA6-B0ED-4C44D2DFBB7B}" type="slidenum">
              <a:rPr lang="en-GB"/>
              <a:pPr/>
              <a:t>4</a:t>
            </a:fld>
            <a:endParaRPr lang="en-GB"/>
          </a:p>
        </p:txBody>
      </p:sp>
      <p:sp>
        <p:nvSpPr>
          <p:cNvPr id="5" name="Footer Placeholder 4">
            <a:extLst>
              <a:ext uri="{FF2B5EF4-FFF2-40B4-BE49-F238E27FC236}">
                <a16:creationId xmlns:a16="http://schemas.microsoft.com/office/drawing/2014/main" id="{C633F63C-8FEF-BC4D-88F6-5EA9F63DA646}"/>
              </a:ext>
            </a:extLst>
          </p:cNvPr>
          <p:cNvSpPr>
            <a:spLocks noGrp="1"/>
          </p:cNvSpPr>
          <p:nvPr>
            <p:ph type="ftr" idx="14"/>
          </p:nvPr>
        </p:nvSpPr>
        <p:spPr/>
        <p:txBody>
          <a:bodyPr/>
          <a:lstStyle/>
          <a:p>
            <a:r>
              <a:rPr lang="en-GB" dirty="0"/>
              <a:t>David Lopez-Perez, Nokia</a:t>
            </a:r>
          </a:p>
        </p:txBody>
      </p:sp>
      <p:sp>
        <p:nvSpPr>
          <p:cNvPr id="6" name="Date Placeholder 5">
            <a:extLst>
              <a:ext uri="{FF2B5EF4-FFF2-40B4-BE49-F238E27FC236}">
                <a16:creationId xmlns:a16="http://schemas.microsoft.com/office/drawing/2014/main" id="{6BB1AFA5-7417-E146-B252-B8FF4FCAA902}"/>
              </a:ext>
            </a:extLst>
          </p:cNvPr>
          <p:cNvSpPr>
            <a:spLocks noGrp="1"/>
          </p:cNvSpPr>
          <p:nvPr>
            <p:ph type="dt" idx="15"/>
          </p:nvPr>
        </p:nvSpPr>
        <p:spPr/>
        <p:txBody>
          <a:bodyPr/>
          <a:lstStyle/>
          <a:p>
            <a:r>
              <a:rPr lang="en-US" dirty="0"/>
              <a:t>Sep 2019</a:t>
            </a:r>
            <a:endParaRPr lang="en-GB" dirty="0"/>
          </a:p>
        </p:txBody>
      </p:sp>
    </p:spTree>
    <p:extLst>
      <p:ext uri="{BB962C8B-B14F-4D97-AF65-F5344CB8AC3E}">
        <p14:creationId xmlns:p14="http://schemas.microsoft.com/office/powerpoint/2010/main" val="2102980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2A61B-ED12-464C-8EA5-72FD6109F392}"/>
              </a:ext>
            </a:extLst>
          </p:cNvPr>
          <p:cNvSpPr>
            <a:spLocks noGrp="1"/>
          </p:cNvSpPr>
          <p:nvPr>
            <p:ph type="title"/>
          </p:nvPr>
        </p:nvSpPr>
        <p:spPr/>
        <p:txBody>
          <a:bodyPr/>
          <a:lstStyle/>
          <a:p>
            <a:r>
              <a:rPr lang="en-US" dirty="0">
                <a:cs typeface="Times New Roman"/>
              </a:rPr>
              <a:t>WAVE and NGV layers</a:t>
            </a:r>
          </a:p>
        </p:txBody>
      </p:sp>
      <p:sp>
        <p:nvSpPr>
          <p:cNvPr id="3" name="Content Placeholder 2">
            <a:extLst>
              <a:ext uri="{FF2B5EF4-FFF2-40B4-BE49-F238E27FC236}">
                <a16:creationId xmlns:a16="http://schemas.microsoft.com/office/drawing/2014/main" id="{006F2066-37E4-BE41-BDBE-C3A053189563}"/>
              </a:ext>
            </a:extLst>
          </p:cNvPr>
          <p:cNvSpPr>
            <a:spLocks noGrp="1"/>
          </p:cNvSpPr>
          <p:nvPr>
            <p:ph idx="1"/>
          </p:nvPr>
        </p:nvSpPr>
        <p:spPr>
          <a:xfrm>
            <a:off x="685800" y="4532845"/>
            <a:ext cx="7770813" cy="1696872"/>
          </a:xfrm>
        </p:spPr>
        <p:txBody>
          <a:bodyPr>
            <a:no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dirty="0">
                <a:ea typeface="+mn-lt"/>
                <a:cs typeface="+mn-lt"/>
              </a:rPr>
              <a:t>The WAVE receiver decodes only the basic (WAVE-) layer, while the NGV receiver decodes both layers, the basic (WAVE-) and  the additional (NGV-) layers, depending on the SINR</a:t>
            </a:r>
            <a:endParaRPr lang="en-US" sz="1500" b="0" dirty="0">
              <a:ea typeface="+mn-lt"/>
              <a:cs typeface="+mn-l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dirty="0">
                <a:cs typeface="Times New Roman"/>
              </a:rPr>
              <a:t>We preferably need a mechanism to indicate NGV layer existence to NGV devices e.g. by reusing some WAVE header bit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dirty="0">
                <a:cs typeface="Times New Roman"/>
              </a:rPr>
              <a:t>If there is no reusable bits to spare for this purpose, NGV MCS can be derived from WAVE MCS (e.g. if WAVE layer is modulated with QPSK then NGV is with 64QAM)</a:t>
            </a:r>
          </a:p>
        </p:txBody>
      </p:sp>
      <p:sp>
        <p:nvSpPr>
          <p:cNvPr id="4" name="Slide Number Placeholder 3">
            <a:extLst>
              <a:ext uri="{FF2B5EF4-FFF2-40B4-BE49-F238E27FC236}">
                <a16:creationId xmlns:a16="http://schemas.microsoft.com/office/drawing/2014/main" id="{D486E65E-4EA2-DD4E-9259-8A6AEEDED0BB}"/>
              </a:ext>
            </a:extLst>
          </p:cNvPr>
          <p:cNvSpPr>
            <a:spLocks noGrp="1"/>
          </p:cNvSpPr>
          <p:nvPr>
            <p:ph type="sldNum" idx="12"/>
          </p:nvPr>
        </p:nvSpPr>
        <p:spPr/>
        <p:txBody>
          <a:bodyPr/>
          <a:lstStyle/>
          <a:p>
            <a:r>
              <a:rPr lang="en-GB"/>
              <a:t>Slide </a:t>
            </a:r>
            <a:fld id="{440F5867-744E-4AA6-B0ED-4C44D2DFBB7B}" type="slidenum">
              <a:rPr lang="en-GB"/>
              <a:pPr/>
              <a:t>5</a:t>
            </a:fld>
            <a:endParaRPr lang="en-GB"/>
          </a:p>
        </p:txBody>
      </p:sp>
      <p:sp>
        <p:nvSpPr>
          <p:cNvPr id="5" name="Footer Placeholder 4">
            <a:extLst>
              <a:ext uri="{FF2B5EF4-FFF2-40B4-BE49-F238E27FC236}">
                <a16:creationId xmlns:a16="http://schemas.microsoft.com/office/drawing/2014/main" id="{004B4C15-C4FB-AF4F-A5A0-D2F2A67B1023}"/>
              </a:ext>
            </a:extLst>
          </p:cNvPr>
          <p:cNvSpPr>
            <a:spLocks noGrp="1"/>
          </p:cNvSpPr>
          <p:nvPr>
            <p:ph type="ftr" idx="14"/>
          </p:nvPr>
        </p:nvSpPr>
        <p:spPr/>
        <p:txBody>
          <a:bodyPr/>
          <a:lstStyle/>
          <a:p>
            <a:r>
              <a:rPr lang="en-GB" dirty="0"/>
              <a:t>David Lopez-Perez, Nokia</a:t>
            </a:r>
          </a:p>
        </p:txBody>
      </p:sp>
      <p:sp>
        <p:nvSpPr>
          <p:cNvPr id="6" name="Date Placeholder 5">
            <a:extLst>
              <a:ext uri="{FF2B5EF4-FFF2-40B4-BE49-F238E27FC236}">
                <a16:creationId xmlns:a16="http://schemas.microsoft.com/office/drawing/2014/main" id="{4C82A198-39FC-9048-B951-6F5D10A52CAF}"/>
              </a:ext>
            </a:extLst>
          </p:cNvPr>
          <p:cNvSpPr>
            <a:spLocks noGrp="1"/>
          </p:cNvSpPr>
          <p:nvPr>
            <p:ph type="dt" idx="15"/>
          </p:nvPr>
        </p:nvSpPr>
        <p:spPr/>
        <p:txBody>
          <a:bodyPr/>
          <a:lstStyle/>
          <a:p>
            <a:r>
              <a:rPr lang="en-US" dirty="0"/>
              <a:t>Sep 2019</a:t>
            </a:r>
            <a:endParaRPr lang="en-GB" dirty="0"/>
          </a:p>
        </p:txBody>
      </p:sp>
      <p:grpSp>
        <p:nvGrpSpPr>
          <p:cNvPr id="7" name="Group 6">
            <a:extLst>
              <a:ext uri="{FF2B5EF4-FFF2-40B4-BE49-F238E27FC236}">
                <a16:creationId xmlns:a16="http://schemas.microsoft.com/office/drawing/2014/main" id="{5AD82739-2A3F-3C4B-9E61-8A6CA038CEA6}"/>
              </a:ext>
            </a:extLst>
          </p:cNvPr>
          <p:cNvGrpSpPr/>
          <p:nvPr/>
        </p:nvGrpSpPr>
        <p:grpSpPr>
          <a:xfrm>
            <a:off x="1093012" y="1625552"/>
            <a:ext cx="2738071" cy="2842857"/>
            <a:chOff x="985838" y="1786064"/>
            <a:chExt cx="2738071" cy="2842857"/>
          </a:xfrm>
        </p:grpSpPr>
        <p:cxnSp>
          <p:nvCxnSpPr>
            <p:cNvPr id="89" name="Straight Arrow Connector 88">
              <a:extLst>
                <a:ext uri="{FF2B5EF4-FFF2-40B4-BE49-F238E27FC236}">
                  <a16:creationId xmlns:a16="http://schemas.microsoft.com/office/drawing/2014/main" id="{29F95E93-4146-E74D-AE7F-B7D8C8550713}"/>
                </a:ext>
              </a:extLst>
            </p:cNvPr>
            <p:cNvCxnSpPr>
              <a:cxnSpLocks/>
            </p:cNvCxnSpPr>
            <p:nvPr/>
          </p:nvCxnSpPr>
          <p:spPr>
            <a:xfrm>
              <a:off x="2294107" y="2015365"/>
              <a:ext cx="0" cy="2613556"/>
            </a:xfrm>
            <a:prstGeom prst="straightConnector1">
              <a:avLst/>
            </a:prstGeom>
            <a:ln>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C9F05245-89D0-8E40-812B-8DA8377B4FFC}"/>
                </a:ext>
              </a:extLst>
            </p:cNvPr>
            <p:cNvCxnSpPr>
              <a:cxnSpLocks/>
            </p:cNvCxnSpPr>
            <p:nvPr/>
          </p:nvCxnSpPr>
          <p:spPr>
            <a:xfrm flipH="1">
              <a:off x="985838" y="3457488"/>
              <a:ext cx="2731874" cy="0"/>
            </a:xfrm>
            <a:prstGeom prst="straightConnector1">
              <a:avLst/>
            </a:prstGeom>
            <a:ln>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D8D29734-7612-2141-9D2B-5D68706EDEAC}"/>
                </a:ext>
              </a:extLst>
            </p:cNvPr>
            <p:cNvGrpSpPr/>
            <p:nvPr/>
          </p:nvGrpSpPr>
          <p:grpSpPr>
            <a:xfrm>
              <a:off x="2521573" y="2393715"/>
              <a:ext cx="1016091" cy="875012"/>
              <a:chOff x="4395346" y="1966948"/>
              <a:chExt cx="1444665" cy="1319706"/>
            </a:xfrm>
          </p:grpSpPr>
          <p:sp>
            <p:nvSpPr>
              <p:cNvPr id="150" name="Oval 149">
                <a:extLst>
                  <a:ext uri="{FF2B5EF4-FFF2-40B4-BE49-F238E27FC236}">
                    <a16:creationId xmlns:a16="http://schemas.microsoft.com/office/drawing/2014/main" id="{A08CCDDD-9884-1C44-8F44-79F85E7C1231}"/>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extLst>
                  <a:ext uri="{FF2B5EF4-FFF2-40B4-BE49-F238E27FC236}">
                    <a16:creationId xmlns:a16="http://schemas.microsoft.com/office/drawing/2014/main" id="{CD3CA014-E23D-FF40-BAF4-64A4C52860A9}"/>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61D411F9-B331-EF4D-B2BE-CE9F994AD84B}"/>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32F5802D-1727-9944-96BC-5A7E6E28F085}"/>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250CF47D-82B3-F341-9F8E-DB6B09540893}"/>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D98F964F-3754-074A-A1F8-907D42931BA1}"/>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6D276947-B808-7D49-AE85-5606D47799C4}"/>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89C606B-F29E-0140-BCBE-F277986FA8D8}"/>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23C72775-EC89-0E42-99A0-BE7F3654F702}"/>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DB4B5BF2-3829-C641-A7F3-252BA0C12433}"/>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AFCB8BAC-6CBA-A14C-B3C8-FEC90FF65887}"/>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67861ABC-D45A-7A42-A1F7-562553924B6C}"/>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a:extLst>
                  <a:ext uri="{FF2B5EF4-FFF2-40B4-BE49-F238E27FC236}">
                    <a16:creationId xmlns:a16="http://schemas.microsoft.com/office/drawing/2014/main" id="{5B4A5EE0-3118-294C-8B30-8D2E51D60E0B}"/>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a:extLst>
                  <a:ext uri="{FF2B5EF4-FFF2-40B4-BE49-F238E27FC236}">
                    <a16:creationId xmlns:a16="http://schemas.microsoft.com/office/drawing/2014/main" id="{C5507EA4-2245-0E42-BDA8-49949CBB4FCF}"/>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a:extLst>
                  <a:ext uri="{FF2B5EF4-FFF2-40B4-BE49-F238E27FC236}">
                    <a16:creationId xmlns:a16="http://schemas.microsoft.com/office/drawing/2014/main" id="{7612A944-E402-6A45-A67B-D27E6FC69017}"/>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a:extLst>
                  <a:ext uri="{FF2B5EF4-FFF2-40B4-BE49-F238E27FC236}">
                    <a16:creationId xmlns:a16="http://schemas.microsoft.com/office/drawing/2014/main" id="{C5EAFB98-D3A1-A348-BE0B-CBF597B6FACA}"/>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0668BD18-15DB-2D47-BD1B-3E356C3C652D}"/>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2" name="Group 91">
              <a:extLst>
                <a:ext uri="{FF2B5EF4-FFF2-40B4-BE49-F238E27FC236}">
                  <a16:creationId xmlns:a16="http://schemas.microsoft.com/office/drawing/2014/main" id="{9FC96693-35CB-A348-959A-47E8074C4A96}"/>
                </a:ext>
              </a:extLst>
            </p:cNvPr>
            <p:cNvGrpSpPr/>
            <p:nvPr/>
          </p:nvGrpSpPr>
          <p:grpSpPr>
            <a:xfrm>
              <a:off x="2521573" y="3622957"/>
              <a:ext cx="1016091" cy="875012"/>
              <a:chOff x="4395346" y="1966948"/>
              <a:chExt cx="1444665" cy="1319706"/>
            </a:xfrm>
          </p:grpSpPr>
          <p:sp>
            <p:nvSpPr>
              <p:cNvPr id="133" name="Oval 132">
                <a:extLst>
                  <a:ext uri="{FF2B5EF4-FFF2-40B4-BE49-F238E27FC236}">
                    <a16:creationId xmlns:a16="http://schemas.microsoft.com/office/drawing/2014/main" id="{4157942C-D8C8-4048-A290-1BC7B2ECCB56}"/>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92541BE-5D06-B44B-AF52-3BDE2B795B10}"/>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49E640F3-D9BF-7042-9E50-F7372DB99DC7}"/>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0F08F29A-C188-7040-8403-3F8C452D7AAE}"/>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8385A2E3-27C6-2D4E-8B89-F361466FC598}"/>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a:extLst>
                  <a:ext uri="{FF2B5EF4-FFF2-40B4-BE49-F238E27FC236}">
                    <a16:creationId xmlns:a16="http://schemas.microsoft.com/office/drawing/2014/main" id="{4ABC86C9-140C-B940-B1E2-90C68C454328}"/>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a:extLst>
                  <a:ext uri="{FF2B5EF4-FFF2-40B4-BE49-F238E27FC236}">
                    <a16:creationId xmlns:a16="http://schemas.microsoft.com/office/drawing/2014/main" id="{08F2F048-DC4A-734C-A2C9-F16747E616D8}"/>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77D2931A-F143-8A4C-8FF6-4F07D3F029EB}"/>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F57EFA9D-4129-BD4D-83AC-4F6E18F9DABA}"/>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EC822B9-38CD-4C4C-8134-27D46D5204B5}"/>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D488BB24-A6E7-8242-B7F8-4CD118D8DDFD}"/>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a:extLst>
                  <a:ext uri="{FF2B5EF4-FFF2-40B4-BE49-F238E27FC236}">
                    <a16:creationId xmlns:a16="http://schemas.microsoft.com/office/drawing/2014/main" id="{3E8C131F-21A9-704D-8F98-03D063066179}"/>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EF96AD14-A826-544D-910A-E148B4C193F7}"/>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0CF493DF-0E95-C84C-A426-54C3C88FE228}"/>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02E49846-9C9E-404E-9781-A6B56909989B}"/>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58EC18B4-224A-314D-A515-106D9604C65B}"/>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FA58D1E6-ACC8-2D43-B4AD-3D4F06421265}"/>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a:extLst>
                <a:ext uri="{FF2B5EF4-FFF2-40B4-BE49-F238E27FC236}">
                  <a16:creationId xmlns:a16="http://schemas.microsoft.com/office/drawing/2014/main" id="{52CE5133-44FF-404D-A6BF-7EDF1997A2D8}"/>
                </a:ext>
              </a:extLst>
            </p:cNvPr>
            <p:cNvGrpSpPr/>
            <p:nvPr/>
          </p:nvGrpSpPr>
          <p:grpSpPr>
            <a:xfrm>
              <a:off x="1102486" y="2393715"/>
              <a:ext cx="1016091" cy="875012"/>
              <a:chOff x="4395346" y="1966948"/>
              <a:chExt cx="1444665" cy="1319706"/>
            </a:xfrm>
          </p:grpSpPr>
          <p:sp>
            <p:nvSpPr>
              <p:cNvPr id="116" name="Oval 115">
                <a:extLst>
                  <a:ext uri="{FF2B5EF4-FFF2-40B4-BE49-F238E27FC236}">
                    <a16:creationId xmlns:a16="http://schemas.microsoft.com/office/drawing/2014/main" id="{7D031958-789A-984E-8EA1-AE842EFF9675}"/>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977BA5EE-BB99-D34C-A177-0E033011C654}"/>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F9782E64-6BAF-264B-A1BF-BC7FDE1F29DC}"/>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826F76D8-B467-D046-8944-DDFAD52088C9}"/>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88487133-0B76-A746-8F52-DE446A093492}"/>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CC5C0F75-2A58-304C-93C9-611A3F9D2197}"/>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D037364E-9BAD-1245-A818-53517DB9CB67}"/>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a:extLst>
                  <a:ext uri="{FF2B5EF4-FFF2-40B4-BE49-F238E27FC236}">
                    <a16:creationId xmlns:a16="http://schemas.microsoft.com/office/drawing/2014/main" id="{B8F1D4A0-E6B3-E34F-9527-B24F9B50759E}"/>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a:extLst>
                  <a:ext uri="{FF2B5EF4-FFF2-40B4-BE49-F238E27FC236}">
                    <a16:creationId xmlns:a16="http://schemas.microsoft.com/office/drawing/2014/main" id="{06B4DFD4-3BAD-C94E-935D-7F6B47C6C859}"/>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a:extLst>
                  <a:ext uri="{FF2B5EF4-FFF2-40B4-BE49-F238E27FC236}">
                    <a16:creationId xmlns:a16="http://schemas.microsoft.com/office/drawing/2014/main" id="{01483874-E4C2-8646-A65D-FA0202BF232C}"/>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a:extLst>
                  <a:ext uri="{FF2B5EF4-FFF2-40B4-BE49-F238E27FC236}">
                    <a16:creationId xmlns:a16="http://schemas.microsoft.com/office/drawing/2014/main" id="{CE78335D-5D25-9044-A5DD-E08480185354}"/>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937F955F-EE14-E54E-8773-7BE6C3588393}"/>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8E1AF98-D80B-7C4A-8A20-CB0E5F900128}"/>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36567739-C3F2-7F4F-BECF-04DEF51CA8D7}"/>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683A6198-7410-C942-B5E7-B5EA7FD3F6A3}"/>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42F0AC69-DE0C-164C-A16D-C12979382699}"/>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A0B2623A-5FA4-7546-B264-16D9DE49A602}"/>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96492D7D-D442-AA43-B243-38394F659479}"/>
                </a:ext>
              </a:extLst>
            </p:cNvPr>
            <p:cNvGrpSpPr/>
            <p:nvPr/>
          </p:nvGrpSpPr>
          <p:grpSpPr>
            <a:xfrm>
              <a:off x="1102486" y="3622957"/>
              <a:ext cx="1016091" cy="875012"/>
              <a:chOff x="4395346" y="1966948"/>
              <a:chExt cx="1444665" cy="1319706"/>
            </a:xfrm>
          </p:grpSpPr>
          <p:sp>
            <p:nvSpPr>
              <p:cNvPr id="99" name="Oval 98">
                <a:extLst>
                  <a:ext uri="{FF2B5EF4-FFF2-40B4-BE49-F238E27FC236}">
                    <a16:creationId xmlns:a16="http://schemas.microsoft.com/office/drawing/2014/main" id="{EBC102A0-2AB8-5241-B2F5-4BD3735A7963}"/>
                  </a:ext>
                </a:extLst>
              </p:cNvPr>
              <p:cNvSpPr/>
              <p:nvPr/>
            </p:nvSpPr>
            <p:spPr>
              <a:xfrm>
                <a:off x="4395346"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90BAACE0-73BC-1648-B831-061BA0ABC110}"/>
                  </a:ext>
                </a:extLst>
              </p:cNvPr>
              <p:cNvSpPr/>
              <p:nvPr/>
            </p:nvSpPr>
            <p:spPr>
              <a:xfrm>
                <a:off x="4395346"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BA4727BA-8E06-094F-AB86-11B1F4C32FBA}"/>
                  </a:ext>
                </a:extLst>
              </p:cNvPr>
              <p:cNvSpPr/>
              <p:nvPr/>
            </p:nvSpPr>
            <p:spPr>
              <a:xfrm>
                <a:off x="4395346"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13E1D046-4832-BF4A-820D-347437F670EF}"/>
                  </a:ext>
                </a:extLst>
              </p:cNvPr>
              <p:cNvSpPr/>
              <p:nvPr/>
            </p:nvSpPr>
            <p:spPr>
              <a:xfrm>
                <a:off x="4395346"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6988BA9D-42CD-824F-BA0C-F92BFAEF655E}"/>
                  </a:ext>
                </a:extLst>
              </p:cNvPr>
              <p:cNvSpPr/>
              <p:nvPr/>
            </p:nvSpPr>
            <p:spPr>
              <a:xfrm>
                <a:off x="4819594"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58A9C10C-AB86-2149-9858-077FB12CEDE0}"/>
                  </a:ext>
                </a:extLst>
              </p:cNvPr>
              <p:cNvSpPr/>
              <p:nvPr/>
            </p:nvSpPr>
            <p:spPr>
              <a:xfrm>
                <a:off x="4819594"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217EB536-C3E9-9040-91C2-4E201C086F38}"/>
                  </a:ext>
                </a:extLst>
              </p:cNvPr>
              <p:cNvSpPr/>
              <p:nvPr/>
            </p:nvSpPr>
            <p:spPr>
              <a:xfrm>
                <a:off x="4819594"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68D1BD31-EAFB-AD44-8D28-B0FFCE34B772}"/>
                  </a:ext>
                </a:extLst>
              </p:cNvPr>
              <p:cNvSpPr/>
              <p:nvPr/>
            </p:nvSpPr>
            <p:spPr>
              <a:xfrm>
                <a:off x="4819594"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494B6AA-1A6F-3E4C-957D-9376544A6F57}"/>
                  </a:ext>
                </a:extLst>
              </p:cNvPr>
              <p:cNvSpPr/>
              <p:nvPr/>
            </p:nvSpPr>
            <p:spPr>
              <a:xfrm>
                <a:off x="5243842"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3E857E86-F235-B247-BD03-C53A66708912}"/>
                  </a:ext>
                </a:extLst>
              </p:cNvPr>
              <p:cNvSpPr/>
              <p:nvPr/>
            </p:nvSpPr>
            <p:spPr>
              <a:xfrm>
                <a:off x="5243842"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2F932749-3DB0-F34E-B52C-9F9CCBF55CE9}"/>
                  </a:ext>
                </a:extLst>
              </p:cNvPr>
              <p:cNvSpPr/>
              <p:nvPr/>
            </p:nvSpPr>
            <p:spPr>
              <a:xfrm>
                <a:off x="5243842"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2C84AF5B-08E3-4A4E-87A9-C8E5FCF33AEA}"/>
                  </a:ext>
                </a:extLst>
              </p:cNvPr>
              <p:cNvSpPr/>
              <p:nvPr/>
            </p:nvSpPr>
            <p:spPr>
              <a:xfrm>
                <a:off x="5243842"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8DEA5E3-E112-3A4A-AB31-D9DE56E4D2A3}"/>
                  </a:ext>
                </a:extLst>
              </p:cNvPr>
              <p:cNvSpPr/>
              <p:nvPr/>
            </p:nvSpPr>
            <p:spPr>
              <a:xfrm>
                <a:off x="5660011" y="1966948"/>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84635A57-6538-8A41-AB64-765BF278EBEC}"/>
                  </a:ext>
                </a:extLst>
              </p:cNvPr>
              <p:cNvSpPr/>
              <p:nvPr/>
            </p:nvSpPr>
            <p:spPr>
              <a:xfrm>
                <a:off x="5660011" y="2341770"/>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D4C07B0B-8933-2D4F-BF9D-B7CDE4ABF5B5}"/>
                  </a:ext>
                </a:extLst>
              </p:cNvPr>
              <p:cNvSpPr/>
              <p:nvPr/>
            </p:nvSpPr>
            <p:spPr>
              <a:xfrm>
                <a:off x="5660011" y="2731832"/>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9CE7D43B-7ADA-1448-BB68-3CE65110EA1B}"/>
                  </a:ext>
                </a:extLst>
              </p:cNvPr>
              <p:cNvSpPr/>
              <p:nvPr/>
            </p:nvSpPr>
            <p:spPr>
              <a:xfrm>
                <a:off x="5660011" y="3106654"/>
                <a:ext cx="180000" cy="180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22946977-2889-DC43-86E6-450CC63A3F11}"/>
                  </a:ext>
                </a:extLst>
              </p:cNvPr>
              <p:cNvSpPr/>
              <p:nvPr/>
            </p:nvSpPr>
            <p:spPr>
              <a:xfrm>
                <a:off x="5035758" y="2551832"/>
                <a:ext cx="180000" cy="180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5" name="TextBox 94">
              <a:extLst>
                <a:ext uri="{FF2B5EF4-FFF2-40B4-BE49-F238E27FC236}">
                  <a16:creationId xmlns:a16="http://schemas.microsoft.com/office/drawing/2014/main" id="{0B518672-0AA2-144A-B961-F152EA5A012F}"/>
                </a:ext>
              </a:extLst>
            </p:cNvPr>
            <p:cNvSpPr txBox="1"/>
            <p:nvPr/>
          </p:nvSpPr>
          <p:spPr>
            <a:xfrm>
              <a:off x="2302015" y="1994798"/>
              <a:ext cx="1162498" cy="246221"/>
            </a:xfrm>
            <a:prstGeom prst="rect">
              <a:avLst/>
            </a:prstGeom>
            <a:noFill/>
          </p:spPr>
          <p:txBody>
            <a:bodyPr wrap="none" rtlCol="0">
              <a:spAutoFit/>
            </a:bodyPr>
            <a:lstStyle/>
            <a:p>
              <a:r>
                <a:rPr lang="en-US" sz="1000" dirty="0">
                  <a:solidFill>
                    <a:schemeClr val="tx1"/>
                  </a:solidFill>
                </a:rPr>
                <a:t>WAVE stream bits</a:t>
              </a:r>
            </a:p>
          </p:txBody>
        </p:sp>
        <p:cxnSp>
          <p:nvCxnSpPr>
            <p:cNvPr id="96" name="Straight Connector 95">
              <a:extLst>
                <a:ext uri="{FF2B5EF4-FFF2-40B4-BE49-F238E27FC236}">
                  <a16:creationId xmlns:a16="http://schemas.microsoft.com/office/drawing/2014/main" id="{00B13280-2789-3A44-BA20-1E2D3A795F5B}"/>
                </a:ext>
              </a:extLst>
            </p:cNvPr>
            <p:cNvCxnSpPr>
              <a:cxnSpLocks/>
              <a:endCxn id="166" idx="0"/>
            </p:cNvCxnSpPr>
            <p:nvPr/>
          </p:nvCxnSpPr>
          <p:spPr>
            <a:xfrm>
              <a:off x="3035301" y="2214173"/>
              <a:ext cx="0" cy="567341"/>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5CAA33F8-95FC-B047-A7BE-807A717E65A8}"/>
                </a:ext>
              </a:extLst>
            </p:cNvPr>
            <p:cNvSpPr txBox="1"/>
            <p:nvPr/>
          </p:nvSpPr>
          <p:spPr>
            <a:xfrm>
              <a:off x="2668812" y="1786064"/>
              <a:ext cx="1055097" cy="246221"/>
            </a:xfrm>
            <a:prstGeom prst="rect">
              <a:avLst/>
            </a:prstGeom>
            <a:noFill/>
          </p:spPr>
          <p:txBody>
            <a:bodyPr wrap="none" rtlCol="0">
              <a:spAutoFit/>
            </a:bodyPr>
            <a:lstStyle/>
            <a:p>
              <a:r>
                <a:rPr lang="en-US" sz="1000" dirty="0">
                  <a:solidFill>
                    <a:schemeClr val="tx1"/>
                  </a:solidFill>
                </a:rPr>
                <a:t>NGV stream bits</a:t>
              </a:r>
            </a:p>
          </p:txBody>
        </p:sp>
        <p:cxnSp>
          <p:nvCxnSpPr>
            <p:cNvPr id="98" name="Straight Connector 97">
              <a:extLst>
                <a:ext uri="{FF2B5EF4-FFF2-40B4-BE49-F238E27FC236}">
                  <a16:creationId xmlns:a16="http://schemas.microsoft.com/office/drawing/2014/main" id="{D30D7706-5B04-AC42-BDED-E74D2F549CE2}"/>
                </a:ext>
              </a:extLst>
            </p:cNvPr>
            <p:cNvCxnSpPr>
              <a:cxnSpLocks/>
            </p:cNvCxnSpPr>
            <p:nvPr/>
          </p:nvCxnSpPr>
          <p:spPr>
            <a:xfrm>
              <a:off x="3474363" y="2034632"/>
              <a:ext cx="0" cy="359083"/>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E5B8D85E-CDCF-4469-A20B-B3E3DFB2EE30}"/>
              </a:ext>
            </a:extLst>
          </p:cNvPr>
          <p:cNvGrpSpPr/>
          <p:nvPr/>
        </p:nvGrpSpPr>
        <p:grpSpPr>
          <a:xfrm>
            <a:off x="4562406" y="1634857"/>
            <a:ext cx="3864179" cy="2824247"/>
            <a:chOff x="4562406" y="1774325"/>
            <a:chExt cx="3864179" cy="2824247"/>
          </a:xfrm>
        </p:grpSpPr>
        <p:grpSp>
          <p:nvGrpSpPr>
            <p:cNvPr id="184" name="Group 183">
              <a:extLst>
                <a:ext uri="{FF2B5EF4-FFF2-40B4-BE49-F238E27FC236}">
                  <a16:creationId xmlns:a16="http://schemas.microsoft.com/office/drawing/2014/main" id="{D66E8AA5-ACF2-D045-BA79-AF4D14E5EF64}"/>
                </a:ext>
              </a:extLst>
            </p:cNvPr>
            <p:cNvGrpSpPr/>
            <p:nvPr/>
          </p:nvGrpSpPr>
          <p:grpSpPr>
            <a:xfrm>
              <a:off x="4562406" y="1774325"/>
              <a:ext cx="3777579" cy="2592472"/>
              <a:chOff x="4562406" y="1774325"/>
              <a:chExt cx="3777579" cy="2592472"/>
            </a:xfrm>
          </p:grpSpPr>
          <p:sp>
            <p:nvSpPr>
              <p:cNvPr id="167" name="Rectangle 166">
                <a:extLst>
                  <a:ext uri="{FF2B5EF4-FFF2-40B4-BE49-F238E27FC236}">
                    <a16:creationId xmlns:a16="http://schemas.microsoft.com/office/drawing/2014/main" id="{8A715BC8-7D14-CF4A-BDA2-F6276AEBB253}"/>
                  </a:ext>
                </a:extLst>
              </p:cNvPr>
              <p:cNvSpPr/>
              <p:nvPr/>
            </p:nvSpPr>
            <p:spPr>
              <a:xfrm>
                <a:off x="4763856" y="2633684"/>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MAC</a:t>
                </a:r>
              </a:p>
            </p:txBody>
          </p:sp>
          <p:sp>
            <p:nvSpPr>
              <p:cNvPr id="168" name="Rectangle 167">
                <a:extLst>
                  <a:ext uri="{FF2B5EF4-FFF2-40B4-BE49-F238E27FC236}">
                    <a16:creationId xmlns:a16="http://schemas.microsoft.com/office/drawing/2014/main" id="{664E9D62-D86F-2543-9EB8-3365A64EE92B}"/>
                  </a:ext>
                </a:extLst>
              </p:cNvPr>
              <p:cNvSpPr/>
              <p:nvPr/>
            </p:nvSpPr>
            <p:spPr>
              <a:xfrm>
                <a:off x="4763856" y="3102189"/>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PHY</a:t>
                </a:r>
              </a:p>
            </p:txBody>
          </p:sp>
          <p:sp>
            <p:nvSpPr>
              <p:cNvPr id="169" name="Rectangle 168">
                <a:extLst>
                  <a:ext uri="{FF2B5EF4-FFF2-40B4-BE49-F238E27FC236}">
                    <a16:creationId xmlns:a16="http://schemas.microsoft.com/office/drawing/2014/main" id="{EF005ECA-EF13-574A-8036-C2018BF0CB7D}"/>
                  </a:ext>
                </a:extLst>
              </p:cNvPr>
              <p:cNvSpPr/>
              <p:nvPr/>
            </p:nvSpPr>
            <p:spPr>
              <a:xfrm>
                <a:off x="6050014" y="2635402"/>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MAC</a:t>
                </a:r>
              </a:p>
            </p:txBody>
          </p:sp>
          <p:sp>
            <p:nvSpPr>
              <p:cNvPr id="170" name="Rectangle 169">
                <a:extLst>
                  <a:ext uri="{FF2B5EF4-FFF2-40B4-BE49-F238E27FC236}">
                    <a16:creationId xmlns:a16="http://schemas.microsoft.com/office/drawing/2014/main" id="{511FA947-5CB3-4740-A2EA-E7124CE6793E}"/>
                  </a:ext>
                </a:extLst>
              </p:cNvPr>
              <p:cNvSpPr/>
              <p:nvPr/>
            </p:nvSpPr>
            <p:spPr>
              <a:xfrm>
                <a:off x="6050014" y="3103907"/>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802.11bd</a:t>
                </a:r>
              </a:p>
              <a:p>
                <a:pPr algn="ctr"/>
                <a:r>
                  <a:rPr lang="en-US" sz="1200" dirty="0">
                    <a:solidFill>
                      <a:schemeClr val="tx1"/>
                    </a:solidFill>
                  </a:rPr>
                  <a:t>PHY</a:t>
                </a:r>
              </a:p>
            </p:txBody>
          </p:sp>
          <p:sp>
            <p:nvSpPr>
              <p:cNvPr id="171" name="Rectangle 170">
                <a:extLst>
                  <a:ext uri="{FF2B5EF4-FFF2-40B4-BE49-F238E27FC236}">
                    <a16:creationId xmlns:a16="http://schemas.microsoft.com/office/drawing/2014/main" id="{AE4C4638-D1A2-214A-9910-54AA7317596D}"/>
                  </a:ext>
                </a:extLst>
              </p:cNvPr>
              <p:cNvSpPr/>
              <p:nvPr/>
            </p:nvSpPr>
            <p:spPr>
              <a:xfrm>
                <a:off x="7321371" y="2633684"/>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802.11p</a:t>
                </a:r>
              </a:p>
              <a:p>
                <a:pPr algn="ctr"/>
                <a:r>
                  <a:rPr lang="en-US" sz="1200" dirty="0">
                    <a:solidFill>
                      <a:schemeClr val="tx1"/>
                    </a:solidFill>
                  </a:rPr>
                  <a:t>MAC</a:t>
                </a:r>
              </a:p>
            </p:txBody>
          </p:sp>
          <p:sp>
            <p:nvSpPr>
              <p:cNvPr id="172" name="Rectangle 171">
                <a:extLst>
                  <a:ext uri="{FF2B5EF4-FFF2-40B4-BE49-F238E27FC236}">
                    <a16:creationId xmlns:a16="http://schemas.microsoft.com/office/drawing/2014/main" id="{A3232D7E-B003-514A-9F73-E0A4B503D92A}"/>
                  </a:ext>
                </a:extLst>
              </p:cNvPr>
              <p:cNvSpPr/>
              <p:nvPr/>
            </p:nvSpPr>
            <p:spPr>
              <a:xfrm>
                <a:off x="7321371" y="3102189"/>
                <a:ext cx="963827" cy="4706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802.11p</a:t>
                </a:r>
              </a:p>
              <a:p>
                <a:pPr algn="ctr"/>
                <a:r>
                  <a:rPr lang="en-US" sz="1200" dirty="0">
                    <a:solidFill>
                      <a:schemeClr val="tx1"/>
                    </a:solidFill>
                  </a:rPr>
                  <a:t>PHY</a:t>
                </a:r>
              </a:p>
            </p:txBody>
          </p:sp>
          <p:cxnSp>
            <p:nvCxnSpPr>
              <p:cNvPr id="173" name="Straight Arrow Connector 172">
                <a:extLst>
                  <a:ext uri="{FF2B5EF4-FFF2-40B4-BE49-F238E27FC236}">
                    <a16:creationId xmlns:a16="http://schemas.microsoft.com/office/drawing/2014/main" id="{A3C6A27C-6217-C748-A7C3-BDAD74C7FD3A}"/>
                  </a:ext>
                </a:extLst>
              </p:cNvPr>
              <p:cNvCxnSpPr>
                <a:cxnSpLocks/>
                <a:endCxn id="167" idx="0"/>
              </p:cNvCxnSpPr>
              <p:nvPr/>
            </p:nvCxnSpPr>
            <p:spPr>
              <a:xfrm>
                <a:off x="5245769" y="2177994"/>
                <a:ext cx="0" cy="468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4" name="Elbow Connector 173">
                <a:extLst>
                  <a:ext uri="{FF2B5EF4-FFF2-40B4-BE49-F238E27FC236}">
                    <a16:creationId xmlns:a16="http://schemas.microsoft.com/office/drawing/2014/main" id="{F12476C7-5CF4-2846-91DD-5B2CF3CCBC42}"/>
                  </a:ext>
                </a:extLst>
              </p:cNvPr>
              <p:cNvCxnSpPr>
                <a:stCxn id="168" idx="2"/>
                <a:endCxn id="170" idx="2"/>
              </p:cNvCxnSpPr>
              <p:nvPr/>
            </p:nvCxnSpPr>
            <p:spPr>
              <a:xfrm rot="16200000" flipH="1">
                <a:off x="5887990" y="2930608"/>
                <a:ext cx="1718" cy="1286158"/>
              </a:xfrm>
              <a:prstGeom prst="bentConnector3">
                <a:avLst>
                  <a:gd name="adj1" fmla="val 1340617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5" name="Elbow Connector 174">
                <a:extLst>
                  <a:ext uri="{FF2B5EF4-FFF2-40B4-BE49-F238E27FC236}">
                    <a16:creationId xmlns:a16="http://schemas.microsoft.com/office/drawing/2014/main" id="{81963012-B43B-EA44-9A58-DA89C64EA220}"/>
                  </a:ext>
                </a:extLst>
              </p:cNvPr>
              <p:cNvCxnSpPr>
                <a:stCxn id="170" idx="2"/>
                <a:endCxn id="172" idx="2"/>
              </p:cNvCxnSpPr>
              <p:nvPr/>
            </p:nvCxnSpPr>
            <p:spPr>
              <a:xfrm rot="5400000" flipH="1" flipV="1">
                <a:off x="7166747" y="2938008"/>
                <a:ext cx="1718" cy="1271357"/>
              </a:xfrm>
              <a:prstGeom prst="bentConnector3">
                <a:avLst>
                  <a:gd name="adj1" fmla="val -1330617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6" name="Straight Arrow Connector 175">
                <a:extLst>
                  <a:ext uri="{FF2B5EF4-FFF2-40B4-BE49-F238E27FC236}">
                    <a16:creationId xmlns:a16="http://schemas.microsoft.com/office/drawing/2014/main" id="{4CA5E8F8-4D39-D540-B178-36F864BB10D6}"/>
                  </a:ext>
                </a:extLst>
              </p:cNvPr>
              <p:cNvCxnSpPr>
                <a:cxnSpLocks/>
              </p:cNvCxnSpPr>
              <p:nvPr/>
            </p:nvCxnSpPr>
            <p:spPr>
              <a:xfrm>
                <a:off x="6535711" y="2158485"/>
                <a:ext cx="0" cy="46800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77" name="Straight Arrow Connector 176">
                <a:extLst>
                  <a:ext uri="{FF2B5EF4-FFF2-40B4-BE49-F238E27FC236}">
                    <a16:creationId xmlns:a16="http://schemas.microsoft.com/office/drawing/2014/main" id="{6554E369-DECA-EC48-9C9C-893BABFBBAE9}"/>
                  </a:ext>
                </a:extLst>
              </p:cNvPr>
              <p:cNvCxnSpPr>
                <a:cxnSpLocks/>
              </p:cNvCxnSpPr>
              <p:nvPr/>
            </p:nvCxnSpPr>
            <p:spPr>
              <a:xfrm>
                <a:off x="7796264" y="2165179"/>
                <a:ext cx="0" cy="46800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D848E7C7-1269-3A43-8D29-D0EEB439C3E3}"/>
                  </a:ext>
                </a:extLst>
              </p:cNvPr>
              <p:cNvSpPr txBox="1"/>
              <p:nvPr/>
            </p:nvSpPr>
            <p:spPr>
              <a:xfrm>
                <a:off x="4702675" y="1774325"/>
                <a:ext cx="970137" cy="400110"/>
              </a:xfrm>
              <a:prstGeom prst="rect">
                <a:avLst/>
              </a:prstGeom>
              <a:noFill/>
            </p:spPr>
            <p:txBody>
              <a:bodyPr wrap="none" rtlCol="0">
                <a:spAutoFit/>
              </a:bodyPr>
              <a:lstStyle/>
              <a:p>
                <a:r>
                  <a:rPr lang="en-US" sz="1000" dirty="0">
                    <a:solidFill>
                      <a:schemeClr val="tx1"/>
                    </a:solidFill>
                  </a:rPr>
                  <a:t>BSM-1 MCS-x</a:t>
                </a:r>
              </a:p>
              <a:p>
                <a:r>
                  <a:rPr lang="en-US" sz="1000" dirty="0">
                    <a:solidFill>
                      <a:schemeClr val="tx1"/>
                    </a:solidFill>
                  </a:rPr>
                  <a:t>BSM-2 MCS-y</a:t>
                </a:r>
              </a:p>
            </p:txBody>
          </p:sp>
          <p:sp>
            <p:nvSpPr>
              <p:cNvPr id="179" name="TextBox 178">
                <a:extLst>
                  <a:ext uri="{FF2B5EF4-FFF2-40B4-BE49-F238E27FC236}">
                    <a16:creationId xmlns:a16="http://schemas.microsoft.com/office/drawing/2014/main" id="{1B33DF19-AF28-BD49-BA6B-261C8FDFCB47}"/>
                  </a:ext>
                </a:extLst>
              </p:cNvPr>
              <p:cNvSpPr txBox="1"/>
              <p:nvPr/>
            </p:nvSpPr>
            <p:spPr>
              <a:xfrm>
                <a:off x="6234409" y="1774325"/>
                <a:ext cx="561372" cy="400110"/>
              </a:xfrm>
              <a:prstGeom prst="rect">
                <a:avLst/>
              </a:prstGeom>
              <a:noFill/>
            </p:spPr>
            <p:txBody>
              <a:bodyPr wrap="none" rtlCol="0">
                <a:spAutoFit/>
              </a:bodyPr>
              <a:lstStyle/>
              <a:p>
                <a:r>
                  <a:rPr lang="en-US" sz="1000" dirty="0">
                    <a:solidFill>
                      <a:schemeClr val="tx1"/>
                    </a:solidFill>
                  </a:rPr>
                  <a:t>BSM-1</a:t>
                </a:r>
              </a:p>
              <a:p>
                <a:r>
                  <a:rPr lang="en-US" sz="1000" dirty="0">
                    <a:solidFill>
                      <a:schemeClr val="tx1"/>
                    </a:solidFill>
                  </a:rPr>
                  <a:t>BSM-2</a:t>
                </a:r>
              </a:p>
            </p:txBody>
          </p:sp>
          <p:sp>
            <p:nvSpPr>
              <p:cNvPr id="180" name="TextBox 179">
                <a:extLst>
                  <a:ext uri="{FF2B5EF4-FFF2-40B4-BE49-F238E27FC236}">
                    <a16:creationId xmlns:a16="http://schemas.microsoft.com/office/drawing/2014/main" id="{C49A9F07-A30F-EF41-A905-C4CEEB27A5C9}"/>
                  </a:ext>
                </a:extLst>
              </p:cNvPr>
              <p:cNvSpPr txBox="1"/>
              <p:nvPr/>
            </p:nvSpPr>
            <p:spPr>
              <a:xfrm>
                <a:off x="7505766" y="1928214"/>
                <a:ext cx="561372" cy="246221"/>
              </a:xfrm>
              <a:prstGeom prst="rect">
                <a:avLst/>
              </a:prstGeom>
              <a:noFill/>
            </p:spPr>
            <p:txBody>
              <a:bodyPr wrap="none" rtlCol="0">
                <a:spAutoFit/>
              </a:bodyPr>
              <a:lstStyle/>
              <a:p>
                <a:r>
                  <a:rPr lang="en-US" sz="1000" dirty="0">
                    <a:solidFill>
                      <a:schemeClr val="tx1"/>
                    </a:solidFill>
                  </a:rPr>
                  <a:t>BSM-1</a:t>
                </a:r>
              </a:p>
            </p:txBody>
          </p:sp>
          <p:sp>
            <p:nvSpPr>
              <p:cNvPr id="181" name="TextBox 180">
                <a:extLst>
                  <a:ext uri="{FF2B5EF4-FFF2-40B4-BE49-F238E27FC236}">
                    <a16:creationId xmlns:a16="http://schemas.microsoft.com/office/drawing/2014/main" id="{9B98E5C6-6DF3-D842-BA2F-7C47E554828C}"/>
                  </a:ext>
                </a:extLst>
              </p:cNvPr>
              <p:cNvSpPr txBox="1"/>
              <p:nvPr/>
            </p:nvSpPr>
            <p:spPr>
              <a:xfrm>
                <a:off x="4562406" y="3812799"/>
                <a:ext cx="1508746" cy="553998"/>
              </a:xfrm>
              <a:prstGeom prst="rect">
                <a:avLst/>
              </a:prstGeom>
              <a:noFill/>
            </p:spPr>
            <p:txBody>
              <a:bodyPr wrap="none" rtlCol="0">
                <a:spAutoFit/>
              </a:bodyPr>
              <a:lstStyle/>
              <a:p>
                <a:r>
                  <a:rPr lang="en-US" sz="1000" dirty="0">
                    <a:solidFill>
                      <a:schemeClr val="tx1"/>
                    </a:solidFill>
                  </a:rPr>
                  <a:t>Hierarchical multiplexing</a:t>
                </a:r>
              </a:p>
              <a:p>
                <a:r>
                  <a:rPr lang="en-US" sz="1000" dirty="0">
                    <a:solidFill>
                      <a:schemeClr val="tx1"/>
                    </a:solidFill>
                  </a:rPr>
                  <a:t>BSM-1 on WAVE layer</a:t>
                </a:r>
              </a:p>
              <a:p>
                <a:r>
                  <a:rPr lang="en-US" sz="1000" dirty="0">
                    <a:solidFill>
                      <a:schemeClr val="tx1"/>
                    </a:solidFill>
                  </a:rPr>
                  <a:t>BSM-2 on NGV layer</a:t>
                </a:r>
              </a:p>
            </p:txBody>
          </p:sp>
          <p:sp>
            <p:nvSpPr>
              <p:cNvPr id="182" name="TextBox 181">
                <a:extLst>
                  <a:ext uri="{FF2B5EF4-FFF2-40B4-BE49-F238E27FC236}">
                    <a16:creationId xmlns:a16="http://schemas.microsoft.com/office/drawing/2014/main" id="{B61E953F-71C5-1A49-8AB2-906879CC8178}"/>
                  </a:ext>
                </a:extLst>
              </p:cNvPr>
              <p:cNvSpPr txBox="1"/>
              <p:nvPr/>
            </p:nvSpPr>
            <p:spPr>
              <a:xfrm>
                <a:off x="6289802" y="3824410"/>
                <a:ext cx="772969" cy="400110"/>
              </a:xfrm>
              <a:prstGeom prst="rect">
                <a:avLst/>
              </a:prstGeom>
              <a:noFill/>
            </p:spPr>
            <p:txBody>
              <a:bodyPr wrap="none" rtlCol="0">
                <a:spAutoFit/>
              </a:bodyPr>
              <a:lstStyle/>
              <a:p>
                <a:r>
                  <a:rPr lang="en-US" sz="1000" dirty="0">
                    <a:solidFill>
                      <a:schemeClr val="tx1"/>
                    </a:solidFill>
                  </a:rPr>
                  <a:t>Both layers</a:t>
                </a:r>
              </a:p>
              <a:p>
                <a:r>
                  <a:rPr lang="en-US" sz="1000" dirty="0">
                    <a:solidFill>
                      <a:schemeClr val="tx1"/>
                    </a:solidFill>
                  </a:rPr>
                  <a:t>received</a:t>
                </a:r>
              </a:p>
            </p:txBody>
          </p:sp>
          <p:sp>
            <p:nvSpPr>
              <p:cNvPr id="183" name="TextBox 182">
                <a:extLst>
                  <a:ext uri="{FF2B5EF4-FFF2-40B4-BE49-F238E27FC236}">
                    <a16:creationId xmlns:a16="http://schemas.microsoft.com/office/drawing/2014/main" id="{D370088A-6982-694B-9791-4684459507E0}"/>
                  </a:ext>
                </a:extLst>
              </p:cNvPr>
              <p:cNvSpPr txBox="1"/>
              <p:nvPr/>
            </p:nvSpPr>
            <p:spPr>
              <a:xfrm>
                <a:off x="7384274" y="3824409"/>
                <a:ext cx="955711" cy="400110"/>
              </a:xfrm>
              <a:prstGeom prst="rect">
                <a:avLst/>
              </a:prstGeom>
              <a:noFill/>
            </p:spPr>
            <p:txBody>
              <a:bodyPr wrap="none" rtlCol="0">
                <a:spAutoFit/>
              </a:bodyPr>
              <a:lstStyle/>
              <a:p>
                <a:r>
                  <a:rPr lang="en-US" sz="1000" dirty="0">
                    <a:solidFill>
                      <a:schemeClr val="tx1"/>
                    </a:solidFill>
                  </a:rPr>
                  <a:t>Only WAVE</a:t>
                </a:r>
              </a:p>
              <a:p>
                <a:r>
                  <a:rPr lang="en-US" sz="1000" dirty="0">
                    <a:solidFill>
                      <a:schemeClr val="tx1"/>
                    </a:solidFill>
                  </a:rPr>
                  <a:t>Layer received</a:t>
                </a:r>
              </a:p>
            </p:txBody>
          </p:sp>
        </p:grpSp>
        <p:sp>
          <p:nvSpPr>
            <p:cNvPr id="185" name="TextBox 184">
              <a:extLst>
                <a:ext uri="{FF2B5EF4-FFF2-40B4-BE49-F238E27FC236}">
                  <a16:creationId xmlns:a16="http://schemas.microsoft.com/office/drawing/2014/main" id="{B2CC4995-EEAA-774B-8484-C9A177772868}"/>
                </a:ext>
              </a:extLst>
            </p:cNvPr>
            <p:cNvSpPr txBox="1"/>
            <p:nvPr/>
          </p:nvSpPr>
          <p:spPr>
            <a:xfrm>
              <a:off x="6776774" y="4352351"/>
              <a:ext cx="1649811" cy="246221"/>
            </a:xfrm>
            <a:prstGeom prst="rect">
              <a:avLst/>
            </a:prstGeom>
            <a:noFill/>
          </p:spPr>
          <p:txBody>
            <a:bodyPr wrap="none" rtlCol="0">
              <a:spAutoFit/>
            </a:bodyPr>
            <a:lstStyle/>
            <a:p>
              <a:r>
                <a:rPr lang="en-US" sz="1000" dirty="0">
                  <a:solidFill>
                    <a:schemeClr val="tx1"/>
                  </a:solidFill>
                </a:rPr>
                <a:t>BSM: Basic Safety Message</a:t>
              </a:r>
            </a:p>
          </p:txBody>
        </p:sp>
      </p:grpSp>
    </p:spTree>
    <p:extLst>
      <p:ext uri="{BB962C8B-B14F-4D97-AF65-F5344CB8AC3E}">
        <p14:creationId xmlns:p14="http://schemas.microsoft.com/office/powerpoint/2010/main" val="3520668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E94A0-DDBE-4146-AFE0-9890A4019F58}"/>
              </a:ext>
            </a:extLst>
          </p:cNvPr>
          <p:cNvSpPr>
            <a:spLocks noGrp="1"/>
          </p:cNvSpPr>
          <p:nvPr>
            <p:ph type="title"/>
          </p:nvPr>
        </p:nvSpPr>
        <p:spPr/>
        <p:txBody>
          <a:bodyPr/>
          <a:lstStyle/>
          <a:p>
            <a:r>
              <a:rPr lang="en-US" dirty="0">
                <a:cs typeface="Times New Roman"/>
              </a:rPr>
              <a:t>Proposal</a:t>
            </a:r>
          </a:p>
        </p:txBody>
      </p:sp>
      <p:sp>
        <p:nvSpPr>
          <p:cNvPr id="3" name="Content Placeholder 2">
            <a:extLst>
              <a:ext uri="{FF2B5EF4-FFF2-40B4-BE49-F238E27FC236}">
                <a16:creationId xmlns:a16="http://schemas.microsoft.com/office/drawing/2014/main" id="{E313CC58-1E91-E542-839C-0A30F418318B}"/>
              </a:ext>
            </a:extLst>
          </p:cNvPr>
          <p:cNvSpPr>
            <a:spLocks noGrp="1"/>
          </p:cNvSpPr>
          <p:nvPr>
            <p:ph idx="1"/>
          </p:nvPr>
        </p:nvSpPr>
        <p:spPr>
          <a:xfrm>
            <a:off x="685800" y="1531883"/>
            <a:ext cx="7770813" cy="4933019"/>
          </a:xfrm>
        </p:spPr>
        <p:txBody>
          <a:bodyPr/>
          <a:lstStyle/>
          <a:p>
            <a:pPr>
              <a:buFont typeface="Arial" panose="020B0604020202020204" pitchFamily="34" charset="0"/>
              <a:buChar char="•"/>
            </a:pPr>
            <a:r>
              <a:rPr lang="en-US" dirty="0">
                <a:cs typeface="Times New Roman"/>
              </a:rPr>
              <a:t>We propose a new type of NGV PPDU that is compatible with WAVE PPDU</a:t>
            </a:r>
          </a:p>
          <a:p>
            <a:pPr>
              <a:buFont typeface="Arial" panose="020B0604020202020204" pitchFamily="34" charset="0"/>
              <a:buChar char="•"/>
            </a:pPr>
            <a:r>
              <a:rPr lang="en-US" dirty="0">
                <a:cs typeface="Times New Roman"/>
              </a:rPr>
              <a:t>Comparing NGV PPDU multiplexing WAVE+NGV using hierarchical MCS with that concatenating payloads in time, the main advantage of the former is the simultaneous transmission of the payloads and the main disadvantage is the inter-layer interference, which demands for better SINR</a:t>
            </a:r>
          </a:p>
          <a:p>
            <a:pPr>
              <a:buFont typeface="Arial" panose="020B0604020202020204" pitchFamily="34" charset="0"/>
              <a:buChar char="•"/>
            </a:pPr>
            <a:r>
              <a:rPr lang="en-US" dirty="0">
                <a:cs typeface="Times New Roman"/>
              </a:rPr>
              <a:t>We believe that both multiplexing methods (hierarchical MCS and time concatenation) would be beneficial to be specified in </a:t>
            </a:r>
            <a:r>
              <a:rPr lang="en-US" dirty="0" err="1">
                <a:cs typeface="Times New Roman"/>
              </a:rPr>
              <a:t>TGbd</a:t>
            </a:r>
            <a:r>
              <a:rPr lang="en-US" dirty="0">
                <a:cs typeface="Times New Roman"/>
              </a:rPr>
              <a:t>, allowing upper layers to trade spectral efficiency and reliability</a:t>
            </a:r>
          </a:p>
        </p:txBody>
      </p:sp>
      <p:sp>
        <p:nvSpPr>
          <p:cNvPr id="4" name="Slide Number Placeholder 3">
            <a:extLst>
              <a:ext uri="{FF2B5EF4-FFF2-40B4-BE49-F238E27FC236}">
                <a16:creationId xmlns:a16="http://schemas.microsoft.com/office/drawing/2014/main" id="{1501576B-5058-BA48-914F-81F82F18F035}"/>
              </a:ext>
            </a:extLst>
          </p:cNvPr>
          <p:cNvSpPr>
            <a:spLocks noGrp="1"/>
          </p:cNvSpPr>
          <p:nvPr>
            <p:ph type="sldNum" idx="12"/>
          </p:nvPr>
        </p:nvSpPr>
        <p:spPr/>
        <p:txBody>
          <a:bodyPr/>
          <a:lstStyle/>
          <a:p>
            <a:r>
              <a:rPr lang="en-GB"/>
              <a:t>Slide </a:t>
            </a:r>
            <a:fld id="{440F5867-744E-4AA6-B0ED-4C44D2DFBB7B}" type="slidenum">
              <a:rPr lang="en-GB"/>
              <a:pPr/>
              <a:t>6</a:t>
            </a:fld>
            <a:endParaRPr lang="en-GB"/>
          </a:p>
        </p:txBody>
      </p:sp>
      <p:sp>
        <p:nvSpPr>
          <p:cNvPr id="5" name="Footer Placeholder 4">
            <a:extLst>
              <a:ext uri="{FF2B5EF4-FFF2-40B4-BE49-F238E27FC236}">
                <a16:creationId xmlns:a16="http://schemas.microsoft.com/office/drawing/2014/main" id="{CB28E5A9-1BAB-5B4B-9ECC-F34C944EF91E}"/>
              </a:ext>
            </a:extLst>
          </p:cNvPr>
          <p:cNvSpPr>
            <a:spLocks noGrp="1"/>
          </p:cNvSpPr>
          <p:nvPr>
            <p:ph type="ftr" idx="14"/>
          </p:nvPr>
        </p:nvSpPr>
        <p:spPr/>
        <p:txBody>
          <a:bodyPr/>
          <a:lstStyle/>
          <a:p>
            <a:r>
              <a:rPr lang="en-GB" dirty="0"/>
              <a:t>David Lopez-Perez, Nokia</a:t>
            </a:r>
          </a:p>
        </p:txBody>
      </p:sp>
      <p:sp>
        <p:nvSpPr>
          <p:cNvPr id="6" name="Date Placeholder 5">
            <a:extLst>
              <a:ext uri="{FF2B5EF4-FFF2-40B4-BE49-F238E27FC236}">
                <a16:creationId xmlns:a16="http://schemas.microsoft.com/office/drawing/2014/main" id="{042F34D0-4239-234B-AFC3-BFFBDD8D961D}"/>
              </a:ext>
            </a:extLst>
          </p:cNvPr>
          <p:cNvSpPr>
            <a:spLocks noGrp="1"/>
          </p:cNvSpPr>
          <p:nvPr>
            <p:ph type="dt" idx="15"/>
          </p:nvPr>
        </p:nvSpPr>
        <p:spPr/>
        <p:txBody>
          <a:bodyPr/>
          <a:lstStyle/>
          <a:p>
            <a:r>
              <a:rPr lang="en-US" dirty="0"/>
              <a:t>Sep 2019</a:t>
            </a:r>
            <a:endParaRPr lang="en-GB" dirty="0"/>
          </a:p>
        </p:txBody>
      </p:sp>
    </p:spTree>
    <p:extLst>
      <p:ext uri="{BB962C8B-B14F-4D97-AF65-F5344CB8AC3E}">
        <p14:creationId xmlns:p14="http://schemas.microsoft.com/office/powerpoint/2010/main" val="339726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 2019</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David Lopez-Perez, Nokia</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cs typeface="Times New Roman"/>
              </a:rPr>
              <a:t>[1]</a:t>
            </a:r>
            <a:r>
              <a:rPr lang="en-US" dirty="0">
                <a:ea typeface="MS Gothic"/>
                <a:cs typeface="+mn-lt"/>
              </a:rPr>
              <a:t> </a:t>
            </a:r>
            <a:r>
              <a:rPr lang="en-US" dirty="0">
                <a:ea typeface="+mn-lt"/>
                <a:cs typeface="+mn-lt"/>
                <a:hlinkClick r:id="rId3"/>
              </a:rPr>
              <a:t>https://mentor.ieee.org/802.11/dcn/19/11-19-0082-02-00bd-interoperable-approach-for-ngv-new-modulations.pptx</a:t>
            </a:r>
            <a:endParaRPr lang="en-US" dirty="0">
              <a:cs typeface="Times New Roman"/>
            </a:endParaRPr>
          </a:p>
          <a:p>
            <a:r>
              <a:rPr lang="en-US" dirty="0"/>
              <a:t>[2] </a:t>
            </a:r>
            <a:r>
              <a:rPr lang="en-US" dirty="0">
                <a:hlinkClick r:id="rId4"/>
              </a:rPr>
              <a:t>https://www.etsi.org/deliver/etsi_tr/102300_102399/102377/01.04.01_60/tr_102377v010401p.pdf</a:t>
            </a:r>
            <a:endParaRPr lang="en-US" dirty="0"/>
          </a:p>
          <a:p>
            <a:r>
              <a:rPr lang="en-US" dirty="0">
                <a:cs typeface="Times New Roman"/>
              </a:rPr>
              <a:t>[3] </a:t>
            </a:r>
            <a:r>
              <a:rPr lang="en-US" dirty="0">
                <a:cs typeface="Times New Roman"/>
                <a:hlinkClick r:id="rId5"/>
              </a:rPr>
              <a:t>https://mentor.ieee.org/802.11/dcn/18/11-18-1323-02-0ngv-ngv-sg-use-cases.pptx</a:t>
            </a:r>
            <a:endParaRPr lang="en-US" dirty="0">
              <a:cs typeface="Times New Roman"/>
            </a:endParaRPr>
          </a:p>
          <a:p>
            <a:endParaRPr lang="en-US" dirty="0">
              <a:cs typeface="Times New Roman"/>
            </a:endParaRPr>
          </a:p>
          <a:p>
            <a:endParaRPr lang="en-US" dirty="0">
              <a:cs typeface="Times New Roman"/>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127</TotalTime>
  <Words>324</Words>
  <Application>Microsoft Office PowerPoint</Application>
  <PresentationFormat>On-screen Show (4:3)</PresentationFormat>
  <Paragraphs>92</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NGV PPDU with Hierarchical MCS</vt:lpstr>
      <vt:lpstr>Abstract</vt:lpstr>
      <vt:lpstr>Motivation</vt:lpstr>
      <vt:lpstr>Multiplexing with Hierarchical MCS </vt:lpstr>
      <vt:lpstr>WAVE and NGV layers</vt:lpstr>
      <vt:lpstr>Proposal</vt:lpstr>
      <vt:lpstr>References</vt:lpstr>
    </vt:vector>
  </TitlesOfParts>
  <Manager/>
  <Company>Nokia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PPDU with Hierarchical MCS</dc:title>
  <dc:subject>11-19-0864-01-00bd</dc:subject>
  <dc:creator>David Lopez-Perez</dc:creator>
  <cp:keywords/>
  <dc:description/>
  <cp:lastModifiedBy>Lopez-Perez, David (Nokia - IE/Dublin)</cp:lastModifiedBy>
  <cp:revision>355</cp:revision>
  <cp:lastPrinted>1601-01-01T00:00:00Z</cp:lastPrinted>
  <dcterms:created xsi:type="dcterms:W3CDTF">2019-01-25T08:47:54Z</dcterms:created>
  <dcterms:modified xsi:type="dcterms:W3CDTF">2019-09-11T17:22:55Z</dcterms:modified>
  <cp:category/>
</cp:coreProperties>
</file>