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76" r:id="rId4"/>
    <p:sldId id="272" r:id="rId5"/>
    <p:sldId id="275" r:id="rId6"/>
    <p:sldId id="268" r:id="rId7"/>
    <p:sldId id="264"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en, Olli (Nokia - FI/Espoo)" initials="AF" lastIdx="6" clrIdx="0">
    <p:extLst>
      <p:ext uri="{19B8F6BF-5375-455C-9EA6-DF929625EA0E}">
        <p15:presenceInfo xmlns:p15="http://schemas.microsoft.com/office/powerpoint/2012/main" userId="S::olli.alanen@nokia-bell-labs.com::4f40f89a-0fd3-47ee-b402-a69167f165d2" providerId="AD"/>
      </p:ext>
    </p:extLst>
  </p:cmAuthor>
  <p:cmAuthor id="2" name="Rantala, Enrico (Nokia - US/Sunnyvale)" initials="RU" lastIdx="6" clrIdx="1">
    <p:extLst>
      <p:ext uri="{19B8F6BF-5375-455C-9EA6-DF929625EA0E}">
        <p15:presenceInfo xmlns:p15="http://schemas.microsoft.com/office/powerpoint/2012/main" userId="S::enrico-henrik.rantala@nokia-bell-labs.com::ba206eb5-8ecd-4888-bfff-a41898b8f8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7FB7EB-6E91-9EB6-F8AD-F454B3028C4E}" v="2" dt="2019-09-11T17:20:22.429"/>
    <p1510:client id="{71E48867-C821-E2F1-471B-19E35C4A4802}" v="140" dt="2019-09-11T06:29:56.814"/>
    <p1510:client id="{F9678268-696E-8A58-59FF-0D97EA49CC7B}" v="6" dt="2019-09-11T07:24:10.4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4"/>
  </p:normalViewPr>
  <p:slideViewPr>
    <p:cSldViewPr snapToGrid="0" snapToObjects="1">
      <p:cViewPr varScale="1">
        <p:scale>
          <a:sx n="55" d="100"/>
          <a:sy n="55" d="100"/>
        </p:scale>
        <p:origin x="1528" y="4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 2019</a:t>
            </a:r>
            <a:endParaRPr lang="en-GB" dirty="0"/>
          </a:p>
        </p:txBody>
      </p:sp>
      <p:sp>
        <p:nvSpPr>
          <p:cNvPr id="5" name="Footer Placeholder 4"/>
          <p:cNvSpPr>
            <a:spLocks noGrp="1"/>
          </p:cNvSpPr>
          <p:nvPr>
            <p:ph type="ftr" idx="11"/>
          </p:nvPr>
        </p:nvSpPr>
        <p:spPr/>
        <p:txBody>
          <a:bodyPr/>
          <a:lstStyle>
            <a:lvl1pPr>
              <a:defRPr/>
            </a:lvl1pPr>
          </a:lstStyle>
          <a:p>
            <a:r>
              <a:rPr lang="en-GB" dirty="0"/>
              <a:t>David Lopez-Perez,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David Lopez-Perez, Nokia</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 2019</a:t>
            </a:r>
            <a:endParaRPr lang="en-GB" dirty="0"/>
          </a:p>
        </p:txBody>
      </p:sp>
      <p:sp>
        <p:nvSpPr>
          <p:cNvPr id="5" name="Footer Placeholder 4"/>
          <p:cNvSpPr>
            <a:spLocks noGrp="1"/>
          </p:cNvSpPr>
          <p:nvPr>
            <p:ph type="ftr" idx="11"/>
          </p:nvPr>
        </p:nvSpPr>
        <p:spPr/>
        <p:txBody>
          <a:bodyPr/>
          <a:lstStyle>
            <a:lvl1pPr>
              <a:defRPr/>
            </a:lvl1pPr>
          </a:lstStyle>
          <a:p>
            <a:r>
              <a:rPr lang="en-GB" dirty="0"/>
              <a:t>David Lopez-Perez,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 2019</a:t>
            </a:r>
            <a:endParaRPr lang="en-GB" dirty="0"/>
          </a:p>
        </p:txBody>
      </p:sp>
      <p:sp>
        <p:nvSpPr>
          <p:cNvPr id="6" name="Footer Placeholder 5"/>
          <p:cNvSpPr>
            <a:spLocks noGrp="1"/>
          </p:cNvSpPr>
          <p:nvPr>
            <p:ph type="ftr" idx="11"/>
          </p:nvPr>
        </p:nvSpPr>
        <p:spPr/>
        <p:txBody>
          <a:bodyPr/>
          <a:lstStyle>
            <a:lvl1pPr>
              <a:defRPr/>
            </a:lvl1pPr>
          </a:lstStyle>
          <a:p>
            <a:r>
              <a:rPr lang="en-GB" dirty="0"/>
              <a:t>David Lopez-Perez,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David Lopez-Perez, Nokia</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 2019</a:t>
            </a:r>
            <a:endParaRPr lang="en-GB" dirty="0"/>
          </a:p>
        </p:txBody>
      </p:sp>
      <p:sp>
        <p:nvSpPr>
          <p:cNvPr id="4" name="Footer Placeholder 3"/>
          <p:cNvSpPr>
            <a:spLocks noGrp="1"/>
          </p:cNvSpPr>
          <p:nvPr>
            <p:ph type="ftr" idx="11"/>
          </p:nvPr>
        </p:nvSpPr>
        <p:spPr/>
        <p:txBody>
          <a:bodyPr/>
          <a:lstStyle>
            <a:lvl1pPr>
              <a:defRPr/>
            </a:lvl1pPr>
          </a:lstStyle>
          <a:p>
            <a:r>
              <a:rPr lang="en-GB" dirty="0"/>
              <a:t>David Lopez-Perez,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 2019</a:t>
            </a:r>
            <a:endParaRPr lang="en-GB" dirty="0"/>
          </a:p>
        </p:txBody>
      </p:sp>
      <p:sp>
        <p:nvSpPr>
          <p:cNvPr id="3" name="Footer Placeholder 2"/>
          <p:cNvSpPr>
            <a:spLocks noGrp="1"/>
          </p:cNvSpPr>
          <p:nvPr>
            <p:ph type="ftr" idx="11"/>
          </p:nvPr>
        </p:nvSpPr>
        <p:spPr/>
        <p:txBody>
          <a:bodyPr/>
          <a:lstStyle>
            <a:lvl1pPr>
              <a:defRPr/>
            </a:lvl1pPr>
          </a:lstStyle>
          <a:p>
            <a:r>
              <a:rPr lang="en-GB" dirty="0"/>
              <a:t>David Lopez-Perez,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2019</a:t>
            </a:r>
            <a:endParaRPr lang="en-GB" dirty="0"/>
          </a:p>
        </p:txBody>
      </p:sp>
      <p:sp>
        <p:nvSpPr>
          <p:cNvPr id="5" name="Footer Placeholder 4"/>
          <p:cNvSpPr>
            <a:spLocks noGrp="1"/>
          </p:cNvSpPr>
          <p:nvPr>
            <p:ph type="ftr" idx="11"/>
          </p:nvPr>
        </p:nvSpPr>
        <p:spPr/>
        <p:txBody>
          <a:bodyPr/>
          <a:lstStyle>
            <a:lvl1pPr>
              <a:defRPr/>
            </a:lvl1pPr>
          </a:lstStyle>
          <a:p>
            <a:r>
              <a:rPr lang="en-GB" dirty="0"/>
              <a:t>David Lopez-Perez,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2019</a:t>
            </a:r>
            <a:endParaRPr lang="en-GB" dirty="0"/>
          </a:p>
        </p:txBody>
      </p:sp>
      <p:sp>
        <p:nvSpPr>
          <p:cNvPr id="5" name="Footer Placeholder 4"/>
          <p:cNvSpPr>
            <a:spLocks noGrp="1"/>
          </p:cNvSpPr>
          <p:nvPr>
            <p:ph type="ftr" idx="11"/>
          </p:nvPr>
        </p:nvSpPr>
        <p:spPr/>
        <p:txBody>
          <a:bodyPr/>
          <a:lstStyle>
            <a:lvl1pPr>
              <a:defRPr/>
            </a:lvl1pPr>
          </a:lstStyle>
          <a:p>
            <a:r>
              <a:rPr lang="en-GB" dirty="0"/>
              <a:t>David Lopez-Perez,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David Lopez-Perez, Nokia</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802.11-19/0864r1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9/11-19-0082-02-00bd-interoperable-approach-for-ngv-new-modulations.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cn/18/11-18-1323-02-0ngv-ngv-sg-use-cases.pptx" TargetMode="External"/><Relationship Id="rId4" Type="http://schemas.openxmlformats.org/officeDocument/2006/relationships/hyperlink" Target="https://www.etsi.org/deliver/etsi_tr/102300_102399/102377/01.04.01_60/tr_102377v010401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David Lopez-Perez, Nokia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NGV PPDU with Hierarchical MCS</a:t>
            </a:r>
            <a:endParaRPr lang="en-GB" dirty="0">
              <a:cs typeface="Times New Roman"/>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2019-09-11</a:t>
            </a:r>
          </a:p>
        </p:txBody>
      </p:sp>
      <p:graphicFrame>
        <p:nvGraphicFramePr>
          <p:cNvPr id="3075" name="Object 3"/>
          <p:cNvGraphicFramePr>
            <a:graphicFrameLocks noChangeAspect="1"/>
          </p:cNvGraphicFramePr>
          <p:nvPr>
            <p:extLst>
              <p:ext uri="{D42A27DB-BD31-4B8C-83A1-F6EECF244321}">
                <p14:modId xmlns:p14="http://schemas.microsoft.com/office/powerpoint/2010/main" val="808523421"/>
              </p:ext>
            </p:extLst>
          </p:nvPr>
        </p:nvGraphicFramePr>
        <p:xfrm>
          <a:off x="530225" y="2316163"/>
          <a:ext cx="8156575" cy="3643312"/>
        </p:xfrm>
        <a:graphic>
          <a:graphicData uri="http://schemas.openxmlformats.org/presentationml/2006/ole">
            <mc:AlternateContent xmlns:mc="http://schemas.openxmlformats.org/markup-compatibility/2006">
              <mc:Choice xmlns:v="urn:schemas-microsoft-com:vml" Requires="v">
                <p:oleObj spid="_x0000_s13313" name="Document" r:id="rId4" imgW="8255000" imgH="3695700" progId="Word.Document.8">
                  <p:embed/>
                </p:oleObj>
              </mc:Choice>
              <mc:Fallback>
                <p:oleObj name="Document" r:id="rId4" imgW="8255000" imgH="3695700" progId="Word.Document.8">
                  <p:embed/>
                  <p:pic>
                    <p:nvPicPr>
                      <p:cNvPr id="3075" name="Object 3"/>
                      <p:cNvPicPr>
                        <a:picLocks noChangeAspect="1" noChangeArrowheads="1"/>
                      </p:cNvPicPr>
                      <p:nvPr/>
                    </p:nvPicPr>
                    <p:blipFill>
                      <a:blip r:embed="rId5"/>
                      <a:srcRect/>
                      <a:stretch>
                        <a:fillRect/>
                      </a:stretch>
                    </p:blipFill>
                    <p:spPr bwMode="auto">
                      <a:xfrm>
                        <a:off x="530225" y="2316163"/>
                        <a:ext cx="8156575" cy="36433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Sep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David Lopez-Perez, Nokia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proposes a new NGV PPDU, compatible with the WAVE PPDU, which enables spectral efficient communications, by allowing WAVE and NGV capable devices to simultaneously transmit/receive using hierarchical modulation and coding scheme (MCS)</a:t>
            </a:r>
            <a:endParaRPr lang="en-GB" dirty="0">
              <a:cs typeface="Times New Roman"/>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cs typeface="Times New Roman"/>
              </a:rPr>
              <a:t>A different kind of NGV PPDU, where WAVE and NGV payloads were concatenated in time, was discussed in [1]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54232-2E5D-5849-8C64-BC86AB26496A}"/>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63EB0FC8-511A-F542-A286-A744CF5F6CB1}"/>
              </a:ext>
            </a:extLst>
          </p:cNvPr>
          <p:cNvSpPr>
            <a:spLocks noGrp="1"/>
          </p:cNvSpPr>
          <p:nvPr>
            <p:ph idx="1"/>
          </p:nvPr>
        </p:nvSpPr>
        <p:spPr>
          <a:xfrm>
            <a:off x="685800" y="1511194"/>
            <a:ext cx="7856538" cy="4113213"/>
          </a:xfrm>
        </p:spPr>
        <p:txBody>
          <a:bodyPr/>
          <a:lstStyle/>
          <a:p>
            <a:pPr>
              <a:buFont typeface="Arial" panose="020B0604020202020204" pitchFamily="34" charset="0"/>
              <a:buChar char="•"/>
            </a:pPr>
            <a:r>
              <a:rPr lang="en-US" dirty="0"/>
              <a:t>NGV use cases  </a:t>
            </a:r>
          </a:p>
          <a:p>
            <a:pPr marL="800100" lvl="1" indent="-342900">
              <a:buFont typeface="Times New Roman" panose="02020603050405020304" pitchFamily="18" charset="0"/>
              <a:buChar char="−"/>
            </a:pPr>
            <a:r>
              <a:rPr lang="en-US" dirty="0"/>
              <a:t>2. Sensor sharing, </a:t>
            </a:r>
          </a:p>
          <a:p>
            <a:pPr marL="800100" lvl="1" indent="-342900">
              <a:buFont typeface="Times New Roman" panose="02020603050405020304" pitchFamily="18" charset="0"/>
              <a:buChar char="−"/>
            </a:pPr>
            <a:r>
              <a:rPr lang="en-US" dirty="0"/>
              <a:t>4. Infrastructure applications and </a:t>
            </a:r>
          </a:p>
          <a:p>
            <a:pPr marL="800100" lvl="1" indent="-342900">
              <a:buFont typeface="Times New Roman" panose="02020603050405020304" pitchFamily="18" charset="0"/>
              <a:buChar char="−"/>
            </a:pPr>
            <a:r>
              <a:rPr lang="en-US" dirty="0"/>
              <a:t>6. Automated driving assistance </a:t>
            </a:r>
          </a:p>
          <a:p>
            <a:pPr marL="0" indent="0"/>
            <a:r>
              <a:rPr lang="en-US" dirty="0"/>
              <a:t>     introduce new services demanding high throughput [3]</a:t>
            </a:r>
            <a:endParaRPr lang="en-US" b="0" dirty="0">
              <a:cs typeface="Times New Roman"/>
            </a:endParaRPr>
          </a:p>
          <a:p>
            <a:pPr>
              <a:buFont typeface="Arial" panose="020B0604020202020204" pitchFamily="34" charset="0"/>
              <a:buChar char="•"/>
            </a:pPr>
            <a:r>
              <a:rPr lang="en-US" dirty="0"/>
              <a:t>At the same time, legacy basic safety message (BSM) services need to continue to be supported</a:t>
            </a:r>
            <a:endParaRPr lang="en-US" dirty="0">
              <a:cs typeface="Times New Roman"/>
            </a:endParaRPr>
          </a:p>
          <a:p>
            <a:pPr>
              <a:buFont typeface="Arial" panose="020B0604020202020204" pitchFamily="34" charset="0"/>
              <a:buChar char="•"/>
            </a:pPr>
            <a:r>
              <a:rPr lang="en-US" dirty="0"/>
              <a:t>In dense scenarios, like high traffic areas, spectrum efficiency is thus important to meet both the high throughput and BSM requirements of different services</a:t>
            </a:r>
          </a:p>
          <a:p>
            <a:pPr>
              <a:buFont typeface="Arial" panose="020B0604020202020204" pitchFamily="34" charset="0"/>
              <a:buChar char="•"/>
            </a:pPr>
            <a:r>
              <a:rPr lang="en-US" dirty="0"/>
              <a:t>One method to increase spectrum efficiency is to enable simultaneous transmissions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1DC8FF7-FE80-624D-BE2A-425291051912}"/>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0D199FA5-A686-324B-988C-DB3A2CF8AF5E}"/>
              </a:ext>
            </a:extLst>
          </p:cNvPr>
          <p:cNvSpPr>
            <a:spLocks noGrp="1"/>
          </p:cNvSpPr>
          <p:nvPr>
            <p:ph type="ftr" idx="14"/>
          </p:nvPr>
        </p:nvSpPr>
        <p:spPr/>
        <p:txBody>
          <a:bodyPr/>
          <a:lstStyle/>
          <a:p>
            <a:r>
              <a:rPr lang="en-GB" dirty="0"/>
              <a:t>David Lopez-Perez, Nokia</a:t>
            </a:r>
          </a:p>
        </p:txBody>
      </p:sp>
      <p:sp>
        <p:nvSpPr>
          <p:cNvPr id="6" name="Date Placeholder 5">
            <a:extLst>
              <a:ext uri="{FF2B5EF4-FFF2-40B4-BE49-F238E27FC236}">
                <a16:creationId xmlns:a16="http://schemas.microsoft.com/office/drawing/2014/main" id="{5163068C-6AA3-1143-A074-9500EFCE4BF5}"/>
              </a:ext>
            </a:extLst>
          </p:cNvPr>
          <p:cNvSpPr>
            <a:spLocks noGrp="1"/>
          </p:cNvSpPr>
          <p:nvPr>
            <p:ph type="dt" idx="15"/>
          </p:nvPr>
        </p:nvSpPr>
        <p:spPr/>
        <p:txBody>
          <a:bodyPr/>
          <a:lstStyle/>
          <a:p>
            <a:r>
              <a:rPr lang="en-US" dirty="0"/>
              <a:t>Sep 2019</a:t>
            </a:r>
            <a:endParaRPr lang="en-GB" dirty="0"/>
          </a:p>
        </p:txBody>
      </p:sp>
    </p:spTree>
    <p:extLst>
      <p:ext uri="{BB962C8B-B14F-4D97-AF65-F5344CB8AC3E}">
        <p14:creationId xmlns:p14="http://schemas.microsoft.com/office/powerpoint/2010/main" val="3738818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0F8EB-2A78-C24B-A1ED-B18CB4088C86}"/>
              </a:ext>
            </a:extLst>
          </p:cNvPr>
          <p:cNvSpPr>
            <a:spLocks noGrp="1"/>
          </p:cNvSpPr>
          <p:nvPr>
            <p:ph type="title"/>
          </p:nvPr>
        </p:nvSpPr>
        <p:spPr/>
        <p:txBody>
          <a:bodyPr/>
          <a:lstStyle/>
          <a:p>
            <a:r>
              <a:rPr lang="en-US" dirty="0"/>
              <a:t>Multiplexing with Hierarchical MCS </a:t>
            </a:r>
          </a:p>
        </p:txBody>
      </p:sp>
      <p:sp>
        <p:nvSpPr>
          <p:cNvPr id="3" name="Content Placeholder 2">
            <a:extLst>
              <a:ext uri="{FF2B5EF4-FFF2-40B4-BE49-F238E27FC236}">
                <a16:creationId xmlns:a16="http://schemas.microsoft.com/office/drawing/2014/main" id="{7634FCD1-E575-214C-9C22-34D9E04E0A2E}"/>
              </a:ext>
            </a:extLst>
          </p:cNvPr>
          <p:cNvSpPr>
            <a:spLocks noGrp="1"/>
          </p:cNvSpPr>
          <p:nvPr>
            <p:ph idx="1"/>
          </p:nvPr>
        </p:nvSpPr>
        <p:spPr>
          <a:ln>
            <a:noFill/>
          </a:ln>
        </p:spPr>
        <p:txBody>
          <a:bodyPr>
            <a:normAutofit lnSpcReduction="10000"/>
          </a:bodyPr>
          <a:lstStyle/>
          <a:p>
            <a:pPr>
              <a:buFont typeface="Arial" panose="020B0604020202020204" pitchFamily="34" charset="0"/>
              <a:buChar char="•"/>
            </a:pPr>
            <a:r>
              <a:rPr lang="en-US" dirty="0">
                <a:cs typeface="Times New Roman"/>
              </a:rPr>
              <a:t>Hierarchical MCS allows simulation transmission/ reception </a:t>
            </a:r>
          </a:p>
          <a:p>
            <a:pPr>
              <a:buFont typeface="Arial" panose="020B0604020202020204" pitchFamily="34" charset="0"/>
              <a:buChar char="•"/>
            </a:pPr>
            <a:r>
              <a:rPr lang="en-US" dirty="0">
                <a:cs typeface="Times New Roman"/>
              </a:rPr>
              <a:t>The basic idea behind hierarchical MCS is to have two independent streams, called basic and additional layer, transmitted at the same time, each with a different MCS</a:t>
            </a:r>
          </a:p>
          <a:p>
            <a:pPr>
              <a:buFont typeface="Arial" panose="020B0604020202020204" pitchFamily="34" charset="0"/>
              <a:buChar char="•"/>
            </a:pPr>
            <a:r>
              <a:rPr lang="en-US" dirty="0">
                <a:cs typeface="Times New Roman"/>
              </a:rPr>
              <a:t>Hierarchical MCS is a technology already in use, for instance, in various DVB standards [2]</a:t>
            </a:r>
          </a:p>
          <a:p>
            <a:pPr marL="800100" lvl="1" indent="-342900">
              <a:buFont typeface="Times New Roman" panose="02020603050405020304" pitchFamily="18" charset="0"/>
              <a:buChar char="−"/>
            </a:pPr>
            <a:r>
              <a:rPr lang="en-US" dirty="0"/>
              <a:t>In DVB, an example of such transmission may include standard definition (SD) video encoded with 16QAM modulation and high definition (HD) video encoded with 256QAM</a:t>
            </a:r>
          </a:p>
        </p:txBody>
      </p:sp>
      <p:sp>
        <p:nvSpPr>
          <p:cNvPr id="4" name="Slide Number Placeholder 3">
            <a:extLst>
              <a:ext uri="{FF2B5EF4-FFF2-40B4-BE49-F238E27FC236}">
                <a16:creationId xmlns:a16="http://schemas.microsoft.com/office/drawing/2014/main" id="{961D751E-AAA1-214B-9BBA-50247EAA2E3D}"/>
              </a:ext>
            </a:extLst>
          </p:cNvPr>
          <p:cNvSpPr>
            <a:spLocks noGrp="1"/>
          </p:cNvSpPr>
          <p:nvPr>
            <p:ph type="sldNum" idx="12"/>
          </p:nvPr>
        </p:nvSpPr>
        <p:spPr/>
        <p:txBody>
          <a:bodyPr/>
          <a:lstStyle/>
          <a:p>
            <a:r>
              <a:rPr lang="en-GB"/>
              <a:t>Slide </a:t>
            </a:r>
            <a:fld id="{440F5867-744E-4AA6-B0ED-4C44D2DFBB7B}" type="slidenum">
              <a:rPr lang="en-GB"/>
              <a:pPr/>
              <a:t>4</a:t>
            </a:fld>
            <a:endParaRPr lang="en-GB"/>
          </a:p>
        </p:txBody>
      </p:sp>
      <p:sp>
        <p:nvSpPr>
          <p:cNvPr id="5" name="Footer Placeholder 4">
            <a:extLst>
              <a:ext uri="{FF2B5EF4-FFF2-40B4-BE49-F238E27FC236}">
                <a16:creationId xmlns:a16="http://schemas.microsoft.com/office/drawing/2014/main" id="{C633F63C-8FEF-BC4D-88F6-5EA9F63DA646}"/>
              </a:ext>
            </a:extLst>
          </p:cNvPr>
          <p:cNvSpPr>
            <a:spLocks noGrp="1"/>
          </p:cNvSpPr>
          <p:nvPr>
            <p:ph type="ftr" idx="14"/>
          </p:nvPr>
        </p:nvSpPr>
        <p:spPr/>
        <p:txBody>
          <a:bodyPr/>
          <a:lstStyle/>
          <a:p>
            <a:r>
              <a:rPr lang="en-GB" dirty="0"/>
              <a:t>David Lopez-Perez, Nokia</a:t>
            </a:r>
          </a:p>
        </p:txBody>
      </p:sp>
      <p:sp>
        <p:nvSpPr>
          <p:cNvPr id="6" name="Date Placeholder 5">
            <a:extLst>
              <a:ext uri="{FF2B5EF4-FFF2-40B4-BE49-F238E27FC236}">
                <a16:creationId xmlns:a16="http://schemas.microsoft.com/office/drawing/2014/main" id="{6BB1AFA5-7417-E146-B252-B8FF4FCAA902}"/>
              </a:ext>
            </a:extLst>
          </p:cNvPr>
          <p:cNvSpPr>
            <a:spLocks noGrp="1"/>
          </p:cNvSpPr>
          <p:nvPr>
            <p:ph type="dt" idx="15"/>
          </p:nvPr>
        </p:nvSpPr>
        <p:spPr/>
        <p:txBody>
          <a:bodyPr/>
          <a:lstStyle/>
          <a:p>
            <a:r>
              <a:rPr lang="en-US" dirty="0"/>
              <a:t>Sep 2019</a:t>
            </a:r>
            <a:endParaRPr lang="en-GB" dirty="0"/>
          </a:p>
        </p:txBody>
      </p:sp>
    </p:spTree>
    <p:extLst>
      <p:ext uri="{BB962C8B-B14F-4D97-AF65-F5344CB8AC3E}">
        <p14:creationId xmlns:p14="http://schemas.microsoft.com/office/powerpoint/2010/main" val="2102980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2A61B-ED12-464C-8EA5-72FD6109F392}"/>
              </a:ext>
            </a:extLst>
          </p:cNvPr>
          <p:cNvSpPr>
            <a:spLocks noGrp="1"/>
          </p:cNvSpPr>
          <p:nvPr>
            <p:ph type="title"/>
          </p:nvPr>
        </p:nvSpPr>
        <p:spPr/>
        <p:txBody>
          <a:bodyPr/>
          <a:lstStyle/>
          <a:p>
            <a:r>
              <a:rPr lang="en-US" dirty="0">
                <a:cs typeface="Times New Roman"/>
              </a:rPr>
              <a:t>WAVE and NGV layers</a:t>
            </a:r>
          </a:p>
        </p:txBody>
      </p:sp>
      <p:sp>
        <p:nvSpPr>
          <p:cNvPr id="3" name="Content Placeholder 2">
            <a:extLst>
              <a:ext uri="{FF2B5EF4-FFF2-40B4-BE49-F238E27FC236}">
                <a16:creationId xmlns:a16="http://schemas.microsoft.com/office/drawing/2014/main" id="{006F2066-37E4-BE41-BDBE-C3A053189563}"/>
              </a:ext>
            </a:extLst>
          </p:cNvPr>
          <p:cNvSpPr>
            <a:spLocks noGrp="1"/>
          </p:cNvSpPr>
          <p:nvPr>
            <p:ph idx="1"/>
          </p:nvPr>
        </p:nvSpPr>
        <p:spPr>
          <a:xfrm>
            <a:off x="685800" y="4532845"/>
            <a:ext cx="7770813" cy="1696872"/>
          </a:xfrm>
        </p:spPr>
        <p:txBody>
          <a:bodyPr>
            <a:no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dirty="0">
                <a:ea typeface="+mn-lt"/>
                <a:cs typeface="+mn-lt"/>
              </a:rPr>
              <a:t>The WAVE receiver decodes only the basic (WAVE-) layer, while the NGV receiver decodes both layers, the basic (WAVE-) and  the additional (NGV-) layers, depending on the SINR</a:t>
            </a:r>
            <a:endParaRPr lang="en-US" sz="1500" b="0" dirty="0">
              <a:ea typeface="+mn-lt"/>
              <a:cs typeface="+mn-lt"/>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dirty="0">
                <a:cs typeface="Times New Roman"/>
              </a:rPr>
              <a:t>We preferably need a mechanism to indicate NGV layer existence to NGV devices e.g. by reusing some WAVE header bit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dirty="0">
                <a:cs typeface="Times New Roman"/>
              </a:rPr>
              <a:t>If there is no reusable bits to spare for this purpose, NGV MCS can be derived from WAVE MCS (e.g. if WAVE layer is modulated with QPSK then NGV is with 64QAM)</a:t>
            </a:r>
          </a:p>
        </p:txBody>
      </p:sp>
      <p:sp>
        <p:nvSpPr>
          <p:cNvPr id="4" name="Slide Number Placeholder 3">
            <a:extLst>
              <a:ext uri="{FF2B5EF4-FFF2-40B4-BE49-F238E27FC236}">
                <a16:creationId xmlns:a16="http://schemas.microsoft.com/office/drawing/2014/main" id="{D486E65E-4EA2-DD4E-9259-8A6AEEDED0BB}"/>
              </a:ext>
            </a:extLst>
          </p:cNvPr>
          <p:cNvSpPr>
            <a:spLocks noGrp="1"/>
          </p:cNvSpPr>
          <p:nvPr>
            <p:ph type="sldNum" idx="12"/>
          </p:nvPr>
        </p:nvSpPr>
        <p:spPr/>
        <p:txBody>
          <a:bodyPr/>
          <a:lstStyle/>
          <a:p>
            <a:r>
              <a:rPr lang="en-GB"/>
              <a:t>Slide </a:t>
            </a:r>
            <a:fld id="{440F5867-744E-4AA6-B0ED-4C44D2DFBB7B}" type="slidenum">
              <a:rPr lang="en-GB"/>
              <a:pPr/>
              <a:t>5</a:t>
            </a:fld>
            <a:endParaRPr lang="en-GB"/>
          </a:p>
        </p:txBody>
      </p:sp>
      <p:sp>
        <p:nvSpPr>
          <p:cNvPr id="5" name="Footer Placeholder 4">
            <a:extLst>
              <a:ext uri="{FF2B5EF4-FFF2-40B4-BE49-F238E27FC236}">
                <a16:creationId xmlns:a16="http://schemas.microsoft.com/office/drawing/2014/main" id="{004B4C15-C4FB-AF4F-A5A0-D2F2A67B1023}"/>
              </a:ext>
            </a:extLst>
          </p:cNvPr>
          <p:cNvSpPr>
            <a:spLocks noGrp="1"/>
          </p:cNvSpPr>
          <p:nvPr>
            <p:ph type="ftr" idx="14"/>
          </p:nvPr>
        </p:nvSpPr>
        <p:spPr/>
        <p:txBody>
          <a:bodyPr/>
          <a:lstStyle/>
          <a:p>
            <a:r>
              <a:rPr lang="en-GB" dirty="0"/>
              <a:t>David Lopez-Perez, Nokia</a:t>
            </a:r>
          </a:p>
        </p:txBody>
      </p:sp>
      <p:sp>
        <p:nvSpPr>
          <p:cNvPr id="6" name="Date Placeholder 5">
            <a:extLst>
              <a:ext uri="{FF2B5EF4-FFF2-40B4-BE49-F238E27FC236}">
                <a16:creationId xmlns:a16="http://schemas.microsoft.com/office/drawing/2014/main" id="{4C82A198-39FC-9048-B951-6F5D10A52CAF}"/>
              </a:ext>
            </a:extLst>
          </p:cNvPr>
          <p:cNvSpPr>
            <a:spLocks noGrp="1"/>
          </p:cNvSpPr>
          <p:nvPr>
            <p:ph type="dt" idx="15"/>
          </p:nvPr>
        </p:nvSpPr>
        <p:spPr/>
        <p:txBody>
          <a:bodyPr/>
          <a:lstStyle/>
          <a:p>
            <a:r>
              <a:rPr lang="en-US" dirty="0"/>
              <a:t>Sep 2019</a:t>
            </a:r>
            <a:endParaRPr lang="en-GB" dirty="0"/>
          </a:p>
        </p:txBody>
      </p:sp>
      <p:grpSp>
        <p:nvGrpSpPr>
          <p:cNvPr id="7" name="Group 6">
            <a:extLst>
              <a:ext uri="{FF2B5EF4-FFF2-40B4-BE49-F238E27FC236}">
                <a16:creationId xmlns:a16="http://schemas.microsoft.com/office/drawing/2014/main" id="{5AD82739-2A3F-3C4B-9E61-8A6CA038CEA6}"/>
              </a:ext>
            </a:extLst>
          </p:cNvPr>
          <p:cNvGrpSpPr/>
          <p:nvPr/>
        </p:nvGrpSpPr>
        <p:grpSpPr>
          <a:xfrm>
            <a:off x="1093012" y="1625552"/>
            <a:ext cx="2738071" cy="2842857"/>
            <a:chOff x="985838" y="1786064"/>
            <a:chExt cx="2738071" cy="2842857"/>
          </a:xfrm>
        </p:grpSpPr>
        <p:cxnSp>
          <p:nvCxnSpPr>
            <p:cNvPr id="89" name="Straight Arrow Connector 88">
              <a:extLst>
                <a:ext uri="{FF2B5EF4-FFF2-40B4-BE49-F238E27FC236}">
                  <a16:creationId xmlns:a16="http://schemas.microsoft.com/office/drawing/2014/main" id="{29F95E93-4146-E74D-AE7F-B7D8C8550713}"/>
                </a:ext>
              </a:extLst>
            </p:cNvPr>
            <p:cNvCxnSpPr>
              <a:cxnSpLocks/>
            </p:cNvCxnSpPr>
            <p:nvPr/>
          </p:nvCxnSpPr>
          <p:spPr>
            <a:xfrm>
              <a:off x="2294107" y="2015365"/>
              <a:ext cx="0" cy="2613556"/>
            </a:xfrm>
            <a:prstGeom prst="straightConnector1">
              <a:avLst/>
            </a:prstGeom>
            <a:ln>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9F05245-89D0-8E40-812B-8DA8377B4FFC}"/>
                </a:ext>
              </a:extLst>
            </p:cNvPr>
            <p:cNvCxnSpPr>
              <a:cxnSpLocks/>
            </p:cNvCxnSpPr>
            <p:nvPr/>
          </p:nvCxnSpPr>
          <p:spPr>
            <a:xfrm flipH="1">
              <a:off x="985838" y="3457488"/>
              <a:ext cx="2731874" cy="0"/>
            </a:xfrm>
            <a:prstGeom prst="straightConnector1">
              <a:avLst/>
            </a:prstGeom>
            <a:ln>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D8D29734-7612-2141-9D2B-5D68706EDEAC}"/>
                </a:ext>
              </a:extLst>
            </p:cNvPr>
            <p:cNvGrpSpPr/>
            <p:nvPr/>
          </p:nvGrpSpPr>
          <p:grpSpPr>
            <a:xfrm>
              <a:off x="2521573" y="2393715"/>
              <a:ext cx="1016091" cy="875012"/>
              <a:chOff x="4395346" y="1966948"/>
              <a:chExt cx="1444665" cy="1319706"/>
            </a:xfrm>
          </p:grpSpPr>
          <p:sp>
            <p:nvSpPr>
              <p:cNvPr id="150" name="Oval 149">
                <a:extLst>
                  <a:ext uri="{FF2B5EF4-FFF2-40B4-BE49-F238E27FC236}">
                    <a16:creationId xmlns:a16="http://schemas.microsoft.com/office/drawing/2014/main" id="{A08CCDDD-9884-1C44-8F44-79F85E7C1231}"/>
                  </a:ext>
                </a:extLst>
              </p:cNvPr>
              <p:cNvSpPr/>
              <p:nvPr/>
            </p:nvSpPr>
            <p:spPr>
              <a:xfrm>
                <a:off x="4395346"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CD3CA014-E23D-FF40-BAF4-64A4C52860A9}"/>
                  </a:ext>
                </a:extLst>
              </p:cNvPr>
              <p:cNvSpPr/>
              <p:nvPr/>
            </p:nvSpPr>
            <p:spPr>
              <a:xfrm>
                <a:off x="4395346"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61D411F9-B331-EF4D-B2BE-CE9F994AD84B}"/>
                  </a:ext>
                </a:extLst>
              </p:cNvPr>
              <p:cNvSpPr/>
              <p:nvPr/>
            </p:nvSpPr>
            <p:spPr>
              <a:xfrm>
                <a:off x="4395346"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32F5802D-1727-9944-96BC-5A7E6E28F085}"/>
                  </a:ext>
                </a:extLst>
              </p:cNvPr>
              <p:cNvSpPr/>
              <p:nvPr/>
            </p:nvSpPr>
            <p:spPr>
              <a:xfrm>
                <a:off x="4395346"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250CF47D-82B3-F341-9F8E-DB6B09540893}"/>
                  </a:ext>
                </a:extLst>
              </p:cNvPr>
              <p:cNvSpPr/>
              <p:nvPr/>
            </p:nvSpPr>
            <p:spPr>
              <a:xfrm>
                <a:off x="4819594"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D98F964F-3754-074A-A1F8-907D42931BA1}"/>
                  </a:ext>
                </a:extLst>
              </p:cNvPr>
              <p:cNvSpPr/>
              <p:nvPr/>
            </p:nvSpPr>
            <p:spPr>
              <a:xfrm>
                <a:off x="4819594"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6D276947-B808-7D49-AE85-5606D47799C4}"/>
                  </a:ext>
                </a:extLst>
              </p:cNvPr>
              <p:cNvSpPr/>
              <p:nvPr/>
            </p:nvSpPr>
            <p:spPr>
              <a:xfrm>
                <a:off x="4819594"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89C606B-F29E-0140-BCBE-F277986FA8D8}"/>
                  </a:ext>
                </a:extLst>
              </p:cNvPr>
              <p:cNvSpPr/>
              <p:nvPr/>
            </p:nvSpPr>
            <p:spPr>
              <a:xfrm>
                <a:off x="4819594"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23C72775-EC89-0E42-99A0-BE7F3654F702}"/>
                  </a:ext>
                </a:extLst>
              </p:cNvPr>
              <p:cNvSpPr/>
              <p:nvPr/>
            </p:nvSpPr>
            <p:spPr>
              <a:xfrm>
                <a:off x="5243842"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DB4B5BF2-3829-C641-A7F3-252BA0C12433}"/>
                  </a:ext>
                </a:extLst>
              </p:cNvPr>
              <p:cNvSpPr/>
              <p:nvPr/>
            </p:nvSpPr>
            <p:spPr>
              <a:xfrm>
                <a:off x="5243842"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AFCB8BAC-6CBA-A14C-B3C8-FEC90FF65887}"/>
                  </a:ext>
                </a:extLst>
              </p:cNvPr>
              <p:cNvSpPr/>
              <p:nvPr/>
            </p:nvSpPr>
            <p:spPr>
              <a:xfrm>
                <a:off x="5243842"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67861ABC-D45A-7A42-A1F7-562553924B6C}"/>
                  </a:ext>
                </a:extLst>
              </p:cNvPr>
              <p:cNvSpPr/>
              <p:nvPr/>
            </p:nvSpPr>
            <p:spPr>
              <a:xfrm>
                <a:off x="5243842"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5B4A5EE0-3118-294C-8B30-8D2E51D60E0B}"/>
                  </a:ext>
                </a:extLst>
              </p:cNvPr>
              <p:cNvSpPr/>
              <p:nvPr/>
            </p:nvSpPr>
            <p:spPr>
              <a:xfrm>
                <a:off x="5660011"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C5507EA4-2245-0E42-BDA8-49949CBB4FCF}"/>
                  </a:ext>
                </a:extLst>
              </p:cNvPr>
              <p:cNvSpPr/>
              <p:nvPr/>
            </p:nvSpPr>
            <p:spPr>
              <a:xfrm>
                <a:off x="5660011"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7612A944-E402-6A45-A67B-D27E6FC69017}"/>
                  </a:ext>
                </a:extLst>
              </p:cNvPr>
              <p:cNvSpPr/>
              <p:nvPr/>
            </p:nvSpPr>
            <p:spPr>
              <a:xfrm>
                <a:off x="5660011"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a:extLst>
                  <a:ext uri="{FF2B5EF4-FFF2-40B4-BE49-F238E27FC236}">
                    <a16:creationId xmlns:a16="http://schemas.microsoft.com/office/drawing/2014/main" id="{C5EAFB98-D3A1-A348-BE0B-CBF597B6FACA}"/>
                  </a:ext>
                </a:extLst>
              </p:cNvPr>
              <p:cNvSpPr/>
              <p:nvPr/>
            </p:nvSpPr>
            <p:spPr>
              <a:xfrm>
                <a:off x="5660011"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0668BD18-15DB-2D47-BD1B-3E356C3C652D}"/>
                  </a:ext>
                </a:extLst>
              </p:cNvPr>
              <p:cNvSpPr/>
              <p:nvPr/>
            </p:nvSpPr>
            <p:spPr>
              <a:xfrm>
                <a:off x="5035758" y="2551832"/>
                <a:ext cx="180000" cy="18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2" name="Group 91">
              <a:extLst>
                <a:ext uri="{FF2B5EF4-FFF2-40B4-BE49-F238E27FC236}">
                  <a16:creationId xmlns:a16="http://schemas.microsoft.com/office/drawing/2014/main" id="{9FC96693-35CB-A348-959A-47E8074C4A96}"/>
                </a:ext>
              </a:extLst>
            </p:cNvPr>
            <p:cNvGrpSpPr/>
            <p:nvPr/>
          </p:nvGrpSpPr>
          <p:grpSpPr>
            <a:xfrm>
              <a:off x="2521573" y="3622957"/>
              <a:ext cx="1016091" cy="875012"/>
              <a:chOff x="4395346" y="1966948"/>
              <a:chExt cx="1444665" cy="1319706"/>
            </a:xfrm>
          </p:grpSpPr>
          <p:sp>
            <p:nvSpPr>
              <p:cNvPr id="133" name="Oval 132">
                <a:extLst>
                  <a:ext uri="{FF2B5EF4-FFF2-40B4-BE49-F238E27FC236}">
                    <a16:creationId xmlns:a16="http://schemas.microsoft.com/office/drawing/2014/main" id="{4157942C-D8C8-4048-A290-1BC7B2ECCB56}"/>
                  </a:ext>
                </a:extLst>
              </p:cNvPr>
              <p:cNvSpPr/>
              <p:nvPr/>
            </p:nvSpPr>
            <p:spPr>
              <a:xfrm>
                <a:off x="4395346"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092541BE-5D06-B44B-AF52-3BDE2B795B10}"/>
                  </a:ext>
                </a:extLst>
              </p:cNvPr>
              <p:cNvSpPr/>
              <p:nvPr/>
            </p:nvSpPr>
            <p:spPr>
              <a:xfrm>
                <a:off x="4395346"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49E640F3-D9BF-7042-9E50-F7372DB99DC7}"/>
                  </a:ext>
                </a:extLst>
              </p:cNvPr>
              <p:cNvSpPr/>
              <p:nvPr/>
            </p:nvSpPr>
            <p:spPr>
              <a:xfrm>
                <a:off x="4395346"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0F08F29A-C188-7040-8403-3F8C452D7AAE}"/>
                  </a:ext>
                </a:extLst>
              </p:cNvPr>
              <p:cNvSpPr/>
              <p:nvPr/>
            </p:nvSpPr>
            <p:spPr>
              <a:xfrm>
                <a:off x="4395346"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8385A2E3-27C6-2D4E-8B89-F361466FC598}"/>
                  </a:ext>
                </a:extLst>
              </p:cNvPr>
              <p:cNvSpPr/>
              <p:nvPr/>
            </p:nvSpPr>
            <p:spPr>
              <a:xfrm>
                <a:off x="4819594"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4ABC86C9-140C-B940-B1E2-90C68C454328}"/>
                  </a:ext>
                </a:extLst>
              </p:cNvPr>
              <p:cNvSpPr/>
              <p:nvPr/>
            </p:nvSpPr>
            <p:spPr>
              <a:xfrm>
                <a:off x="4819594"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08F2F048-DC4A-734C-A2C9-F16747E616D8}"/>
                  </a:ext>
                </a:extLst>
              </p:cNvPr>
              <p:cNvSpPr/>
              <p:nvPr/>
            </p:nvSpPr>
            <p:spPr>
              <a:xfrm>
                <a:off x="4819594"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77D2931A-F143-8A4C-8FF6-4F07D3F029EB}"/>
                  </a:ext>
                </a:extLst>
              </p:cNvPr>
              <p:cNvSpPr/>
              <p:nvPr/>
            </p:nvSpPr>
            <p:spPr>
              <a:xfrm>
                <a:off x="4819594"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F57EFA9D-4129-BD4D-83AC-4F6E18F9DABA}"/>
                  </a:ext>
                </a:extLst>
              </p:cNvPr>
              <p:cNvSpPr/>
              <p:nvPr/>
            </p:nvSpPr>
            <p:spPr>
              <a:xfrm>
                <a:off x="5243842"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FEC822B9-38CD-4C4C-8134-27D46D5204B5}"/>
                  </a:ext>
                </a:extLst>
              </p:cNvPr>
              <p:cNvSpPr/>
              <p:nvPr/>
            </p:nvSpPr>
            <p:spPr>
              <a:xfrm>
                <a:off x="5243842"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D488BB24-A6E7-8242-B7F8-4CD118D8DDFD}"/>
                  </a:ext>
                </a:extLst>
              </p:cNvPr>
              <p:cNvSpPr/>
              <p:nvPr/>
            </p:nvSpPr>
            <p:spPr>
              <a:xfrm>
                <a:off x="5243842"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3E8C131F-21A9-704D-8F98-03D063066179}"/>
                  </a:ext>
                </a:extLst>
              </p:cNvPr>
              <p:cNvSpPr/>
              <p:nvPr/>
            </p:nvSpPr>
            <p:spPr>
              <a:xfrm>
                <a:off x="5243842"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EF96AD14-A826-544D-910A-E148B4C193F7}"/>
                  </a:ext>
                </a:extLst>
              </p:cNvPr>
              <p:cNvSpPr/>
              <p:nvPr/>
            </p:nvSpPr>
            <p:spPr>
              <a:xfrm>
                <a:off x="5660011"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0CF493DF-0E95-C84C-A426-54C3C88FE228}"/>
                  </a:ext>
                </a:extLst>
              </p:cNvPr>
              <p:cNvSpPr/>
              <p:nvPr/>
            </p:nvSpPr>
            <p:spPr>
              <a:xfrm>
                <a:off x="5660011"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02E49846-9C9E-404E-9781-A6B56909989B}"/>
                  </a:ext>
                </a:extLst>
              </p:cNvPr>
              <p:cNvSpPr/>
              <p:nvPr/>
            </p:nvSpPr>
            <p:spPr>
              <a:xfrm>
                <a:off x="5660011"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58EC18B4-224A-314D-A515-106D9604C65B}"/>
                  </a:ext>
                </a:extLst>
              </p:cNvPr>
              <p:cNvSpPr/>
              <p:nvPr/>
            </p:nvSpPr>
            <p:spPr>
              <a:xfrm>
                <a:off x="5660011"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FA58D1E6-ACC8-2D43-B4AD-3D4F06421265}"/>
                  </a:ext>
                </a:extLst>
              </p:cNvPr>
              <p:cNvSpPr/>
              <p:nvPr/>
            </p:nvSpPr>
            <p:spPr>
              <a:xfrm>
                <a:off x="5035758" y="2551832"/>
                <a:ext cx="180000" cy="18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a:extLst>
                <a:ext uri="{FF2B5EF4-FFF2-40B4-BE49-F238E27FC236}">
                  <a16:creationId xmlns:a16="http://schemas.microsoft.com/office/drawing/2014/main" id="{52CE5133-44FF-404D-A6BF-7EDF1997A2D8}"/>
                </a:ext>
              </a:extLst>
            </p:cNvPr>
            <p:cNvGrpSpPr/>
            <p:nvPr/>
          </p:nvGrpSpPr>
          <p:grpSpPr>
            <a:xfrm>
              <a:off x="1102486" y="2393715"/>
              <a:ext cx="1016091" cy="875012"/>
              <a:chOff x="4395346" y="1966948"/>
              <a:chExt cx="1444665" cy="1319706"/>
            </a:xfrm>
          </p:grpSpPr>
          <p:sp>
            <p:nvSpPr>
              <p:cNvPr id="116" name="Oval 115">
                <a:extLst>
                  <a:ext uri="{FF2B5EF4-FFF2-40B4-BE49-F238E27FC236}">
                    <a16:creationId xmlns:a16="http://schemas.microsoft.com/office/drawing/2014/main" id="{7D031958-789A-984E-8EA1-AE842EFF9675}"/>
                  </a:ext>
                </a:extLst>
              </p:cNvPr>
              <p:cNvSpPr/>
              <p:nvPr/>
            </p:nvSpPr>
            <p:spPr>
              <a:xfrm>
                <a:off x="4395346"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977BA5EE-BB99-D34C-A177-0E033011C654}"/>
                  </a:ext>
                </a:extLst>
              </p:cNvPr>
              <p:cNvSpPr/>
              <p:nvPr/>
            </p:nvSpPr>
            <p:spPr>
              <a:xfrm>
                <a:off x="4395346"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F9782E64-6BAF-264B-A1BF-BC7FDE1F29DC}"/>
                  </a:ext>
                </a:extLst>
              </p:cNvPr>
              <p:cNvSpPr/>
              <p:nvPr/>
            </p:nvSpPr>
            <p:spPr>
              <a:xfrm>
                <a:off x="4395346"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826F76D8-B467-D046-8944-DDFAD52088C9}"/>
                  </a:ext>
                </a:extLst>
              </p:cNvPr>
              <p:cNvSpPr/>
              <p:nvPr/>
            </p:nvSpPr>
            <p:spPr>
              <a:xfrm>
                <a:off x="4395346"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88487133-0B76-A746-8F52-DE446A093492}"/>
                  </a:ext>
                </a:extLst>
              </p:cNvPr>
              <p:cNvSpPr/>
              <p:nvPr/>
            </p:nvSpPr>
            <p:spPr>
              <a:xfrm>
                <a:off x="4819594"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CC5C0F75-2A58-304C-93C9-611A3F9D2197}"/>
                  </a:ext>
                </a:extLst>
              </p:cNvPr>
              <p:cNvSpPr/>
              <p:nvPr/>
            </p:nvSpPr>
            <p:spPr>
              <a:xfrm>
                <a:off x="4819594"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D037364E-9BAD-1245-A818-53517DB9CB67}"/>
                  </a:ext>
                </a:extLst>
              </p:cNvPr>
              <p:cNvSpPr/>
              <p:nvPr/>
            </p:nvSpPr>
            <p:spPr>
              <a:xfrm>
                <a:off x="4819594"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B8F1D4A0-E6B3-E34F-9527-B24F9B50759E}"/>
                  </a:ext>
                </a:extLst>
              </p:cNvPr>
              <p:cNvSpPr/>
              <p:nvPr/>
            </p:nvSpPr>
            <p:spPr>
              <a:xfrm>
                <a:off x="4819594"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06B4DFD4-3BAD-C94E-935D-7F6B47C6C859}"/>
                  </a:ext>
                </a:extLst>
              </p:cNvPr>
              <p:cNvSpPr/>
              <p:nvPr/>
            </p:nvSpPr>
            <p:spPr>
              <a:xfrm>
                <a:off x="5243842"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01483874-E4C2-8646-A65D-FA0202BF232C}"/>
                  </a:ext>
                </a:extLst>
              </p:cNvPr>
              <p:cNvSpPr/>
              <p:nvPr/>
            </p:nvSpPr>
            <p:spPr>
              <a:xfrm>
                <a:off x="5243842"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CE78335D-5D25-9044-A5DD-E08480185354}"/>
                  </a:ext>
                </a:extLst>
              </p:cNvPr>
              <p:cNvSpPr/>
              <p:nvPr/>
            </p:nvSpPr>
            <p:spPr>
              <a:xfrm>
                <a:off x="5243842"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937F955F-EE14-E54E-8773-7BE6C3588393}"/>
                  </a:ext>
                </a:extLst>
              </p:cNvPr>
              <p:cNvSpPr/>
              <p:nvPr/>
            </p:nvSpPr>
            <p:spPr>
              <a:xfrm>
                <a:off x="5243842"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48E1AF98-D80B-7C4A-8A20-CB0E5F900128}"/>
                  </a:ext>
                </a:extLst>
              </p:cNvPr>
              <p:cNvSpPr/>
              <p:nvPr/>
            </p:nvSpPr>
            <p:spPr>
              <a:xfrm>
                <a:off x="5660011"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36567739-C3F2-7F4F-BECF-04DEF51CA8D7}"/>
                  </a:ext>
                </a:extLst>
              </p:cNvPr>
              <p:cNvSpPr/>
              <p:nvPr/>
            </p:nvSpPr>
            <p:spPr>
              <a:xfrm>
                <a:off x="5660011"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683A6198-7410-C942-B5E7-B5EA7FD3F6A3}"/>
                  </a:ext>
                </a:extLst>
              </p:cNvPr>
              <p:cNvSpPr/>
              <p:nvPr/>
            </p:nvSpPr>
            <p:spPr>
              <a:xfrm>
                <a:off x="5660011"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42F0AC69-DE0C-164C-A16D-C12979382699}"/>
                  </a:ext>
                </a:extLst>
              </p:cNvPr>
              <p:cNvSpPr/>
              <p:nvPr/>
            </p:nvSpPr>
            <p:spPr>
              <a:xfrm>
                <a:off x="5660011"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A0B2623A-5FA4-7546-B264-16D9DE49A602}"/>
                  </a:ext>
                </a:extLst>
              </p:cNvPr>
              <p:cNvSpPr/>
              <p:nvPr/>
            </p:nvSpPr>
            <p:spPr>
              <a:xfrm>
                <a:off x="5035758" y="2551832"/>
                <a:ext cx="180000" cy="18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96492D7D-D442-AA43-B243-38394F659479}"/>
                </a:ext>
              </a:extLst>
            </p:cNvPr>
            <p:cNvGrpSpPr/>
            <p:nvPr/>
          </p:nvGrpSpPr>
          <p:grpSpPr>
            <a:xfrm>
              <a:off x="1102486" y="3622957"/>
              <a:ext cx="1016091" cy="875012"/>
              <a:chOff x="4395346" y="1966948"/>
              <a:chExt cx="1444665" cy="1319706"/>
            </a:xfrm>
          </p:grpSpPr>
          <p:sp>
            <p:nvSpPr>
              <p:cNvPr id="99" name="Oval 98">
                <a:extLst>
                  <a:ext uri="{FF2B5EF4-FFF2-40B4-BE49-F238E27FC236}">
                    <a16:creationId xmlns:a16="http://schemas.microsoft.com/office/drawing/2014/main" id="{EBC102A0-2AB8-5241-B2F5-4BD3735A7963}"/>
                  </a:ext>
                </a:extLst>
              </p:cNvPr>
              <p:cNvSpPr/>
              <p:nvPr/>
            </p:nvSpPr>
            <p:spPr>
              <a:xfrm>
                <a:off x="4395346"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90BAACE0-73BC-1648-B831-061BA0ABC110}"/>
                  </a:ext>
                </a:extLst>
              </p:cNvPr>
              <p:cNvSpPr/>
              <p:nvPr/>
            </p:nvSpPr>
            <p:spPr>
              <a:xfrm>
                <a:off x="4395346"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BA4727BA-8E06-094F-AB86-11B1F4C32FBA}"/>
                  </a:ext>
                </a:extLst>
              </p:cNvPr>
              <p:cNvSpPr/>
              <p:nvPr/>
            </p:nvSpPr>
            <p:spPr>
              <a:xfrm>
                <a:off x="4395346"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13E1D046-4832-BF4A-820D-347437F670EF}"/>
                  </a:ext>
                </a:extLst>
              </p:cNvPr>
              <p:cNvSpPr/>
              <p:nvPr/>
            </p:nvSpPr>
            <p:spPr>
              <a:xfrm>
                <a:off x="4395346"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6988BA9D-42CD-824F-BA0C-F92BFAEF655E}"/>
                  </a:ext>
                </a:extLst>
              </p:cNvPr>
              <p:cNvSpPr/>
              <p:nvPr/>
            </p:nvSpPr>
            <p:spPr>
              <a:xfrm>
                <a:off x="4819594"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58A9C10C-AB86-2149-9858-077FB12CEDE0}"/>
                  </a:ext>
                </a:extLst>
              </p:cNvPr>
              <p:cNvSpPr/>
              <p:nvPr/>
            </p:nvSpPr>
            <p:spPr>
              <a:xfrm>
                <a:off x="4819594"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217EB536-C3E9-9040-91C2-4E201C086F38}"/>
                  </a:ext>
                </a:extLst>
              </p:cNvPr>
              <p:cNvSpPr/>
              <p:nvPr/>
            </p:nvSpPr>
            <p:spPr>
              <a:xfrm>
                <a:off x="4819594"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68D1BD31-EAFB-AD44-8D28-B0FFCE34B772}"/>
                  </a:ext>
                </a:extLst>
              </p:cNvPr>
              <p:cNvSpPr/>
              <p:nvPr/>
            </p:nvSpPr>
            <p:spPr>
              <a:xfrm>
                <a:off x="4819594"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494B6AA-1A6F-3E4C-957D-9376544A6F57}"/>
                  </a:ext>
                </a:extLst>
              </p:cNvPr>
              <p:cNvSpPr/>
              <p:nvPr/>
            </p:nvSpPr>
            <p:spPr>
              <a:xfrm>
                <a:off x="5243842"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3E857E86-F235-B247-BD03-C53A66708912}"/>
                  </a:ext>
                </a:extLst>
              </p:cNvPr>
              <p:cNvSpPr/>
              <p:nvPr/>
            </p:nvSpPr>
            <p:spPr>
              <a:xfrm>
                <a:off x="5243842"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932749-3DB0-F34E-B52C-9F9CCBF55CE9}"/>
                  </a:ext>
                </a:extLst>
              </p:cNvPr>
              <p:cNvSpPr/>
              <p:nvPr/>
            </p:nvSpPr>
            <p:spPr>
              <a:xfrm>
                <a:off x="5243842"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2C84AF5B-08E3-4A4E-87A9-C8E5FCF33AEA}"/>
                  </a:ext>
                </a:extLst>
              </p:cNvPr>
              <p:cNvSpPr/>
              <p:nvPr/>
            </p:nvSpPr>
            <p:spPr>
              <a:xfrm>
                <a:off x="5243842"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F8DEA5E3-E112-3A4A-AB31-D9DE56E4D2A3}"/>
                  </a:ext>
                </a:extLst>
              </p:cNvPr>
              <p:cNvSpPr/>
              <p:nvPr/>
            </p:nvSpPr>
            <p:spPr>
              <a:xfrm>
                <a:off x="5660011"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84635A57-6538-8A41-AB64-765BF278EBEC}"/>
                  </a:ext>
                </a:extLst>
              </p:cNvPr>
              <p:cNvSpPr/>
              <p:nvPr/>
            </p:nvSpPr>
            <p:spPr>
              <a:xfrm>
                <a:off x="5660011"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D4C07B0B-8933-2D4F-BF9D-B7CDE4ABF5B5}"/>
                  </a:ext>
                </a:extLst>
              </p:cNvPr>
              <p:cNvSpPr/>
              <p:nvPr/>
            </p:nvSpPr>
            <p:spPr>
              <a:xfrm>
                <a:off x="5660011"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9CE7D43B-7ADA-1448-BB68-3CE65110EA1B}"/>
                  </a:ext>
                </a:extLst>
              </p:cNvPr>
              <p:cNvSpPr/>
              <p:nvPr/>
            </p:nvSpPr>
            <p:spPr>
              <a:xfrm>
                <a:off x="5660011"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22946977-2889-DC43-86E6-450CC63A3F11}"/>
                  </a:ext>
                </a:extLst>
              </p:cNvPr>
              <p:cNvSpPr/>
              <p:nvPr/>
            </p:nvSpPr>
            <p:spPr>
              <a:xfrm>
                <a:off x="5035758" y="2551832"/>
                <a:ext cx="180000" cy="18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5" name="TextBox 94">
              <a:extLst>
                <a:ext uri="{FF2B5EF4-FFF2-40B4-BE49-F238E27FC236}">
                  <a16:creationId xmlns:a16="http://schemas.microsoft.com/office/drawing/2014/main" id="{0B518672-0AA2-144A-B961-F152EA5A012F}"/>
                </a:ext>
              </a:extLst>
            </p:cNvPr>
            <p:cNvSpPr txBox="1"/>
            <p:nvPr/>
          </p:nvSpPr>
          <p:spPr>
            <a:xfrm>
              <a:off x="2302015" y="1994798"/>
              <a:ext cx="1162498" cy="246221"/>
            </a:xfrm>
            <a:prstGeom prst="rect">
              <a:avLst/>
            </a:prstGeom>
            <a:noFill/>
          </p:spPr>
          <p:txBody>
            <a:bodyPr wrap="none" rtlCol="0">
              <a:spAutoFit/>
            </a:bodyPr>
            <a:lstStyle/>
            <a:p>
              <a:r>
                <a:rPr lang="en-US" sz="1000" dirty="0">
                  <a:solidFill>
                    <a:schemeClr val="tx1"/>
                  </a:solidFill>
                </a:rPr>
                <a:t>WAVE stream bits</a:t>
              </a:r>
            </a:p>
          </p:txBody>
        </p:sp>
        <p:cxnSp>
          <p:nvCxnSpPr>
            <p:cNvPr id="96" name="Straight Connector 95">
              <a:extLst>
                <a:ext uri="{FF2B5EF4-FFF2-40B4-BE49-F238E27FC236}">
                  <a16:creationId xmlns:a16="http://schemas.microsoft.com/office/drawing/2014/main" id="{00B13280-2789-3A44-BA20-1E2D3A795F5B}"/>
                </a:ext>
              </a:extLst>
            </p:cNvPr>
            <p:cNvCxnSpPr>
              <a:cxnSpLocks/>
              <a:endCxn id="166" idx="0"/>
            </p:cNvCxnSpPr>
            <p:nvPr/>
          </p:nvCxnSpPr>
          <p:spPr>
            <a:xfrm>
              <a:off x="3035301" y="2214173"/>
              <a:ext cx="0" cy="567341"/>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5CAA33F8-95FC-B047-A7BE-807A717E65A8}"/>
                </a:ext>
              </a:extLst>
            </p:cNvPr>
            <p:cNvSpPr txBox="1"/>
            <p:nvPr/>
          </p:nvSpPr>
          <p:spPr>
            <a:xfrm>
              <a:off x="2668812" y="1786064"/>
              <a:ext cx="1055097" cy="246221"/>
            </a:xfrm>
            <a:prstGeom prst="rect">
              <a:avLst/>
            </a:prstGeom>
            <a:noFill/>
          </p:spPr>
          <p:txBody>
            <a:bodyPr wrap="none" rtlCol="0">
              <a:spAutoFit/>
            </a:bodyPr>
            <a:lstStyle/>
            <a:p>
              <a:r>
                <a:rPr lang="en-US" sz="1000" dirty="0">
                  <a:solidFill>
                    <a:schemeClr val="tx1"/>
                  </a:solidFill>
                </a:rPr>
                <a:t>NGV stream bits</a:t>
              </a:r>
            </a:p>
          </p:txBody>
        </p:sp>
        <p:cxnSp>
          <p:nvCxnSpPr>
            <p:cNvPr id="98" name="Straight Connector 97">
              <a:extLst>
                <a:ext uri="{FF2B5EF4-FFF2-40B4-BE49-F238E27FC236}">
                  <a16:creationId xmlns:a16="http://schemas.microsoft.com/office/drawing/2014/main" id="{D30D7706-5B04-AC42-BDED-E74D2F549CE2}"/>
                </a:ext>
              </a:extLst>
            </p:cNvPr>
            <p:cNvCxnSpPr>
              <a:cxnSpLocks/>
            </p:cNvCxnSpPr>
            <p:nvPr/>
          </p:nvCxnSpPr>
          <p:spPr>
            <a:xfrm>
              <a:off x="3474363" y="2034632"/>
              <a:ext cx="0" cy="35908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 name="Group 7">
            <a:extLst>
              <a:ext uri="{FF2B5EF4-FFF2-40B4-BE49-F238E27FC236}">
                <a16:creationId xmlns:a16="http://schemas.microsoft.com/office/drawing/2014/main" id="{E5B8D85E-CDCF-4469-A20B-B3E3DFB2EE30}"/>
              </a:ext>
            </a:extLst>
          </p:cNvPr>
          <p:cNvGrpSpPr/>
          <p:nvPr/>
        </p:nvGrpSpPr>
        <p:grpSpPr>
          <a:xfrm>
            <a:off x="4562406" y="1634857"/>
            <a:ext cx="3864179" cy="2824247"/>
            <a:chOff x="4562406" y="1774325"/>
            <a:chExt cx="3864179" cy="2824247"/>
          </a:xfrm>
        </p:grpSpPr>
        <p:grpSp>
          <p:nvGrpSpPr>
            <p:cNvPr id="184" name="Group 183">
              <a:extLst>
                <a:ext uri="{FF2B5EF4-FFF2-40B4-BE49-F238E27FC236}">
                  <a16:creationId xmlns:a16="http://schemas.microsoft.com/office/drawing/2014/main" id="{D66E8AA5-ACF2-D045-BA79-AF4D14E5EF64}"/>
                </a:ext>
              </a:extLst>
            </p:cNvPr>
            <p:cNvGrpSpPr/>
            <p:nvPr/>
          </p:nvGrpSpPr>
          <p:grpSpPr>
            <a:xfrm>
              <a:off x="4562406" y="1774325"/>
              <a:ext cx="3777579" cy="2592472"/>
              <a:chOff x="4562406" y="1774325"/>
              <a:chExt cx="3777579" cy="2592472"/>
            </a:xfrm>
          </p:grpSpPr>
          <p:sp>
            <p:nvSpPr>
              <p:cNvPr id="167" name="Rectangle 166">
                <a:extLst>
                  <a:ext uri="{FF2B5EF4-FFF2-40B4-BE49-F238E27FC236}">
                    <a16:creationId xmlns:a16="http://schemas.microsoft.com/office/drawing/2014/main" id="{8A715BC8-7D14-CF4A-BDA2-F6276AEBB253}"/>
                  </a:ext>
                </a:extLst>
              </p:cNvPr>
              <p:cNvSpPr/>
              <p:nvPr/>
            </p:nvSpPr>
            <p:spPr>
              <a:xfrm>
                <a:off x="4763856" y="2633684"/>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802.11bd</a:t>
                </a:r>
              </a:p>
              <a:p>
                <a:pPr algn="ctr"/>
                <a:r>
                  <a:rPr lang="en-US" sz="1200" dirty="0">
                    <a:solidFill>
                      <a:schemeClr val="tx1"/>
                    </a:solidFill>
                  </a:rPr>
                  <a:t>MAC</a:t>
                </a:r>
              </a:p>
            </p:txBody>
          </p:sp>
          <p:sp>
            <p:nvSpPr>
              <p:cNvPr id="168" name="Rectangle 167">
                <a:extLst>
                  <a:ext uri="{FF2B5EF4-FFF2-40B4-BE49-F238E27FC236}">
                    <a16:creationId xmlns:a16="http://schemas.microsoft.com/office/drawing/2014/main" id="{664E9D62-D86F-2543-9EB8-3365A64EE92B}"/>
                  </a:ext>
                </a:extLst>
              </p:cNvPr>
              <p:cNvSpPr/>
              <p:nvPr/>
            </p:nvSpPr>
            <p:spPr>
              <a:xfrm>
                <a:off x="4763856" y="3102189"/>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802.11bd</a:t>
                </a:r>
              </a:p>
              <a:p>
                <a:pPr algn="ctr"/>
                <a:r>
                  <a:rPr lang="en-US" sz="1200" dirty="0">
                    <a:solidFill>
                      <a:schemeClr val="tx1"/>
                    </a:solidFill>
                  </a:rPr>
                  <a:t>PHY</a:t>
                </a:r>
              </a:p>
            </p:txBody>
          </p:sp>
          <p:sp>
            <p:nvSpPr>
              <p:cNvPr id="169" name="Rectangle 168">
                <a:extLst>
                  <a:ext uri="{FF2B5EF4-FFF2-40B4-BE49-F238E27FC236}">
                    <a16:creationId xmlns:a16="http://schemas.microsoft.com/office/drawing/2014/main" id="{EF005ECA-EF13-574A-8036-C2018BF0CB7D}"/>
                  </a:ext>
                </a:extLst>
              </p:cNvPr>
              <p:cNvSpPr/>
              <p:nvPr/>
            </p:nvSpPr>
            <p:spPr>
              <a:xfrm>
                <a:off x="6050014" y="2635402"/>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802.11bd</a:t>
                </a:r>
              </a:p>
              <a:p>
                <a:pPr algn="ctr"/>
                <a:r>
                  <a:rPr lang="en-US" sz="1200" dirty="0">
                    <a:solidFill>
                      <a:schemeClr val="tx1"/>
                    </a:solidFill>
                  </a:rPr>
                  <a:t>MAC</a:t>
                </a:r>
              </a:p>
            </p:txBody>
          </p:sp>
          <p:sp>
            <p:nvSpPr>
              <p:cNvPr id="170" name="Rectangle 169">
                <a:extLst>
                  <a:ext uri="{FF2B5EF4-FFF2-40B4-BE49-F238E27FC236}">
                    <a16:creationId xmlns:a16="http://schemas.microsoft.com/office/drawing/2014/main" id="{511FA947-5CB3-4740-A2EA-E7124CE6793E}"/>
                  </a:ext>
                </a:extLst>
              </p:cNvPr>
              <p:cNvSpPr/>
              <p:nvPr/>
            </p:nvSpPr>
            <p:spPr>
              <a:xfrm>
                <a:off x="6050014" y="3103907"/>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802.11bd</a:t>
                </a:r>
              </a:p>
              <a:p>
                <a:pPr algn="ctr"/>
                <a:r>
                  <a:rPr lang="en-US" sz="1200" dirty="0">
                    <a:solidFill>
                      <a:schemeClr val="tx1"/>
                    </a:solidFill>
                  </a:rPr>
                  <a:t>PHY</a:t>
                </a:r>
              </a:p>
            </p:txBody>
          </p:sp>
          <p:sp>
            <p:nvSpPr>
              <p:cNvPr id="171" name="Rectangle 170">
                <a:extLst>
                  <a:ext uri="{FF2B5EF4-FFF2-40B4-BE49-F238E27FC236}">
                    <a16:creationId xmlns:a16="http://schemas.microsoft.com/office/drawing/2014/main" id="{AE4C4638-D1A2-214A-9910-54AA7317596D}"/>
                  </a:ext>
                </a:extLst>
              </p:cNvPr>
              <p:cNvSpPr/>
              <p:nvPr/>
            </p:nvSpPr>
            <p:spPr>
              <a:xfrm>
                <a:off x="7321371" y="2633684"/>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802.11p</a:t>
                </a:r>
              </a:p>
              <a:p>
                <a:pPr algn="ctr"/>
                <a:r>
                  <a:rPr lang="en-US" sz="1200" dirty="0">
                    <a:solidFill>
                      <a:schemeClr val="tx1"/>
                    </a:solidFill>
                  </a:rPr>
                  <a:t>MAC</a:t>
                </a:r>
              </a:p>
            </p:txBody>
          </p:sp>
          <p:sp>
            <p:nvSpPr>
              <p:cNvPr id="172" name="Rectangle 171">
                <a:extLst>
                  <a:ext uri="{FF2B5EF4-FFF2-40B4-BE49-F238E27FC236}">
                    <a16:creationId xmlns:a16="http://schemas.microsoft.com/office/drawing/2014/main" id="{A3232D7E-B003-514A-9F73-E0A4B503D92A}"/>
                  </a:ext>
                </a:extLst>
              </p:cNvPr>
              <p:cNvSpPr/>
              <p:nvPr/>
            </p:nvSpPr>
            <p:spPr>
              <a:xfrm>
                <a:off x="7321371" y="3102189"/>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802.11p</a:t>
                </a:r>
              </a:p>
              <a:p>
                <a:pPr algn="ctr"/>
                <a:r>
                  <a:rPr lang="en-US" sz="1200" dirty="0">
                    <a:solidFill>
                      <a:schemeClr val="tx1"/>
                    </a:solidFill>
                  </a:rPr>
                  <a:t>PHY</a:t>
                </a:r>
              </a:p>
            </p:txBody>
          </p:sp>
          <p:cxnSp>
            <p:nvCxnSpPr>
              <p:cNvPr id="173" name="Straight Arrow Connector 172">
                <a:extLst>
                  <a:ext uri="{FF2B5EF4-FFF2-40B4-BE49-F238E27FC236}">
                    <a16:creationId xmlns:a16="http://schemas.microsoft.com/office/drawing/2014/main" id="{A3C6A27C-6217-C748-A7C3-BDAD74C7FD3A}"/>
                  </a:ext>
                </a:extLst>
              </p:cNvPr>
              <p:cNvCxnSpPr>
                <a:cxnSpLocks/>
                <a:endCxn id="167" idx="0"/>
              </p:cNvCxnSpPr>
              <p:nvPr/>
            </p:nvCxnSpPr>
            <p:spPr>
              <a:xfrm>
                <a:off x="5245769" y="2177994"/>
                <a:ext cx="0" cy="468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4" name="Elbow Connector 173">
                <a:extLst>
                  <a:ext uri="{FF2B5EF4-FFF2-40B4-BE49-F238E27FC236}">
                    <a16:creationId xmlns:a16="http://schemas.microsoft.com/office/drawing/2014/main" id="{F12476C7-5CF4-2846-91DD-5B2CF3CCBC42}"/>
                  </a:ext>
                </a:extLst>
              </p:cNvPr>
              <p:cNvCxnSpPr>
                <a:stCxn id="168" idx="2"/>
                <a:endCxn id="170" idx="2"/>
              </p:cNvCxnSpPr>
              <p:nvPr/>
            </p:nvCxnSpPr>
            <p:spPr>
              <a:xfrm rot="16200000" flipH="1">
                <a:off x="5887990" y="2930608"/>
                <a:ext cx="1718" cy="1286158"/>
              </a:xfrm>
              <a:prstGeom prst="bentConnector3">
                <a:avLst>
                  <a:gd name="adj1" fmla="val 1340617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5" name="Elbow Connector 174">
                <a:extLst>
                  <a:ext uri="{FF2B5EF4-FFF2-40B4-BE49-F238E27FC236}">
                    <a16:creationId xmlns:a16="http://schemas.microsoft.com/office/drawing/2014/main" id="{81963012-B43B-EA44-9A58-DA89C64EA220}"/>
                  </a:ext>
                </a:extLst>
              </p:cNvPr>
              <p:cNvCxnSpPr>
                <a:stCxn id="170" idx="2"/>
                <a:endCxn id="172" idx="2"/>
              </p:cNvCxnSpPr>
              <p:nvPr/>
            </p:nvCxnSpPr>
            <p:spPr>
              <a:xfrm rot="5400000" flipH="1" flipV="1">
                <a:off x="7166747" y="2938008"/>
                <a:ext cx="1718" cy="1271357"/>
              </a:xfrm>
              <a:prstGeom prst="bentConnector3">
                <a:avLst>
                  <a:gd name="adj1" fmla="val -1330617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a:extLst>
                  <a:ext uri="{FF2B5EF4-FFF2-40B4-BE49-F238E27FC236}">
                    <a16:creationId xmlns:a16="http://schemas.microsoft.com/office/drawing/2014/main" id="{4CA5E8F8-4D39-D540-B178-36F864BB10D6}"/>
                  </a:ext>
                </a:extLst>
              </p:cNvPr>
              <p:cNvCxnSpPr>
                <a:cxnSpLocks/>
              </p:cNvCxnSpPr>
              <p:nvPr/>
            </p:nvCxnSpPr>
            <p:spPr>
              <a:xfrm>
                <a:off x="6535711" y="2158485"/>
                <a:ext cx="0" cy="46800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77" name="Straight Arrow Connector 176">
                <a:extLst>
                  <a:ext uri="{FF2B5EF4-FFF2-40B4-BE49-F238E27FC236}">
                    <a16:creationId xmlns:a16="http://schemas.microsoft.com/office/drawing/2014/main" id="{6554E369-DECA-EC48-9C9C-893BABFBBAE9}"/>
                  </a:ext>
                </a:extLst>
              </p:cNvPr>
              <p:cNvCxnSpPr>
                <a:cxnSpLocks/>
              </p:cNvCxnSpPr>
              <p:nvPr/>
            </p:nvCxnSpPr>
            <p:spPr>
              <a:xfrm>
                <a:off x="7796264" y="2165179"/>
                <a:ext cx="0" cy="46800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D848E7C7-1269-3A43-8D29-D0EEB439C3E3}"/>
                  </a:ext>
                </a:extLst>
              </p:cNvPr>
              <p:cNvSpPr txBox="1"/>
              <p:nvPr/>
            </p:nvSpPr>
            <p:spPr>
              <a:xfrm>
                <a:off x="4702675" y="1774325"/>
                <a:ext cx="970137" cy="400110"/>
              </a:xfrm>
              <a:prstGeom prst="rect">
                <a:avLst/>
              </a:prstGeom>
              <a:noFill/>
            </p:spPr>
            <p:txBody>
              <a:bodyPr wrap="none" rtlCol="0">
                <a:spAutoFit/>
              </a:bodyPr>
              <a:lstStyle/>
              <a:p>
                <a:r>
                  <a:rPr lang="en-US" sz="1000" dirty="0">
                    <a:solidFill>
                      <a:schemeClr val="tx1"/>
                    </a:solidFill>
                  </a:rPr>
                  <a:t>BSM-1 MCS-x</a:t>
                </a:r>
              </a:p>
              <a:p>
                <a:r>
                  <a:rPr lang="en-US" sz="1000" dirty="0">
                    <a:solidFill>
                      <a:schemeClr val="tx1"/>
                    </a:solidFill>
                  </a:rPr>
                  <a:t>BSM-2 MCS-y</a:t>
                </a:r>
              </a:p>
            </p:txBody>
          </p:sp>
          <p:sp>
            <p:nvSpPr>
              <p:cNvPr id="179" name="TextBox 178">
                <a:extLst>
                  <a:ext uri="{FF2B5EF4-FFF2-40B4-BE49-F238E27FC236}">
                    <a16:creationId xmlns:a16="http://schemas.microsoft.com/office/drawing/2014/main" id="{1B33DF19-AF28-BD49-BA6B-261C8FDFCB47}"/>
                  </a:ext>
                </a:extLst>
              </p:cNvPr>
              <p:cNvSpPr txBox="1"/>
              <p:nvPr/>
            </p:nvSpPr>
            <p:spPr>
              <a:xfrm>
                <a:off x="6234409" y="1774325"/>
                <a:ext cx="561372" cy="400110"/>
              </a:xfrm>
              <a:prstGeom prst="rect">
                <a:avLst/>
              </a:prstGeom>
              <a:noFill/>
            </p:spPr>
            <p:txBody>
              <a:bodyPr wrap="none" rtlCol="0">
                <a:spAutoFit/>
              </a:bodyPr>
              <a:lstStyle/>
              <a:p>
                <a:r>
                  <a:rPr lang="en-US" sz="1000" dirty="0">
                    <a:solidFill>
                      <a:schemeClr val="tx1"/>
                    </a:solidFill>
                  </a:rPr>
                  <a:t>BSM-1</a:t>
                </a:r>
              </a:p>
              <a:p>
                <a:r>
                  <a:rPr lang="en-US" sz="1000" dirty="0">
                    <a:solidFill>
                      <a:schemeClr val="tx1"/>
                    </a:solidFill>
                  </a:rPr>
                  <a:t>BSM-2</a:t>
                </a:r>
              </a:p>
            </p:txBody>
          </p:sp>
          <p:sp>
            <p:nvSpPr>
              <p:cNvPr id="180" name="TextBox 179">
                <a:extLst>
                  <a:ext uri="{FF2B5EF4-FFF2-40B4-BE49-F238E27FC236}">
                    <a16:creationId xmlns:a16="http://schemas.microsoft.com/office/drawing/2014/main" id="{C49A9F07-A30F-EF41-A905-C4CEEB27A5C9}"/>
                  </a:ext>
                </a:extLst>
              </p:cNvPr>
              <p:cNvSpPr txBox="1"/>
              <p:nvPr/>
            </p:nvSpPr>
            <p:spPr>
              <a:xfrm>
                <a:off x="7505766" y="1928214"/>
                <a:ext cx="561372" cy="246221"/>
              </a:xfrm>
              <a:prstGeom prst="rect">
                <a:avLst/>
              </a:prstGeom>
              <a:noFill/>
            </p:spPr>
            <p:txBody>
              <a:bodyPr wrap="none" rtlCol="0">
                <a:spAutoFit/>
              </a:bodyPr>
              <a:lstStyle/>
              <a:p>
                <a:r>
                  <a:rPr lang="en-US" sz="1000" dirty="0">
                    <a:solidFill>
                      <a:schemeClr val="tx1"/>
                    </a:solidFill>
                  </a:rPr>
                  <a:t>BSM-1</a:t>
                </a:r>
              </a:p>
            </p:txBody>
          </p:sp>
          <p:sp>
            <p:nvSpPr>
              <p:cNvPr id="181" name="TextBox 180">
                <a:extLst>
                  <a:ext uri="{FF2B5EF4-FFF2-40B4-BE49-F238E27FC236}">
                    <a16:creationId xmlns:a16="http://schemas.microsoft.com/office/drawing/2014/main" id="{9B98E5C6-6DF3-D842-BA2F-7C47E554828C}"/>
                  </a:ext>
                </a:extLst>
              </p:cNvPr>
              <p:cNvSpPr txBox="1"/>
              <p:nvPr/>
            </p:nvSpPr>
            <p:spPr>
              <a:xfrm>
                <a:off x="4562406" y="3812799"/>
                <a:ext cx="1508746" cy="553998"/>
              </a:xfrm>
              <a:prstGeom prst="rect">
                <a:avLst/>
              </a:prstGeom>
              <a:noFill/>
            </p:spPr>
            <p:txBody>
              <a:bodyPr wrap="none" rtlCol="0">
                <a:spAutoFit/>
              </a:bodyPr>
              <a:lstStyle/>
              <a:p>
                <a:r>
                  <a:rPr lang="en-US" sz="1000" dirty="0">
                    <a:solidFill>
                      <a:schemeClr val="tx1"/>
                    </a:solidFill>
                  </a:rPr>
                  <a:t>Hierarchical multiplexing</a:t>
                </a:r>
              </a:p>
              <a:p>
                <a:r>
                  <a:rPr lang="en-US" sz="1000" dirty="0">
                    <a:solidFill>
                      <a:schemeClr val="tx1"/>
                    </a:solidFill>
                  </a:rPr>
                  <a:t>BSM-1 on WAVE layer</a:t>
                </a:r>
              </a:p>
              <a:p>
                <a:r>
                  <a:rPr lang="en-US" sz="1000" dirty="0">
                    <a:solidFill>
                      <a:schemeClr val="tx1"/>
                    </a:solidFill>
                  </a:rPr>
                  <a:t>BSM-2 on NGV layer</a:t>
                </a:r>
              </a:p>
            </p:txBody>
          </p:sp>
          <p:sp>
            <p:nvSpPr>
              <p:cNvPr id="182" name="TextBox 181">
                <a:extLst>
                  <a:ext uri="{FF2B5EF4-FFF2-40B4-BE49-F238E27FC236}">
                    <a16:creationId xmlns:a16="http://schemas.microsoft.com/office/drawing/2014/main" id="{B61E953F-71C5-1A49-8AB2-906879CC8178}"/>
                  </a:ext>
                </a:extLst>
              </p:cNvPr>
              <p:cNvSpPr txBox="1"/>
              <p:nvPr/>
            </p:nvSpPr>
            <p:spPr>
              <a:xfrm>
                <a:off x="6289802" y="3824410"/>
                <a:ext cx="772969" cy="400110"/>
              </a:xfrm>
              <a:prstGeom prst="rect">
                <a:avLst/>
              </a:prstGeom>
              <a:noFill/>
            </p:spPr>
            <p:txBody>
              <a:bodyPr wrap="none" rtlCol="0">
                <a:spAutoFit/>
              </a:bodyPr>
              <a:lstStyle/>
              <a:p>
                <a:r>
                  <a:rPr lang="en-US" sz="1000" dirty="0">
                    <a:solidFill>
                      <a:schemeClr val="tx1"/>
                    </a:solidFill>
                  </a:rPr>
                  <a:t>Both layers</a:t>
                </a:r>
              </a:p>
              <a:p>
                <a:r>
                  <a:rPr lang="en-US" sz="1000" dirty="0">
                    <a:solidFill>
                      <a:schemeClr val="tx1"/>
                    </a:solidFill>
                  </a:rPr>
                  <a:t>received</a:t>
                </a:r>
              </a:p>
            </p:txBody>
          </p:sp>
          <p:sp>
            <p:nvSpPr>
              <p:cNvPr id="183" name="TextBox 182">
                <a:extLst>
                  <a:ext uri="{FF2B5EF4-FFF2-40B4-BE49-F238E27FC236}">
                    <a16:creationId xmlns:a16="http://schemas.microsoft.com/office/drawing/2014/main" id="{D370088A-6982-694B-9791-4684459507E0}"/>
                  </a:ext>
                </a:extLst>
              </p:cNvPr>
              <p:cNvSpPr txBox="1"/>
              <p:nvPr/>
            </p:nvSpPr>
            <p:spPr>
              <a:xfrm>
                <a:off x="7384274" y="3824409"/>
                <a:ext cx="955711" cy="400110"/>
              </a:xfrm>
              <a:prstGeom prst="rect">
                <a:avLst/>
              </a:prstGeom>
              <a:noFill/>
            </p:spPr>
            <p:txBody>
              <a:bodyPr wrap="none" rtlCol="0">
                <a:spAutoFit/>
              </a:bodyPr>
              <a:lstStyle/>
              <a:p>
                <a:r>
                  <a:rPr lang="en-US" sz="1000" dirty="0">
                    <a:solidFill>
                      <a:schemeClr val="tx1"/>
                    </a:solidFill>
                  </a:rPr>
                  <a:t>Only WAVE</a:t>
                </a:r>
              </a:p>
              <a:p>
                <a:r>
                  <a:rPr lang="en-US" sz="1000" dirty="0">
                    <a:solidFill>
                      <a:schemeClr val="tx1"/>
                    </a:solidFill>
                  </a:rPr>
                  <a:t>Layer received</a:t>
                </a:r>
              </a:p>
            </p:txBody>
          </p:sp>
        </p:grpSp>
        <p:sp>
          <p:nvSpPr>
            <p:cNvPr id="185" name="TextBox 184">
              <a:extLst>
                <a:ext uri="{FF2B5EF4-FFF2-40B4-BE49-F238E27FC236}">
                  <a16:creationId xmlns:a16="http://schemas.microsoft.com/office/drawing/2014/main" id="{B2CC4995-EEAA-774B-8484-C9A177772868}"/>
                </a:ext>
              </a:extLst>
            </p:cNvPr>
            <p:cNvSpPr txBox="1"/>
            <p:nvPr/>
          </p:nvSpPr>
          <p:spPr>
            <a:xfrm>
              <a:off x="6776774" y="4352351"/>
              <a:ext cx="1649811" cy="246221"/>
            </a:xfrm>
            <a:prstGeom prst="rect">
              <a:avLst/>
            </a:prstGeom>
            <a:noFill/>
          </p:spPr>
          <p:txBody>
            <a:bodyPr wrap="none" rtlCol="0">
              <a:spAutoFit/>
            </a:bodyPr>
            <a:lstStyle/>
            <a:p>
              <a:r>
                <a:rPr lang="en-US" sz="1000" dirty="0">
                  <a:solidFill>
                    <a:schemeClr val="tx1"/>
                  </a:solidFill>
                </a:rPr>
                <a:t>BSM: Basic Safety Message</a:t>
              </a:r>
            </a:p>
          </p:txBody>
        </p:sp>
      </p:grpSp>
    </p:spTree>
    <p:extLst>
      <p:ext uri="{BB962C8B-B14F-4D97-AF65-F5344CB8AC3E}">
        <p14:creationId xmlns:p14="http://schemas.microsoft.com/office/powerpoint/2010/main" val="3520668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E94A0-DDBE-4146-AFE0-9890A4019F58}"/>
              </a:ext>
            </a:extLst>
          </p:cNvPr>
          <p:cNvSpPr>
            <a:spLocks noGrp="1"/>
          </p:cNvSpPr>
          <p:nvPr>
            <p:ph type="title"/>
          </p:nvPr>
        </p:nvSpPr>
        <p:spPr/>
        <p:txBody>
          <a:bodyPr/>
          <a:lstStyle/>
          <a:p>
            <a:r>
              <a:rPr lang="en-US" dirty="0">
                <a:cs typeface="Times New Roman"/>
              </a:rPr>
              <a:t>Proposal</a:t>
            </a:r>
          </a:p>
        </p:txBody>
      </p:sp>
      <p:sp>
        <p:nvSpPr>
          <p:cNvPr id="3" name="Content Placeholder 2">
            <a:extLst>
              <a:ext uri="{FF2B5EF4-FFF2-40B4-BE49-F238E27FC236}">
                <a16:creationId xmlns:a16="http://schemas.microsoft.com/office/drawing/2014/main" id="{E313CC58-1E91-E542-839C-0A30F418318B}"/>
              </a:ext>
            </a:extLst>
          </p:cNvPr>
          <p:cNvSpPr>
            <a:spLocks noGrp="1"/>
          </p:cNvSpPr>
          <p:nvPr>
            <p:ph idx="1"/>
          </p:nvPr>
        </p:nvSpPr>
        <p:spPr>
          <a:xfrm>
            <a:off x="685800" y="1531883"/>
            <a:ext cx="7770813" cy="4933019"/>
          </a:xfrm>
        </p:spPr>
        <p:txBody>
          <a:bodyPr/>
          <a:lstStyle/>
          <a:p>
            <a:pPr>
              <a:buFont typeface="Arial" panose="020B0604020202020204" pitchFamily="34" charset="0"/>
              <a:buChar char="•"/>
            </a:pPr>
            <a:r>
              <a:rPr lang="en-US" dirty="0">
                <a:cs typeface="Times New Roman"/>
              </a:rPr>
              <a:t>We propose a new type of NGV PPDU that is compatible with WAVE PPDU</a:t>
            </a:r>
          </a:p>
          <a:p>
            <a:pPr>
              <a:buFont typeface="Arial" panose="020B0604020202020204" pitchFamily="34" charset="0"/>
              <a:buChar char="•"/>
            </a:pPr>
            <a:r>
              <a:rPr lang="en-US" dirty="0">
                <a:cs typeface="Times New Roman"/>
              </a:rPr>
              <a:t>Comparing NGV PPDU multiplexing WAVE+NGV using hierarchical MCS with that concatenating payloads in time, the main advantage of the former is the simultaneous transmission of the payloads and the main disadvantage is the inter-layer interference, which demands for better SINR</a:t>
            </a:r>
          </a:p>
          <a:p>
            <a:pPr>
              <a:buFont typeface="Arial" panose="020B0604020202020204" pitchFamily="34" charset="0"/>
              <a:buChar char="•"/>
            </a:pPr>
            <a:r>
              <a:rPr lang="en-US" dirty="0">
                <a:cs typeface="Times New Roman"/>
              </a:rPr>
              <a:t>We believe that both multiplexing methods (hierarchical MCS and time concatenation) would be beneficial to be specified in </a:t>
            </a:r>
            <a:r>
              <a:rPr lang="en-US" dirty="0" err="1">
                <a:cs typeface="Times New Roman"/>
              </a:rPr>
              <a:t>TGbd</a:t>
            </a:r>
            <a:r>
              <a:rPr lang="en-US" dirty="0">
                <a:cs typeface="Times New Roman"/>
              </a:rPr>
              <a:t>, allowing upper layers to trade spectral efficiency and reliability</a:t>
            </a:r>
          </a:p>
        </p:txBody>
      </p:sp>
      <p:sp>
        <p:nvSpPr>
          <p:cNvPr id="4" name="Slide Number Placeholder 3">
            <a:extLst>
              <a:ext uri="{FF2B5EF4-FFF2-40B4-BE49-F238E27FC236}">
                <a16:creationId xmlns:a16="http://schemas.microsoft.com/office/drawing/2014/main" id="{1501576B-5058-BA48-914F-81F82F18F035}"/>
              </a:ext>
            </a:extLst>
          </p:cNvPr>
          <p:cNvSpPr>
            <a:spLocks noGrp="1"/>
          </p:cNvSpPr>
          <p:nvPr>
            <p:ph type="sldNum" idx="12"/>
          </p:nvPr>
        </p:nvSpPr>
        <p:spPr/>
        <p:txBody>
          <a:bodyPr/>
          <a:lstStyle/>
          <a:p>
            <a:r>
              <a:rPr lang="en-GB"/>
              <a:t>Slide </a:t>
            </a:r>
            <a:fld id="{440F5867-744E-4AA6-B0ED-4C44D2DFBB7B}" type="slidenum">
              <a:rPr lang="en-GB"/>
              <a:pPr/>
              <a:t>6</a:t>
            </a:fld>
            <a:endParaRPr lang="en-GB"/>
          </a:p>
        </p:txBody>
      </p:sp>
      <p:sp>
        <p:nvSpPr>
          <p:cNvPr id="5" name="Footer Placeholder 4">
            <a:extLst>
              <a:ext uri="{FF2B5EF4-FFF2-40B4-BE49-F238E27FC236}">
                <a16:creationId xmlns:a16="http://schemas.microsoft.com/office/drawing/2014/main" id="{CB28E5A9-1BAB-5B4B-9ECC-F34C944EF91E}"/>
              </a:ext>
            </a:extLst>
          </p:cNvPr>
          <p:cNvSpPr>
            <a:spLocks noGrp="1"/>
          </p:cNvSpPr>
          <p:nvPr>
            <p:ph type="ftr" idx="14"/>
          </p:nvPr>
        </p:nvSpPr>
        <p:spPr/>
        <p:txBody>
          <a:bodyPr/>
          <a:lstStyle/>
          <a:p>
            <a:r>
              <a:rPr lang="en-GB" dirty="0"/>
              <a:t>David Lopez-Perez, Nokia</a:t>
            </a:r>
          </a:p>
        </p:txBody>
      </p:sp>
      <p:sp>
        <p:nvSpPr>
          <p:cNvPr id="6" name="Date Placeholder 5">
            <a:extLst>
              <a:ext uri="{FF2B5EF4-FFF2-40B4-BE49-F238E27FC236}">
                <a16:creationId xmlns:a16="http://schemas.microsoft.com/office/drawing/2014/main" id="{042F34D0-4239-234B-AFC3-BFFBDD8D961D}"/>
              </a:ext>
            </a:extLst>
          </p:cNvPr>
          <p:cNvSpPr>
            <a:spLocks noGrp="1"/>
          </p:cNvSpPr>
          <p:nvPr>
            <p:ph type="dt" idx="15"/>
          </p:nvPr>
        </p:nvSpPr>
        <p:spPr/>
        <p:txBody>
          <a:bodyPr/>
          <a:lstStyle/>
          <a:p>
            <a:r>
              <a:rPr lang="en-US" dirty="0"/>
              <a:t>Sep 2019</a:t>
            </a:r>
            <a:endParaRPr lang="en-GB" dirty="0"/>
          </a:p>
        </p:txBody>
      </p:sp>
    </p:spTree>
    <p:extLst>
      <p:ext uri="{BB962C8B-B14F-4D97-AF65-F5344CB8AC3E}">
        <p14:creationId xmlns:p14="http://schemas.microsoft.com/office/powerpoint/2010/main" val="339726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Sep 2019</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David Lopez-Perez, Nokia</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a:cs typeface="Times New Roman"/>
              </a:rPr>
              <a:t>[1]</a:t>
            </a:r>
            <a:r>
              <a:rPr lang="en-US" dirty="0">
                <a:ea typeface="MS Gothic"/>
                <a:cs typeface="+mn-lt"/>
              </a:rPr>
              <a:t> </a:t>
            </a:r>
            <a:r>
              <a:rPr lang="en-US" dirty="0">
                <a:ea typeface="+mn-lt"/>
                <a:cs typeface="+mn-lt"/>
                <a:hlinkClick r:id="rId3"/>
              </a:rPr>
              <a:t>https://mentor.ieee.org/802.11/dcn/19/11-19-0082-02-00bd-interoperable-approach-for-ngv-new-modulations.pptx</a:t>
            </a:r>
            <a:endParaRPr lang="en-US" dirty="0">
              <a:cs typeface="Times New Roman"/>
            </a:endParaRPr>
          </a:p>
          <a:p>
            <a:r>
              <a:rPr lang="en-US" dirty="0"/>
              <a:t>[2] </a:t>
            </a:r>
            <a:r>
              <a:rPr lang="en-US" dirty="0">
                <a:hlinkClick r:id="rId4"/>
              </a:rPr>
              <a:t>https://www.etsi.org/deliver/etsi_tr/102300_102399/102377/01.04.01_60/tr_102377v010401p.pdf</a:t>
            </a:r>
            <a:endParaRPr lang="en-US" dirty="0"/>
          </a:p>
          <a:p>
            <a:r>
              <a:rPr lang="en-US" dirty="0">
                <a:cs typeface="Times New Roman"/>
              </a:rPr>
              <a:t>[3] </a:t>
            </a:r>
            <a:r>
              <a:rPr lang="en-US" dirty="0">
                <a:cs typeface="Times New Roman"/>
                <a:hlinkClick r:id="rId5"/>
              </a:rPr>
              <a:t>https://mentor.ieee.org/802.11/dcn/18/11-18-1323-02-0ngv-ngv-sg-use-cases.pptx</a:t>
            </a:r>
            <a:endParaRPr lang="en-US" dirty="0">
              <a:cs typeface="Times New Roman"/>
            </a:endParaRPr>
          </a:p>
          <a:p>
            <a:endParaRPr lang="en-US" dirty="0">
              <a:cs typeface="Times New Roman"/>
            </a:endParaRPr>
          </a:p>
          <a:p>
            <a:endParaRPr lang="en-US" dirty="0">
              <a:cs typeface="Times New Roman"/>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127</TotalTime>
  <Words>324</Words>
  <Application>Microsoft Office PowerPoint</Application>
  <PresentationFormat>On-screen Show (4:3)</PresentationFormat>
  <Paragraphs>92</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NGV PPDU with Hierarchical MCS</vt:lpstr>
      <vt:lpstr>Abstract</vt:lpstr>
      <vt:lpstr>Motivation</vt:lpstr>
      <vt:lpstr>Multiplexing with Hierarchical MCS </vt:lpstr>
      <vt:lpstr>WAVE and NGV layers</vt:lpstr>
      <vt:lpstr>Proposal</vt:lpstr>
      <vt:lpstr>References</vt:lpstr>
    </vt:vector>
  </TitlesOfParts>
  <Manager/>
  <Company>Nokia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NGV PPDU with Hierarchical MCS</dc:title>
  <dc:subject>11-19-0864-01-00bd</dc:subject>
  <dc:creator>David Lopez-Perez</dc:creator>
  <cp:keywords/>
  <dc:description/>
  <cp:lastModifiedBy>Lopez-Perez, David (Nokia - IE/Dublin)</cp:lastModifiedBy>
  <cp:revision>355</cp:revision>
  <cp:lastPrinted>1601-01-01T00:00:00Z</cp:lastPrinted>
  <dcterms:created xsi:type="dcterms:W3CDTF">2019-01-25T08:47:54Z</dcterms:created>
  <dcterms:modified xsi:type="dcterms:W3CDTF">2019-09-11T17:22:55Z</dcterms:modified>
  <cp:category/>
</cp:coreProperties>
</file>