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72" r:id="rId4"/>
    <p:sldId id="275" r:id="rId5"/>
    <p:sldId id="268"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en, Olli (Nokia - FI/Espoo)" initials="AF" lastIdx="6" clrIdx="0">
    <p:extLst>
      <p:ext uri="{19B8F6BF-5375-455C-9EA6-DF929625EA0E}">
        <p15:presenceInfo xmlns:p15="http://schemas.microsoft.com/office/powerpoint/2012/main" userId="S::olli.alanen@nokia-bell-labs.com::4f40f89a-0fd3-47ee-b402-a69167f165d2" providerId="AD"/>
      </p:ext>
    </p:extLst>
  </p:cmAuthor>
  <p:cmAuthor id="2" name="Rantala, Enrico (Nokia - US/Sunnyvale)" initials="RU" lastIdx="6" clrIdx="1">
    <p:extLst>
      <p:ext uri="{19B8F6BF-5375-455C-9EA6-DF929625EA0E}">
        <p15:presenceInfo xmlns:p15="http://schemas.microsoft.com/office/powerpoint/2012/main" userId="S::enrico-henrik.rantala@nokia-bell-labs.com::ba206eb5-8ecd-4888-bfff-a41898b8f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C70C6C-E604-BE4D-AD1C-E95EDFB00834}" v="19" dt="2019-05-10T17:30:32.2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4"/>
  </p:normalViewPr>
  <p:slideViewPr>
    <p:cSldViewPr snapToGrid="0" snapToObjects="1">
      <p:cViewPr varScale="1">
        <p:scale>
          <a:sx n="90" d="100"/>
          <a:sy n="90" d="100"/>
        </p:scale>
        <p:origin x="1744" y="184"/>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Enrico Rantala,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 Rantala, Nokia</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Enrico Rantala,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Enrico Rantala,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Enrico Rantala,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Enrico Rantala,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Enrico Rantala,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Enrico Rantala,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Enrico Rantala,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 Rantala, Nokia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9/11-19-0082-02-00bd-interoperable-approach-for-ngv-new-modulation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tsi.org/deliver/etsi_tr/102300_102399/102377/01.04.01_60/tr_102377v010401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Enrico Rantala,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NGV PPDU with Hierarchical MCS</a:t>
            </a:r>
            <a:endParaRPr lang="en-GB" dirty="0">
              <a:cs typeface="Times New Roman"/>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3927211540"/>
              </p:ext>
            </p:extLst>
          </p:nvPr>
        </p:nvGraphicFramePr>
        <p:xfrm>
          <a:off x="531018" y="2339975"/>
          <a:ext cx="8156575" cy="3594100"/>
        </p:xfrm>
        <a:graphic>
          <a:graphicData uri="http://schemas.openxmlformats.org/presentationml/2006/ole">
            <mc:AlternateContent xmlns:mc="http://schemas.openxmlformats.org/markup-compatibility/2006">
              <mc:Choice xmlns:v="urn:schemas-microsoft-com:vml" Requires="v">
                <p:oleObj spid="_x0000_s13317" name="Document" r:id="rId4" imgW="8255000" imgH="3644900" progId="Word.Document.8">
                  <p:embed/>
                </p:oleObj>
              </mc:Choice>
              <mc:Fallback>
                <p:oleObj name="Document" r:id="rId4" imgW="8255000" imgH="3644900" progId="Word.Document.8">
                  <p:embed/>
                  <p:pic>
                    <p:nvPicPr>
                      <p:cNvPr id="3075" name="Object 3"/>
                      <p:cNvPicPr>
                        <a:picLocks noChangeAspect="1" noChangeArrowheads="1"/>
                      </p:cNvPicPr>
                      <p:nvPr/>
                    </p:nvPicPr>
                    <p:blipFill>
                      <a:blip r:embed="rId5"/>
                      <a:srcRect/>
                      <a:stretch>
                        <a:fillRect/>
                      </a:stretch>
                    </p:blipFill>
                    <p:spPr bwMode="auto">
                      <a:xfrm>
                        <a:off x="531018" y="2339975"/>
                        <a:ext cx="8156575" cy="3594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2019</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Enrico Rantala, Nokia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proposes a new NGV PPDU, compatible with WAVE PPDU, enabling spectral efficient way to communicate with WAVE and NGV capable devices simultaneously using hierarchical MCS.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cs typeface="Times New Roman"/>
              </a:rPr>
              <a:t>Other kind of NGV PPDU, where WAVE and NGV payloads are concatenated in time, is discussed in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0F8EB-2A78-C24B-A1ED-B18CB4088C86}"/>
              </a:ext>
            </a:extLst>
          </p:cNvPr>
          <p:cNvSpPr>
            <a:spLocks noGrp="1"/>
          </p:cNvSpPr>
          <p:nvPr>
            <p:ph type="title"/>
          </p:nvPr>
        </p:nvSpPr>
        <p:spPr/>
        <p:txBody>
          <a:bodyPr/>
          <a:lstStyle/>
          <a:p>
            <a:r>
              <a:rPr lang="en-US" dirty="0"/>
              <a:t>Multiplexing with Hierarchical MCS </a:t>
            </a:r>
          </a:p>
        </p:txBody>
      </p:sp>
      <p:sp>
        <p:nvSpPr>
          <p:cNvPr id="3" name="Content Placeholder 2">
            <a:extLst>
              <a:ext uri="{FF2B5EF4-FFF2-40B4-BE49-F238E27FC236}">
                <a16:creationId xmlns:a16="http://schemas.microsoft.com/office/drawing/2014/main" id="{7634FCD1-E575-214C-9C22-34D9E04E0A2E}"/>
              </a:ext>
            </a:extLst>
          </p:cNvPr>
          <p:cNvSpPr>
            <a:spLocks noGrp="1"/>
          </p:cNvSpPr>
          <p:nvPr>
            <p:ph idx="1"/>
          </p:nvPr>
        </p:nvSpPr>
        <p:spPr>
          <a:ln>
            <a:noFill/>
          </a:ln>
        </p:spPr>
        <p:txBody>
          <a:bodyPr>
            <a:normAutofit/>
          </a:bodyPr>
          <a:lstStyle/>
          <a:p>
            <a:pPr>
              <a:buFont typeface="Arial" panose="020B0604020202020204" pitchFamily="34" charset="0"/>
              <a:buChar char="•"/>
            </a:pPr>
            <a:r>
              <a:rPr lang="en-US" dirty="0">
                <a:cs typeface="Times New Roman"/>
              </a:rPr>
              <a:t>Hierarchical MCS is a technology used for example in </a:t>
            </a:r>
            <a:r>
              <a:rPr lang="en-US">
                <a:cs typeface="Times New Roman"/>
              </a:rPr>
              <a:t>various DVB standards [2]</a:t>
            </a:r>
            <a:endParaRPr lang="en-US" dirty="0">
              <a:cs typeface="Times New Roman"/>
            </a:endParaRPr>
          </a:p>
          <a:p>
            <a:pPr>
              <a:buFont typeface="Arial" panose="020B0604020202020204" pitchFamily="34" charset="0"/>
              <a:buChar char="•"/>
            </a:pPr>
            <a:r>
              <a:rPr lang="en-US" dirty="0">
                <a:cs typeface="Times New Roman"/>
              </a:rPr>
              <a:t>The basic idea is to have two independent streams, called basic and additional layer, transmitted at the same time, each coded with different modulations</a:t>
            </a:r>
          </a:p>
          <a:p>
            <a:pPr>
              <a:buFont typeface="Arial" panose="020B0604020202020204" pitchFamily="34" charset="0"/>
              <a:buChar char="•"/>
            </a:pPr>
            <a:r>
              <a:rPr lang="en-US">
                <a:ea typeface="+mn-lt"/>
                <a:cs typeface="+mn-lt"/>
              </a:rPr>
              <a:t>In DVB, it can mean that the transmission includes SD level video encoded with 16QAM modulation and HD video using 256QAM.</a:t>
            </a:r>
            <a:endParaRPr lang="en-US" dirty="0">
              <a:cs typeface="Times New Roman"/>
            </a:endParaRPr>
          </a:p>
        </p:txBody>
      </p:sp>
      <p:sp>
        <p:nvSpPr>
          <p:cNvPr id="4" name="Slide Number Placeholder 3">
            <a:extLst>
              <a:ext uri="{FF2B5EF4-FFF2-40B4-BE49-F238E27FC236}">
                <a16:creationId xmlns:a16="http://schemas.microsoft.com/office/drawing/2014/main" id="{961D751E-AAA1-214B-9BBA-50247EAA2E3D}"/>
              </a:ext>
            </a:extLst>
          </p:cNvPr>
          <p:cNvSpPr>
            <a:spLocks noGrp="1"/>
          </p:cNvSpPr>
          <p:nvPr>
            <p:ph type="sldNum" idx="12"/>
          </p:nvPr>
        </p:nvSpPr>
        <p:spPr/>
        <p:txBody>
          <a:bodyPr/>
          <a:lstStyle/>
          <a:p>
            <a:r>
              <a:rPr lang="en-GB"/>
              <a:t>Slide </a:t>
            </a:r>
            <a:fld id="{440F5867-744E-4AA6-B0ED-4C44D2DFBB7B}" type="slidenum">
              <a:rPr lang="en-GB"/>
              <a:pPr/>
              <a:t>3</a:t>
            </a:fld>
            <a:endParaRPr lang="en-GB"/>
          </a:p>
        </p:txBody>
      </p:sp>
      <p:sp>
        <p:nvSpPr>
          <p:cNvPr id="5" name="Footer Placeholder 4">
            <a:extLst>
              <a:ext uri="{FF2B5EF4-FFF2-40B4-BE49-F238E27FC236}">
                <a16:creationId xmlns:a16="http://schemas.microsoft.com/office/drawing/2014/main" id="{C633F63C-8FEF-BC4D-88F6-5EA9F63DA646}"/>
              </a:ext>
            </a:extLst>
          </p:cNvPr>
          <p:cNvSpPr>
            <a:spLocks noGrp="1"/>
          </p:cNvSpPr>
          <p:nvPr>
            <p:ph type="ftr" idx="14"/>
          </p:nvPr>
        </p:nvSpPr>
        <p:spPr/>
        <p:txBody>
          <a:bodyPr/>
          <a:lstStyle/>
          <a:p>
            <a:r>
              <a:rPr lang="en-GB"/>
              <a:t>Enrico Rantala, Nokia</a:t>
            </a:r>
          </a:p>
        </p:txBody>
      </p:sp>
      <p:sp>
        <p:nvSpPr>
          <p:cNvPr id="6" name="Date Placeholder 5">
            <a:extLst>
              <a:ext uri="{FF2B5EF4-FFF2-40B4-BE49-F238E27FC236}">
                <a16:creationId xmlns:a16="http://schemas.microsoft.com/office/drawing/2014/main" id="{6BB1AFA5-7417-E146-B252-B8FF4FCAA902}"/>
              </a:ext>
            </a:extLst>
          </p:cNvPr>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210298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A61B-ED12-464C-8EA5-72FD6109F392}"/>
              </a:ext>
            </a:extLst>
          </p:cNvPr>
          <p:cNvSpPr>
            <a:spLocks noGrp="1"/>
          </p:cNvSpPr>
          <p:nvPr>
            <p:ph type="title"/>
          </p:nvPr>
        </p:nvSpPr>
        <p:spPr/>
        <p:txBody>
          <a:bodyPr/>
          <a:lstStyle/>
          <a:p>
            <a:r>
              <a:rPr lang="en-US" dirty="0">
                <a:cs typeface="Times New Roman"/>
              </a:rPr>
              <a:t>WAVE and NGV layers</a:t>
            </a:r>
          </a:p>
        </p:txBody>
      </p:sp>
      <p:sp>
        <p:nvSpPr>
          <p:cNvPr id="3" name="Content Placeholder 2">
            <a:extLst>
              <a:ext uri="{FF2B5EF4-FFF2-40B4-BE49-F238E27FC236}">
                <a16:creationId xmlns:a16="http://schemas.microsoft.com/office/drawing/2014/main" id="{006F2066-37E4-BE41-BDBE-C3A053189563}"/>
              </a:ext>
            </a:extLst>
          </p:cNvPr>
          <p:cNvSpPr>
            <a:spLocks noGrp="1"/>
          </p:cNvSpPr>
          <p:nvPr>
            <p:ph idx="1"/>
          </p:nvPr>
        </p:nvSpPr>
        <p:spPr>
          <a:xfrm>
            <a:off x="685800" y="4775913"/>
            <a:ext cx="7770813" cy="1696872"/>
          </a:xfrm>
        </p:spPr>
        <p:txBody>
          <a:bodyPr>
            <a:normAutofit fontScale="62500" lnSpcReduction="20000"/>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ea typeface="+mn-lt"/>
                <a:cs typeface="+mn-lt"/>
              </a:rPr>
              <a:t>WAVE receiver can decode only the basic (WAVE-) layer, NGV receiver can decode the both layers, basic (WAVE-) layer and additional (NGV-) layer, depending on the SINR</a:t>
            </a:r>
            <a:endParaRPr lang="en-US" b="0" dirty="0">
              <a:ea typeface="+mn-lt"/>
              <a:cs typeface="+mn-l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Times New Roman"/>
              </a:rPr>
              <a:t>We preferably need a mechanism to indicate NGV layer existence to NGV devices e.g. by reusing some WAVE header bit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Times New Roman"/>
              </a:rPr>
              <a:t>MCS used in NGV layer can be derived from WAVE MCS (e.g. if WAVE layer is modulated with QPSK then NGV is with 64QAM) if there is no reusable bits to spare for this purpose </a:t>
            </a:r>
          </a:p>
        </p:txBody>
      </p:sp>
      <p:sp>
        <p:nvSpPr>
          <p:cNvPr id="4" name="Slide Number Placeholder 3">
            <a:extLst>
              <a:ext uri="{FF2B5EF4-FFF2-40B4-BE49-F238E27FC236}">
                <a16:creationId xmlns:a16="http://schemas.microsoft.com/office/drawing/2014/main" id="{D486E65E-4EA2-DD4E-9259-8A6AEEDED0BB}"/>
              </a:ext>
            </a:extLst>
          </p:cNvPr>
          <p:cNvSpPr>
            <a:spLocks noGrp="1"/>
          </p:cNvSpPr>
          <p:nvPr>
            <p:ph type="sldNum" idx="12"/>
          </p:nvPr>
        </p:nvSpPr>
        <p:spPr/>
        <p:txBody>
          <a:bodyPr/>
          <a:lstStyle/>
          <a:p>
            <a:r>
              <a:rPr lang="en-GB"/>
              <a:t>Slide </a:t>
            </a:r>
            <a:fld id="{440F5867-744E-4AA6-B0ED-4C44D2DFBB7B}" type="slidenum">
              <a:rPr lang="en-GB"/>
              <a:pPr/>
              <a:t>4</a:t>
            </a:fld>
            <a:endParaRPr lang="en-GB"/>
          </a:p>
        </p:txBody>
      </p:sp>
      <p:sp>
        <p:nvSpPr>
          <p:cNvPr id="5" name="Footer Placeholder 4">
            <a:extLst>
              <a:ext uri="{FF2B5EF4-FFF2-40B4-BE49-F238E27FC236}">
                <a16:creationId xmlns:a16="http://schemas.microsoft.com/office/drawing/2014/main" id="{004B4C15-C4FB-AF4F-A5A0-D2F2A67B1023}"/>
              </a:ext>
            </a:extLst>
          </p:cNvPr>
          <p:cNvSpPr>
            <a:spLocks noGrp="1"/>
          </p:cNvSpPr>
          <p:nvPr>
            <p:ph type="ftr" idx="14"/>
          </p:nvPr>
        </p:nvSpPr>
        <p:spPr/>
        <p:txBody>
          <a:bodyPr/>
          <a:lstStyle/>
          <a:p>
            <a:r>
              <a:rPr lang="en-GB"/>
              <a:t>Enrico Rantala, Nokia</a:t>
            </a:r>
          </a:p>
        </p:txBody>
      </p:sp>
      <p:sp>
        <p:nvSpPr>
          <p:cNvPr id="6" name="Date Placeholder 5">
            <a:extLst>
              <a:ext uri="{FF2B5EF4-FFF2-40B4-BE49-F238E27FC236}">
                <a16:creationId xmlns:a16="http://schemas.microsoft.com/office/drawing/2014/main" id="{4C82A198-39FC-9048-B951-6F5D10A52CAF}"/>
              </a:ext>
            </a:extLst>
          </p:cNvPr>
          <p:cNvSpPr>
            <a:spLocks noGrp="1"/>
          </p:cNvSpPr>
          <p:nvPr>
            <p:ph type="dt" idx="15"/>
          </p:nvPr>
        </p:nvSpPr>
        <p:spPr/>
        <p:txBody>
          <a:bodyPr/>
          <a:lstStyle/>
          <a:p>
            <a:r>
              <a:rPr lang="en-US"/>
              <a:t>May 2019</a:t>
            </a:r>
            <a:endParaRPr lang="en-GB"/>
          </a:p>
        </p:txBody>
      </p:sp>
      <p:grpSp>
        <p:nvGrpSpPr>
          <p:cNvPr id="7" name="Group 6">
            <a:extLst>
              <a:ext uri="{FF2B5EF4-FFF2-40B4-BE49-F238E27FC236}">
                <a16:creationId xmlns:a16="http://schemas.microsoft.com/office/drawing/2014/main" id="{5AD82739-2A3F-3C4B-9E61-8A6CA038CEA6}"/>
              </a:ext>
            </a:extLst>
          </p:cNvPr>
          <p:cNvGrpSpPr/>
          <p:nvPr/>
        </p:nvGrpSpPr>
        <p:grpSpPr>
          <a:xfrm>
            <a:off x="1093012" y="1564839"/>
            <a:ext cx="2738071" cy="2842857"/>
            <a:chOff x="985838" y="1786064"/>
            <a:chExt cx="2738071" cy="2842857"/>
          </a:xfrm>
        </p:grpSpPr>
        <p:cxnSp>
          <p:nvCxnSpPr>
            <p:cNvPr id="89" name="Straight Arrow Connector 88">
              <a:extLst>
                <a:ext uri="{FF2B5EF4-FFF2-40B4-BE49-F238E27FC236}">
                  <a16:creationId xmlns:a16="http://schemas.microsoft.com/office/drawing/2014/main" id="{29F95E93-4146-E74D-AE7F-B7D8C8550713}"/>
                </a:ext>
              </a:extLst>
            </p:cNvPr>
            <p:cNvCxnSpPr>
              <a:cxnSpLocks/>
            </p:cNvCxnSpPr>
            <p:nvPr/>
          </p:nvCxnSpPr>
          <p:spPr>
            <a:xfrm>
              <a:off x="2294107" y="2015365"/>
              <a:ext cx="0" cy="2613556"/>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C9F05245-89D0-8E40-812B-8DA8377B4FFC}"/>
                </a:ext>
              </a:extLst>
            </p:cNvPr>
            <p:cNvCxnSpPr>
              <a:cxnSpLocks/>
            </p:cNvCxnSpPr>
            <p:nvPr/>
          </p:nvCxnSpPr>
          <p:spPr>
            <a:xfrm flipH="1">
              <a:off x="985838" y="3457488"/>
              <a:ext cx="2731874" cy="0"/>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D8D29734-7612-2141-9D2B-5D68706EDEAC}"/>
                </a:ext>
              </a:extLst>
            </p:cNvPr>
            <p:cNvGrpSpPr/>
            <p:nvPr/>
          </p:nvGrpSpPr>
          <p:grpSpPr>
            <a:xfrm>
              <a:off x="2521573" y="2393715"/>
              <a:ext cx="1016091" cy="875012"/>
              <a:chOff x="4395346" y="1966948"/>
              <a:chExt cx="1444665" cy="1319706"/>
            </a:xfrm>
          </p:grpSpPr>
          <p:sp>
            <p:nvSpPr>
              <p:cNvPr id="150" name="Oval 149">
                <a:extLst>
                  <a:ext uri="{FF2B5EF4-FFF2-40B4-BE49-F238E27FC236}">
                    <a16:creationId xmlns:a16="http://schemas.microsoft.com/office/drawing/2014/main" id="{A08CCDDD-9884-1C44-8F44-79F85E7C1231}"/>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CD3CA014-E23D-FF40-BAF4-64A4C52860A9}"/>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61D411F9-B331-EF4D-B2BE-CE9F994AD84B}"/>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32F5802D-1727-9944-96BC-5A7E6E28F085}"/>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250CF47D-82B3-F341-9F8E-DB6B09540893}"/>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D98F964F-3754-074A-A1F8-907D42931BA1}"/>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6D276947-B808-7D49-AE85-5606D47799C4}"/>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89C606B-F29E-0140-BCBE-F277986FA8D8}"/>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23C72775-EC89-0E42-99A0-BE7F3654F702}"/>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DB4B5BF2-3829-C641-A7F3-252BA0C12433}"/>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AFCB8BAC-6CBA-A14C-B3C8-FEC90FF65887}"/>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67861ABC-D45A-7A42-A1F7-562553924B6C}"/>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5B4A5EE0-3118-294C-8B30-8D2E51D60E0B}"/>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a:extLst>
                  <a:ext uri="{FF2B5EF4-FFF2-40B4-BE49-F238E27FC236}">
                    <a16:creationId xmlns:a16="http://schemas.microsoft.com/office/drawing/2014/main" id="{C5507EA4-2245-0E42-BDA8-49949CBB4FCF}"/>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a:extLst>
                  <a:ext uri="{FF2B5EF4-FFF2-40B4-BE49-F238E27FC236}">
                    <a16:creationId xmlns:a16="http://schemas.microsoft.com/office/drawing/2014/main" id="{7612A944-E402-6A45-A67B-D27E6FC69017}"/>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a:extLst>
                  <a:ext uri="{FF2B5EF4-FFF2-40B4-BE49-F238E27FC236}">
                    <a16:creationId xmlns:a16="http://schemas.microsoft.com/office/drawing/2014/main" id="{C5EAFB98-D3A1-A348-BE0B-CBF597B6FACA}"/>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0668BD18-15DB-2D47-BD1B-3E356C3C652D}"/>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9FC96693-35CB-A348-959A-47E8074C4A96}"/>
                </a:ext>
              </a:extLst>
            </p:cNvPr>
            <p:cNvGrpSpPr/>
            <p:nvPr/>
          </p:nvGrpSpPr>
          <p:grpSpPr>
            <a:xfrm>
              <a:off x="2521573" y="3622957"/>
              <a:ext cx="1016091" cy="875012"/>
              <a:chOff x="4395346" y="1966948"/>
              <a:chExt cx="1444665" cy="1319706"/>
            </a:xfrm>
          </p:grpSpPr>
          <p:sp>
            <p:nvSpPr>
              <p:cNvPr id="133" name="Oval 132">
                <a:extLst>
                  <a:ext uri="{FF2B5EF4-FFF2-40B4-BE49-F238E27FC236}">
                    <a16:creationId xmlns:a16="http://schemas.microsoft.com/office/drawing/2014/main" id="{4157942C-D8C8-4048-A290-1BC7B2ECCB56}"/>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92541BE-5D06-B44B-AF52-3BDE2B795B10}"/>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49E640F3-D9BF-7042-9E50-F7372DB99DC7}"/>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0F08F29A-C188-7040-8403-3F8C452D7AAE}"/>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8385A2E3-27C6-2D4E-8B89-F361466FC598}"/>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a:extLst>
                  <a:ext uri="{FF2B5EF4-FFF2-40B4-BE49-F238E27FC236}">
                    <a16:creationId xmlns:a16="http://schemas.microsoft.com/office/drawing/2014/main" id="{4ABC86C9-140C-B940-B1E2-90C68C454328}"/>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a:extLst>
                  <a:ext uri="{FF2B5EF4-FFF2-40B4-BE49-F238E27FC236}">
                    <a16:creationId xmlns:a16="http://schemas.microsoft.com/office/drawing/2014/main" id="{08F2F048-DC4A-734C-A2C9-F16747E616D8}"/>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77D2931A-F143-8A4C-8FF6-4F07D3F029EB}"/>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F57EFA9D-4129-BD4D-83AC-4F6E18F9DABA}"/>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EC822B9-38CD-4C4C-8134-27D46D5204B5}"/>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D488BB24-A6E7-8242-B7F8-4CD118D8DDFD}"/>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a:extLst>
                  <a:ext uri="{FF2B5EF4-FFF2-40B4-BE49-F238E27FC236}">
                    <a16:creationId xmlns:a16="http://schemas.microsoft.com/office/drawing/2014/main" id="{3E8C131F-21A9-704D-8F98-03D063066179}"/>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EF96AD14-A826-544D-910A-E148B4C193F7}"/>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0CF493DF-0E95-C84C-A426-54C3C88FE228}"/>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02E49846-9C9E-404E-9781-A6B56909989B}"/>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58EC18B4-224A-314D-A515-106D9604C65B}"/>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FA58D1E6-ACC8-2D43-B4AD-3D4F06421265}"/>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2CE5133-44FF-404D-A6BF-7EDF1997A2D8}"/>
                </a:ext>
              </a:extLst>
            </p:cNvPr>
            <p:cNvGrpSpPr/>
            <p:nvPr/>
          </p:nvGrpSpPr>
          <p:grpSpPr>
            <a:xfrm>
              <a:off x="1102486" y="2393715"/>
              <a:ext cx="1016091" cy="875012"/>
              <a:chOff x="4395346" y="1966948"/>
              <a:chExt cx="1444665" cy="1319706"/>
            </a:xfrm>
          </p:grpSpPr>
          <p:sp>
            <p:nvSpPr>
              <p:cNvPr id="116" name="Oval 115">
                <a:extLst>
                  <a:ext uri="{FF2B5EF4-FFF2-40B4-BE49-F238E27FC236}">
                    <a16:creationId xmlns:a16="http://schemas.microsoft.com/office/drawing/2014/main" id="{7D031958-789A-984E-8EA1-AE842EFF9675}"/>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977BA5EE-BB99-D34C-A177-0E033011C654}"/>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F9782E64-6BAF-264B-A1BF-BC7FDE1F29DC}"/>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826F76D8-B467-D046-8944-DDFAD52088C9}"/>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88487133-0B76-A746-8F52-DE446A093492}"/>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CC5C0F75-2A58-304C-93C9-611A3F9D2197}"/>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D037364E-9BAD-1245-A818-53517DB9CB67}"/>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a:extLst>
                  <a:ext uri="{FF2B5EF4-FFF2-40B4-BE49-F238E27FC236}">
                    <a16:creationId xmlns:a16="http://schemas.microsoft.com/office/drawing/2014/main" id="{B8F1D4A0-E6B3-E34F-9527-B24F9B50759E}"/>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a:extLst>
                  <a:ext uri="{FF2B5EF4-FFF2-40B4-BE49-F238E27FC236}">
                    <a16:creationId xmlns:a16="http://schemas.microsoft.com/office/drawing/2014/main" id="{06B4DFD4-3BAD-C94E-935D-7F6B47C6C859}"/>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a:extLst>
                  <a:ext uri="{FF2B5EF4-FFF2-40B4-BE49-F238E27FC236}">
                    <a16:creationId xmlns:a16="http://schemas.microsoft.com/office/drawing/2014/main" id="{01483874-E4C2-8646-A65D-FA0202BF232C}"/>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a:extLst>
                  <a:ext uri="{FF2B5EF4-FFF2-40B4-BE49-F238E27FC236}">
                    <a16:creationId xmlns:a16="http://schemas.microsoft.com/office/drawing/2014/main" id="{CE78335D-5D25-9044-A5DD-E08480185354}"/>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937F955F-EE14-E54E-8773-7BE6C3588393}"/>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8E1AF98-D80B-7C4A-8A20-CB0E5F900128}"/>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36567739-C3F2-7F4F-BECF-04DEF51CA8D7}"/>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683A6198-7410-C942-B5E7-B5EA7FD3F6A3}"/>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42F0AC69-DE0C-164C-A16D-C12979382699}"/>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A0B2623A-5FA4-7546-B264-16D9DE49A602}"/>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96492D7D-D442-AA43-B243-38394F659479}"/>
                </a:ext>
              </a:extLst>
            </p:cNvPr>
            <p:cNvGrpSpPr/>
            <p:nvPr/>
          </p:nvGrpSpPr>
          <p:grpSpPr>
            <a:xfrm>
              <a:off x="1102486" y="3622957"/>
              <a:ext cx="1016091" cy="875012"/>
              <a:chOff x="4395346" y="1966948"/>
              <a:chExt cx="1444665" cy="1319706"/>
            </a:xfrm>
          </p:grpSpPr>
          <p:sp>
            <p:nvSpPr>
              <p:cNvPr id="99" name="Oval 98">
                <a:extLst>
                  <a:ext uri="{FF2B5EF4-FFF2-40B4-BE49-F238E27FC236}">
                    <a16:creationId xmlns:a16="http://schemas.microsoft.com/office/drawing/2014/main" id="{EBC102A0-2AB8-5241-B2F5-4BD3735A7963}"/>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90BAACE0-73BC-1648-B831-061BA0ABC110}"/>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BA4727BA-8E06-094F-AB86-11B1F4C32FBA}"/>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13E1D046-4832-BF4A-820D-347437F670EF}"/>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6988BA9D-42CD-824F-BA0C-F92BFAEF655E}"/>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58A9C10C-AB86-2149-9858-077FB12CEDE0}"/>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217EB536-C3E9-9040-91C2-4E201C086F38}"/>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68D1BD31-EAFB-AD44-8D28-B0FFCE34B772}"/>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494B6AA-1A6F-3E4C-957D-9376544A6F57}"/>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3E857E86-F235-B247-BD03-C53A66708912}"/>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2F932749-3DB0-F34E-B52C-9F9CCBF55CE9}"/>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2C84AF5B-08E3-4A4E-87A9-C8E5FCF33AEA}"/>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8DEA5E3-E112-3A4A-AB31-D9DE56E4D2A3}"/>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84635A57-6538-8A41-AB64-765BF278EBEC}"/>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D4C07B0B-8933-2D4F-BF9D-B7CDE4ABF5B5}"/>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9CE7D43B-7ADA-1448-BB68-3CE65110EA1B}"/>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22946977-2889-DC43-86E6-450CC63A3F11}"/>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5" name="TextBox 94">
              <a:extLst>
                <a:ext uri="{FF2B5EF4-FFF2-40B4-BE49-F238E27FC236}">
                  <a16:creationId xmlns:a16="http://schemas.microsoft.com/office/drawing/2014/main" id="{0B518672-0AA2-144A-B961-F152EA5A012F}"/>
                </a:ext>
              </a:extLst>
            </p:cNvPr>
            <p:cNvSpPr txBox="1"/>
            <p:nvPr/>
          </p:nvSpPr>
          <p:spPr>
            <a:xfrm>
              <a:off x="2302015" y="1994798"/>
              <a:ext cx="1162498" cy="246221"/>
            </a:xfrm>
            <a:prstGeom prst="rect">
              <a:avLst/>
            </a:prstGeom>
            <a:noFill/>
          </p:spPr>
          <p:txBody>
            <a:bodyPr wrap="none" rtlCol="0">
              <a:spAutoFit/>
            </a:bodyPr>
            <a:lstStyle/>
            <a:p>
              <a:r>
                <a:rPr lang="en-US" sz="1000" dirty="0">
                  <a:solidFill>
                    <a:schemeClr val="tx1"/>
                  </a:solidFill>
                </a:rPr>
                <a:t>WAVE stream bits</a:t>
              </a:r>
            </a:p>
          </p:txBody>
        </p:sp>
        <p:cxnSp>
          <p:nvCxnSpPr>
            <p:cNvPr id="96" name="Straight Connector 95">
              <a:extLst>
                <a:ext uri="{FF2B5EF4-FFF2-40B4-BE49-F238E27FC236}">
                  <a16:creationId xmlns:a16="http://schemas.microsoft.com/office/drawing/2014/main" id="{00B13280-2789-3A44-BA20-1E2D3A795F5B}"/>
                </a:ext>
              </a:extLst>
            </p:cNvPr>
            <p:cNvCxnSpPr>
              <a:cxnSpLocks/>
              <a:endCxn id="166" idx="0"/>
            </p:cNvCxnSpPr>
            <p:nvPr/>
          </p:nvCxnSpPr>
          <p:spPr>
            <a:xfrm>
              <a:off x="3035301" y="2214173"/>
              <a:ext cx="0" cy="56734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5CAA33F8-95FC-B047-A7BE-807A717E65A8}"/>
                </a:ext>
              </a:extLst>
            </p:cNvPr>
            <p:cNvSpPr txBox="1"/>
            <p:nvPr/>
          </p:nvSpPr>
          <p:spPr>
            <a:xfrm>
              <a:off x="2668812" y="1786064"/>
              <a:ext cx="1055097" cy="246221"/>
            </a:xfrm>
            <a:prstGeom prst="rect">
              <a:avLst/>
            </a:prstGeom>
            <a:noFill/>
          </p:spPr>
          <p:txBody>
            <a:bodyPr wrap="none" rtlCol="0">
              <a:spAutoFit/>
            </a:bodyPr>
            <a:lstStyle/>
            <a:p>
              <a:r>
                <a:rPr lang="en-US" sz="1000" dirty="0">
                  <a:solidFill>
                    <a:schemeClr val="tx1"/>
                  </a:solidFill>
                </a:rPr>
                <a:t>NGV stream bits</a:t>
              </a:r>
            </a:p>
          </p:txBody>
        </p:sp>
        <p:cxnSp>
          <p:nvCxnSpPr>
            <p:cNvPr id="98" name="Straight Connector 97">
              <a:extLst>
                <a:ext uri="{FF2B5EF4-FFF2-40B4-BE49-F238E27FC236}">
                  <a16:creationId xmlns:a16="http://schemas.microsoft.com/office/drawing/2014/main" id="{D30D7706-5B04-AC42-BDED-E74D2F549CE2}"/>
                </a:ext>
              </a:extLst>
            </p:cNvPr>
            <p:cNvCxnSpPr>
              <a:cxnSpLocks/>
            </p:cNvCxnSpPr>
            <p:nvPr/>
          </p:nvCxnSpPr>
          <p:spPr>
            <a:xfrm>
              <a:off x="3474363" y="2034632"/>
              <a:ext cx="0" cy="35908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84" name="Group 183">
            <a:extLst>
              <a:ext uri="{FF2B5EF4-FFF2-40B4-BE49-F238E27FC236}">
                <a16:creationId xmlns:a16="http://schemas.microsoft.com/office/drawing/2014/main" id="{D66E8AA5-ACF2-D045-BA79-AF4D14E5EF64}"/>
              </a:ext>
            </a:extLst>
          </p:cNvPr>
          <p:cNvGrpSpPr/>
          <p:nvPr/>
        </p:nvGrpSpPr>
        <p:grpSpPr>
          <a:xfrm>
            <a:off x="4562406" y="1774325"/>
            <a:ext cx="3777579" cy="2592472"/>
            <a:chOff x="4562406" y="1774325"/>
            <a:chExt cx="3777579" cy="2592472"/>
          </a:xfrm>
        </p:grpSpPr>
        <p:sp>
          <p:nvSpPr>
            <p:cNvPr id="167" name="Rectangle 166">
              <a:extLst>
                <a:ext uri="{FF2B5EF4-FFF2-40B4-BE49-F238E27FC236}">
                  <a16:creationId xmlns:a16="http://schemas.microsoft.com/office/drawing/2014/main" id="{8A715BC8-7D14-CF4A-BDA2-F6276AEBB253}"/>
                </a:ext>
              </a:extLst>
            </p:cNvPr>
            <p:cNvSpPr/>
            <p:nvPr/>
          </p:nvSpPr>
          <p:spPr>
            <a:xfrm>
              <a:off x="4763856" y="2633684"/>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MAC</a:t>
              </a:r>
            </a:p>
          </p:txBody>
        </p:sp>
        <p:sp>
          <p:nvSpPr>
            <p:cNvPr id="168" name="Rectangle 167">
              <a:extLst>
                <a:ext uri="{FF2B5EF4-FFF2-40B4-BE49-F238E27FC236}">
                  <a16:creationId xmlns:a16="http://schemas.microsoft.com/office/drawing/2014/main" id="{664E9D62-D86F-2543-9EB8-3365A64EE92B}"/>
                </a:ext>
              </a:extLst>
            </p:cNvPr>
            <p:cNvSpPr/>
            <p:nvPr/>
          </p:nvSpPr>
          <p:spPr>
            <a:xfrm>
              <a:off x="4763856" y="3102189"/>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PHY</a:t>
              </a:r>
            </a:p>
          </p:txBody>
        </p:sp>
        <p:sp>
          <p:nvSpPr>
            <p:cNvPr id="169" name="Rectangle 168">
              <a:extLst>
                <a:ext uri="{FF2B5EF4-FFF2-40B4-BE49-F238E27FC236}">
                  <a16:creationId xmlns:a16="http://schemas.microsoft.com/office/drawing/2014/main" id="{EF005ECA-EF13-574A-8036-C2018BF0CB7D}"/>
                </a:ext>
              </a:extLst>
            </p:cNvPr>
            <p:cNvSpPr/>
            <p:nvPr/>
          </p:nvSpPr>
          <p:spPr>
            <a:xfrm>
              <a:off x="6050014" y="2635402"/>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MAC</a:t>
              </a:r>
            </a:p>
          </p:txBody>
        </p:sp>
        <p:sp>
          <p:nvSpPr>
            <p:cNvPr id="170" name="Rectangle 169">
              <a:extLst>
                <a:ext uri="{FF2B5EF4-FFF2-40B4-BE49-F238E27FC236}">
                  <a16:creationId xmlns:a16="http://schemas.microsoft.com/office/drawing/2014/main" id="{511FA947-5CB3-4740-A2EA-E7124CE6793E}"/>
                </a:ext>
              </a:extLst>
            </p:cNvPr>
            <p:cNvSpPr/>
            <p:nvPr/>
          </p:nvSpPr>
          <p:spPr>
            <a:xfrm>
              <a:off x="6050014" y="3103907"/>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PHY</a:t>
              </a:r>
            </a:p>
          </p:txBody>
        </p:sp>
        <p:sp>
          <p:nvSpPr>
            <p:cNvPr id="171" name="Rectangle 170">
              <a:extLst>
                <a:ext uri="{FF2B5EF4-FFF2-40B4-BE49-F238E27FC236}">
                  <a16:creationId xmlns:a16="http://schemas.microsoft.com/office/drawing/2014/main" id="{AE4C4638-D1A2-214A-9910-54AA7317596D}"/>
                </a:ext>
              </a:extLst>
            </p:cNvPr>
            <p:cNvSpPr/>
            <p:nvPr/>
          </p:nvSpPr>
          <p:spPr>
            <a:xfrm>
              <a:off x="7321371" y="2633684"/>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802.11p</a:t>
              </a:r>
            </a:p>
            <a:p>
              <a:pPr algn="ctr"/>
              <a:r>
                <a:rPr lang="en-US" sz="1200" dirty="0">
                  <a:solidFill>
                    <a:schemeClr val="tx1"/>
                  </a:solidFill>
                </a:rPr>
                <a:t>MAC</a:t>
              </a:r>
            </a:p>
          </p:txBody>
        </p:sp>
        <p:sp>
          <p:nvSpPr>
            <p:cNvPr id="172" name="Rectangle 171">
              <a:extLst>
                <a:ext uri="{FF2B5EF4-FFF2-40B4-BE49-F238E27FC236}">
                  <a16:creationId xmlns:a16="http://schemas.microsoft.com/office/drawing/2014/main" id="{A3232D7E-B003-514A-9F73-E0A4B503D92A}"/>
                </a:ext>
              </a:extLst>
            </p:cNvPr>
            <p:cNvSpPr/>
            <p:nvPr/>
          </p:nvSpPr>
          <p:spPr>
            <a:xfrm>
              <a:off x="7321371" y="3102189"/>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802.11p</a:t>
              </a:r>
            </a:p>
            <a:p>
              <a:pPr algn="ctr"/>
              <a:r>
                <a:rPr lang="en-US" sz="1200" dirty="0">
                  <a:solidFill>
                    <a:schemeClr val="tx1"/>
                  </a:solidFill>
                </a:rPr>
                <a:t>PHY</a:t>
              </a:r>
            </a:p>
          </p:txBody>
        </p:sp>
        <p:cxnSp>
          <p:nvCxnSpPr>
            <p:cNvPr id="173" name="Straight Arrow Connector 172">
              <a:extLst>
                <a:ext uri="{FF2B5EF4-FFF2-40B4-BE49-F238E27FC236}">
                  <a16:creationId xmlns:a16="http://schemas.microsoft.com/office/drawing/2014/main" id="{A3C6A27C-6217-C748-A7C3-BDAD74C7FD3A}"/>
                </a:ext>
              </a:extLst>
            </p:cNvPr>
            <p:cNvCxnSpPr>
              <a:cxnSpLocks/>
              <a:endCxn id="167" idx="0"/>
            </p:cNvCxnSpPr>
            <p:nvPr/>
          </p:nvCxnSpPr>
          <p:spPr>
            <a:xfrm>
              <a:off x="5245769" y="2177994"/>
              <a:ext cx="0" cy="468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4" name="Elbow Connector 173">
              <a:extLst>
                <a:ext uri="{FF2B5EF4-FFF2-40B4-BE49-F238E27FC236}">
                  <a16:creationId xmlns:a16="http://schemas.microsoft.com/office/drawing/2014/main" id="{F12476C7-5CF4-2846-91DD-5B2CF3CCBC42}"/>
                </a:ext>
              </a:extLst>
            </p:cNvPr>
            <p:cNvCxnSpPr>
              <a:stCxn id="168" idx="2"/>
              <a:endCxn id="170" idx="2"/>
            </p:cNvCxnSpPr>
            <p:nvPr/>
          </p:nvCxnSpPr>
          <p:spPr>
            <a:xfrm rot="16200000" flipH="1">
              <a:off x="5887990" y="2930608"/>
              <a:ext cx="1718" cy="1286158"/>
            </a:xfrm>
            <a:prstGeom prst="bentConnector3">
              <a:avLst>
                <a:gd name="adj1" fmla="val 1340617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5" name="Elbow Connector 174">
              <a:extLst>
                <a:ext uri="{FF2B5EF4-FFF2-40B4-BE49-F238E27FC236}">
                  <a16:creationId xmlns:a16="http://schemas.microsoft.com/office/drawing/2014/main" id="{81963012-B43B-EA44-9A58-DA89C64EA220}"/>
                </a:ext>
              </a:extLst>
            </p:cNvPr>
            <p:cNvCxnSpPr>
              <a:stCxn id="170" idx="2"/>
              <a:endCxn id="172" idx="2"/>
            </p:cNvCxnSpPr>
            <p:nvPr/>
          </p:nvCxnSpPr>
          <p:spPr>
            <a:xfrm rot="5400000" flipH="1" flipV="1">
              <a:off x="7166747" y="2938008"/>
              <a:ext cx="1718" cy="1271357"/>
            </a:xfrm>
            <a:prstGeom prst="bentConnector3">
              <a:avLst>
                <a:gd name="adj1" fmla="val -1330617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6" name="Straight Arrow Connector 175">
              <a:extLst>
                <a:ext uri="{FF2B5EF4-FFF2-40B4-BE49-F238E27FC236}">
                  <a16:creationId xmlns:a16="http://schemas.microsoft.com/office/drawing/2014/main" id="{4CA5E8F8-4D39-D540-B178-36F864BB10D6}"/>
                </a:ext>
              </a:extLst>
            </p:cNvPr>
            <p:cNvCxnSpPr>
              <a:cxnSpLocks/>
            </p:cNvCxnSpPr>
            <p:nvPr/>
          </p:nvCxnSpPr>
          <p:spPr>
            <a:xfrm>
              <a:off x="6535711" y="2158485"/>
              <a:ext cx="0" cy="46800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6554E369-DECA-EC48-9C9C-893BABFBBAE9}"/>
                </a:ext>
              </a:extLst>
            </p:cNvPr>
            <p:cNvCxnSpPr>
              <a:cxnSpLocks/>
            </p:cNvCxnSpPr>
            <p:nvPr/>
          </p:nvCxnSpPr>
          <p:spPr>
            <a:xfrm>
              <a:off x="7796264" y="2165179"/>
              <a:ext cx="0" cy="46800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D848E7C7-1269-3A43-8D29-D0EEB439C3E3}"/>
                </a:ext>
              </a:extLst>
            </p:cNvPr>
            <p:cNvSpPr txBox="1"/>
            <p:nvPr/>
          </p:nvSpPr>
          <p:spPr>
            <a:xfrm>
              <a:off x="4702675" y="1774325"/>
              <a:ext cx="970137" cy="400110"/>
            </a:xfrm>
            <a:prstGeom prst="rect">
              <a:avLst/>
            </a:prstGeom>
            <a:noFill/>
          </p:spPr>
          <p:txBody>
            <a:bodyPr wrap="none" rtlCol="0">
              <a:spAutoFit/>
            </a:bodyPr>
            <a:lstStyle/>
            <a:p>
              <a:r>
                <a:rPr lang="en-US" sz="1000" dirty="0">
                  <a:solidFill>
                    <a:schemeClr val="tx1"/>
                  </a:solidFill>
                </a:rPr>
                <a:t>BSM-1 MCS-x</a:t>
              </a:r>
            </a:p>
            <a:p>
              <a:r>
                <a:rPr lang="en-US" sz="1000" dirty="0">
                  <a:solidFill>
                    <a:schemeClr val="tx1"/>
                  </a:solidFill>
                </a:rPr>
                <a:t>BSM-2 MCS-y</a:t>
              </a:r>
            </a:p>
          </p:txBody>
        </p:sp>
        <p:sp>
          <p:nvSpPr>
            <p:cNvPr id="179" name="TextBox 178">
              <a:extLst>
                <a:ext uri="{FF2B5EF4-FFF2-40B4-BE49-F238E27FC236}">
                  <a16:creationId xmlns:a16="http://schemas.microsoft.com/office/drawing/2014/main" id="{1B33DF19-AF28-BD49-BA6B-261C8FDFCB47}"/>
                </a:ext>
              </a:extLst>
            </p:cNvPr>
            <p:cNvSpPr txBox="1"/>
            <p:nvPr/>
          </p:nvSpPr>
          <p:spPr>
            <a:xfrm>
              <a:off x="6234409" y="1774325"/>
              <a:ext cx="561372" cy="400110"/>
            </a:xfrm>
            <a:prstGeom prst="rect">
              <a:avLst/>
            </a:prstGeom>
            <a:noFill/>
          </p:spPr>
          <p:txBody>
            <a:bodyPr wrap="none" rtlCol="0">
              <a:spAutoFit/>
            </a:bodyPr>
            <a:lstStyle/>
            <a:p>
              <a:r>
                <a:rPr lang="en-US" sz="1000" dirty="0">
                  <a:solidFill>
                    <a:schemeClr val="tx1"/>
                  </a:solidFill>
                </a:rPr>
                <a:t>BSM-1</a:t>
              </a:r>
            </a:p>
            <a:p>
              <a:r>
                <a:rPr lang="en-US" sz="1000" dirty="0">
                  <a:solidFill>
                    <a:schemeClr val="tx1"/>
                  </a:solidFill>
                </a:rPr>
                <a:t>BSM-2</a:t>
              </a:r>
            </a:p>
          </p:txBody>
        </p:sp>
        <p:sp>
          <p:nvSpPr>
            <p:cNvPr id="180" name="TextBox 179">
              <a:extLst>
                <a:ext uri="{FF2B5EF4-FFF2-40B4-BE49-F238E27FC236}">
                  <a16:creationId xmlns:a16="http://schemas.microsoft.com/office/drawing/2014/main" id="{C49A9F07-A30F-EF41-A905-C4CEEB27A5C9}"/>
                </a:ext>
              </a:extLst>
            </p:cNvPr>
            <p:cNvSpPr txBox="1"/>
            <p:nvPr/>
          </p:nvSpPr>
          <p:spPr>
            <a:xfrm>
              <a:off x="7505766" y="1928214"/>
              <a:ext cx="561372" cy="246221"/>
            </a:xfrm>
            <a:prstGeom prst="rect">
              <a:avLst/>
            </a:prstGeom>
            <a:noFill/>
          </p:spPr>
          <p:txBody>
            <a:bodyPr wrap="none" rtlCol="0">
              <a:spAutoFit/>
            </a:bodyPr>
            <a:lstStyle/>
            <a:p>
              <a:r>
                <a:rPr lang="en-US" sz="1000" dirty="0">
                  <a:solidFill>
                    <a:schemeClr val="tx1"/>
                  </a:solidFill>
                </a:rPr>
                <a:t>BSM-1</a:t>
              </a:r>
            </a:p>
          </p:txBody>
        </p:sp>
        <p:sp>
          <p:nvSpPr>
            <p:cNvPr id="181" name="TextBox 180">
              <a:extLst>
                <a:ext uri="{FF2B5EF4-FFF2-40B4-BE49-F238E27FC236}">
                  <a16:creationId xmlns:a16="http://schemas.microsoft.com/office/drawing/2014/main" id="{9B98E5C6-6DF3-D842-BA2F-7C47E554828C}"/>
                </a:ext>
              </a:extLst>
            </p:cNvPr>
            <p:cNvSpPr txBox="1"/>
            <p:nvPr/>
          </p:nvSpPr>
          <p:spPr>
            <a:xfrm>
              <a:off x="4562406" y="3812799"/>
              <a:ext cx="1508746" cy="553998"/>
            </a:xfrm>
            <a:prstGeom prst="rect">
              <a:avLst/>
            </a:prstGeom>
            <a:noFill/>
          </p:spPr>
          <p:txBody>
            <a:bodyPr wrap="none" rtlCol="0">
              <a:spAutoFit/>
            </a:bodyPr>
            <a:lstStyle/>
            <a:p>
              <a:r>
                <a:rPr lang="en-US" sz="1000" dirty="0">
                  <a:solidFill>
                    <a:schemeClr val="tx1"/>
                  </a:solidFill>
                </a:rPr>
                <a:t>Hierarchical multiplexing</a:t>
              </a:r>
            </a:p>
            <a:p>
              <a:r>
                <a:rPr lang="en-US" sz="1000" dirty="0">
                  <a:solidFill>
                    <a:schemeClr val="tx1"/>
                  </a:solidFill>
                </a:rPr>
                <a:t>BSM-1 on WAVE layer</a:t>
              </a:r>
            </a:p>
            <a:p>
              <a:r>
                <a:rPr lang="en-US" sz="1000" dirty="0">
                  <a:solidFill>
                    <a:schemeClr val="tx1"/>
                  </a:solidFill>
                </a:rPr>
                <a:t>BSM-2 on NGV layer</a:t>
              </a:r>
            </a:p>
          </p:txBody>
        </p:sp>
        <p:sp>
          <p:nvSpPr>
            <p:cNvPr id="182" name="TextBox 181">
              <a:extLst>
                <a:ext uri="{FF2B5EF4-FFF2-40B4-BE49-F238E27FC236}">
                  <a16:creationId xmlns:a16="http://schemas.microsoft.com/office/drawing/2014/main" id="{B61E953F-71C5-1A49-8AB2-906879CC8178}"/>
                </a:ext>
              </a:extLst>
            </p:cNvPr>
            <p:cNvSpPr txBox="1"/>
            <p:nvPr/>
          </p:nvSpPr>
          <p:spPr>
            <a:xfrm>
              <a:off x="6289802" y="3824410"/>
              <a:ext cx="772969" cy="400110"/>
            </a:xfrm>
            <a:prstGeom prst="rect">
              <a:avLst/>
            </a:prstGeom>
            <a:noFill/>
          </p:spPr>
          <p:txBody>
            <a:bodyPr wrap="none" rtlCol="0">
              <a:spAutoFit/>
            </a:bodyPr>
            <a:lstStyle/>
            <a:p>
              <a:r>
                <a:rPr lang="en-US" sz="1000" dirty="0">
                  <a:solidFill>
                    <a:schemeClr val="tx1"/>
                  </a:solidFill>
                </a:rPr>
                <a:t>Both layers</a:t>
              </a:r>
            </a:p>
            <a:p>
              <a:r>
                <a:rPr lang="en-US" sz="1000" dirty="0">
                  <a:solidFill>
                    <a:schemeClr val="tx1"/>
                  </a:solidFill>
                </a:rPr>
                <a:t>received</a:t>
              </a:r>
            </a:p>
          </p:txBody>
        </p:sp>
        <p:sp>
          <p:nvSpPr>
            <p:cNvPr id="183" name="TextBox 182">
              <a:extLst>
                <a:ext uri="{FF2B5EF4-FFF2-40B4-BE49-F238E27FC236}">
                  <a16:creationId xmlns:a16="http://schemas.microsoft.com/office/drawing/2014/main" id="{D370088A-6982-694B-9791-4684459507E0}"/>
                </a:ext>
              </a:extLst>
            </p:cNvPr>
            <p:cNvSpPr txBox="1"/>
            <p:nvPr/>
          </p:nvSpPr>
          <p:spPr>
            <a:xfrm>
              <a:off x="7384274" y="3824409"/>
              <a:ext cx="955711" cy="400110"/>
            </a:xfrm>
            <a:prstGeom prst="rect">
              <a:avLst/>
            </a:prstGeom>
            <a:noFill/>
          </p:spPr>
          <p:txBody>
            <a:bodyPr wrap="none" rtlCol="0">
              <a:spAutoFit/>
            </a:bodyPr>
            <a:lstStyle/>
            <a:p>
              <a:r>
                <a:rPr lang="en-US" sz="1000" dirty="0">
                  <a:solidFill>
                    <a:schemeClr val="tx1"/>
                  </a:solidFill>
                </a:rPr>
                <a:t>Only WAVE</a:t>
              </a:r>
            </a:p>
            <a:p>
              <a:r>
                <a:rPr lang="en-US" sz="1000" dirty="0">
                  <a:solidFill>
                    <a:schemeClr val="tx1"/>
                  </a:solidFill>
                </a:rPr>
                <a:t>Layer received</a:t>
              </a:r>
            </a:p>
          </p:txBody>
        </p:sp>
      </p:grpSp>
      <p:sp>
        <p:nvSpPr>
          <p:cNvPr id="185" name="TextBox 184">
            <a:extLst>
              <a:ext uri="{FF2B5EF4-FFF2-40B4-BE49-F238E27FC236}">
                <a16:creationId xmlns:a16="http://schemas.microsoft.com/office/drawing/2014/main" id="{B2CC4995-EEAA-774B-8484-C9A177772868}"/>
              </a:ext>
            </a:extLst>
          </p:cNvPr>
          <p:cNvSpPr txBox="1"/>
          <p:nvPr/>
        </p:nvSpPr>
        <p:spPr>
          <a:xfrm>
            <a:off x="6776774" y="4444951"/>
            <a:ext cx="1649811" cy="246221"/>
          </a:xfrm>
          <a:prstGeom prst="rect">
            <a:avLst/>
          </a:prstGeom>
          <a:noFill/>
        </p:spPr>
        <p:txBody>
          <a:bodyPr wrap="none" rtlCol="0">
            <a:spAutoFit/>
          </a:bodyPr>
          <a:lstStyle/>
          <a:p>
            <a:r>
              <a:rPr lang="en-US" sz="1000" dirty="0">
                <a:solidFill>
                  <a:schemeClr val="tx1"/>
                </a:solidFill>
              </a:rPr>
              <a:t>BSM: Basic Safety Message</a:t>
            </a:r>
          </a:p>
        </p:txBody>
      </p:sp>
    </p:spTree>
    <p:extLst>
      <p:ext uri="{BB962C8B-B14F-4D97-AF65-F5344CB8AC3E}">
        <p14:creationId xmlns:p14="http://schemas.microsoft.com/office/powerpoint/2010/main" val="352066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E94A0-DDBE-4146-AFE0-9890A4019F58}"/>
              </a:ext>
            </a:extLst>
          </p:cNvPr>
          <p:cNvSpPr>
            <a:spLocks noGrp="1"/>
          </p:cNvSpPr>
          <p:nvPr>
            <p:ph type="title"/>
          </p:nvPr>
        </p:nvSpPr>
        <p:spPr/>
        <p:txBody>
          <a:bodyPr/>
          <a:lstStyle/>
          <a:p>
            <a:r>
              <a:rPr lang="en-US" dirty="0">
                <a:cs typeface="Times New Roman"/>
              </a:rPr>
              <a:t>Proposal</a:t>
            </a:r>
          </a:p>
        </p:txBody>
      </p:sp>
      <p:sp>
        <p:nvSpPr>
          <p:cNvPr id="3" name="Content Placeholder 2">
            <a:extLst>
              <a:ext uri="{FF2B5EF4-FFF2-40B4-BE49-F238E27FC236}">
                <a16:creationId xmlns:a16="http://schemas.microsoft.com/office/drawing/2014/main" id="{E313CC58-1E91-E542-839C-0A30F418318B}"/>
              </a:ext>
            </a:extLst>
          </p:cNvPr>
          <p:cNvSpPr>
            <a:spLocks noGrp="1"/>
          </p:cNvSpPr>
          <p:nvPr>
            <p:ph idx="1"/>
          </p:nvPr>
        </p:nvSpPr>
        <p:spPr>
          <a:xfrm>
            <a:off x="685800" y="1531883"/>
            <a:ext cx="7770813" cy="4933019"/>
          </a:xfrm>
        </p:spPr>
        <p:txBody>
          <a:bodyPr/>
          <a:lstStyle/>
          <a:p>
            <a:pPr>
              <a:buFont typeface="Arial" panose="020B0604020202020204" pitchFamily="34" charset="0"/>
              <a:buChar char="•"/>
            </a:pPr>
            <a:r>
              <a:rPr lang="en-US" dirty="0">
                <a:cs typeface="Times New Roman"/>
              </a:rPr>
              <a:t>We propose a new type of NGV PPDU that is compatible with WAVE PPDU</a:t>
            </a:r>
          </a:p>
          <a:p>
            <a:pPr>
              <a:buFont typeface="Arial" panose="020B0604020202020204" pitchFamily="34" charset="0"/>
              <a:buChar char="•"/>
            </a:pPr>
            <a:r>
              <a:rPr lang="en-US" dirty="0">
                <a:cs typeface="Times New Roman"/>
              </a:rPr>
              <a:t>Comparing NGV PPDU that multiplexes WAVE+NGV payloads concatenated in time versus with use of hierarchical MCS, the main advantage is simultaneous transmission of the payloads and the main disadvantage is inter-layer interference requiring better SINR</a:t>
            </a:r>
          </a:p>
          <a:p>
            <a:pPr>
              <a:buFont typeface="Arial" panose="020B0604020202020204" pitchFamily="34" charset="0"/>
              <a:buChar char="•"/>
            </a:pPr>
            <a:r>
              <a:rPr lang="en-US" dirty="0">
                <a:cs typeface="Times New Roman"/>
              </a:rPr>
              <a:t>We believe that both multiplexing methods (concatenated in time and hierarchical MCS) would be beneficial to be specified in </a:t>
            </a:r>
            <a:r>
              <a:rPr lang="en-US" dirty="0" err="1">
                <a:cs typeface="Times New Roman"/>
              </a:rPr>
              <a:t>TGbd</a:t>
            </a:r>
            <a:r>
              <a:rPr lang="en-US" dirty="0">
                <a:cs typeface="Times New Roman"/>
              </a:rPr>
              <a:t> allowing upper layers to do the trade-off between spectral efficiency and reliability</a:t>
            </a:r>
          </a:p>
        </p:txBody>
      </p:sp>
      <p:sp>
        <p:nvSpPr>
          <p:cNvPr id="4" name="Slide Number Placeholder 3">
            <a:extLst>
              <a:ext uri="{FF2B5EF4-FFF2-40B4-BE49-F238E27FC236}">
                <a16:creationId xmlns:a16="http://schemas.microsoft.com/office/drawing/2014/main" id="{1501576B-5058-BA48-914F-81F82F18F035}"/>
              </a:ext>
            </a:extLst>
          </p:cNvPr>
          <p:cNvSpPr>
            <a:spLocks noGrp="1"/>
          </p:cNvSpPr>
          <p:nvPr>
            <p:ph type="sldNum" idx="12"/>
          </p:nvPr>
        </p:nvSpPr>
        <p:spPr/>
        <p:txBody>
          <a:bodyPr/>
          <a:lstStyle/>
          <a:p>
            <a:r>
              <a:rPr lang="en-GB"/>
              <a:t>Slide </a:t>
            </a:r>
            <a:fld id="{440F5867-744E-4AA6-B0ED-4C44D2DFBB7B}" type="slidenum">
              <a:rPr lang="en-GB"/>
              <a:pPr/>
              <a:t>5</a:t>
            </a:fld>
            <a:endParaRPr lang="en-GB"/>
          </a:p>
        </p:txBody>
      </p:sp>
      <p:sp>
        <p:nvSpPr>
          <p:cNvPr id="5" name="Footer Placeholder 4">
            <a:extLst>
              <a:ext uri="{FF2B5EF4-FFF2-40B4-BE49-F238E27FC236}">
                <a16:creationId xmlns:a16="http://schemas.microsoft.com/office/drawing/2014/main" id="{CB28E5A9-1BAB-5B4B-9ECC-F34C944EF91E}"/>
              </a:ext>
            </a:extLst>
          </p:cNvPr>
          <p:cNvSpPr>
            <a:spLocks noGrp="1"/>
          </p:cNvSpPr>
          <p:nvPr>
            <p:ph type="ftr" idx="14"/>
          </p:nvPr>
        </p:nvSpPr>
        <p:spPr/>
        <p:txBody>
          <a:bodyPr/>
          <a:lstStyle/>
          <a:p>
            <a:r>
              <a:rPr lang="en-GB"/>
              <a:t>Enrico Rantala, Nokia</a:t>
            </a:r>
          </a:p>
        </p:txBody>
      </p:sp>
      <p:sp>
        <p:nvSpPr>
          <p:cNvPr id="6" name="Date Placeholder 5">
            <a:extLst>
              <a:ext uri="{FF2B5EF4-FFF2-40B4-BE49-F238E27FC236}">
                <a16:creationId xmlns:a16="http://schemas.microsoft.com/office/drawing/2014/main" id="{042F34D0-4239-234B-AFC3-BFFBDD8D961D}"/>
              </a:ext>
            </a:extLst>
          </p:cNvPr>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3972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2019</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Enrico Rantala, Nokia</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a:cs typeface="Times New Roman"/>
              </a:rPr>
              <a:t>[1]</a:t>
            </a:r>
            <a:r>
              <a:rPr lang="en-US" dirty="0">
                <a:ea typeface="MS Gothic"/>
                <a:cs typeface="+mn-lt"/>
              </a:rPr>
              <a:t> </a:t>
            </a:r>
            <a:r>
              <a:rPr lang="en-US" dirty="0">
                <a:ea typeface="+mn-lt"/>
                <a:cs typeface="+mn-lt"/>
                <a:hlinkClick r:id="rId3"/>
              </a:rPr>
              <a:t>https://mentor.ieee.org/802.11/dcn/19/11-19-0082-02-00bd-interoperable-approach-for-ngv-new-modulations.pptx</a:t>
            </a:r>
            <a:endParaRPr lang="en-US" dirty="0">
              <a:cs typeface="Times New Roman"/>
            </a:endParaRPr>
          </a:p>
          <a:p>
            <a:r>
              <a:rPr lang="en-US"/>
              <a:t>[2] </a:t>
            </a:r>
            <a:r>
              <a:rPr lang="en-US" dirty="0">
                <a:hlinkClick r:id="rId4"/>
              </a:rPr>
              <a:t>https://www.etsi.org/deliver/etsi_tr/102300_102399/102377/01.04.01_60/tr_102377v010401p.pdf</a:t>
            </a:r>
            <a:endParaRPr lang="en-US">
              <a:cs typeface="Times New Roman"/>
            </a:endParaRPr>
          </a:p>
          <a:p>
            <a:endParaRPr lang="en-US" dirty="0">
              <a:cs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32</TotalTime>
  <Words>331</Words>
  <Application>Microsoft Macintosh PowerPoint</Application>
  <PresentationFormat>On-screen Show (4:3)</PresentationFormat>
  <Paragraphs>78</Paragraphs>
  <Slides>6</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NGV PPDU with Hierarchical MCS</vt:lpstr>
      <vt:lpstr>Abstract</vt:lpstr>
      <vt:lpstr>Multiplexing with Hierarchical MCS </vt:lpstr>
      <vt:lpstr>WAVE and NGV layers</vt:lpstr>
      <vt:lpstr>Proposal</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PPDU with Hierarchical MCS</dc:title>
  <dc:subject>11-19-0864-00-00bd</dc:subject>
  <dc:creator>Enrico Rantala</dc:creator>
  <cp:keywords/>
  <dc:description/>
  <cp:lastModifiedBy>Rantala, Enrico (Nokia - US/Sunnyvale)</cp:lastModifiedBy>
  <cp:revision>290</cp:revision>
  <cp:lastPrinted>1601-01-01T00:00:00Z</cp:lastPrinted>
  <dcterms:created xsi:type="dcterms:W3CDTF">2019-01-25T08:47:54Z</dcterms:created>
  <dcterms:modified xsi:type="dcterms:W3CDTF">2019-05-13T12:42:16Z</dcterms:modified>
  <cp:category/>
</cp:coreProperties>
</file>