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5" r:id="rId1"/>
  </p:sldMasterIdLst>
  <p:notesMasterIdLst>
    <p:notesMasterId r:id="rId18"/>
  </p:notesMasterIdLst>
  <p:handoutMasterIdLst>
    <p:handoutMasterId r:id="rId19"/>
  </p:handoutMasterIdLst>
  <p:sldIdLst>
    <p:sldId id="448" r:id="rId2"/>
    <p:sldId id="446" r:id="rId3"/>
    <p:sldId id="468" r:id="rId4"/>
    <p:sldId id="469" r:id="rId5"/>
    <p:sldId id="470" r:id="rId6"/>
    <p:sldId id="478" r:id="rId7"/>
    <p:sldId id="471" r:id="rId8"/>
    <p:sldId id="472" r:id="rId9"/>
    <p:sldId id="476" r:id="rId10"/>
    <p:sldId id="473" r:id="rId11"/>
    <p:sldId id="474" r:id="rId12"/>
    <p:sldId id="477" r:id="rId13"/>
    <p:sldId id="475" r:id="rId14"/>
    <p:sldId id="480" r:id="rId15"/>
    <p:sldId id="459" r:id="rId16"/>
    <p:sldId id="479" r:id="rId17"/>
  </p:sldIdLst>
  <p:sldSz cx="9144000" cy="6858000" type="screen4x3"/>
  <p:notesSz cx="7315200" cy="96012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 Stephens 6" initials="aps" lastIdx="6" clrIdx="0">
    <p:extLst/>
  </p:cmAuthor>
  <p:cmAuthor id="2" name="jsegev" initials="j" lastIdx="3" clrIdx="1"/>
  <p:cmAuthor id="3" name="Segev, Jonathan" initials="SJ" lastIdx="3" clrIdx="2">
    <p:extLst>
      <p:ext uri="{19B8F6BF-5375-455C-9EA6-DF929625EA0E}">
        <p15:presenceInfo xmlns:p15="http://schemas.microsoft.com/office/powerpoint/2012/main" userId="S-1-5-21-2052111302-1275210071-1644491937-381105" providerId="AD"/>
      </p:ext>
    </p:extLst>
  </p:cmAuthor>
  <p:cmAuthor id="4" name="Sadeghi, Bahareh" initials="SB" lastIdx="6" clrIdx="3">
    <p:extLst>
      <p:ext uri="{19B8F6BF-5375-455C-9EA6-DF929625EA0E}">
        <p15:presenceInfo xmlns:p15="http://schemas.microsoft.com/office/powerpoint/2012/main" userId="S-1-5-21-725345543-602162358-527237240-496782" providerId="AD"/>
      </p:ext>
    </p:extLst>
  </p:cmAuthor>
  <p:cmAuthor id="5" name="Jiang, Feng1" initials="JF" lastIdx="3" clrIdx="4">
    <p:extLst>
      <p:ext uri="{19B8F6BF-5375-455C-9EA6-DF929625EA0E}">
        <p15:presenceInfo xmlns:p15="http://schemas.microsoft.com/office/powerpoint/2012/main" userId="S-1-5-21-725345543-602162358-527237240-32405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33FF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06" autoAdjust="0"/>
    <p:restoredTop sz="86424" autoAdjust="0"/>
  </p:normalViewPr>
  <p:slideViewPr>
    <p:cSldViewPr>
      <p:cViewPr varScale="1">
        <p:scale>
          <a:sx n="77" d="100"/>
          <a:sy n="77" d="100"/>
        </p:scale>
        <p:origin x="184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31090" y="173187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33530" y="173187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51329" y="9292438"/>
            <a:ext cx="131407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317491" y="9292438"/>
            <a:ext cx="51777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31856" y="400734"/>
            <a:ext cx="58514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31855" y="9292438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73775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31855" y="9280942"/>
            <a:ext cx="6013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76308" y="91070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89987" y="91070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5238" y="725488"/>
            <a:ext cx="4784725" cy="3589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690" y="4560817"/>
            <a:ext cx="5365820" cy="4321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708" tIns="48027" rIns="97708" bIns="48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31269" y="9295722"/>
            <a:ext cx="179562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6951" lvl="4" algn="r" defTabSz="973775">
              <a:defRPr/>
            </a:lvl5pPr>
          </a:lstStyle>
          <a:p>
            <a:pPr lvl="4"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422861" y="9295723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63675" y="929572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63675" y="9294080"/>
            <a:ext cx="578785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500" dirty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500" dirty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26304" y="9295722"/>
            <a:ext cx="1900585" cy="200055"/>
          </a:xfrm>
          <a:noFill/>
        </p:spPr>
        <p:txBody>
          <a:bodyPr/>
          <a:lstStyle>
            <a:lvl1pPr marL="357713" indent="-357713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476951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953902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1430853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1907804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2384755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91789" y="9295723"/>
            <a:ext cx="448841" cy="200055"/>
          </a:xfrm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84725" cy="3589337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7558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680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457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Slide </a:t>
            </a:r>
            <a:fld id="{4BB4356B-64A4-49A3-9180-D4060259403F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0160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137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189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Large Bulle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28pt</a:t>
            </a:r>
            <a:r>
              <a:rPr lang="en-US" dirty="0" smtClean="0"/>
              <a:t> Intel Clear Light Headline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/>
          <a:lstStyle>
            <a:lvl2pPr>
              <a:defRPr sz="18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18pt Intel Clear bullet one</a:t>
            </a:r>
          </a:p>
          <a:p>
            <a:pPr lvl="2"/>
            <a:r>
              <a:rPr lang="en-US" dirty="0" smtClean="0"/>
              <a:t>18pt Intel Clear sub-bullet</a:t>
            </a:r>
          </a:p>
          <a:p>
            <a:pPr lvl="3"/>
            <a:r>
              <a:rPr lang="en-US" dirty="0" smtClean="0"/>
              <a:t>16pt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914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0438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A1594516-5E1A-4508-A168-C8B6B68557E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510484" y="6428194"/>
            <a:ext cx="23407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 smtClean="0"/>
              <a:t>Feng</a:t>
            </a:r>
            <a:r>
              <a:rPr lang="en-GB" baseline="0" dirty="0" smtClean="0"/>
              <a:t> Jiang</a:t>
            </a:r>
            <a:r>
              <a:rPr lang="en-GB" dirty="0" smtClean="0"/>
              <a:t>, 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4182379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59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989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306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19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069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427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7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</a:t>
            </a:r>
            <a:r>
              <a:rPr lang="en-US" sz="1800" b="1" dirty="0" smtClean="0">
                <a:cs typeface="+mn-cs"/>
              </a:rPr>
              <a:t>oc</a:t>
            </a:r>
            <a:r>
              <a:rPr lang="en-US" sz="1800" b="1" dirty="0">
                <a:cs typeface="+mn-cs"/>
              </a:rPr>
              <a:t>.: IEEE </a:t>
            </a:r>
            <a:r>
              <a:rPr lang="en-US" sz="1800" b="1" dirty="0" smtClean="0">
                <a:cs typeface="+mn-cs"/>
              </a:rPr>
              <a:t>802.11-19</a:t>
            </a:r>
            <a:r>
              <a:rPr lang="en-US" altLang="zh-CN" sz="1800" b="1" dirty="0" smtClean="0">
                <a:cs typeface="+mn-cs"/>
              </a:rPr>
              <a:t>-0859/r0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246592" y="6427142"/>
            <a:ext cx="23578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GB" baseline="0" dirty="0" smtClean="0"/>
              <a:t> Feng Jiang</a:t>
            </a:r>
            <a:r>
              <a:rPr lang="en-GB" strike="noStrike" baseline="0" dirty="0" smtClean="0"/>
              <a:t>, </a:t>
            </a:r>
            <a:r>
              <a:rPr lang="en-GB" strike="noStrike" dirty="0" smtClean="0"/>
              <a:t>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2586530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US" dirty="0" smtClean="0"/>
              <a:t>Ranging Performance in 11bd</a:t>
            </a:r>
            <a:endParaRPr lang="en-GB" dirty="0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</a:t>
            </a:r>
            <a:r>
              <a:rPr lang="en-US" sz="2000" b="0" dirty="0"/>
              <a:t>9</a:t>
            </a:r>
            <a:r>
              <a:rPr lang="en-GB" sz="2000" b="0" dirty="0" smtClean="0"/>
              <a:t>-</a:t>
            </a:r>
            <a:r>
              <a:rPr lang="en-US" sz="2000" b="0" dirty="0" smtClean="0"/>
              <a:t>05</a:t>
            </a:r>
            <a:r>
              <a:rPr lang="en-GB" sz="2000" b="0" dirty="0" smtClean="0"/>
              <a:t>-</a:t>
            </a:r>
            <a:r>
              <a:rPr lang="en-US" b="0" dirty="0" smtClean="0"/>
              <a:t>06</a:t>
            </a:r>
            <a:endParaRPr lang="en-GB" sz="2000" b="0" dirty="0" smtClean="0"/>
          </a:p>
        </p:txBody>
      </p:sp>
      <p:graphicFrame>
        <p:nvGraphicFramePr>
          <p:cNvPr id="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4467042"/>
              </p:ext>
            </p:extLst>
          </p:nvPr>
        </p:nvGraphicFramePr>
        <p:xfrm>
          <a:off x="1803400" y="2705100"/>
          <a:ext cx="5270500" cy="217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5" name="Document" r:id="rId4" imgW="10584151" imgH="4348810" progId="Word.Document.8">
                  <p:embed/>
                </p:oleObj>
              </mc:Choice>
              <mc:Fallback>
                <p:oleObj name="Document" r:id="rId4" imgW="10584151" imgH="434881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3400" y="2705100"/>
                        <a:ext cx="5270500" cy="217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10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chemeClr val="tx2"/>
                </a:solidFill>
                <a:cs typeface="Neo Sans Intel"/>
              </a:rPr>
              <a:t>Simulation parameters </a:t>
            </a:r>
          </a:p>
          <a:p>
            <a:pPr lvl="1" indent="-342900">
              <a:buFont typeface="Times New Roman" panose="02020603050405020304" pitchFamily="18" charset="0"/>
              <a:buChar char="–"/>
            </a:pPr>
            <a:r>
              <a:rPr lang="en-US" sz="2000" dirty="0">
                <a:solidFill>
                  <a:schemeClr val="tx2"/>
                </a:solidFill>
                <a:cs typeface="Neo Sans Intel"/>
              </a:rPr>
              <a:t>Single </a:t>
            </a:r>
            <a:r>
              <a:rPr lang="en-US" sz="2000" dirty="0" err="1">
                <a:solidFill>
                  <a:schemeClr val="tx2"/>
                </a:solidFill>
                <a:cs typeface="Neo Sans Intel"/>
              </a:rPr>
              <a:t>Tx</a:t>
            </a:r>
            <a:r>
              <a:rPr lang="en-US" sz="2000" dirty="0">
                <a:solidFill>
                  <a:schemeClr val="tx2"/>
                </a:solidFill>
                <a:cs typeface="Neo Sans Intel"/>
              </a:rPr>
              <a:t>/Rx chain</a:t>
            </a:r>
          </a:p>
          <a:p>
            <a:pPr lvl="1" indent="-342900">
              <a:buFont typeface="Times New Roman" panose="02020603050405020304" pitchFamily="18" charset="0"/>
              <a:buChar char="–"/>
            </a:pPr>
            <a:r>
              <a:rPr lang="en-US" sz="2000" dirty="0">
                <a:solidFill>
                  <a:schemeClr val="tx2"/>
                </a:solidFill>
                <a:cs typeface="Neo Sans Intel"/>
              </a:rPr>
              <a:t>20MHz bandwidths, 128 tones (with 6 DC and edge tones)  </a:t>
            </a:r>
            <a:endParaRPr lang="en-US" sz="2000" dirty="0" smtClean="0">
              <a:solidFill>
                <a:schemeClr val="tx2"/>
              </a:solidFill>
              <a:cs typeface="Neo Sans Intel"/>
            </a:endParaRPr>
          </a:p>
          <a:p>
            <a:pPr lvl="1" indent="-342900">
              <a:buFont typeface="Times New Roman" panose="02020603050405020304" pitchFamily="18" charset="0"/>
              <a:buChar char="–"/>
            </a:pPr>
            <a:r>
              <a:rPr lang="en-US" sz="2000" dirty="0" smtClean="0">
                <a:solidFill>
                  <a:schemeClr val="tx2"/>
                </a:solidFill>
                <a:cs typeface="Neo Sans Intel"/>
              </a:rPr>
              <a:t>Interpolation </a:t>
            </a:r>
            <a:r>
              <a:rPr lang="en-US" sz="2000" dirty="0">
                <a:solidFill>
                  <a:schemeClr val="tx2"/>
                </a:solidFill>
                <a:cs typeface="Neo Sans Intel"/>
              </a:rPr>
              <a:t>for DC tone </a:t>
            </a:r>
          </a:p>
          <a:p>
            <a:pPr lvl="1" indent="-342900">
              <a:buFont typeface="Times New Roman" panose="02020603050405020304" pitchFamily="18" charset="0"/>
              <a:buChar char="–"/>
            </a:pPr>
            <a:r>
              <a:rPr lang="en-US" sz="2000" dirty="0">
                <a:solidFill>
                  <a:schemeClr val="tx2"/>
                </a:solidFill>
                <a:cs typeface="Neo Sans Intel"/>
              </a:rPr>
              <a:t>No RF </a:t>
            </a:r>
            <a:r>
              <a:rPr lang="en-US" sz="2000" dirty="0" smtClean="0">
                <a:solidFill>
                  <a:schemeClr val="tx2"/>
                </a:solidFill>
                <a:cs typeface="Neo Sans Intel"/>
              </a:rPr>
              <a:t>impairment</a:t>
            </a:r>
          </a:p>
          <a:p>
            <a:pPr lvl="1" indent="-342900">
              <a:buFont typeface="Times New Roman" panose="02020603050405020304" pitchFamily="18" charset="0"/>
              <a:buChar char="–"/>
            </a:pPr>
            <a:r>
              <a:rPr lang="en-AU" altLang="en-US" sz="2000" dirty="0" smtClean="0">
                <a:solidFill>
                  <a:schemeClr val="tx2"/>
                </a:solidFill>
                <a:cs typeface="Neo Sans Intel"/>
              </a:rPr>
              <a:t>Select </a:t>
            </a:r>
            <a:r>
              <a:rPr lang="en-AU" altLang="en-US" sz="2000" dirty="0">
                <a:solidFill>
                  <a:schemeClr val="tx2"/>
                </a:solidFill>
                <a:cs typeface="Neo Sans Intel"/>
              </a:rPr>
              <a:t>Table 2: Urban Approaching LOS Parameters for evaluation </a:t>
            </a:r>
            <a:endParaRPr lang="en-AU" altLang="en-US" sz="2000" dirty="0" smtClean="0">
              <a:solidFill>
                <a:schemeClr val="tx2"/>
              </a:solidFill>
              <a:cs typeface="Neo Sans Intel"/>
            </a:endParaRPr>
          </a:p>
          <a:p>
            <a:pPr lvl="1" indent="-342900">
              <a:buFont typeface="Times New Roman" panose="02020603050405020304" pitchFamily="18" charset="0"/>
              <a:buChar char="–"/>
            </a:pPr>
            <a:r>
              <a:rPr lang="en-AU" sz="2000" dirty="0" smtClean="0">
                <a:solidFill>
                  <a:schemeClr val="tx2"/>
                </a:solidFill>
                <a:cs typeface="Neo Sans Intel"/>
              </a:rPr>
              <a:t>Pure Doppler method is utilized for modelling Doppler [4]</a:t>
            </a:r>
            <a:endParaRPr lang="en-US" sz="2000" dirty="0">
              <a:solidFill>
                <a:schemeClr val="tx2"/>
              </a:solidFill>
              <a:cs typeface="Neo Sans Intel"/>
            </a:endParaRPr>
          </a:p>
          <a:p>
            <a:pPr lvl="1" indent="-342900">
              <a:buFont typeface="Times New Roman" panose="02020603050405020304" pitchFamily="18" charset="0"/>
              <a:buChar char="–"/>
            </a:pPr>
            <a:r>
              <a:rPr lang="en-US" sz="2000" dirty="0">
                <a:solidFill>
                  <a:schemeClr val="tx2"/>
                </a:solidFill>
                <a:cs typeface="Neo Sans Intel"/>
              </a:rPr>
              <a:t>MUSIC algorithm for ToA </a:t>
            </a:r>
            <a:r>
              <a:rPr lang="en-US" sz="2000" dirty="0" smtClean="0">
                <a:solidFill>
                  <a:schemeClr val="tx2"/>
                </a:solidFill>
                <a:cs typeface="Neo Sans Intel"/>
              </a:rPr>
              <a:t>estimation [5, 6]</a:t>
            </a:r>
            <a:endParaRPr lang="en-US" sz="2000" dirty="0">
              <a:solidFill>
                <a:schemeClr val="tx2"/>
              </a:solidFill>
              <a:cs typeface="Neo Sans Intel"/>
            </a:endParaRPr>
          </a:p>
          <a:p>
            <a:pPr lvl="1" indent="-342900">
              <a:buFont typeface="Times New Roman" panose="02020603050405020304" pitchFamily="18" charset="0"/>
              <a:buChar char="–"/>
            </a:pPr>
            <a:r>
              <a:rPr lang="en-US" sz="2000" dirty="0" smtClean="0">
                <a:solidFill>
                  <a:schemeClr val="tx2"/>
                </a:solidFill>
                <a:cs typeface="Neo Sans Intel"/>
              </a:rPr>
              <a:t>Evaluate </a:t>
            </a:r>
            <a:r>
              <a:rPr lang="en-US" sz="2000" dirty="0">
                <a:solidFill>
                  <a:schemeClr val="tx2"/>
                </a:solidFill>
                <a:cs typeface="Neo Sans Intel"/>
              </a:rPr>
              <a:t>ToA error over 10000 channel realizations </a:t>
            </a:r>
            <a:endParaRPr lang="en-US" sz="2000" dirty="0" smtClean="0">
              <a:solidFill>
                <a:schemeClr val="tx2"/>
              </a:solidFill>
              <a:cs typeface="Neo Sans Intel"/>
            </a:endParaRPr>
          </a:p>
          <a:p>
            <a:pPr lvl="1" indent="-342900">
              <a:buFont typeface="Times New Roman" panose="02020603050405020304" pitchFamily="18" charset="0"/>
              <a:buChar char="–"/>
            </a:pPr>
            <a:r>
              <a:rPr lang="en-US" sz="2000" dirty="0" smtClean="0">
                <a:solidFill>
                  <a:schemeClr val="tx2"/>
                </a:solidFill>
                <a:cs typeface="Neo Sans Intel"/>
              </a:rPr>
              <a:t>Compare performance under different channel models </a:t>
            </a:r>
            <a:endParaRPr lang="en-US" sz="2000" dirty="0">
              <a:solidFill>
                <a:schemeClr val="tx2"/>
              </a:solidFill>
              <a:cs typeface="Neo Sans Intel"/>
            </a:endParaRPr>
          </a:p>
          <a:p>
            <a:pPr marL="0" indent="0">
              <a:buNone/>
            </a:pPr>
            <a:endParaRPr lang="en-US" b="0" dirty="0">
              <a:solidFill>
                <a:schemeClr val="tx2"/>
              </a:solidFill>
              <a:cs typeface="Neo Sans Intel"/>
            </a:endParaRPr>
          </a:p>
          <a:p>
            <a:endParaRPr lang="en-US" sz="180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748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for 10MHz C2C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824" y="1609344"/>
            <a:ext cx="7462455" cy="4837176"/>
          </a:xfrm>
          <a:prstGeom prst="rect">
            <a:avLst/>
          </a:prstGeom>
        </p:spPr>
      </p:pic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809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for </a:t>
            </a:r>
            <a:r>
              <a:rPr lang="en-US" dirty="0" smtClean="0"/>
              <a:t>20MHz C2C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824" y="1609344"/>
            <a:ext cx="7462455" cy="4837176"/>
          </a:xfrm>
          <a:prstGeom prst="rect">
            <a:avLst/>
          </a:prstGeom>
        </p:spPr>
      </p:pic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4984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for 20MHz </a:t>
            </a:r>
            <a:r>
              <a:rPr lang="en-US" dirty="0" err="1" smtClean="0"/>
              <a:t>TGnF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824" y="1609344"/>
            <a:ext cx="7462455" cy="4837176"/>
          </a:xfrm>
          <a:prstGeom prst="rect">
            <a:avLst/>
          </a:prstGeom>
        </p:spPr>
      </p:pic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7543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Remarks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42900" lvl="1" indent="-342900" algn="just">
              <a:buChar char="•"/>
            </a:pPr>
            <a:r>
              <a:rPr lang="en-US" sz="2800" dirty="0" smtClean="0">
                <a:ea typeface="+mn-ea"/>
                <a:cs typeface="+mn-cs"/>
              </a:rPr>
              <a:t>Ranging accuracies are 10x different between the two channel models</a:t>
            </a:r>
          </a:p>
          <a:p>
            <a:pPr marL="342900" lvl="1" indent="-342900" algn="just">
              <a:buChar char="•"/>
            </a:pPr>
            <a:r>
              <a:rPr lang="en-US" sz="2800" dirty="0" smtClean="0">
                <a:ea typeface="+mn-ea"/>
                <a:cs typeface="+mn-cs"/>
              </a:rPr>
              <a:t>The accuracy is affected by the spacing between channel taps</a:t>
            </a:r>
          </a:p>
          <a:p>
            <a:pPr lvl="1" algn="just"/>
            <a:r>
              <a:rPr lang="en-US" sz="2000" dirty="0"/>
              <a:t>Active channel taps within </a:t>
            </a:r>
            <a:r>
              <a:rPr lang="en-US" sz="2000" dirty="0" smtClean="0"/>
              <a:t>the transceiver sampling time i.e</a:t>
            </a:r>
            <a:r>
              <a:rPr lang="en-US" sz="2000" dirty="0"/>
              <a:t>. 50 or 100 ns </a:t>
            </a:r>
            <a:r>
              <a:rPr lang="en-US" sz="2000" dirty="0" smtClean="0"/>
              <a:t>interfere with each other in the ranging estimation</a:t>
            </a:r>
          </a:p>
          <a:p>
            <a:pPr algn="just"/>
            <a:r>
              <a:rPr lang="en-US" sz="2800" b="0" dirty="0" smtClean="0"/>
              <a:t>C2C model has widely spaced taps e.g. &gt;80 ns apart while </a:t>
            </a:r>
            <a:r>
              <a:rPr lang="en-US" sz="2800" b="0" dirty="0" err="1" smtClean="0"/>
              <a:t>TGnF</a:t>
            </a:r>
            <a:r>
              <a:rPr lang="en-US" sz="2800" b="0" dirty="0" smtClean="0"/>
              <a:t> has tightly clustered taps</a:t>
            </a:r>
          </a:p>
          <a:p>
            <a:pPr algn="just"/>
            <a:r>
              <a:rPr lang="en-US" sz="2800" b="0" dirty="0" smtClean="0"/>
              <a:t>V2V measurements [7] demonstrated the clustered arrival of </a:t>
            </a:r>
            <a:r>
              <a:rPr lang="en-US" sz="2800" b="0" dirty="0" err="1" smtClean="0"/>
              <a:t>multipaths</a:t>
            </a:r>
            <a:r>
              <a:rPr lang="en-US" sz="2800" b="0" dirty="0" smtClean="0"/>
              <a:t> </a:t>
            </a:r>
          </a:p>
          <a:p>
            <a:endParaRPr lang="en-US" sz="2800" b="0" dirty="0"/>
          </a:p>
          <a:p>
            <a:pPr lvl="1"/>
            <a:endParaRPr lang="en-US" sz="2000" b="0" dirty="0"/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6460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n-US" sz="2400" b="0" dirty="0" smtClean="0"/>
              <a:t>Ranging performance for 11bd is investigated using 10 and 20 MHz bandwidths </a:t>
            </a:r>
          </a:p>
          <a:p>
            <a:pPr algn="just"/>
            <a:r>
              <a:rPr lang="en-US" sz="2400" b="0" dirty="0" smtClean="0"/>
              <a:t>The ranging accuracy is sensitive to channel model. Namely, the results are </a:t>
            </a:r>
            <a:r>
              <a:rPr lang="en-US" sz="2400" dirty="0" smtClean="0"/>
              <a:t>10x</a:t>
            </a:r>
            <a:r>
              <a:rPr lang="en-US" sz="2400" b="0" dirty="0" smtClean="0"/>
              <a:t> different between the two channel models </a:t>
            </a:r>
          </a:p>
          <a:p>
            <a:pPr lvl="1" algn="just"/>
            <a:r>
              <a:rPr lang="en-US" sz="2200" dirty="0" smtClean="0"/>
              <a:t>Sub-meter accuracy is achievable under C2C model</a:t>
            </a:r>
          </a:p>
          <a:p>
            <a:pPr lvl="1" algn="just"/>
            <a:r>
              <a:rPr lang="en-US" sz="2200" b="0" dirty="0" smtClean="0"/>
              <a:t>Accuracy under </a:t>
            </a:r>
            <a:r>
              <a:rPr lang="en-US" sz="2200" dirty="0" err="1" smtClean="0"/>
              <a:t>TG</a:t>
            </a:r>
            <a:r>
              <a:rPr lang="en-US" sz="2200" b="0" dirty="0" err="1" smtClean="0"/>
              <a:t>nF</a:t>
            </a:r>
            <a:r>
              <a:rPr lang="en-US" sz="2200" b="0" dirty="0" smtClean="0"/>
              <a:t> model i.e. &gt; 10 meters error</a:t>
            </a:r>
          </a:p>
          <a:p>
            <a:pPr marL="342900" lvl="1" indent="-342900" algn="just">
              <a:buChar char="•"/>
            </a:pPr>
            <a:r>
              <a:rPr lang="en-US" sz="2400" dirty="0" smtClean="0">
                <a:ea typeface="+mn-ea"/>
                <a:cs typeface="+mn-cs"/>
              </a:rPr>
              <a:t>For </a:t>
            </a:r>
            <a:r>
              <a:rPr lang="en-US" sz="2400" dirty="0">
                <a:ea typeface="+mn-ea"/>
                <a:cs typeface="+mn-cs"/>
              </a:rPr>
              <a:t>ranging evaluations, </a:t>
            </a:r>
            <a:r>
              <a:rPr lang="en-US" sz="2400" dirty="0" smtClean="0">
                <a:ea typeface="+mn-ea"/>
                <a:cs typeface="+mn-cs"/>
              </a:rPr>
              <a:t>channel </a:t>
            </a:r>
            <a:r>
              <a:rPr lang="en-US" sz="2400" dirty="0">
                <a:ea typeface="+mn-ea"/>
                <a:cs typeface="+mn-cs"/>
              </a:rPr>
              <a:t>model </a:t>
            </a:r>
            <a:r>
              <a:rPr lang="en-US" sz="2400" dirty="0" smtClean="0">
                <a:ea typeface="+mn-ea"/>
                <a:cs typeface="+mn-cs"/>
              </a:rPr>
              <a:t>with clustered multipath such as </a:t>
            </a:r>
            <a:r>
              <a:rPr lang="en-US" sz="2400" dirty="0" err="1" smtClean="0">
                <a:ea typeface="+mn-ea"/>
                <a:cs typeface="+mn-cs"/>
              </a:rPr>
              <a:t>TGnF</a:t>
            </a:r>
            <a:r>
              <a:rPr lang="en-US" sz="2400" dirty="0" smtClean="0">
                <a:ea typeface="+mn-ea"/>
                <a:cs typeface="+mn-cs"/>
              </a:rPr>
              <a:t> should be considered</a:t>
            </a:r>
            <a:endParaRPr lang="en-US" sz="2400" dirty="0"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3294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</a:t>
            </a:r>
            <a:r>
              <a:rPr lang="en-US" altLang="zh-CN" dirty="0" smtClean="0"/>
              <a:t>eference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0" dirty="0"/>
              <a:t>[1] IEEE 802.11az Draft 1.0</a:t>
            </a:r>
          </a:p>
          <a:p>
            <a:pPr marL="0" indent="0" algn="just">
              <a:buNone/>
            </a:pPr>
            <a:r>
              <a:rPr lang="en-US" b="0" dirty="0"/>
              <a:t>[2] IEEE 802.11-18/0858 C2C Channel Model Overview </a:t>
            </a:r>
          </a:p>
          <a:p>
            <a:pPr marL="0" indent="0" algn="just">
              <a:buNone/>
            </a:pPr>
            <a:r>
              <a:rPr lang="en-US" b="0" dirty="0"/>
              <a:t>[3] IEEE 802.11-03/0940 TGn Channel Models </a:t>
            </a:r>
          </a:p>
          <a:p>
            <a:pPr marL="0" indent="0" algn="just">
              <a:buNone/>
            </a:pPr>
            <a:r>
              <a:rPr lang="en-US" b="0" dirty="0"/>
              <a:t>[4] IEEE 802.11-19/0017 Simulation of NGV Channel Models </a:t>
            </a:r>
          </a:p>
          <a:p>
            <a:pPr marL="347472" indent="-457200" algn="just">
              <a:buNone/>
            </a:pPr>
            <a:r>
              <a:rPr lang="en-US" b="0" dirty="0"/>
              <a:t>[</a:t>
            </a:r>
            <a:r>
              <a:rPr lang="en-US" b="0" dirty="0" smtClean="0"/>
              <a:t>5]</a:t>
            </a:r>
            <a:r>
              <a:rPr lang="en-US" sz="100" b="0" dirty="0" smtClean="0"/>
              <a:t> </a:t>
            </a:r>
            <a:r>
              <a:rPr lang="en-US" b="0" dirty="0" smtClean="0"/>
              <a:t>R</a:t>
            </a:r>
            <a:r>
              <a:rPr lang="en-US" b="0" dirty="0"/>
              <a:t>.</a:t>
            </a:r>
            <a:r>
              <a:rPr lang="en-US" sz="1050" b="0" dirty="0"/>
              <a:t> </a:t>
            </a:r>
            <a:r>
              <a:rPr lang="en-US" b="0" dirty="0"/>
              <a:t>O.</a:t>
            </a:r>
            <a:r>
              <a:rPr lang="en-US" sz="700" b="0" dirty="0"/>
              <a:t> </a:t>
            </a:r>
            <a:r>
              <a:rPr lang="en-US" b="0" dirty="0"/>
              <a:t>Schmidt,</a:t>
            </a:r>
            <a:r>
              <a:rPr lang="en-US" sz="1000" b="0" dirty="0"/>
              <a:t> </a:t>
            </a:r>
            <a:r>
              <a:rPr lang="en-US" b="0" dirty="0"/>
              <a:t>“Multiple Emitter Location and Signal Parameter Estimation”, </a:t>
            </a:r>
            <a:r>
              <a:rPr lang="en-US" b="0" i="1" dirty="0"/>
              <a:t>IEEE Trans. Antennas Propagat</a:t>
            </a:r>
            <a:r>
              <a:rPr lang="en-US" b="0" dirty="0"/>
              <a:t>., vol. AP34, no. 3, pp. 276-280, Mar. 1986 </a:t>
            </a:r>
          </a:p>
          <a:p>
            <a:pPr marL="384048" indent="-914400" algn="just">
              <a:buNone/>
            </a:pPr>
            <a:r>
              <a:rPr lang="en-US" b="0" dirty="0"/>
              <a:t>[6] X. Li and K. Pahlavan, “Super-Resolution ToA Estimation With Diversity for Indoor Geolocation”, </a:t>
            </a:r>
            <a:r>
              <a:rPr lang="en-US" b="0" i="1" dirty="0"/>
              <a:t>IEEE Trans. Wireless Comm</a:t>
            </a:r>
            <a:r>
              <a:rPr lang="en-US" b="0" dirty="0"/>
              <a:t>., vol. 3, no. 1, pp. 224-234, Jan. </a:t>
            </a:r>
            <a:r>
              <a:rPr lang="en-US" b="0" dirty="0" smtClean="0"/>
              <a:t>2004</a:t>
            </a:r>
          </a:p>
          <a:p>
            <a:pPr marL="384048" indent="-914400" algn="just">
              <a:buNone/>
            </a:pPr>
            <a:r>
              <a:rPr lang="en-US" b="0" dirty="0" smtClean="0"/>
              <a:t>[7] </a:t>
            </a:r>
            <a:r>
              <a:rPr lang="en-US" b="0" dirty="0"/>
              <a:t>IEEE </a:t>
            </a:r>
            <a:r>
              <a:rPr lang="en-US" b="0" dirty="0" smtClean="0"/>
              <a:t>802.11-19/0034 </a:t>
            </a:r>
            <a:r>
              <a:rPr lang="en-GB" b="0" dirty="0"/>
              <a:t>Considerations on Vehicular Channel Models</a:t>
            </a:r>
            <a:endParaRPr lang="en-US" b="0" dirty="0"/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969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dirty="0" err="1"/>
              <a:t>TGaz</a:t>
            </a:r>
            <a:r>
              <a:rPr lang="en-US" sz="2400" b="0" dirty="0"/>
              <a:t> developed </a:t>
            </a:r>
            <a:r>
              <a:rPr lang="en-US" sz="2400" b="0" dirty="0" smtClean="0">
                <a:solidFill>
                  <a:schemeClr val="tx2"/>
                </a:solidFill>
                <a:cs typeface="Neo Sans Intel"/>
              </a:rPr>
              <a:t>a ranging protocol</a:t>
            </a:r>
            <a:r>
              <a:rPr lang="en-US" b="0" dirty="0" smtClean="0">
                <a:solidFill>
                  <a:schemeClr val="tx2"/>
                </a:solidFill>
                <a:cs typeface="Neo Sans Intel"/>
              </a:rPr>
              <a:t> </a:t>
            </a:r>
            <a:r>
              <a:rPr lang="en-US" sz="2200" b="0" dirty="0" smtClean="0">
                <a:solidFill>
                  <a:schemeClr val="tx2"/>
                </a:solidFill>
                <a:cs typeface="Neo Sans Intel"/>
              </a:rPr>
              <a:t>[1]</a:t>
            </a:r>
          </a:p>
          <a:p>
            <a:pPr lvl="1" indent="-342900">
              <a:buFont typeface="Times New Roman" panose="02020603050405020304" pitchFamily="18" charset="0"/>
              <a:buChar char="–"/>
            </a:pPr>
            <a:r>
              <a:rPr lang="en-US" altLang="zh-CN" dirty="0" smtClean="0">
                <a:solidFill>
                  <a:schemeClr val="tx2"/>
                </a:solidFill>
                <a:cs typeface="Neo Sans Intel"/>
              </a:rPr>
              <a:t>Reuse 11ac/ax channel sounding frame i.e. null data packet (NDP) </a:t>
            </a:r>
          </a:p>
          <a:p>
            <a:pPr lvl="1" indent="-342900">
              <a:buFont typeface="Times New Roman" panose="02020603050405020304" pitchFamily="18" charset="0"/>
              <a:buChar char="–"/>
            </a:pPr>
            <a:r>
              <a:rPr lang="en-US" altLang="zh-CN" dirty="0" smtClean="0">
                <a:solidFill>
                  <a:schemeClr val="tx2"/>
                </a:solidFill>
                <a:cs typeface="Neo Sans Intel"/>
              </a:rPr>
              <a:t>Utilize </a:t>
            </a:r>
            <a:r>
              <a:rPr lang="en-US" altLang="zh-CN" dirty="0">
                <a:solidFill>
                  <a:schemeClr val="tx2"/>
                </a:solidFill>
                <a:cs typeface="Neo Sans Intel"/>
              </a:rPr>
              <a:t>round trip time </a:t>
            </a:r>
            <a:r>
              <a:rPr lang="en-US" altLang="zh-CN" dirty="0" smtClean="0">
                <a:solidFill>
                  <a:schemeClr val="tx2"/>
                </a:solidFill>
                <a:cs typeface="Neo Sans Intel"/>
              </a:rPr>
              <a:t>(RTT) for </a:t>
            </a:r>
            <a:r>
              <a:rPr lang="en-US" altLang="zh-CN" dirty="0">
                <a:solidFill>
                  <a:schemeClr val="tx2"/>
                </a:solidFill>
                <a:cs typeface="Neo Sans Intel"/>
              </a:rPr>
              <a:t>range estimation </a:t>
            </a:r>
            <a:endParaRPr lang="en-US" altLang="zh-CN" dirty="0" smtClean="0">
              <a:solidFill>
                <a:schemeClr val="tx2"/>
              </a:solidFill>
              <a:cs typeface="Neo Sans Intel"/>
            </a:endParaRPr>
          </a:p>
          <a:p>
            <a:pPr lvl="1" indent="-342900">
              <a:buFont typeface="Times New Roman" panose="02020603050405020304" pitchFamily="18" charset="0"/>
              <a:buChar char="–"/>
            </a:pPr>
            <a:r>
              <a:rPr lang="en-US" altLang="zh-CN" dirty="0" smtClean="0">
                <a:solidFill>
                  <a:schemeClr val="tx2"/>
                </a:solidFill>
                <a:cs typeface="Neo Sans Intel"/>
              </a:rPr>
              <a:t>Higher bandwidth and multiple antennas provide high accuracy </a:t>
            </a:r>
          </a:p>
          <a:p>
            <a:pPr lvl="1" indent="-342900">
              <a:buFont typeface="Times New Roman" panose="02020603050405020304" pitchFamily="18" charset="0"/>
              <a:buChar char="–"/>
            </a:pPr>
            <a:r>
              <a:rPr lang="en-US" dirty="0" smtClean="0">
                <a:solidFill>
                  <a:schemeClr val="tx2"/>
                </a:solidFill>
                <a:cs typeface="Neo Sans Intel"/>
              </a:rPr>
              <a:t>Mainly </a:t>
            </a:r>
            <a:r>
              <a:rPr lang="en-US" dirty="0">
                <a:solidFill>
                  <a:schemeClr val="tx2"/>
                </a:solidFill>
                <a:cs typeface="Neo Sans Intel"/>
              </a:rPr>
              <a:t>for </a:t>
            </a:r>
            <a:r>
              <a:rPr lang="en-US" dirty="0" smtClean="0">
                <a:solidFill>
                  <a:schemeClr val="tx2"/>
                </a:solidFill>
                <a:cs typeface="Neo Sans Intel"/>
              </a:rPr>
              <a:t>indoor scenarios</a:t>
            </a:r>
            <a:endParaRPr lang="en-US" b="0" dirty="0">
              <a:solidFill>
                <a:schemeClr val="tx2"/>
              </a:solidFill>
              <a:cs typeface="Neo Sans Intel"/>
            </a:endParaRPr>
          </a:p>
          <a:p>
            <a:r>
              <a:rPr lang="en-US" sz="2400" b="0" dirty="0">
                <a:solidFill>
                  <a:schemeClr val="tx2"/>
                </a:solidFill>
                <a:cs typeface="Neo Sans Intel"/>
              </a:rPr>
              <a:t>Vehicular ranging/positioning is a promising use case for 11bd </a:t>
            </a:r>
          </a:p>
          <a:p>
            <a:pPr lvl="1" indent="-342900">
              <a:buFont typeface="Times New Roman" panose="02020603050405020304" pitchFamily="18" charset="0"/>
              <a:buChar char="–"/>
            </a:pPr>
            <a:r>
              <a:rPr lang="en-US" dirty="0" smtClean="0">
                <a:solidFill>
                  <a:schemeClr val="tx2"/>
                </a:solidFill>
                <a:cs typeface="Neo Sans Intel"/>
              </a:rPr>
              <a:t>Especially when </a:t>
            </a:r>
            <a:r>
              <a:rPr lang="en-US" dirty="0">
                <a:solidFill>
                  <a:schemeClr val="tx2"/>
                </a:solidFill>
                <a:cs typeface="Neo Sans Intel"/>
              </a:rPr>
              <a:t>there is no/limited GPS coverage </a:t>
            </a:r>
          </a:p>
          <a:p>
            <a:pPr lvl="1" indent="-342900">
              <a:buFont typeface="Times New Roman" panose="02020603050405020304" pitchFamily="18" charset="0"/>
              <a:buChar char="–"/>
            </a:pPr>
            <a:r>
              <a:rPr lang="en-US" dirty="0">
                <a:solidFill>
                  <a:schemeClr val="tx2"/>
                </a:solidFill>
                <a:cs typeface="Neo Sans Intel"/>
              </a:rPr>
              <a:t>~Meter accuracy is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200" b="0" dirty="0" smtClean="0">
                <a:solidFill>
                  <a:schemeClr val="tx2"/>
                </a:solidFill>
                <a:ea typeface="+mn-ea"/>
                <a:cs typeface="Neo Sans Intel"/>
              </a:rPr>
              <a:t>This submission investigates the ranging performance for 11bd</a:t>
            </a:r>
          </a:p>
          <a:p>
            <a:pPr lvl="1" indent="-342900">
              <a:buFont typeface="Times New Roman" panose="02020603050405020304" pitchFamily="18" charset="0"/>
              <a:buChar char="–"/>
            </a:pPr>
            <a:r>
              <a:rPr lang="en-US" altLang="zh-CN" dirty="0" smtClean="0">
                <a:solidFill>
                  <a:schemeClr val="tx2"/>
                </a:solidFill>
                <a:cs typeface="Neo Sans Intel"/>
              </a:rPr>
              <a:t>Assume NDP based channel sounding </a:t>
            </a:r>
          </a:p>
          <a:p>
            <a:pPr lvl="1" indent="-342900">
              <a:buFont typeface="Times New Roman" panose="02020603050405020304" pitchFamily="18" charset="0"/>
              <a:buChar char="–"/>
            </a:pPr>
            <a:r>
              <a:rPr lang="en-US" altLang="zh-CN" dirty="0" smtClean="0">
                <a:solidFill>
                  <a:schemeClr val="tx2"/>
                </a:solidFill>
                <a:cs typeface="Neo Sans Intel"/>
              </a:rPr>
              <a:t>Car-to-Car (C2C) channel model (10MHz </a:t>
            </a:r>
            <a:r>
              <a:rPr lang="en-US" altLang="zh-CN" dirty="0">
                <a:solidFill>
                  <a:schemeClr val="tx2"/>
                </a:solidFill>
                <a:cs typeface="Neo Sans Intel"/>
              </a:rPr>
              <a:t>and 20MHz </a:t>
            </a:r>
            <a:r>
              <a:rPr lang="en-US" altLang="zh-CN" dirty="0" smtClean="0">
                <a:solidFill>
                  <a:schemeClr val="tx2"/>
                </a:solidFill>
                <a:cs typeface="Neo Sans Intel"/>
              </a:rPr>
              <a:t>bandwidths) </a:t>
            </a:r>
            <a:endParaRPr lang="en-US" altLang="zh-CN" dirty="0">
              <a:solidFill>
                <a:schemeClr val="tx2"/>
              </a:solidFill>
              <a:cs typeface="Neo Sans Intel"/>
            </a:endParaRPr>
          </a:p>
          <a:p>
            <a:pPr marL="400050" lvl="1" indent="0">
              <a:buNone/>
            </a:pPr>
            <a:endParaRPr lang="en-US" b="0" dirty="0">
              <a:solidFill>
                <a:schemeClr val="tx2"/>
              </a:solidFill>
              <a:ea typeface="+mn-ea"/>
              <a:cs typeface="Neo Sans Intel"/>
            </a:endParaRPr>
          </a:p>
          <a:p>
            <a:endParaRPr lang="en-US" dirty="0"/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33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</a:t>
            </a:r>
            <a:r>
              <a:rPr lang="en-US" altLang="zh-CN" dirty="0" smtClean="0"/>
              <a:t>az Ranging Sequence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400" b="0" dirty="0" smtClean="0"/>
              <a:t>11az </a:t>
            </a:r>
            <a:r>
              <a:rPr lang="en-US" sz="2400" b="0" dirty="0"/>
              <a:t>supports</a:t>
            </a:r>
            <a:r>
              <a:rPr lang="en-US" sz="2400" b="0" dirty="0" smtClean="0"/>
              <a:t> non-trigger based (NTB) and trigger based (TB) ranging sequences </a:t>
            </a:r>
          </a:p>
          <a:p>
            <a:pPr lvl="1"/>
            <a:r>
              <a:rPr lang="en-US" b="0" dirty="0" smtClean="0"/>
              <a:t>NTB for responding STA (RSTA) to </a:t>
            </a:r>
            <a:r>
              <a:rPr lang="en-US" dirty="0"/>
              <a:t>a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smtClean="0"/>
              <a:t>single initiating STA (</a:t>
            </a:r>
            <a:r>
              <a:rPr lang="en-US" dirty="0" smtClean="0"/>
              <a:t>I</a:t>
            </a:r>
            <a:r>
              <a:rPr lang="en-US" b="0" dirty="0" smtClean="0"/>
              <a:t>STA) ranging</a:t>
            </a:r>
          </a:p>
          <a:p>
            <a:pPr lvl="1"/>
            <a:r>
              <a:rPr lang="en-US" b="0" dirty="0" smtClean="0"/>
              <a:t>TB for RSTA to multiple ISTAs ranging</a:t>
            </a:r>
            <a:endParaRPr lang="en-US" dirty="0"/>
          </a:p>
          <a:p>
            <a:r>
              <a:rPr lang="en-US" sz="2400" b="0" dirty="0"/>
              <a:t>An example of NTB ranging sequence is </a:t>
            </a:r>
            <a:r>
              <a:rPr lang="en-US" sz="2400" b="0" dirty="0" smtClean="0"/>
              <a:t>shown below</a:t>
            </a:r>
            <a:endParaRPr lang="en-US" sz="2400" b="0" dirty="0"/>
          </a:p>
        </p:txBody>
      </p:sp>
      <p:sp>
        <p:nvSpPr>
          <p:cNvPr id="41" name="Rectangle 40"/>
          <p:cNvSpPr/>
          <p:nvPr/>
        </p:nvSpPr>
        <p:spPr>
          <a:xfrm>
            <a:off x="1952947" y="4314017"/>
            <a:ext cx="1159203" cy="38873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1870242" y="4276499"/>
            <a:ext cx="1338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b="1" dirty="0" smtClean="0">
                <a:cs typeface="Neo Sans Intel"/>
              </a:rPr>
              <a:t>NDP</a:t>
            </a:r>
          </a:p>
          <a:p>
            <a:pPr algn="ctr"/>
            <a:r>
              <a:rPr lang="en-US" sz="1200" b="1" dirty="0" smtClean="0">
                <a:cs typeface="Neo Sans Intel"/>
              </a:rPr>
              <a:t>Announcement</a:t>
            </a:r>
            <a:r>
              <a:rPr lang="en-US" sz="1200" dirty="0" smtClean="0">
                <a:cs typeface="Neo Sans Intel"/>
              </a:rPr>
              <a:t> 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73878" y="5615662"/>
            <a:ext cx="7184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cs typeface="Neo Sans Intel"/>
              </a:rPr>
              <a:t>SIFS</a:t>
            </a:r>
            <a:endParaRPr lang="en-US" sz="1000" dirty="0" smtClean="0">
              <a:cs typeface="Neo Sans Intel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2016001" y="4700976"/>
            <a:ext cx="5476083" cy="35002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3496978" y="4311617"/>
            <a:ext cx="941673" cy="39842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/>
          <p:nvPr/>
        </p:nvCxnSpPr>
        <p:spPr>
          <a:xfrm>
            <a:off x="2016001" y="5480489"/>
            <a:ext cx="5476083" cy="7336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6198246" y="5108280"/>
            <a:ext cx="1529150" cy="37410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851473" y="5108280"/>
            <a:ext cx="972125" cy="37410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1331640" y="4469203"/>
            <a:ext cx="718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cs typeface="Neo Sans Intel"/>
              </a:rPr>
              <a:t>ISTA</a:t>
            </a:r>
            <a:endParaRPr lang="en-US" sz="1200" dirty="0" smtClean="0">
              <a:cs typeface="Neo Sans Intel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342526" y="5292496"/>
            <a:ext cx="7075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cs typeface="Neo Sans Intel"/>
              </a:rPr>
              <a:t>RSTA</a:t>
            </a:r>
            <a:endParaRPr lang="en-US" sz="1100" dirty="0" smtClean="0">
              <a:cs typeface="Neo Sans Intel"/>
            </a:endParaRP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3115167" y="4807757"/>
            <a:ext cx="376713" cy="6531"/>
          </a:xfrm>
          <a:prstGeom prst="straightConnector1">
            <a:avLst/>
          </a:prstGeom>
          <a:ln w="9525">
            <a:solidFill>
              <a:schemeClr val="tx1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082814" y="4797085"/>
            <a:ext cx="5226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cs typeface="Neo Sans Intel"/>
              </a:rPr>
              <a:t>SIFS</a:t>
            </a:r>
            <a:endParaRPr lang="en-US" sz="1000" dirty="0" smtClean="0">
              <a:cs typeface="Neo Sans Intel"/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4474760" y="4850119"/>
            <a:ext cx="376713" cy="6531"/>
          </a:xfrm>
          <a:prstGeom prst="straightConnector1">
            <a:avLst/>
          </a:prstGeom>
          <a:ln w="9525">
            <a:solidFill>
              <a:schemeClr val="tx1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427984" y="4842436"/>
            <a:ext cx="7184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cs typeface="Neo Sans Intel"/>
              </a:rPr>
              <a:t>SIFS</a:t>
            </a:r>
            <a:endParaRPr lang="en-US" sz="1000" dirty="0" smtClean="0">
              <a:cs typeface="Neo Sans Intel"/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821534" y="5600273"/>
            <a:ext cx="376713" cy="6531"/>
          </a:xfrm>
          <a:prstGeom prst="straightConnector1">
            <a:avLst/>
          </a:prstGeom>
          <a:ln w="9525">
            <a:solidFill>
              <a:schemeClr val="tx1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3376054" y="4363959"/>
            <a:ext cx="10379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cs typeface="Neo Sans Intel"/>
              </a:rPr>
              <a:t>  UL NDP 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783107" y="5167077"/>
            <a:ext cx="10821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cs typeface="Neo Sans Intel"/>
              </a:rPr>
              <a:t>DL NDP</a:t>
            </a:r>
          </a:p>
        </p:txBody>
      </p:sp>
      <p:sp>
        <p:nvSpPr>
          <p:cNvPr id="58" name="Rectangle 133"/>
          <p:cNvSpPr>
            <a:spLocks noChangeArrowheads="1"/>
          </p:cNvSpPr>
          <p:nvPr/>
        </p:nvSpPr>
        <p:spPr bwMode="auto">
          <a:xfrm>
            <a:off x="6143985" y="5119970"/>
            <a:ext cx="163767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200" b="1" dirty="0" smtClean="0">
                <a:latin typeface="+mn-lt"/>
                <a:cs typeface="Neo Sans Intel"/>
              </a:rPr>
              <a:t>Location </a:t>
            </a:r>
            <a:endParaRPr lang="en-US" altLang="zh-CN" sz="1200" b="1" dirty="0">
              <a:latin typeface="+mn-lt"/>
              <a:cs typeface="Neo Sans Intel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200" b="1" dirty="0">
                <a:latin typeface="+mn-lt"/>
                <a:cs typeface="Neo Sans Intel"/>
              </a:rPr>
              <a:t>Measurement report</a:t>
            </a:r>
            <a:endParaRPr lang="en-US" altLang="en-US" sz="1200" b="1" dirty="0">
              <a:latin typeface="+mn-lt"/>
              <a:cs typeface="Neo Sans Intel"/>
            </a:endParaRPr>
          </a:p>
        </p:txBody>
      </p:sp>
      <p:sp>
        <p:nvSpPr>
          <p:cNvPr id="24" name="Rectangle 4"/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04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604434"/>
            <a:ext cx="8228012" cy="4870979"/>
          </a:xfrm>
        </p:spPr>
        <p:txBody>
          <a:bodyPr/>
          <a:lstStyle/>
          <a:p>
            <a:r>
              <a:rPr lang="en-US" sz="2200" b="0" dirty="0" smtClean="0"/>
              <a:t>Time stamps of UL NDP and DL NDP</a:t>
            </a:r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  <a:p>
            <a:r>
              <a:rPr lang="en-US" sz="2200" b="0" dirty="0" smtClean="0"/>
              <a:t>After ISTA receiv</a:t>
            </a:r>
            <a:r>
              <a:rPr lang="en-US" sz="2200" b="0" dirty="0"/>
              <a:t>e</a:t>
            </a:r>
            <a:r>
              <a:rPr lang="en-US" altLang="zh-CN" sz="2200" b="0" dirty="0"/>
              <a:t>s</a:t>
            </a:r>
            <a:r>
              <a:rPr lang="en-US" sz="2200" b="0" dirty="0" smtClean="0"/>
              <a:t> Location Measurement Report (LMR), RTT is derived as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800" b="0" dirty="0" smtClean="0"/>
              <a:t>                                                   RTT = t4 </a:t>
            </a:r>
            <a:r>
              <a:rPr lang="en-US" sz="1800" b="0" dirty="0"/>
              <a:t>–</a:t>
            </a:r>
            <a:r>
              <a:rPr lang="en-US" sz="1800" b="0" dirty="0" smtClean="0"/>
              <a:t> t1 </a:t>
            </a:r>
            <a:r>
              <a:rPr lang="en-US" sz="1800" b="0" dirty="0"/>
              <a:t>–</a:t>
            </a:r>
            <a:r>
              <a:rPr lang="en-US" sz="1800" b="0" dirty="0" smtClean="0"/>
              <a:t> (t3 – t2)</a:t>
            </a:r>
          </a:p>
          <a:p>
            <a:r>
              <a:rPr lang="en-US" sz="2200" b="0" dirty="0"/>
              <a:t>Range is </a:t>
            </a:r>
            <a:r>
              <a:rPr lang="en-US" sz="2200" b="0" dirty="0" smtClean="0"/>
              <a:t>calculate</a:t>
            </a:r>
            <a:r>
              <a:rPr lang="en-US" sz="2200" b="0" dirty="0"/>
              <a:t>d</a:t>
            </a:r>
            <a:r>
              <a:rPr lang="en-US" sz="2200" b="0" dirty="0" smtClean="0"/>
              <a:t> </a:t>
            </a:r>
            <a:r>
              <a:rPr lang="en-US" sz="2200" b="0" dirty="0"/>
              <a:t>as </a:t>
            </a:r>
            <a:endParaRPr lang="en-US" sz="2200" b="0" dirty="0" smtClean="0"/>
          </a:p>
          <a:p>
            <a:pPr marL="0" indent="0">
              <a:buNone/>
            </a:pPr>
            <a:r>
              <a:rPr lang="en-US" sz="1800" b="0" dirty="0" smtClean="0"/>
              <a:t>                                                   R = RTT*</a:t>
            </a:r>
            <a:r>
              <a:rPr lang="en-US" sz="1800" b="0" i="1" dirty="0" smtClean="0"/>
              <a:t>c</a:t>
            </a:r>
            <a:r>
              <a:rPr lang="en-US" sz="1800" b="0" dirty="0" smtClean="0"/>
              <a:t>/2, where </a:t>
            </a:r>
            <a:r>
              <a:rPr lang="en-US" sz="1800" b="0" i="1" dirty="0" smtClean="0"/>
              <a:t>c</a:t>
            </a:r>
            <a:r>
              <a:rPr lang="en-US" sz="1800" b="0" dirty="0" smtClean="0"/>
              <a:t> is the </a:t>
            </a:r>
            <a:r>
              <a:rPr lang="en-US" sz="1800" b="0" dirty="0"/>
              <a:t>speed of light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RTT Calculation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601978" y="2356588"/>
            <a:ext cx="13953" cy="2220796"/>
          </a:xfrm>
          <a:prstGeom prst="line">
            <a:avLst/>
          </a:prstGeom>
          <a:ln w="12700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460352" y="2356588"/>
            <a:ext cx="13953" cy="2220796"/>
          </a:xfrm>
          <a:prstGeom prst="line">
            <a:avLst/>
          </a:prstGeom>
          <a:ln w="12700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623107" y="3037499"/>
            <a:ext cx="1844422" cy="304573"/>
          </a:xfrm>
          <a:prstGeom prst="straightConnector1">
            <a:avLst/>
          </a:prstGeom>
          <a:ln w="1587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endCxn id="17" idx="3"/>
          </p:cNvCxnSpPr>
          <p:nvPr/>
        </p:nvCxnSpPr>
        <p:spPr>
          <a:xfrm flipH="1">
            <a:off x="3638387" y="3700554"/>
            <a:ext cx="1835917" cy="278399"/>
          </a:xfrm>
          <a:prstGeom prst="straightConnector1">
            <a:avLst/>
          </a:prstGeom>
          <a:ln w="1587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871216" y="2084282"/>
            <a:ext cx="1192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  <a:cs typeface="Neo Sans Intel"/>
              </a:rPr>
              <a:t>RSTA</a:t>
            </a:r>
            <a:endParaRPr lang="en-US" sz="140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23898" y="2060848"/>
            <a:ext cx="984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  <a:cs typeface="Neo Sans Intel"/>
              </a:rPr>
              <a:t>ISTA</a:t>
            </a:r>
            <a:endParaRPr lang="en-US" sz="100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08308" y="2862969"/>
            <a:ext cx="984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  <a:cs typeface="Neo Sans Intel"/>
              </a:rPr>
              <a:t>UL NDP</a:t>
            </a:r>
            <a:endParaRPr lang="en-US" sz="140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75674" y="3542350"/>
            <a:ext cx="984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  <a:cs typeface="Neo Sans Intel"/>
              </a:rPr>
              <a:t>DL NDP</a:t>
            </a:r>
            <a:endParaRPr lang="en-US" sz="140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34532" y="2863870"/>
            <a:ext cx="984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2"/>
                </a:solidFill>
                <a:cs typeface="Neo Sans Intel"/>
              </a:rPr>
              <a:t>t</a:t>
            </a:r>
            <a:r>
              <a:rPr lang="en-US" sz="1400" dirty="0" smtClean="0">
                <a:solidFill>
                  <a:schemeClr val="tx2"/>
                </a:solidFill>
                <a:cs typeface="Neo Sans Intel"/>
              </a:rPr>
              <a:t>1 (</a:t>
            </a:r>
            <a:r>
              <a:rPr lang="en-US" sz="1400" dirty="0" err="1" smtClean="0">
                <a:solidFill>
                  <a:schemeClr val="tx2"/>
                </a:solidFill>
                <a:cs typeface="Neo Sans Intel"/>
              </a:rPr>
              <a:t>ToD</a:t>
            </a:r>
            <a:r>
              <a:rPr lang="en-US" sz="1400" dirty="0" smtClean="0">
                <a:solidFill>
                  <a:schemeClr val="tx2"/>
                </a:solidFill>
                <a:cs typeface="Neo Sans Intel"/>
              </a:rPr>
              <a:t>) </a:t>
            </a:r>
            <a:endParaRPr lang="en-US" sz="1400" dirty="0">
              <a:solidFill>
                <a:schemeClr val="tx2"/>
              </a:solidFill>
              <a:cs typeface="Neo Sans Intel"/>
            </a:endParaRPr>
          </a:p>
          <a:p>
            <a:endParaRPr lang="en-US" sz="1000" dirty="0" smtClean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69480" y="3143811"/>
            <a:ext cx="984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2"/>
                </a:solidFill>
                <a:cs typeface="Neo Sans Intel"/>
              </a:rPr>
              <a:t>t</a:t>
            </a:r>
            <a:r>
              <a:rPr lang="en-US" sz="1400" dirty="0" smtClean="0">
                <a:solidFill>
                  <a:schemeClr val="tx2"/>
                </a:solidFill>
                <a:cs typeface="Neo Sans Intel"/>
              </a:rPr>
              <a:t>2 (ToA)</a:t>
            </a:r>
            <a:endParaRPr lang="en-US" sz="1400" dirty="0">
              <a:solidFill>
                <a:schemeClr val="tx2"/>
              </a:solidFill>
              <a:cs typeface="Neo Sans Intel"/>
            </a:endParaRPr>
          </a:p>
          <a:p>
            <a:endParaRPr lang="en-US" sz="1000" dirty="0" smtClean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549914" y="3537206"/>
            <a:ext cx="823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2"/>
                </a:solidFill>
                <a:cs typeface="Neo Sans Intel"/>
              </a:rPr>
              <a:t>t</a:t>
            </a:r>
            <a:r>
              <a:rPr lang="en-US" sz="1400" dirty="0" smtClean="0">
                <a:solidFill>
                  <a:schemeClr val="tx2"/>
                </a:solidFill>
                <a:cs typeface="Neo Sans Intel"/>
              </a:rPr>
              <a:t>3 (</a:t>
            </a:r>
            <a:r>
              <a:rPr lang="en-US" sz="1400" dirty="0" err="1" smtClean="0">
                <a:solidFill>
                  <a:schemeClr val="tx2"/>
                </a:solidFill>
                <a:cs typeface="Neo Sans Intel"/>
              </a:rPr>
              <a:t>ToD</a:t>
            </a:r>
            <a:r>
              <a:rPr lang="en-US" sz="1400" dirty="0" smtClean="0">
                <a:solidFill>
                  <a:schemeClr val="tx2"/>
                </a:solidFill>
                <a:cs typeface="Neo Sans Intel"/>
              </a:rPr>
              <a:t>)</a:t>
            </a:r>
            <a:endParaRPr lang="en-US" sz="1400" dirty="0">
              <a:solidFill>
                <a:schemeClr val="tx2"/>
              </a:solidFill>
              <a:cs typeface="Neo Sans Intel"/>
            </a:endParaRPr>
          </a:p>
          <a:p>
            <a:endParaRPr lang="en-US" sz="1000" dirty="0" smtClean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771800" y="3825064"/>
            <a:ext cx="8665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2"/>
                </a:solidFill>
                <a:cs typeface="Neo Sans Intel"/>
              </a:rPr>
              <a:t>t</a:t>
            </a:r>
            <a:r>
              <a:rPr lang="en-US" sz="1400" dirty="0" smtClean="0">
                <a:solidFill>
                  <a:schemeClr val="tx2"/>
                </a:solidFill>
                <a:cs typeface="Neo Sans Intel"/>
              </a:rPr>
              <a:t>4 (ToA)</a:t>
            </a:r>
            <a:endParaRPr lang="en-US" sz="1000" dirty="0" smtClean="0">
              <a:solidFill>
                <a:schemeClr val="tx2"/>
              </a:solidFill>
              <a:cs typeface="Neo Sans Intel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3615930" y="2535662"/>
            <a:ext cx="1844422" cy="304573"/>
          </a:xfrm>
          <a:prstGeom prst="straightConnector1">
            <a:avLst/>
          </a:prstGeom>
          <a:ln w="1587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933309" y="2356588"/>
            <a:ext cx="984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  <a:cs typeface="Neo Sans Intel"/>
              </a:rPr>
              <a:t>NDPA</a:t>
            </a:r>
            <a:endParaRPr lang="en-US" sz="1000" dirty="0">
              <a:solidFill>
                <a:schemeClr val="tx2"/>
              </a:solidFill>
              <a:cs typeface="Neo Sans Intel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3622428" y="4208829"/>
            <a:ext cx="1844064" cy="245990"/>
          </a:xfrm>
          <a:prstGeom prst="straightConnector1">
            <a:avLst/>
          </a:prstGeom>
          <a:ln w="1587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884968" y="4028103"/>
            <a:ext cx="12400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  <a:cs typeface="Neo Sans Intel"/>
              </a:rPr>
              <a:t>LMR (t2, t3)</a:t>
            </a:r>
            <a:endParaRPr lang="en-US" sz="140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25" name="Rectangle 4"/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913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Ranging in 11bd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800" b="0" dirty="0" smtClean="0"/>
              <a:t>Two </a:t>
            </a:r>
            <a:r>
              <a:rPr lang="en-US" sz="2800" b="0" dirty="0"/>
              <a:t>vehicles can use RTT-based method to estimate range</a:t>
            </a:r>
          </a:p>
          <a:p>
            <a:pPr lvl="1"/>
            <a:r>
              <a:rPr lang="en-US" sz="2000" dirty="0" smtClean="0"/>
              <a:t>Exchange DL and UL PPDUs</a:t>
            </a:r>
          </a:p>
          <a:p>
            <a:pPr lvl="1"/>
            <a:r>
              <a:rPr lang="en-US" sz="2000" dirty="0" smtClean="0"/>
              <a:t>C</a:t>
            </a:r>
            <a:r>
              <a:rPr lang="en-US" sz="2000" b="0" dirty="0" smtClean="0"/>
              <a:t>hannel estimation based on UL/DL PPDU</a:t>
            </a:r>
          </a:p>
          <a:p>
            <a:pPr lvl="1"/>
            <a:r>
              <a:rPr lang="en-US" sz="2000" dirty="0" smtClean="0"/>
              <a:t>ToA estimation based on frequency domain channel estimation</a:t>
            </a:r>
          </a:p>
          <a:p>
            <a:pPr lvl="1"/>
            <a:r>
              <a:rPr lang="en-US" sz="2000" dirty="0" smtClean="0"/>
              <a:t>Use ToA and </a:t>
            </a:r>
            <a:r>
              <a:rPr lang="en-US" sz="2000" dirty="0" err="1" smtClean="0"/>
              <a:t>ToD</a:t>
            </a:r>
            <a:r>
              <a:rPr lang="en-US" sz="2000" dirty="0" smtClean="0"/>
              <a:t> for RTT calculation  </a:t>
            </a:r>
          </a:p>
          <a:p>
            <a:r>
              <a:rPr lang="en-US" sz="2800" b="0" dirty="0"/>
              <a:t>11bd supports 20MHz </a:t>
            </a:r>
            <a:r>
              <a:rPr lang="en-US" sz="2800" b="0" dirty="0" smtClean="0"/>
              <a:t>bandwidth </a:t>
            </a:r>
            <a:r>
              <a:rPr lang="en-US" sz="2800" b="0" dirty="0"/>
              <a:t>PPDU</a:t>
            </a:r>
          </a:p>
          <a:p>
            <a:pPr lvl="1"/>
            <a:r>
              <a:rPr lang="en-US" sz="2400" dirty="0"/>
              <a:t>Higher </a:t>
            </a:r>
            <a:r>
              <a:rPr lang="en-US" sz="2400" dirty="0" smtClean="0"/>
              <a:t>ToA estimation </a:t>
            </a:r>
            <a:r>
              <a:rPr lang="en-US" sz="2400" dirty="0"/>
              <a:t>accuracy than 10MHz bandwidth </a:t>
            </a:r>
            <a:endParaRPr lang="en-US" sz="2800" dirty="0" smtClean="0">
              <a:ea typeface="+mn-ea"/>
              <a:cs typeface="+mn-cs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469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Channel Models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sz="2800" dirty="0">
                <a:ea typeface="+mn-ea"/>
                <a:cs typeface="+mn-cs"/>
              </a:rPr>
              <a:t>C2C channel model is friendly to ToA estimation </a:t>
            </a:r>
          </a:p>
          <a:p>
            <a:pPr lvl="1"/>
            <a:r>
              <a:rPr lang="en-US" sz="2000" dirty="0"/>
              <a:t>Small number of multipath taps </a:t>
            </a:r>
          </a:p>
          <a:p>
            <a:pPr lvl="1"/>
            <a:r>
              <a:rPr lang="en-US" sz="2000" dirty="0"/>
              <a:t>First tap is separated from </a:t>
            </a:r>
            <a:r>
              <a:rPr lang="en-US" sz="2000" dirty="0" smtClean="0"/>
              <a:t>the other taps </a:t>
            </a:r>
            <a:r>
              <a:rPr lang="en-US" sz="2000" dirty="0"/>
              <a:t>by </a:t>
            </a:r>
            <a:r>
              <a:rPr lang="en-US" altLang="zh-CN" sz="2000" dirty="0"/>
              <a:t>dozens of </a:t>
            </a:r>
            <a:r>
              <a:rPr lang="en-US" altLang="zh-CN" sz="2000" dirty="0" smtClean="0"/>
              <a:t>nanoseconds </a:t>
            </a:r>
            <a:r>
              <a:rPr lang="en-US" altLang="zh-CN" sz="2000" dirty="0"/>
              <a:t>or hundred </a:t>
            </a:r>
            <a:r>
              <a:rPr lang="en-US" altLang="zh-CN" sz="2000" dirty="0" smtClean="0"/>
              <a:t>nanoseconds</a:t>
            </a:r>
          </a:p>
          <a:p>
            <a:pPr lvl="1"/>
            <a:r>
              <a:rPr lang="en-US" sz="2000" dirty="0" smtClean="0"/>
              <a:t>Interference from the other taps is small</a:t>
            </a:r>
            <a:endParaRPr lang="en-US" sz="2000" dirty="0"/>
          </a:p>
          <a:p>
            <a:r>
              <a:rPr lang="en-US" sz="2800" b="0" dirty="0" err="1" smtClean="0"/>
              <a:t>TGnF</a:t>
            </a:r>
            <a:r>
              <a:rPr lang="en-US" sz="2800" b="0" dirty="0" smtClean="0"/>
              <a:t> </a:t>
            </a:r>
            <a:r>
              <a:rPr lang="en-US" sz="2800" b="0" dirty="0"/>
              <a:t>channel model </a:t>
            </a:r>
            <a:r>
              <a:rPr lang="en-US" sz="2800" b="0" dirty="0" smtClean="0"/>
              <a:t>is unfriendly to ToA estimation</a:t>
            </a:r>
          </a:p>
          <a:p>
            <a:pPr lvl="1"/>
            <a:r>
              <a:rPr lang="en-US" sz="2000" dirty="0" smtClean="0"/>
              <a:t>Large number of multipath taps</a:t>
            </a:r>
          </a:p>
          <a:p>
            <a:pPr lvl="1"/>
            <a:r>
              <a:rPr lang="en-US" sz="2000" dirty="0" err="1" smtClean="0"/>
              <a:t>Multipaths</a:t>
            </a:r>
            <a:r>
              <a:rPr lang="en-US" sz="2000" dirty="0" smtClean="0"/>
              <a:t> come in cluster</a:t>
            </a:r>
          </a:p>
          <a:p>
            <a:pPr lvl="1"/>
            <a:r>
              <a:rPr lang="en-US" sz="2000" b="0" dirty="0" smtClean="0"/>
              <a:t>First tap follows by other taps</a:t>
            </a:r>
          </a:p>
          <a:p>
            <a:pPr lvl="1"/>
            <a:r>
              <a:rPr lang="en-US" sz="2000" dirty="0" smtClean="0"/>
              <a:t>Interference from other taps is large</a:t>
            </a:r>
          </a:p>
          <a:p>
            <a:pPr lvl="1"/>
            <a:endParaRPr lang="en-US" sz="2000" b="0" dirty="0"/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156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604434"/>
            <a:ext cx="8228012" cy="4567767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sz="2400" dirty="0" smtClean="0">
                <a:ea typeface="+mn-ea"/>
                <a:cs typeface="+mn-cs"/>
              </a:rPr>
              <a:t>Following C2C models are proposed for 11bd </a:t>
            </a:r>
            <a:r>
              <a:rPr lang="en-US" sz="2300" dirty="0" smtClean="0">
                <a:ea typeface="+mn-ea"/>
                <a:cs typeface="+mn-cs"/>
              </a:rPr>
              <a:t>[2]</a:t>
            </a:r>
            <a:r>
              <a:rPr lang="en-US" sz="2200" dirty="0" smtClean="0">
                <a:ea typeface="+mn-ea"/>
                <a:cs typeface="+mn-cs"/>
              </a:rPr>
              <a:t>: </a:t>
            </a:r>
            <a:endParaRPr lang="en-US" sz="2200" dirty="0">
              <a:ea typeface="+mn-ea"/>
              <a:cs typeface="+mn-cs"/>
            </a:endParaRPr>
          </a:p>
          <a:p>
            <a:pPr lvl="1"/>
            <a:endParaRPr lang="en-US" sz="2000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4520332" y="6556702"/>
            <a:ext cx="179536" cy="184666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C2C  Channel Model </a:t>
            </a:r>
            <a:endParaRPr lang="en-US" dirty="0"/>
          </a:p>
        </p:txBody>
      </p:sp>
      <p:pic>
        <p:nvPicPr>
          <p:cNvPr id="5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644" y="2564904"/>
            <a:ext cx="5178652" cy="1357164"/>
          </a:xfrm>
          <a:prstGeom prst="rect">
            <a:avLst/>
          </a:prstGeom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690021" y="2257127"/>
            <a:ext cx="468217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 eaLnBrk="1" hangingPunct="1"/>
            <a:r>
              <a:rPr lang="en-AU" altLang="en-US" sz="1400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Table </a:t>
            </a:r>
            <a:r>
              <a:rPr lang="en-AU" altLang="en-US" sz="1400" dirty="0" smtClean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1: </a:t>
            </a:r>
            <a:r>
              <a:rPr lang="en-AU" altLang="en-US" sz="1400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Rural LOS Parameters</a:t>
            </a:r>
            <a:endParaRPr lang="en-AU" altLang="en-US" dirty="0">
              <a:cs typeface="Times New Roman" panose="02020603050405020304" pitchFamily="18" charset="0"/>
            </a:endParaRPr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644" y="4232076"/>
            <a:ext cx="5178652" cy="1357164"/>
          </a:xfrm>
          <a:prstGeom prst="rect">
            <a:avLst/>
          </a:prstGeom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194076" y="4005064"/>
            <a:ext cx="468218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 eaLnBrk="1" hangingPunct="1"/>
            <a:r>
              <a:rPr lang="en-AU" altLang="en-US" sz="1400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Table </a:t>
            </a:r>
            <a:r>
              <a:rPr lang="en-AU" altLang="en-US" sz="1400" dirty="0" smtClean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2: </a:t>
            </a:r>
            <a:r>
              <a:rPr lang="en-AU" altLang="en-US" sz="1400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Urban Approaching LOS Parameters</a:t>
            </a:r>
            <a:endParaRPr lang="en-AU" altLang="en-US" dirty="0">
              <a:cs typeface="Times New Roman" panose="02020603050405020304" pitchFamily="18" charset="0"/>
            </a:endParaRPr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182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C2C  Channel Model </a:t>
            </a:r>
            <a:r>
              <a:rPr lang="en-US" dirty="0" smtClean="0"/>
              <a:t>(cont’d)</a:t>
            </a:r>
            <a:endParaRPr lang="en-US" dirty="0"/>
          </a:p>
        </p:txBody>
      </p:sp>
      <p:pic>
        <p:nvPicPr>
          <p:cNvPr id="5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0542" y="3439988"/>
            <a:ext cx="5178652" cy="1357164"/>
          </a:xfrm>
          <a:prstGeom prst="rect">
            <a:avLst/>
          </a:prstGeom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907704" y="3193089"/>
            <a:ext cx="467409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 eaLnBrk="1" hangingPunct="1"/>
            <a:r>
              <a:rPr lang="en-AU" altLang="en-US" sz="1400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Table </a:t>
            </a:r>
            <a:r>
              <a:rPr lang="en-AU" altLang="en-US" sz="1400" dirty="0" smtClean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4: </a:t>
            </a:r>
            <a:r>
              <a:rPr lang="en-AU" altLang="en-US" sz="1400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Highway LOS Parameters</a:t>
            </a:r>
            <a:endParaRPr lang="en-AU" altLang="en-US" sz="1200" dirty="0">
              <a:cs typeface="Times New Roman" panose="02020603050405020304" pitchFamily="18" charset="0"/>
            </a:endParaRPr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5942" y="4952156"/>
            <a:ext cx="5178652" cy="1357164"/>
          </a:xfrm>
          <a:prstGeom prst="rect">
            <a:avLst/>
          </a:prstGeom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979712" y="4704464"/>
            <a:ext cx="463570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 eaLnBrk="1" hangingPunct="1"/>
            <a:r>
              <a:rPr lang="en-AU" altLang="en-US" sz="1400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Table </a:t>
            </a:r>
            <a:r>
              <a:rPr lang="en-AU" altLang="en-US" sz="1400" dirty="0" smtClean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5: </a:t>
            </a:r>
            <a:r>
              <a:rPr lang="en-AU" altLang="en-US" sz="1400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Highway NLOS Parameters</a:t>
            </a:r>
            <a:endParaRPr lang="en-AU" altLang="en-US" dirty="0">
              <a:cs typeface="Times New Roman" panose="02020603050405020304" pitchFamily="18" charset="0"/>
            </a:endParaRPr>
          </a:p>
        </p:txBody>
      </p:sp>
      <p:pic>
        <p:nvPicPr>
          <p:cNvPr id="10" name="tabl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7644" y="1927820"/>
            <a:ext cx="5178652" cy="1357164"/>
          </a:xfrm>
          <a:prstGeom prst="rect">
            <a:avLst/>
          </a:prstGeom>
        </p:spPr>
      </p:pic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122069" y="1700808"/>
            <a:ext cx="468217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 eaLnBrk="1" hangingPunct="1"/>
            <a:r>
              <a:rPr lang="en-AU" altLang="en-US" sz="1400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Table </a:t>
            </a:r>
            <a:r>
              <a:rPr lang="en-AU" altLang="en-US" sz="1400" dirty="0" smtClean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3: Urban Crossing </a:t>
            </a:r>
            <a:r>
              <a:rPr lang="en-AU" altLang="en-US" sz="1400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NLOS Parameters</a:t>
            </a:r>
            <a:endParaRPr lang="en-AU" altLang="en-US" dirty="0">
              <a:cs typeface="Times New Roman" panose="02020603050405020304" pitchFamily="18" charset="0"/>
            </a:endParaRPr>
          </a:p>
        </p:txBody>
      </p:sp>
      <p:sp>
        <p:nvSpPr>
          <p:cNvPr id="12" name="Rectangle 4"/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11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TGnF</a:t>
            </a:r>
            <a:r>
              <a:rPr lang="en-US" dirty="0" smtClean="0"/>
              <a:t> Channel Model 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659595"/>
              </p:ext>
            </p:extLst>
          </p:nvPr>
        </p:nvGraphicFramePr>
        <p:xfrm>
          <a:off x="1500330" y="2747402"/>
          <a:ext cx="6312030" cy="119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90"/>
                <a:gridCol w="613327"/>
                <a:gridCol w="613326"/>
                <a:gridCol w="613327"/>
                <a:gridCol w="613327"/>
                <a:gridCol w="613326"/>
                <a:gridCol w="613327"/>
                <a:gridCol w="613327"/>
                <a:gridCol w="613326"/>
                <a:gridCol w="61332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</a:t>
                      </a:r>
                      <a:r>
                        <a:rPr lang="en-US" altLang="zh-CN" sz="1200" dirty="0" smtClean="0"/>
                        <a:t>ap1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T</a:t>
                      </a:r>
                      <a:r>
                        <a:rPr lang="en-US" altLang="zh-CN" sz="1200" dirty="0" smtClean="0"/>
                        <a:t>ap2</a:t>
                      </a:r>
                      <a:endParaRPr lang="en-US" sz="1200" dirty="0" smtClean="0"/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T</a:t>
                      </a:r>
                      <a:r>
                        <a:rPr lang="en-US" altLang="zh-CN" sz="1200" dirty="0" smtClean="0"/>
                        <a:t>ap3</a:t>
                      </a:r>
                      <a:endParaRPr lang="en-US" sz="1200" dirty="0" smtClean="0"/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T</a:t>
                      </a:r>
                      <a:r>
                        <a:rPr lang="en-US" altLang="zh-CN" sz="1200" dirty="0" smtClean="0"/>
                        <a:t>ap4</a:t>
                      </a:r>
                      <a:endParaRPr lang="en-US" sz="1200" dirty="0" smtClean="0"/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T</a:t>
                      </a:r>
                      <a:r>
                        <a:rPr lang="en-US" altLang="zh-CN" sz="1200" dirty="0" smtClean="0"/>
                        <a:t>ap5</a:t>
                      </a:r>
                      <a:endParaRPr lang="en-US" sz="1200" dirty="0" smtClean="0"/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T</a:t>
                      </a:r>
                      <a:r>
                        <a:rPr lang="en-US" altLang="zh-CN" sz="1200" dirty="0" smtClean="0"/>
                        <a:t>ap6</a:t>
                      </a:r>
                      <a:endParaRPr lang="en-US" sz="1200" dirty="0" smtClean="0"/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T</a:t>
                      </a:r>
                      <a:r>
                        <a:rPr lang="en-US" altLang="zh-CN" sz="1200" dirty="0" smtClean="0"/>
                        <a:t>ap7</a:t>
                      </a:r>
                      <a:endParaRPr lang="en-US" sz="1200" dirty="0" smtClean="0"/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</a:t>
                      </a:r>
                      <a:r>
                        <a:rPr lang="en-US" altLang="zh-CN" sz="1200" dirty="0" smtClean="0"/>
                        <a:t>ap8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mtClean="0"/>
                        <a:t>Tap9</a:t>
                      </a:r>
                      <a:endParaRPr lang="en-US" sz="1200" dirty="0" smtClean="0"/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Power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-3.4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-3.7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-4.0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-4.2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-0.9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-1.7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-2.6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-1.5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lang="en-US" altLang="zh-CN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elay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140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180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241814"/>
              </p:ext>
            </p:extLst>
          </p:nvPr>
        </p:nvGraphicFramePr>
        <p:xfrm>
          <a:off x="1497279" y="4534376"/>
          <a:ext cx="6312030" cy="119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8446"/>
                <a:gridCol w="680751"/>
                <a:gridCol w="648072"/>
                <a:gridCol w="684801"/>
                <a:gridCol w="613327"/>
                <a:gridCol w="613326"/>
                <a:gridCol w="613327"/>
                <a:gridCol w="613327"/>
                <a:gridCol w="613326"/>
                <a:gridCol w="61332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</a:t>
                      </a:r>
                      <a:r>
                        <a:rPr lang="en-US" altLang="zh-CN" sz="1200" dirty="0" smtClean="0"/>
                        <a:t>ap10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T</a:t>
                      </a:r>
                      <a:r>
                        <a:rPr lang="en-US" altLang="zh-CN" sz="1200" dirty="0" smtClean="0"/>
                        <a:t>ap11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T</a:t>
                      </a:r>
                      <a:r>
                        <a:rPr lang="en-US" altLang="zh-CN" sz="1200" dirty="0" smtClean="0"/>
                        <a:t>ap12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T</a:t>
                      </a:r>
                      <a:r>
                        <a:rPr lang="en-US" altLang="zh-CN" sz="1200" dirty="0" smtClean="0"/>
                        <a:t>ap13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T</a:t>
                      </a:r>
                      <a:r>
                        <a:rPr lang="en-US" altLang="zh-CN" sz="1200" dirty="0" smtClean="0"/>
                        <a:t>ap14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T</a:t>
                      </a:r>
                      <a:r>
                        <a:rPr lang="en-US" altLang="zh-CN" sz="1200" dirty="0" smtClean="0"/>
                        <a:t>ap15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T</a:t>
                      </a:r>
                      <a:r>
                        <a:rPr lang="en-US" altLang="zh-CN" sz="1200" dirty="0" smtClean="0"/>
                        <a:t>ap16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</a:t>
                      </a:r>
                      <a:r>
                        <a:rPr lang="en-US" altLang="zh-CN" sz="1200" dirty="0" smtClean="0"/>
                        <a:t>ap17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</a:t>
                      </a:r>
                      <a:r>
                        <a:rPr lang="en-US" altLang="zh-CN" sz="1200" dirty="0" smtClean="0"/>
                        <a:t>ap18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Units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-3.0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-4.2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-5.8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-5.2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-7.9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-9.5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-13.0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-16.3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-21.2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dB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230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280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330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490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730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1050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ns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604434"/>
            <a:ext cx="8228012" cy="456776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dirty="0" err="1" smtClean="0">
                <a:solidFill>
                  <a:schemeClr val="tx2"/>
                </a:solidFill>
                <a:cs typeface="Neo Sans Intel"/>
              </a:rPr>
              <a:t>TGnF</a:t>
            </a:r>
            <a:r>
              <a:rPr lang="en-US" sz="2400" b="0" dirty="0" smtClean="0">
                <a:solidFill>
                  <a:schemeClr val="tx2"/>
                </a:solidFill>
                <a:cs typeface="Neo Sans Intel"/>
              </a:rPr>
              <a:t> model is defined for large space environment</a:t>
            </a:r>
            <a:r>
              <a:rPr lang="en-US" sz="2400" b="0" dirty="0" smtClean="0">
                <a:solidFill>
                  <a:schemeClr val="bg1"/>
                </a:solidFill>
                <a:cs typeface="Neo Sans Intel"/>
              </a:rPr>
              <a:t>s</a:t>
            </a:r>
            <a:r>
              <a:rPr lang="en-US" sz="2400" b="0" dirty="0" smtClean="0">
                <a:solidFill>
                  <a:schemeClr val="tx2"/>
                </a:solidFill>
                <a:cs typeface="Neo Sans Intel"/>
              </a:rPr>
              <a:t>(indoor and outdoor).</a:t>
            </a:r>
            <a:r>
              <a:rPr lang="en-US" sz="2100" b="0" dirty="0" smtClean="0">
                <a:solidFill>
                  <a:schemeClr val="tx2"/>
                </a:solidFill>
                <a:cs typeface="Neo Sans Intel"/>
              </a:rPr>
              <a:t> </a:t>
            </a:r>
            <a:r>
              <a:rPr lang="en-US" sz="2300" b="0" dirty="0">
                <a:solidFill>
                  <a:schemeClr val="tx2"/>
                </a:solidFill>
                <a:cs typeface="Neo Sans Intel"/>
              </a:rPr>
              <a:t>[3]</a:t>
            </a:r>
          </a:p>
          <a:p>
            <a:endParaRPr lang="en-US" sz="180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12" name="Rectangle 4"/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161647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" id="{3B0AC2D6-C328-43EE-8553-7A3A52AEAF9E}" vid="{3D3BE63C-03DC-4BC6-8270-6C5C58F7294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229590</TotalTime>
  <Words>939</Words>
  <Application>Microsoft Office PowerPoint</Application>
  <PresentationFormat>On-screen Show (4:3)</PresentationFormat>
  <Paragraphs>219</Paragraphs>
  <Slides>16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MS Gothic</vt:lpstr>
      <vt:lpstr>Neo Sans Intel</vt:lpstr>
      <vt:lpstr>Arial</vt:lpstr>
      <vt:lpstr>Calibri</vt:lpstr>
      <vt:lpstr>Times New Roman</vt:lpstr>
      <vt:lpstr>Theme1</vt:lpstr>
      <vt:lpstr>Document</vt:lpstr>
      <vt:lpstr>Ranging Performance in 11bd</vt:lpstr>
      <vt:lpstr>Introduction</vt:lpstr>
      <vt:lpstr>11az Ranging Sequence</vt:lpstr>
      <vt:lpstr>RTT Calculation</vt:lpstr>
      <vt:lpstr>Ranging in 11bd</vt:lpstr>
      <vt:lpstr>Two Channel Models</vt:lpstr>
      <vt:lpstr>C2C  Channel Model </vt:lpstr>
      <vt:lpstr>C2C  Channel Model (cont’d)</vt:lpstr>
      <vt:lpstr>TGnF Channel Model </vt:lpstr>
      <vt:lpstr>Simulation </vt:lpstr>
      <vt:lpstr>Results for 10MHz C2C </vt:lpstr>
      <vt:lpstr>Results for 20MHz C2C </vt:lpstr>
      <vt:lpstr>Results for 20MHz TGnF</vt:lpstr>
      <vt:lpstr>Remarks</vt:lpstr>
      <vt:lpstr>Conclusions </vt:lpstr>
      <vt:lpstr>Reference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FTM timing accuracy</dc:title>
  <dc:subject>FTM timing accuracy</dc:subject>
  <dc:creator>Jonathan Segev</dc:creator>
  <cp:keywords>CTPClassification=CTP_PUBLIC:VisualMarkings=, CTPClassification=CTP_NT</cp:keywords>
  <cp:lastModifiedBy>Jiang, Feng1</cp:lastModifiedBy>
  <cp:revision>2875</cp:revision>
  <cp:lastPrinted>2017-04-25T02:33:57Z</cp:lastPrinted>
  <dcterms:created xsi:type="dcterms:W3CDTF">2009-11-13T19:11:16Z</dcterms:created>
  <dcterms:modified xsi:type="dcterms:W3CDTF">2019-05-14T00:01:03Z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d71d1fbb-c41d-445f-abe6-e8f3d6e1476f</vt:lpwstr>
  </property>
  <property fmtid="{D5CDD505-2E9C-101B-9397-08002B2CF9AE}" pid="4" name="CTP_BU">
    <vt:lpwstr>NA</vt:lpwstr>
  </property>
  <property fmtid="{D5CDD505-2E9C-101B-9397-08002B2CF9AE}" pid="5" name="CTP_TimeStamp">
    <vt:lpwstr>2019-05-08 18:06:04Z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