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14"/>
  </p:notesMasterIdLst>
  <p:handoutMasterIdLst>
    <p:handoutMasterId r:id="rId15"/>
  </p:handoutMasterIdLst>
  <p:sldIdLst>
    <p:sldId id="256" r:id="rId2"/>
    <p:sldId id="266" r:id="rId3"/>
    <p:sldId id="333" r:id="rId4"/>
    <p:sldId id="334" r:id="rId5"/>
    <p:sldId id="336" r:id="rId6"/>
    <p:sldId id="337" r:id="rId7"/>
    <p:sldId id="338" r:id="rId8"/>
    <p:sldId id="335" r:id="rId9"/>
    <p:sldId id="339" r:id="rId10"/>
    <p:sldId id="340" r:id="rId11"/>
    <p:sldId id="341"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0" d="100"/>
          <a:sy n="70" d="100"/>
        </p:scale>
        <p:origin x="344"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2" d="100"/>
          <a:sy n="52" d="100"/>
        </p:scale>
        <p:origin x="2668" y="6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3</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419123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279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856124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6</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634076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20359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8</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1517108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802.11-19/0855r1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itu.int/en/ITU-R/study-groups/rsg5/rwp5d/imt-adv/Pages/submission-eval.asp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itu.int/en/ITU-R/study-groups/rsg5/rwp5d/imt-2020/Pages/submission-eval.asp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Comments on </a:t>
            </a:r>
            <a:r>
              <a:rPr lang="en-US" sz="2800" dirty="0" smtClean="0"/>
              <a:t>Proposal to Submit </a:t>
            </a:r>
            <a:r>
              <a:rPr lang="en-US" sz="2800" dirty="0"/>
              <a:t>IEEE 802.11ax and EUHT to ITU for </a:t>
            </a:r>
            <a:r>
              <a:rPr lang="en-US" sz="2800" dirty="0" smtClean="0"/>
              <a:t>IMT-2020</a:t>
            </a:r>
            <a:endParaRPr lang="en-GB" dirty="0">
              <a:solidFill>
                <a:srgbClr val="FF0000"/>
              </a:solidFill>
            </a:endParaRPr>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2019-05-12</a:t>
            </a:r>
            <a:endParaRPr lang="en-GB" sz="2000" b="0" dirty="0"/>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May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197403660"/>
              </p:ext>
            </p:extLst>
          </p:nvPr>
        </p:nvGraphicFramePr>
        <p:xfrm>
          <a:off x="436563" y="2505075"/>
          <a:ext cx="11152187" cy="4173538"/>
        </p:xfrm>
        <a:graphic>
          <a:graphicData uri="http://schemas.openxmlformats.org/presentationml/2006/ole">
            <mc:AlternateContent xmlns:mc="http://schemas.openxmlformats.org/markup-compatibility/2006">
              <mc:Choice xmlns:v="urn:schemas-microsoft-com:vml" Requires="v">
                <p:oleObj spid="_x0000_s3351" name="Document" r:id="rId4" imgW="8343510" imgH="3106756" progId="Word.Document.8">
                  <p:embed/>
                </p:oleObj>
              </mc:Choice>
              <mc:Fallback>
                <p:oleObj name="Document" r:id="rId4" imgW="8343510" imgH="3106756" progId="Word.Document.8">
                  <p:embed/>
                  <p:pic>
                    <p:nvPicPr>
                      <p:cNvPr id="3075" name="Object 3"/>
                      <p:cNvPicPr>
                        <a:picLocks noChangeAspect="1" noChangeArrowheads="1"/>
                      </p:cNvPicPr>
                      <p:nvPr/>
                    </p:nvPicPr>
                    <p:blipFill>
                      <a:blip r:embed="rId5"/>
                      <a:srcRect/>
                      <a:stretch>
                        <a:fillRect/>
                      </a:stretch>
                    </p:blipFill>
                    <p:spPr bwMode="auto">
                      <a:xfrm>
                        <a:off x="436563" y="2505075"/>
                        <a:ext cx="11152187" cy="417353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800" dirty="0" smtClean="0"/>
              <a:t>Comments </a:t>
            </a:r>
            <a:r>
              <a:rPr lang="en-US" altLang="en-US" sz="2800" dirty="0"/>
              <a:t>on joint EUHT and 802.11 submission to IMT-2020</a:t>
            </a:r>
            <a:endParaRPr lang="en-US" sz="2800" dirty="0"/>
          </a:p>
        </p:txBody>
      </p:sp>
      <p:sp>
        <p:nvSpPr>
          <p:cNvPr id="3" name="Content Placeholder 2"/>
          <p:cNvSpPr>
            <a:spLocks noGrp="1"/>
          </p:cNvSpPr>
          <p:nvPr>
            <p:ph idx="1"/>
          </p:nvPr>
        </p:nvSpPr>
        <p:spPr>
          <a:xfrm>
            <a:off x="914401" y="1600200"/>
            <a:ext cx="10361084" cy="4113213"/>
          </a:xfrm>
        </p:spPr>
        <p:txBody>
          <a:bodyPr/>
          <a:lstStyle/>
          <a:p>
            <a:pPr>
              <a:buFont typeface="Arial" panose="020B0604020202020204" pitchFamily="34" charset="0"/>
              <a:buChar char="•"/>
            </a:pPr>
            <a:r>
              <a:rPr lang="en-US" sz="2000" dirty="0" smtClean="0">
                <a:solidFill>
                  <a:schemeClr val="tx1"/>
                </a:solidFill>
              </a:rPr>
              <a:t>Past discussion in 802.11 did not identify enough support or value in making a 802.11 submission to IMT-2020 – we believe this to still be the case today</a:t>
            </a:r>
          </a:p>
          <a:p>
            <a:pPr>
              <a:buFont typeface="Arial" panose="020B0604020202020204" pitchFamily="34" charset="0"/>
              <a:buChar char="•"/>
            </a:pPr>
            <a:r>
              <a:rPr lang="en-US" sz="2000" dirty="0" smtClean="0">
                <a:solidFill>
                  <a:schemeClr val="tx1"/>
                </a:solidFill>
              </a:rPr>
              <a:t>However, even in the unlikely event this has changed, any submission to IMT-2020 should only include technologies that are familiar to the 802.11 membership</a:t>
            </a:r>
          </a:p>
          <a:p>
            <a:pPr lvl="1">
              <a:buFont typeface="Arial" panose="020B0604020202020204" pitchFamily="34" charset="0"/>
              <a:buChar char="•"/>
            </a:pPr>
            <a:r>
              <a:rPr lang="en-US" sz="1800" dirty="0" smtClean="0">
                <a:solidFill>
                  <a:schemeClr val="tx1"/>
                </a:solidFill>
              </a:rPr>
              <a:t>Fair to say that the majority of 802.11 members are not familiar with the EUHT technology</a:t>
            </a:r>
          </a:p>
          <a:p>
            <a:pPr lvl="1">
              <a:buFont typeface="Arial" panose="020B0604020202020204" pitchFamily="34" charset="0"/>
              <a:buChar char="•"/>
            </a:pPr>
            <a:r>
              <a:rPr lang="en-US" sz="1800" dirty="0" smtClean="0">
                <a:solidFill>
                  <a:schemeClr val="tx1"/>
                </a:solidFill>
              </a:rPr>
              <a:t>EUHT was not </a:t>
            </a:r>
            <a:r>
              <a:rPr lang="en-US" sz="1800" dirty="0">
                <a:solidFill>
                  <a:schemeClr val="tx1"/>
                </a:solidFill>
              </a:rPr>
              <a:t>developed using the IEEE 802 process and open to contributions from </a:t>
            </a:r>
            <a:r>
              <a:rPr lang="en-US" sz="1800" dirty="0" smtClean="0">
                <a:solidFill>
                  <a:schemeClr val="tx1"/>
                </a:solidFill>
              </a:rPr>
              <a:t>any 802.11 member</a:t>
            </a:r>
          </a:p>
          <a:p>
            <a:pPr>
              <a:buFont typeface="Arial" panose="020B0604020202020204" pitchFamily="34" charset="0"/>
              <a:buChar char="•"/>
            </a:pPr>
            <a:r>
              <a:rPr lang="en-US" sz="2000" dirty="0" smtClean="0">
                <a:solidFill>
                  <a:schemeClr val="tx1"/>
                </a:solidFill>
              </a:rPr>
              <a:t>It is not appropriate for IEEE 802 to endorse a non-standard, proprietary technology – would create a precedence for the future.</a:t>
            </a:r>
          </a:p>
          <a:p>
            <a:pPr>
              <a:buFont typeface="Arial" panose="020B0604020202020204" pitchFamily="34" charset="0"/>
              <a:buChar char="•"/>
            </a:pPr>
            <a:r>
              <a:rPr lang="en-US" sz="2000" dirty="0"/>
              <a:t>In the past, IEEE 802 expressed several concerns with </a:t>
            </a:r>
            <a:r>
              <a:rPr lang="en-US" sz="2000" dirty="0" smtClean="0"/>
              <a:t>regards to the </a:t>
            </a:r>
            <a:r>
              <a:rPr lang="en-US" sz="2000" dirty="0"/>
              <a:t>EUHT technology as documented in </a:t>
            </a:r>
            <a:r>
              <a:rPr lang="pt-BR" sz="2000" dirty="0" smtClean="0"/>
              <a:t>11-11-0865-00-0jtc-802-11 [1]</a:t>
            </a:r>
          </a:p>
          <a:p>
            <a:pPr>
              <a:buFont typeface="Arial" panose="020B0604020202020204" pitchFamily="34" charset="0"/>
              <a:buChar char="•"/>
            </a:pPr>
            <a:r>
              <a:rPr lang="en-US" sz="2000" dirty="0" smtClean="0">
                <a:solidFill>
                  <a:schemeClr val="tx1"/>
                </a:solidFill>
              </a:rPr>
              <a:t>Assuming an optimistic case where such a joint submission to IMT-2020 were to be successful in obtaining IMT designation, there is the possibility that the Wi-Fi market would need to support an unfamiliar technology (i.e., EUHT) in their products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Joseph Levy (InterDigital)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5330348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Summary and Recommendations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The idea of IEEE 802 submission to IMT-2020 has been extensively </a:t>
            </a:r>
            <a:r>
              <a:rPr lang="en-US" dirty="0"/>
              <a:t>and repeatedly discussed </a:t>
            </a:r>
            <a:r>
              <a:rPr lang="en-US" dirty="0" smtClean="0"/>
              <a:t>in IEEE 802</a:t>
            </a:r>
          </a:p>
          <a:p>
            <a:pPr>
              <a:buFont typeface="Arial" panose="020B0604020202020204" pitchFamily="34" charset="0"/>
              <a:buChar char="•"/>
            </a:pPr>
            <a:r>
              <a:rPr lang="en-US" dirty="0" smtClean="0"/>
              <a:t>There are major concerns about the merit of such submission, feasibility and interest in IEEE 802.11</a:t>
            </a:r>
          </a:p>
          <a:p>
            <a:pPr>
              <a:buFont typeface="Arial" panose="020B0604020202020204" pitchFamily="34" charset="0"/>
              <a:buChar char="•"/>
            </a:pPr>
            <a:r>
              <a:rPr lang="en-US" dirty="0" smtClean="0">
                <a:solidFill>
                  <a:schemeClr val="tx1"/>
                </a:solidFill>
              </a:rPr>
              <a:t>Moreover, there are significant implications if IEEE 802 were to accept to make a joint submission with EUHT to IMT-2020</a:t>
            </a:r>
          </a:p>
          <a:p>
            <a:pPr>
              <a:buFont typeface="Arial" panose="020B0604020202020204" pitchFamily="34" charset="0"/>
              <a:buChar char="•"/>
            </a:pPr>
            <a:r>
              <a:rPr lang="en-US" dirty="0" smtClean="0">
                <a:solidFill>
                  <a:schemeClr val="tx1"/>
                </a:solidFill>
              </a:rPr>
              <a:t>Therefore, we do not support or recommend a joint submission of EUHT and 802.11ax to IMT-2020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Joseph Levy (InterDigital)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848723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38361" y="1676400"/>
            <a:ext cx="10361084" cy="4113213"/>
          </a:xfrm>
        </p:spPr>
        <p:txBody>
          <a:bodyPr/>
          <a:lstStyle/>
          <a:p>
            <a:pPr marL="0" indent="0"/>
            <a:r>
              <a:rPr lang="en-US" sz="2000" dirty="0" smtClean="0"/>
              <a:t>[1] </a:t>
            </a:r>
            <a:r>
              <a:rPr lang="pt-BR" sz="2000" dirty="0" smtClean="0"/>
              <a:t>11-11-0865-00, </a:t>
            </a:r>
            <a:r>
              <a:rPr lang="en-US" sz="2000" dirty="0" smtClean="0"/>
              <a:t>IEEE802.11 </a:t>
            </a:r>
            <a:r>
              <a:rPr lang="en-US" sz="2000" dirty="0"/>
              <a:t>Perspectives on document 6N14746 (NB of China’s contribution on the MAC and PHY Specs for Wireless high data rate application - 5.4.2 in 6N14603 WG 1 Agenda</a:t>
            </a:r>
            <a:r>
              <a:rPr lang="en-US" sz="2000" dirty="0" smtClean="0"/>
              <a:t>), 2011</a:t>
            </a:r>
            <a:endParaRPr lang="en-US" sz="2000" dirty="0"/>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smtClean="0"/>
              <a:t>Outline</a:t>
            </a:r>
            <a:endParaRPr lang="en-US" altLang="en-US" dirty="0"/>
          </a:p>
        </p:txBody>
      </p:sp>
      <p:sp>
        <p:nvSpPr>
          <p:cNvPr id="20483" name="Rectangle 3"/>
          <p:cNvSpPr>
            <a:spLocks noGrp="1" noChangeArrowheads="1"/>
          </p:cNvSpPr>
          <p:nvPr>
            <p:ph idx="1"/>
          </p:nvPr>
        </p:nvSpPr>
        <p:spPr>
          <a:xfrm>
            <a:off x="656724" y="1676400"/>
            <a:ext cx="10978036" cy="4794660"/>
          </a:xfrm>
        </p:spPr>
        <p:txBody>
          <a:bodyPr/>
          <a:lstStyle/>
          <a:p>
            <a:pPr marL="457200" indent="-457200">
              <a:spcBef>
                <a:spcPts val="200"/>
              </a:spcBef>
              <a:buFont typeface="+mj-lt"/>
              <a:buAutoNum type="arabicPeriod"/>
              <a:defRPr/>
            </a:pPr>
            <a:r>
              <a:rPr lang="en-US" altLang="en-US" dirty="0" smtClean="0"/>
              <a:t>Background from IEEE 802 EC 5G SC</a:t>
            </a:r>
          </a:p>
          <a:p>
            <a:pPr marL="457200" indent="-457200">
              <a:spcBef>
                <a:spcPts val="200"/>
              </a:spcBef>
              <a:buFont typeface="+mj-lt"/>
              <a:buAutoNum type="arabicPeriod"/>
              <a:defRPr/>
            </a:pPr>
            <a:r>
              <a:rPr lang="en-US" altLang="en-US" dirty="0" smtClean="0"/>
              <a:t>Information about IMT-</a:t>
            </a:r>
            <a:r>
              <a:rPr lang="en-US" altLang="en-US" dirty="0" err="1" smtClean="0"/>
              <a:t>Adv</a:t>
            </a:r>
            <a:r>
              <a:rPr lang="en-US" altLang="en-US" dirty="0" smtClean="0"/>
              <a:t> and IMT-2020 submissions</a:t>
            </a:r>
          </a:p>
          <a:p>
            <a:pPr marL="457200" indent="-457200">
              <a:spcBef>
                <a:spcPts val="200"/>
              </a:spcBef>
              <a:buFont typeface="+mj-lt"/>
              <a:buAutoNum type="arabicPeriod"/>
              <a:defRPr/>
            </a:pPr>
            <a:r>
              <a:rPr lang="en-US" altLang="en-US" dirty="0" smtClean="0">
                <a:solidFill>
                  <a:schemeClr val="tx1"/>
                </a:solidFill>
              </a:rPr>
              <a:t>Comments on joint EUHT and 802.11 submission to IMT-2020</a:t>
            </a:r>
          </a:p>
          <a:p>
            <a:pPr marL="457200" indent="-457200">
              <a:spcBef>
                <a:spcPts val="200"/>
              </a:spcBef>
              <a:buFont typeface="+mj-lt"/>
              <a:buAutoNum type="arabicPeriod"/>
              <a:defRPr/>
            </a:pPr>
            <a:r>
              <a:rPr lang="en-US" altLang="en-US" dirty="0" smtClean="0"/>
              <a:t>Summary and Recommendations</a:t>
            </a: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555810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r>
              <a:rPr lang="en-US" altLang="en-US" dirty="0"/>
              <a:t>Background from IEEE 802 EC 5G </a:t>
            </a:r>
            <a:r>
              <a:rPr lang="en-US" altLang="en-US" dirty="0" smtClean="0"/>
              <a:t>SC and AANI (1/2)</a:t>
            </a:r>
            <a:endParaRPr lang="en-US" altLang="en-US" dirty="0"/>
          </a:p>
        </p:txBody>
      </p:sp>
      <p:sp>
        <p:nvSpPr>
          <p:cNvPr id="20483" name="Rectangle 3"/>
          <p:cNvSpPr>
            <a:spLocks noGrp="1" noChangeArrowheads="1"/>
          </p:cNvSpPr>
          <p:nvPr>
            <p:ph idx="1"/>
          </p:nvPr>
        </p:nvSpPr>
        <p:spPr>
          <a:xfrm>
            <a:off x="762000" y="1343026"/>
            <a:ext cx="10978036" cy="4794660"/>
          </a:xfrm>
        </p:spPr>
        <p:txBody>
          <a:bodyPr/>
          <a:lstStyle/>
          <a:p>
            <a:pPr marL="457200" indent="-457200">
              <a:spcBef>
                <a:spcPts val="200"/>
              </a:spcBef>
              <a:buFont typeface="+mj-lt"/>
              <a:buAutoNum type="arabicPeriod"/>
              <a:defRPr/>
            </a:pPr>
            <a:r>
              <a:rPr lang="en-US" altLang="en-US" dirty="0" smtClean="0"/>
              <a:t>EC 5G SC Action B3 Adopted </a:t>
            </a:r>
            <a:r>
              <a:rPr lang="en-US" altLang="en-US" dirty="0"/>
              <a:t>(EC-16-0119-01-5GSG</a:t>
            </a:r>
            <a:r>
              <a:rPr lang="en-US" altLang="en-US" dirty="0" smtClean="0"/>
              <a:t>): IMT Proposal, External Proposal</a:t>
            </a:r>
          </a:p>
          <a:p>
            <a:pPr lvl="1">
              <a:spcBef>
                <a:spcPts val="200"/>
              </a:spcBef>
              <a:buFont typeface="Arial" panose="020B0604020202020204" pitchFamily="34" charset="0"/>
              <a:buChar char="•"/>
              <a:defRPr/>
            </a:pPr>
            <a:r>
              <a:rPr lang="en-US" altLang="en-US" dirty="0" smtClean="0">
                <a:solidFill>
                  <a:srgbClr val="0070C0"/>
                </a:solidFill>
              </a:rPr>
              <a:t>Support development of a 3GPP proposal for IMT-2020 incorporating references to integration of IEEE 802.11 </a:t>
            </a:r>
            <a:r>
              <a:rPr lang="en-US" altLang="en-US" dirty="0" smtClean="0"/>
              <a:t>or an IEEE 802 Access Network.</a:t>
            </a:r>
          </a:p>
          <a:p>
            <a:pPr lvl="1">
              <a:spcBef>
                <a:spcPts val="200"/>
              </a:spcBef>
              <a:buFont typeface="Arial" panose="020B0604020202020204" pitchFamily="34" charset="0"/>
              <a:buChar char="•"/>
              <a:defRPr/>
            </a:pPr>
            <a:r>
              <a:rPr lang="en-US" altLang="en-US" dirty="0"/>
              <a:t>This is confirmed by the straw poll results (25 July</a:t>
            </a:r>
            <a:r>
              <a:rPr lang="en-US" altLang="en-US" dirty="0" smtClean="0"/>
              <a:t>)</a:t>
            </a:r>
          </a:p>
          <a:p>
            <a:pPr marL="457200" indent="-457200">
              <a:spcBef>
                <a:spcPts val="200"/>
              </a:spcBef>
              <a:buFont typeface="+mj-lt"/>
              <a:buAutoNum type="arabicPeriod"/>
              <a:defRPr/>
            </a:pPr>
            <a:r>
              <a:rPr lang="en-US" altLang="en-US" dirty="0" smtClean="0"/>
              <a:t>LS </a:t>
            </a:r>
            <a:r>
              <a:rPr lang="en-US" altLang="en-US" dirty="0"/>
              <a:t>to </a:t>
            </a:r>
            <a:r>
              <a:rPr lang="en-US" altLang="en-US" dirty="0" smtClean="0"/>
              <a:t>3GPP (802.11-16/1101r10</a:t>
            </a:r>
            <a:r>
              <a:rPr lang="en-US" altLang="en-US" dirty="0"/>
              <a:t>): LS from 802.11 to 3GPP RAN and SA on </a:t>
            </a:r>
            <a:r>
              <a:rPr lang="en-US" altLang="en-US" dirty="0" smtClean="0"/>
              <a:t>IMT-2020</a:t>
            </a:r>
          </a:p>
          <a:p>
            <a:pPr marL="857250" lvl="1" indent="-457200">
              <a:spcBef>
                <a:spcPts val="200"/>
              </a:spcBef>
              <a:buFont typeface="Arial" panose="020B0604020202020204" pitchFamily="34" charset="0"/>
              <a:buChar char="•"/>
              <a:defRPr/>
            </a:pPr>
            <a:r>
              <a:rPr lang="en-US" dirty="0" smtClean="0"/>
              <a:t>GPP </a:t>
            </a:r>
            <a:r>
              <a:rPr lang="en-US" dirty="0"/>
              <a:t>RAN TSG and the IEEE 802.11 WG </a:t>
            </a:r>
            <a:r>
              <a:rPr lang="en-US" dirty="0" smtClean="0"/>
              <a:t>to </a:t>
            </a:r>
            <a:r>
              <a:rPr lang="en-US" dirty="0"/>
              <a:t>work together to improve WLAN aggregation and overall network </a:t>
            </a:r>
            <a:r>
              <a:rPr lang="en-US" dirty="0" smtClean="0"/>
              <a:t>performance</a:t>
            </a:r>
          </a:p>
          <a:p>
            <a:pPr marL="857250" lvl="1" indent="-457200">
              <a:spcBef>
                <a:spcPts val="200"/>
              </a:spcBef>
              <a:buFont typeface="Arial" panose="020B0604020202020204" pitchFamily="34" charset="0"/>
              <a:buChar char="•"/>
              <a:defRPr/>
            </a:pPr>
            <a:r>
              <a:rPr lang="en-US" altLang="en-US" dirty="0"/>
              <a:t>I</a:t>
            </a:r>
            <a:r>
              <a:rPr lang="en-US" altLang="en-US" dirty="0" smtClean="0"/>
              <a:t>mproving </a:t>
            </a:r>
            <a:r>
              <a:rPr lang="en-US" altLang="en-US" dirty="0"/>
              <a:t>WLAN aggregation to assist 3GPP in providing complimentary ways of meeting some IMT-2020 use case requirements, potentially leading towards inclusion in an IMT-2020 submission</a:t>
            </a:r>
            <a:r>
              <a:rPr lang="en-US" altLang="en-US" dirty="0" smtClean="0"/>
              <a:t>.</a:t>
            </a:r>
          </a:p>
          <a:p>
            <a:pPr marL="857250" lvl="1" indent="-457200">
              <a:spcBef>
                <a:spcPts val="200"/>
              </a:spcBef>
              <a:buFont typeface="Arial" panose="020B0604020202020204" pitchFamily="34" charset="0"/>
              <a:buChar char="•"/>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6027917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r>
              <a:rPr lang="en-US" altLang="en-US" dirty="0"/>
              <a:t>Background from IEEE 802 EC 5G </a:t>
            </a:r>
            <a:r>
              <a:rPr lang="en-US" altLang="en-US" dirty="0" smtClean="0"/>
              <a:t>SC and AANI 2/2)</a:t>
            </a:r>
            <a:endParaRPr lang="en-US" altLang="en-US" dirty="0"/>
          </a:p>
        </p:txBody>
      </p:sp>
      <p:sp>
        <p:nvSpPr>
          <p:cNvPr id="20483" name="Rectangle 3"/>
          <p:cNvSpPr>
            <a:spLocks noGrp="1" noChangeArrowheads="1"/>
          </p:cNvSpPr>
          <p:nvPr>
            <p:ph idx="1"/>
          </p:nvPr>
        </p:nvSpPr>
        <p:spPr>
          <a:xfrm>
            <a:off x="762000" y="1343026"/>
            <a:ext cx="10978036" cy="4794660"/>
          </a:xfrm>
        </p:spPr>
        <p:txBody>
          <a:bodyPr/>
          <a:lstStyle/>
          <a:p>
            <a:pPr marL="457200" indent="-457200">
              <a:spcBef>
                <a:spcPts val="200"/>
              </a:spcBef>
              <a:buFont typeface="+mj-lt"/>
              <a:buAutoNum type="arabicPeriod"/>
              <a:defRPr/>
            </a:pPr>
            <a:r>
              <a:rPr lang="en-US" altLang="en-US" dirty="0" smtClean="0"/>
              <a:t>Proposed Submission of 802.11 </a:t>
            </a:r>
            <a:r>
              <a:rPr lang="en-US" altLang="en-US" dirty="0"/>
              <a:t>based </a:t>
            </a:r>
            <a:r>
              <a:rPr lang="en-US" altLang="en-US" dirty="0" err="1"/>
              <a:t>mmWave</a:t>
            </a:r>
            <a:r>
              <a:rPr lang="en-US" altLang="en-US" dirty="0"/>
              <a:t> system </a:t>
            </a:r>
            <a:r>
              <a:rPr lang="en-US" altLang="en-US" dirty="0" smtClean="0"/>
              <a:t>to IMT-2020 (</a:t>
            </a:r>
            <a:r>
              <a:rPr lang="en-US" dirty="0"/>
              <a:t>IEEE </a:t>
            </a:r>
            <a:r>
              <a:rPr lang="en-US" dirty="0" smtClean="0"/>
              <a:t>802.11-16/1067r2</a:t>
            </a:r>
            <a:r>
              <a:rPr lang="en-US" dirty="0"/>
              <a:t>)</a:t>
            </a:r>
            <a:endParaRPr lang="en-US" altLang="en-US" dirty="0" smtClean="0"/>
          </a:p>
          <a:p>
            <a:pPr lvl="1">
              <a:spcBef>
                <a:spcPts val="200"/>
              </a:spcBef>
              <a:buFont typeface="Arial" panose="020B0604020202020204" pitchFamily="34" charset="0"/>
              <a:buChar char="•"/>
              <a:defRPr/>
            </a:pPr>
            <a:r>
              <a:rPr lang="en-US" altLang="en-US" dirty="0" smtClean="0"/>
              <a:t>AANI discuss the proposal and some prep work was conduced between Nov 2017-Jan 2018</a:t>
            </a:r>
          </a:p>
          <a:p>
            <a:pPr lvl="1">
              <a:spcBef>
                <a:spcPts val="200"/>
              </a:spcBef>
              <a:buFont typeface="Arial" panose="020B0604020202020204" pitchFamily="34" charset="0"/>
              <a:buChar char="•"/>
              <a:defRPr/>
            </a:pPr>
            <a:r>
              <a:rPr lang="en-US" altLang="en-US" dirty="0" smtClean="0"/>
              <a:t>AANI Straw Polls (</a:t>
            </a:r>
            <a:r>
              <a:rPr lang="en-US" dirty="0" smtClean="0"/>
              <a:t>802.11-18/0228r1): </a:t>
            </a:r>
            <a:r>
              <a:rPr lang="en-US" altLang="en-US" dirty="0" smtClean="0"/>
              <a:t>showed lack of majority support for submission. </a:t>
            </a:r>
          </a:p>
          <a:p>
            <a:pPr lvl="1">
              <a:spcBef>
                <a:spcPts val="200"/>
              </a:spcBef>
              <a:buFont typeface="Arial" panose="020B0604020202020204" pitchFamily="34" charset="0"/>
              <a:buChar char="•"/>
              <a:defRPr/>
            </a:pPr>
            <a:r>
              <a:rPr lang="en-US" altLang="en-US" dirty="0" smtClean="0"/>
              <a:t>Motion in 802.11 approved (</a:t>
            </a:r>
            <a:r>
              <a:rPr lang="en-US" dirty="0" smtClean="0"/>
              <a:t>802.11-18/0228r1)</a:t>
            </a:r>
            <a:r>
              <a:rPr lang="en-US" altLang="en-US" dirty="0" smtClean="0"/>
              <a:t>: The </a:t>
            </a:r>
            <a:r>
              <a:rPr lang="en-US" altLang="en-US" dirty="0"/>
              <a:t>AANI SC is unable to recommend an IMT-2020 submission for the January 2018 </a:t>
            </a:r>
            <a:r>
              <a:rPr lang="en-US" altLang="en-US" dirty="0" smtClean="0"/>
              <a:t>meeting </a:t>
            </a:r>
            <a:r>
              <a:rPr lang="en-US" altLang="en-US" dirty="0"/>
              <a:t>but intends to continue to consider the open issues until the end of the March 802.11 meeting</a:t>
            </a:r>
            <a:r>
              <a:rPr lang="en-US" altLang="en-US" dirty="0" smtClean="0"/>
              <a:t>.</a:t>
            </a: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7" name="Rectangle 6"/>
          <p:cNvSpPr/>
          <p:nvPr/>
        </p:nvSpPr>
        <p:spPr bwMode="auto">
          <a:xfrm>
            <a:off x="1184275" y="5029200"/>
            <a:ext cx="10627784" cy="685800"/>
          </a:xfrm>
          <a:prstGeom prst="rect">
            <a:avLst/>
          </a:prstGeom>
          <a:solidFill>
            <a:srgbClr val="FFFF00"/>
          </a:solidFill>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ln w="0"/>
                <a:solidFill>
                  <a:srgbClr val="002060"/>
                </a:solidFill>
                <a:latin typeface="Times New Roman" pitchFamily="16" charset="0"/>
                <a:ea typeface="MS Gothic" charset="-128"/>
              </a:rPr>
              <a:t>Despite 3GPP lack of interest in collaboration with IEEE 802, the overall level of interest remains very low and therefore a competing submission is not recommended.</a:t>
            </a:r>
            <a:endParaRPr kumimoji="0" lang="en-US" sz="2000" i="0" u="none" strike="noStrike" normalizeH="0" baseline="0" dirty="0" smtClean="0">
              <a:ln w="0"/>
              <a:solidFill>
                <a:srgbClr val="002060"/>
              </a:solidFill>
              <a:latin typeface="Times New Roman" pitchFamily="16" charset="0"/>
              <a:ea typeface="MS Gothic" charset="-128"/>
            </a:endParaRPr>
          </a:p>
        </p:txBody>
      </p:sp>
    </p:spTree>
    <p:extLst>
      <p:ext uri="{BB962C8B-B14F-4D97-AF65-F5344CB8AC3E}">
        <p14:creationId xmlns:p14="http://schemas.microsoft.com/office/powerpoint/2010/main" val="16562972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hangingPunct="0"/>
            <a:r>
              <a:rPr lang="en-GB" sz="2000" dirty="0" smtClean="0"/>
              <a:t>Past Example: </a:t>
            </a:r>
            <a:br>
              <a:rPr lang="en-GB" sz="2000" dirty="0" smtClean="0"/>
            </a:br>
            <a:r>
              <a:rPr lang="en-GB" sz="2000" dirty="0" smtClean="0"/>
              <a:t>Schedule </a:t>
            </a:r>
            <a:r>
              <a:rPr lang="en-GB" sz="2000" dirty="0"/>
              <a:t>for the development of IMT-Advanced radio interface Recommendations</a:t>
            </a:r>
            <a:endParaRPr lang="en-US" sz="2000" dirty="0"/>
          </a:p>
        </p:txBody>
      </p:sp>
      <p:sp>
        <p:nvSpPr>
          <p:cNvPr id="20483" name="Rectangle 3"/>
          <p:cNvSpPr>
            <a:spLocks noGrp="1" noChangeArrowheads="1"/>
          </p:cNvSpPr>
          <p:nvPr>
            <p:ph idx="1"/>
          </p:nvPr>
        </p:nvSpPr>
        <p:spPr>
          <a:xfrm>
            <a:off x="762000" y="1343026"/>
            <a:ext cx="10978036" cy="4794660"/>
          </a:xfrm>
        </p:spPr>
        <p:txBody>
          <a:bodyPr/>
          <a:lstStyle/>
          <a:p>
            <a:pPr marL="400050" lvl="1" indent="0">
              <a:spcBef>
                <a:spcPts val="200"/>
              </a:spcBef>
              <a:defRPr/>
            </a:pPr>
            <a:endParaRPr lang="en-US" altLang="en-US" dirty="0" smtClean="0"/>
          </a:p>
          <a:p>
            <a:pPr marL="857250" lvl="1" indent="-457200">
              <a:spcBef>
                <a:spcPts val="200"/>
              </a:spcBef>
              <a:buFont typeface="Arial" panose="020B0604020202020204" pitchFamily="34" charset="0"/>
              <a:buChar char="•"/>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pic>
        <p:nvPicPr>
          <p:cNvPr id="6146" name="Picture 2" descr="time table_1_A2-1Rev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2200" y="1287160"/>
            <a:ext cx="7620000" cy="5188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647185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r>
              <a:rPr lang="en-US" altLang="en-US" dirty="0"/>
              <a:t>IEEE Submission of IEEE 802.16 for IMT-Advance</a:t>
            </a:r>
          </a:p>
        </p:txBody>
      </p:sp>
      <p:sp>
        <p:nvSpPr>
          <p:cNvPr id="20483" name="Rectangle 3"/>
          <p:cNvSpPr>
            <a:spLocks noGrp="1" noChangeArrowheads="1"/>
          </p:cNvSpPr>
          <p:nvPr>
            <p:ph idx="1"/>
          </p:nvPr>
        </p:nvSpPr>
        <p:spPr>
          <a:xfrm>
            <a:off x="762000" y="1343026"/>
            <a:ext cx="10978036" cy="4794660"/>
          </a:xfrm>
        </p:spPr>
        <p:txBody>
          <a:bodyPr/>
          <a:lstStyle/>
          <a:p>
            <a:pPr marL="457200" indent="-457200">
              <a:spcBef>
                <a:spcPts val="200"/>
              </a:spcBef>
              <a:buFont typeface="+mj-lt"/>
              <a:buAutoNum type="arabicPeriod"/>
              <a:defRPr/>
            </a:pPr>
            <a:r>
              <a:rPr lang="en-US" altLang="en-US" dirty="0" smtClean="0"/>
              <a:t>Self Evaluation by WiMAX Forum Evaluation Group (WFEG)</a:t>
            </a:r>
          </a:p>
          <a:p>
            <a:pPr marL="857250" lvl="1" indent="-457200">
              <a:spcBef>
                <a:spcPts val="200"/>
              </a:spcBef>
              <a:buFont typeface="Arial" panose="020B0604020202020204" pitchFamily="34" charset="0"/>
              <a:buChar char="•"/>
              <a:defRPr/>
            </a:pPr>
            <a:r>
              <a:rPr lang="en-US" altLang="en-US" dirty="0" smtClean="0"/>
              <a:t>Total of 9 company members active during the internal self evacuation and calibration as well as external evaluation and consensus building during 2008-2010</a:t>
            </a:r>
          </a:p>
          <a:p>
            <a:pPr marL="457200" indent="-457200">
              <a:spcBef>
                <a:spcPts val="200"/>
              </a:spcBef>
              <a:buFont typeface="+mj-lt"/>
              <a:buAutoNum type="arabicPeriod"/>
              <a:defRPr/>
            </a:pPr>
            <a:r>
              <a:rPr lang="en-US" altLang="en-US" dirty="0" smtClean="0"/>
              <a:t>Three support evaluation groups (ARIB, </a:t>
            </a:r>
            <a:r>
              <a:rPr lang="en-US" altLang="en-US" dirty="0" smtClean="0"/>
              <a:t>TTA, WCA </a:t>
            </a:r>
            <a:r>
              <a:rPr lang="en-US" altLang="en-US" dirty="0" smtClean="0"/>
              <a:t>&amp; WFEG) amongst total of around 14 evaluation groups </a:t>
            </a:r>
          </a:p>
          <a:p>
            <a:pPr marL="457200" indent="-457200">
              <a:spcBef>
                <a:spcPts val="200"/>
              </a:spcBef>
              <a:buFont typeface="+mj-lt"/>
              <a:buAutoNum type="arabicPeriod"/>
              <a:defRPr/>
            </a:pPr>
            <a:r>
              <a:rPr lang="en-US" altLang="en-US" dirty="0" smtClean="0"/>
              <a:t>Three transposing organizations ARIB, TTA &amp; WiMAX Forum</a:t>
            </a:r>
          </a:p>
          <a:p>
            <a:pPr marL="457200" indent="-457200">
              <a:spcBef>
                <a:spcPts val="200"/>
              </a:spcBef>
              <a:buFont typeface="+mj-lt"/>
              <a:buAutoNum type="arabicPeriod"/>
              <a:defRPr/>
            </a:pPr>
            <a:r>
              <a:rPr lang="en-US" dirty="0" smtClean="0"/>
              <a:t>Reference: IMT-Advanced </a:t>
            </a:r>
            <a:r>
              <a:rPr lang="en-US" dirty="0"/>
              <a:t>submission and evaluation </a:t>
            </a:r>
            <a:r>
              <a:rPr lang="en-US" dirty="0" smtClean="0"/>
              <a:t>process</a:t>
            </a:r>
            <a:endParaRPr lang="en-US" altLang="en-US" dirty="0" smtClean="0">
              <a:hlinkClick r:id="rId3"/>
            </a:endParaRPr>
          </a:p>
          <a:p>
            <a:pPr marL="0" indent="0">
              <a:spcBef>
                <a:spcPts val="200"/>
              </a:spcBef>
              <a:defRPr/>
            </a:pPr>
            <a:r>
              <a:rPr lang="en-US" altLang="en-US" sz="2000" dirty="0" smtClean="0">
                <a:hlinkClick r:id="rId3"/>
              </a:rPr>
              <a:t>https</a:t>
            </a:r>
            <a:r>
              <a:rPr lang="en-US" altLang="en-US" sz="2000" dirty="0">
                <a:hlinkClick r:id="rId3"/>
              </a:rPr>
              <a:t>://</a:t>
            </a:r>
            <a:r>
              <a:rPr lang="en-US" altLang="en-US" sz="2000" dirty="0" smtClean="0">
                <a:hlinkClick r:id="rId3"/>
              </a:rPr>
              <a:t>www.itu.int/en/ITU-R/study-groups/rsg5/rwp5d/imt-adv/Pages/submission-eval.aspx</a:t>
            </a:r>
            <a:r>
              <a:rPr lang="en-US" altLang="en-US" sz="2000" dirty="0" smtClean="0"/>
              <a:t> </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6424448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533400"/>
            <a:ext cx="10361084" cy="657224"/>
          </a:xfrm>
        </p:spPr>
        <p:txBody>
          <a:bodyPr/>
          <a:lstStyle/>
          <a:p>
            <a:pPr hangingPunct="0"/>
            <a:r>
              <a:rPr lang="en-US" sz="2400" dirty="0"/>
              <a:t>Schedule for the development of IMT-2020 radio interface Recommendations</a:t>
            </a:r>
          </a:p>
        </p:txBody>
      </p:sp>
      <p:sp>
        <p:nvSpPr>
          <p:cNvPr id="20483" name="Rectangle 3"/>
          <p:cNvSpPr>
            <a:spLocks noGrp="1" noChangeArrowheads="1"/>
          </p:cNvSpPr>
          <p:nvPr>
            <p:ph idx="1"/>
          </p:nvPr>
        </p:nvSpPr>
        <p:spPr>
          <a:xfrm>
            <a:off x="762000" y="1343026"/>
            <a:ext cx="10978036" cy="4794660"/>
          </a:xfrm>
        </p:spPr>
        <p:txBody>
          <a:bodyPr/>
          <a:lstStyle/>
          <a:p>
            <a:pPr marL="400050" lvl="1" indent="0">
              <a:spcBef>
                <a:spcPts val="200"/>
              </a:spcBef>
              <a:defRPr/>
            </a:pPr>
            <a:endParaRPr lang="en-US" altLang="en-US" dirty="0" smtClean="0"/>
          </a:p>
          <a:p>
            <a:pPr marL="857250" lvl="1" indent="-457200">
              <a:spcBef>
                <a:spcPts val="200"/>
              </a:spcBef>
              <a:buFont typeface="Arial" panose="020B0604020202020204" pitchFamily="34" charset="0"/>
              <a:buChar char="•"/>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pic>
        <p:nvPicPr>
          <p:cNvPr id="5" name="Picture 4"/>
          <p:cNvPicPr>
            <a:picLocks noChangeAspect="1"/>
          </p:cNvPicPr>
          <p:nvPr/>
        </p:nvPicPr>
        <p:blipFill>
          <a:blip r:embed="rId3"/>
          <a:stretch>
            <a:fillRect/>
          </a:stretch>
        </p:blipFill>
        <p:spPr>
          <a:xfrm>
            <a:off x="2608214" y="1371600"/>
            <a:ext cx="6973457" cy="4870461"/>
          </a:xfrm>
          <a:prstGeom prst="rect">
            <a:avLst/>
          </a:prstGeom>
        </p:spPr>
      </p:pic>
      <p:cxnSp>
        <p:nvCxnSpPr>
          <p:cNvPr id="7" name="Straight Connector 6"/>
          <p:cNvCxnSpPr/>
          <p:nvPr/>
        </p:nvCxnSpPr>
        <p:spPr bwMode="auto">
          <a:xfrm>
            <a:off x="7391400" y="1371600"/>
            <a:ext cx="0" cy="2438400"/>
          </a:xfrm>
          <a:prstGeom prst="line">
            <a:avLst/>
          </a:prstGeom>
          <a:solidFill>
            <a:srgbClr val="00B8FF"/>
          </a:solidFill>
          <a:ln w="25400"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17828654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8331" y="514699"/>
            <a:ext cx="10361084" cy="657224"/>
          </a:xfrm>
        </p:spPr>
        <p:txBody>
          <a:bodyPr/>
          <a:lstStyle/>
          <a:p>
            <a:r>
              <a:rPr lang="en-US" altLang="en-US" dirty="0" smtClean="0"/>
              <a:t>3GPP Submission of 5G NR for IMT-2020</a:t>
            </a:r>
            <a:endParaRPr lang="en-US" altLang="en-US" dirty="0"/>
          </a:p>
        </p:txBody>
      </p:sp>
      <p:sp>
        <p:nvSpPr>
          <p:cNvPr id="20483" name="Rectangle 3"/>
          <p:cNvSpPr>
            <a:spLocks noGrp="1" noChangeArrowheads="1"/>
          </p:cNvSpPr>
          <p:nvPr>
            <p:ph idx="1"/>
          </p:nvPr>
        </p:nvSpPr>
        <p:spPr>
          <a:xfrm>
            <a:off x="762000" y="1055354"/>
            <a:ext cx="10978036" cy="4794660"/>
          </a:xfrm>
        </p:spPr>
        <p:txBody>
          <a:bodyPr/>
          <a:lstStyle/>
          <a:p>
            <a:pPr marL="457200" indent="-457200">
              <a:spcBef>
                <a:spcPts val="200"/>
              </a:spcBef>
              <a:buFont typeface="+mj-lt"/>
              <a:buAutoNum type="arabicPeriod"/>
              <a:defRPr/>
            </a:pPr>
            <a:r>
              <a:rPr lang="en-US" altLang="en-US" sz="2000" dirty="0" smtClean="0"/>
              <a:t>3GPP Self Evaluation Group started on September 2017 (</a:t>
            </a:r>
            <a:r>
              <a:rPr lang="en-US" sz="2000" dirty="0" smtClean="0"/>
              <a:t>RAN#77)</a:t>
            </a:r>
          </a:p>
          <a:p>
            <a:pPr marL="857250" lvl="1" indent="-457200">
              <a:spcBef>
                <a:spcPts val="200"/>
              </a:spcBef>
              <a:buFont typeface="Arial" panose="020B0604020202020204" pitchFamily="34" charset="0"/>
              <a:buChar char="•"/>
              <a:defRPr/>
            </a:pPr>
            <a:r>
              <a:rPr lang="en-US" sz="1800" dirty="0" smtClean="0"/>
              <a:t>Total of 20 member companies actively working on self evaluation calibration of 12 Categories based on 5 Test environment (3GPP </a:t>
            </a:r>
            <a:r>
              <a:rPr lang="en-GB" sz="1800" dirty="0" smtClean="0"/>
              <a:t>RT-180006)</a:t>
            </a:r>
            <a:r>
              <a:rPr lang="en-US" sz="1800" dirty="0" smtClean="0"/>
              <a:t>. </a:t>
            </a:r>
          </a:p>
          <a:p>
            <a:pPr marL="457200" indent="-457200">
              <a:spcBef>
                <a:spcPts val="200"/>
              </a:spcBef>
              <a:buFont typeface="+mj-lt"/>
              <a:buAutoNum type="arabicPeriod"/>
              <a:defRPr/>
            </a:pPr>
            <a:r>
              <a:rPr lang="en-US" sz="2000" dirty="0"/>
              <a:t>3GPP is targeting final submission of Rel-15&amp;16 at RAN#84 in June 2019 (RP-190344)</a:t>
            </a:r>
          </a:p>
          <a:p>
            <a:pPr marL="457200" indent="-457200">
              <a:spcBef>
                <a:spcPts val="200"/>
              </a:spcBef>
              <a:buFont typeface="+mj-lt"/>
              <a:buAutoNum type="arabicPeriod"/>
              <a:defRPr/>
            </a:pPr>
            <a:r>
              <a:rPr lang="en-US" sz="2000" dirty="0"/>
              <a:t>Coordination with Evaluation Groups (total of 12 for IMT-2020</a:t>
            </a:r>
            <a:r>
              <a:rPr lang="en-US" sz="2000" dirty="0" smtClean="0"/>
              <a:t>)</a:t>
            </a:r>
          </a:p>
          <a:p>
            <a:pPr marL="457200" indent="-457200">
              <a:spcBef>
                <a:spcPts val="200"/>
              </a:spcBef>
              <a:buFont typeface="+mj-lt"/>
              <a:buAutoNum type="arabicPeriod"/>
              <a:defRPr/>
            </a:pPr>
            <a:r>
              <a:rPr lang="en-US" sz="2000" dirty="0"/>
              <a:t>IMT-2020 submission and evaluation </a:t>
            </a:r>
            <a:r>
              <a:rPr lang="en-US" sz="2000" dirty="0" smtClean="0"/>
              <a:t>process</a:t>
            </a:r>
          </a:p>
          <a:p>
            <a:pPr marL="400050" lvl="1" indent="0">
              <a:spcBef>
                <a:spcPts val="200"/>
              </a:spcBef>
              <a:defRPr/>
            </a:pPr>
            <a:r>
              <a:rPr lang="en-US" sz="1600" dirty="0">
                <a:hlinkClick r:id="rId3"/>
              </a:rPr>
              <a:t>https://</a:t>
            </a:r>
            <a:r>
              <a:rPr lang="en-US" sz="1600" dirty="0" smtClean="0">
                <a:hlinkClick r:id="rId3"/>
              </a:rPr>
              <a:t>www.itu.int/en/ITU-R/study-groups/rsg5/rwp5d/imt-2020/Pages/submission-eval.aspx</a:t>
            </a:r>
            <a:r>
              <a:rPr lang="en-US" sz="1600" dirty="0" smtClean="0"/>
              <a:t> </a:t>
            </a:r>
            <a:endParaRPr lang="en-US" sz="16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646231865"/>
              </p:ext>
            </p:extLst>
          </p:nvPr>
        </p:nvGraphicFramePr>
        <p:xfrm>
          <a:off x="958942" y="3260536"/>
          <a:ext cx="9906000" cy="3181350"/>
        </p:xfrm>
        <a:graphic>
          <a:graphicData uri="http://schemas.openxmlformats.org/drawingml/2006/table">
            <a:tbl>
              <a:tblPr firstRow="1" firstCol="1" bandRow="1">
                <a:tableStyleId>{9DCAF9ED-07DC-4A11-8D7F-57B35C25682E}</a:tableStyleId>
              </a:tblPr>
              <a:tblGrid>
                <a:gridCol w="2853351"/>
                <a:gridCol w="1718650"/>
                <a:gridCol w="2853350"/>
                <a:gridCol w="2480649"/>
              </a:tblGrid>
              <a:tr h="457200">
                <a:tc>
                  <a:txBody>
                    <a:bodyPr/>
                    <a:lstStyle/>
                    <a:p>
                      <a:pPr marL="0" marR="0" algn="ctr" fontAlgn="auto" hangingPunct="1">
                        <a:spcBef>
                          <a:spcPts val="0"/>
                        </a:spcBef>
                        <a:spcAft>
                          <a:spcPts val="0"/>
                        </a:spcAft>
                      </a:pPr>
                      <a:r>
                        <a:rPr lang="en-US" sz="1600" dirty="0" smtClean="0">
                          <a:effectLst/>
                          <a:latin typeface="Times New Roman" panose="02020603050405020304" pitchFamily="18" charset="0"/>
                          <a:ea typeface="Times New Roman" panose="02020603050405020304" pitchFamily="18" charset="0"/>
                        </a:rPr>
                        <a:t>Test</a:t>
                      </a:r>
                      <a:r>
                        <a:rPr lang="en-US" sz="1600" baseline="0" dirty="0" smtClean="0">
                          <a:effectLst/>
                          <a:latin typeface="Times New Roman" panose="02020603050405020304" pitchFamily="18" charset="0"/>
                          <a:ea typeface="Times New Roman" panose="02020603050405020304" pitchFamily="18" charset="0"/>
                        </a:rPr>
                        <a:t> Environment</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c gridSpan="3">
                  <a:txBody>
                    <a:bodyPr/>
                    <a:lstStyle/>
                    <a:p>
                      <a:pPr marL="0" marR="0" algn="ctr" fontAlgn="auto" hangingPunct="1">
                        <a:spcBef>
                          <a:spcPts val="0"/>
                        </a:spcBef>
                        <a:spcAft>
                          <a:spcPts val="0"/>
                        </a:spcAft>
                      </a:pPr>
                      <a:r>
                        <a:rPr lang="en-US" sz="1600" dirty="0" smtClean="0">
                          <a:effectLst/>
                          <a:latin typeface="Times New Roman" panose="02020603050405020304" pitchFamily="18" charset="0"/>
                          <a:ea typeface="Times New Roman" panose="02020603050405020304" pitchFamily="18" charset="0"/>
                        </a:rPr>
                        <a:t>Configurations</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marL="0" marR="0" algn="ctr" fontAlgn="auto" hangingPunct="1">
                        <a:spcBef>
                          <a:spcPts val="0"/>
                        </a:spcBef>
                        <a:spcAft>
                          <a:spcPts val="0"/>
                        </a:spcAft>
                      </a:pP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marL="0" marR="0" algn="ctr" fontAlgn="auto" hangingPunct="1">
                        <a:spcBef>
                          <a:spcPts val="0"/>
                        </a:spcBef>
                        <a:spcAft>
                          <a:spcPts val="0"/>
                        </a:spcAft>
                      </a:pP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r>
              <a:tr h="285750">
                <a:tc>
                  <a:txBody>
                    <a:bodyPr/>
                    <a:lstStyle/>
                    <a:p>
                      <a:pPr marL="0" marR="0" algn="l" fontAlgn="auto" hangingPunct="1">
                        <a:spcBef>
                          <a:spcPts val="0"/>
                        </a:spcBef>
                        <a:spcAft>
                          <a:spcPts val="0"/>
                        </a:spcAft>
                      </a:pPr>
                      <a:r>
                        <a:rPr lang="en-US" sz="1600" b="1" dirty="0">
                          <a:effectLst/>
                        </a:rPr>
                        <a:t>Indoor Hotspot - </a:t>
                      </a:r>
                      <a:r>
                        <a:rPr lang="en-US" sz="1600" b="1" dirty="0" err="1">
                          <a:effectLst/>
                        </a:rPr>
                        <a:t>eMBB</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fontAlgn="auto" hangingPunct="1">
                        <a:spcBef>
                          <a:spcPts val="0"/>
                        </a:spcBef>
                        <a:spcAft>
                          <a:spcPts val="0"/>
                        </a:spcAft>
                      </a:pPr>
                      <a:r>
                        <a:rPr lang="en-US" sz="1600" b="1" dirty="0" smtClean="0">
                          <a:effectLst/>
                        </a:rPr>
                        <a:t>Configuration </a:t>
                      </a:r>
                      <a:r>
                        <a:rPr lang="en-US" sz="1600" b="1" dirty="0">
                          <a:effectLst/>
                        </a:rPr>
                        <a:t>A</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fontAlgn="auto" hangingPunct="1">
                        <a:spcBef>
                          <a:spcPts val="0"/>
                        </a:spcBef>
                        <a:spcAft>
                          <a:spcPts val="0"/>
                        </a:spcAft>
                      </a:pPr>
                      <a:r>
                        <a:rPr lang="en-US" sz="1600" b="1" dirty="0" smtClean="0">
                          <a:effectLst/>
                        </a:rPr>
                        <a:t>Configuration </a:t>
                      </a:r>
                      <a:r>
                        <a:rPr lang="en-US" sz="1600" b="1" dirty="0">
                          <a:effectLst/>
                        </a:rPr>
                        <a:t>B</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fontAlgn="auto" hangingPunct="1">
                        <a:spcBef>
                          <a:spcPts val="0"/>
                        </a:spcBef>
                        <a:spcAft>
                          <a:spcPts val="0"/>
                        </a:spcAft>
                      </a:pPr>
                      <a:r>
                        <a:rPr lang="en-US" sz="1600" b="1" dirty="0" smtClean="0">
                          <a:effectLst/>
                        </a:rPr>
                        <a:t>Configuration </a:t>
                      </a:r>
                      <a:r>
                        <a:rPr lang="en-US" sz="1600" b="1" dirty="0">
                          <a:effectLst/>
                        </a:rPr>
                        <a:t>C</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tc>
              </a:tr>
              <a:tr h="161925">
                <a:tc>
                  <a:txBody>
                    <a:bodyPr/>
                    <a:lstStyle/>
                    <a:p>
                      <a:pPr marL="0" marR="0" algn="ctr" fontAlgn="auto" hangingPunct="1">
                        <a:spcBef>
                          <a:spcPts val="0"/>
                        </a:spcBef>
                        <a:spcAft>
                          <a:spcPts val="0"/>
                        </a:spcAft>
                      </a:pPr>
                      <a:r>
                        <a:rPr lang="en-US" sz="1600" b="0" dirty="0">
                          <a:effectLst/>
                        </a:rPr>
                        <a:t>Carrier frequency for evaluation</a:t>
                      </a:r>
                      <a:endParaRPr lang="en-US" sz="1800" b="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US" sz="1600" b="0" dirty="0">
                          <a:effectLst/>
                        </a:rPr>
                        <a:t>4 GHz</a:t>
                      </a:r>
                      <a:endParaRPr lang="en-US" sz="1800" b="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fontAlgn="auto" hangingPunct="1">
                        <a:spcBef>
                          <a:spcPts val="0"/>
                        </a:spcBef>
                        <a:spcAft>
                          <a:spcPts val="0"/>
                        </a:spcAft>
                      </a:pPr>
                      <a:r>
                        <a:rPr lang="en-US" sz="1600" b="0" dirty="0">
                          <a:effectLst/>
                        </a:rPr>
                        <a:t>30GHz</a:t>
                      </a:r>
                      <a:endParaRPr lang="en-US" sz="1800" b="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fontAlgn="auto" hangingPunct="1">
                        <a:spcBef>
                          <a:spcPts val="0"/>
                        </a:spcBef>
                        <a:spcAft>
                          <a:spcPts val="0"/>
                        </a:spcAft>
                      </a:pPr>
                      <a:r>
                        <a:rPr lang="en-US" sz="1600" b="0" dirty="0">
                          <a:effectLst/>
                        </a:rPr>
                        <a:t>70GHz</a:t>
                      </a:r>
                      <a:endParaRPr lang="en-US" sz="1800" b="0" dirty="0">
                        <a:effectLst/>
                        <a:latin typeface="Times New Roman" panose="02020603050405020304" pitchFamily="18" charset="0"/>
                        <a:ea typeface="Times New Roman" panose="02020603050405020304" pitchFamily="18" charset="0"/>
                      </a:endParaRPr>
                    </a:p>
                  </a:txBody>
                  <a:tcPr marL="68580" marR="68580" marT="0" marB="0" anchor="ctr"/>
                </a:tc>
              </a:tr>
              <a:tr h="161925">
                <a:tc>
                  <a:txBody>
                    <a:bodyPr/>
                    <a:lstStyle/>
                    <a:p>
                      <a:pPr marL="0" marR="0" algn="l" defTabSz="914400" rtl="0" eaLnBrk="1" fontAlgn="auto" latinLnBrk="0" hangingPunct="1">
                        <a:spcBef>
                          <a:spcPts val="0"/>
                        </a:spcBef>
                        <a:spcAft>
                          <a:spcPts val="0"/>
                        </a:spcAft>
                      </a:pPr>
                      <a:r>
                        <a:rPr lang="en-US" sz="1600" b="1" kern="1200" dirty="0">
                          <a:solidFill>
                            <a:schemeClr val="dk1"/>
                          </a:solidFill>
                          <a:effectLst/>
                          <a:latin typeface="+mn-lt"/>
                          <a:ea typeface="+mn-ea"/>
                          <a:cs typeface="+mn-cs"/>
                        </a:rPr>
                        <a:t>Rural - </a:t>
                      </a:r>
                      <a:r>
                        <a:rPr lang="en-US" sz="1600" b="1" kern="1200" dirty="0" err="1">
                          <a:solidFill>
                            <a:schemeClr val="dk1"/>
                          </a:solidFill>
                          <a:effectLst/>
                          <a:latin typeface="+mn-lt"/>
                          <a:ea typeface="+mn-ea"/>
                          <a:cs typeface="+mn-cs"/>
                        </a:rPr>
                        <a:t>eMBB</a:t>
                      </a:r>
                      <a:endParaRPr lang="en-US" sz="1600" b="1" kern="1200" dirty="0">
                        <a:solidFill>
                          <a:schemeClr val="dk1"/>
                        </a:solidFill>
                        <a:effectLst/>
                        <a:latin typeface="+mn-lt"/>
                        <a:ea typeface="+mn-ea"/>
                        <a:cs typeface="+mn-cs"/>
                      </a:endParaRPr>
                    </a:p>
                  </a:txBody>
                  <a:tcPr marL="68580" marR="68580" marT="0" marB="0" anchor="ctr"/>
                </a:tc>
                <a:tc>
                  <a:txBody>
                    <a:bodyPr/>
                    <a:lstStyle/>
                    <a:p>
                      <a:pPr marL="0" marR="0" algn="ctr" defTabSz="914400" rtl="0" eaLnBrk="1" fontAlgn="auto" latinLnBrk="0" hangingPunct="1">
                        <a:spcBef>
                          <a:spcPts val="0"/>
                        </a:spcBef>
                        <a:spcAft>
                          <a:spcPts val="0"/>
                        </a:spcAft>
                      </a:pPr>
                      <a:r>
                        <a:rPr lang="en-US" sz="1600" b="1" kern="1200" dirty="0" smtClean="0">
                          <a:solidFill>
                            <a:schemeClr val="dk1"/>
                          </a:solidFill>
                          <a:effectLst/>
                          <a:latin typeface="+mn-lt"/>
                          <a:ea typeface="+mn-ea"/>
                          <a:cs typeface="+mn-cs"/>
                        </a:rPr>
                        <a:t>Configuration </a:t>
                      </a:r>
                      <a:r>
                        <a:rPr lang="en-US" sz="1600" b="1" kern="1200" dirty="0">
                          <a:solidFill>
                            <a:schemeClr val="dk1"/>
                          </a:solidFill>
                          <a:effectLst/>
                          <a:latin typeface="+mn-lt"/>
                          <a:ea typeface="+mn-ea"/>
                          <a:cs typeface="+mn-cs"/>
                        </a:rPr>
                        <a:t>A</a:t>
                      </a:r>
                    </a:p>
                  </a:txBody>
                  <a:tcPr marL="68580" marR="68580" marT="0" marB="0" anchor="ctr"/>
                </a:tc>
                <a:tc>
                  <a:txBody>
                    <a:bodyPr/>
                    <a:lstStyle/>
                    <a:p>
                      <a:pPr marL="0" marR="0" algn="ctr" defTabSz="914400" rtl="0" eaLnBrk="1" fontAlgn="auto" latinLnBrk="0" hangingPunct="1">
                        <a:spcBef>
                          <a:spcPts val="0"/>
                        </a:spcBef>
                        <a:spcAft>
                          <a:spcPts val="0"/>
                        </a:spcAft>
                      </a:pPr>
                      <a:r>
                        <a:rPr lang="en-US" sz="1600" b="1" kern="1200" dirty="0" smtClean="0">
                          <a:solidFill>
                            <a:schemeClr val="dk1"/>
                          </a:solidFill>
                          <a:effectLst/>
                          <a:latin typeface="+mn-lt"/>
                          <a:ea typeface="+mn-ea"/>
                          <a:cs typeface="+mn-cs"/>
                        </a:rPr>
                        <a:t>Configuration </a:t>
                      </a:r>
                      <a:r>
                        <a:rPr lang="en-US" sz="1600" b="1" kern="1200" dirty="0">
                          <a:solidFill>
                            <a:schemeClr val="dk1"/>
                          </a:solidFill>
                          <a:effectLst/>
                          <a:latin typeface="+mn-lt"/>
                          <a:ea typeface="+mn-ea"/>
                          <a:cs typeface="+mn-cs"/>
                        </a:rPr>
                        <a:t>B</a:t>
                      </a:r>
                    </a:p>
                  </a:txBody>
                  <a:tcPr marL="68580" marR="68580" marT="0" marB="0" anchor="ctr"/>
                </a:tc>
                <a:tc>
                  <a:txBody>
                    <a:bodyPr/>
                    <a:lstStyle/>
                    <a:p>
                      <a:pPr marL="0" marR="0" algn="ctr" defTabSz="914400" rtl="0" eaLnBrk="1" fontAlgn="auto" latinLnBrk="0" hangingPunct="1">
                        <a:spcBef>
                          <a:spcPts val="0"/>
                        </a:spcBef>
                        <a:spcAft>
                          <a:spcPts val="0"/>
                        </a:spcAft>
                      </a:pPr>
                      <a:r>
                        <a:rPr lang="en-US" sz="1600" b="1" kern="1200" dirty="0" smtClean="0">
                          <a:solidFill>
                            <a:schemeClr val="dk1"/>
                          </a:solidFill>
                          <a:effectLst/>
                          <a:latin typeface="+mn-lt"/>
                          <a:ea typeface="+mn-ea"/>
                          <a:cs typeface="+mn-cs"/>
                        </a:rPr>
                        <a:t>Configuration C</a:t>
                      </a:r>
                      <a:r>
                        <a:rPr lang="en-US" sz="1600" b="1" kern="1200" baseline="0" dirty="0" smtClean="0">
                          <a:solidFill>
                            <a:schemeClr val="dk1"/>
                          </a:solidFill>
                          <a:effectLst/>
                          <a:latin typeface="+mn-lt"/>
                          <a:ea typeface="+mn-ea"/>
                          <a:cs typeface="+mn-cs"/>
                        </a:rPr>
                        <a:t> </a:t>
                      </a:r>
                      <a:r>
                        <a:rPr lang="en-US" sz="1600" b="1" kern="1200" dirty="0" smtClean="0">
                          <a:solidFill>
                            <a:schemeClr val="dk1"/>
                          </a:solidFill>
                          <a:effectLst/>
                          <a:latin typeface="+mn-lt"/>
                          <a:ea typeface="+mn-ea"/>
                          <a:cs typeface="+mn-cs"/>
                        </a:rPr>
                        <a:t>(LMLC)</a:t>
                      </a:r>
                      <a:endParaRPr lang="en-US" sz="1600" b="1" kern="1200" dirty="0">
                        <a:solidFill>
                          <a:schemeClr val="dk1"/>
                        </a:solidFill>
                        <a:effectLst/>
                        <a:latin typeface="+mn-lt"/>
                        <a:ea typeface="+mn-ea"/>
                        <a:cs typeface="+mn-cs"/>
                      </a:endParaRPr>
                    </a:p>
                  </a:txBody>
                  <a:tcPr marL="68580" marR="68580" marT="0" marB="0" anchor="ctr"/>
                </a:tc>
              </a:tr>
              <a:tr h="161925">
                <a:tc>
                  <a:txBody>
                    <a:bodyPr/>
                    <a:lstStyle/>
                    <a:p>
                      <a:pPr marL="0" marR="0" algn="ctr" defTabSz="914400" rtl="0" eaLnBrk="1" fontAlgn="auto" latinLnBrk="0" hangingPunct="1">
                        <a:spcBef>
                          <a:spcPts val="0"/>
                        </a:spcBef>
                        <a:spcAft>
                          <a:spcPts val="0"/>
                        </a:spcAft>
                      </a:pPr>
                      <a:r>
                        <a:rPr lang="en-US" sz="1600" b="0" kern="1200" dirty="0">
                          <a:solidFill>
                            <a:schemeClr val="dk1"/>
                          </a:solidFill>
                          <a:effectLst/>
                          <a:latin typeface="+mn-lt"/>
                          <a:ea typeface="+mn-ea"/>
                          <a:cs typeface="+mn-cs"/>
                        </a:rPr>
                        <a:t>Carrier frequency for evaluation</a:t>
                      </a:r>
                    </a:p>
                  </a:txBody>
                  <a:tcPr marL="68580" marR="68580" marT="0" marB="0"/>
                </a:tc>
                <a:tc>
                  <a:txBody>
                    <a:bodyPr/>
                    <a:lstStyle/>
                    <a:p>
                      <a:pPr marL="0" marR="0" algn="ctr" defTabSz="914400" rtl="0" eaLnBrk="1" fontAlgn="auto" latinLnBrk="0" hangingPunct="1">
                        <a:spcBef>
                          <a:spcPts val="0"/>
                        </a:spcBef>
                        <a:spcAft>
                          <a:spcPts val="0"/>
                        </a:spcAft>
                      </a:pPr>
                      <a:r>
                        <a:rPr lang="en-US" sz="1600" b="0" kern="1200" dirty="0">
                          <a:solidFill>
                            <a:schemeClr val="dk1"/>
                          </a:solidFill>
                          <a:effectLst/>
                          <a:latin typeface="+mn-lt"/>
                          <a:ea typeface="+mn-ea"/>
                          <a:cs typeface="+mn-cs"/>
                        </a:rPr>
                        <a:t>700 MHz </a:t>
                      </a:r>
                    </a:p>
                  </a:txBody>
                  <a:tcPr marL="68580" marR="68580" marT="0" marB="0" anchor="ctr"/>
                </a:tc>
                <a:tc>
                  <a:txBody>
                    <a:bodyPr/>
                    <a:lstStyle/>
                    <a:p>
                      <a:pPr marL="0" marR="0" algn="ctr" defTabSz="914400" rtl="0" eaLnBrk="1" fontAlgn="auto" latinLnBrk="0" hangingPunct="1">
                        <a:spcBef>
                          <a:spcPts val="0"/>
                        </a:spcBef>
                        <a:spcAft>
                          <a:spcPts val="0"/>
                        </a:spcAft>
                      </a:pPr>
                      <a:r>
                        <a:rPr lang="en-US" sz="1600" b="0" kern="1200" dirty="0">
                          <a:solidFill>
                            <a:schemeClr val="dk1"/>
                          </a:solidFill>
                          <a:effectLst/>
                          <a:latin typeface="+mn-lt"/>
                          <a:ea typeface="+mn-ea"/>
                          <a:cs typeface="+mn-cs"/>
                        </a:rPr>
                        <a:t>4 GHz</a:t>
                      </a:r>
                    </a:p>
                  </a:txBody>
                  <a:tcPr marL="68580" marR="68580" marT="0" marB="0" anchor="ctr"/>
                </a:tc>
                <a:tc>
                  <a:txBody>
                    <a:bodyPr/>
                    <a:lstStyle/>
                    <a:p>
                      <a:pPr marL="0" marR="0" algn="ctr" defTabSz="914400" rtl="0" eaLnBrk="1" fontAlgn="auto" latinLnBrk="0" hangingPunct="1">
                        <a:spcBef>
                          <a:spcPts val="0"/>
                        </a:spcBef>
                        <a:spcAft>
                          <a:spcPts val="0"/>
                        </a:spcAft>
                      </a:pPr>
                      <a:r>
                        <a:rPr lang="en-US" sz="1600" b="0" kern="1200" dirty="0">
                          <a:solidFill>
                            <a:schemeClr val="dk1"/>
                          </a:solidFill>
                          <a:effectLst/>
                          <a:latin typeface="+mn-lt"/>
                          <a:ea typeface="+mn-ea"/>
                          <a:cs typeface="+mn-cs"/>
                        </a:rPr>
                        <a:t>700 MHz</a:t>
                      </a:r>
                    </a:p>
                  </a:txBody>
                  <a:tcPr marL="68580" marR="68580" marT="0" marB="0" anchor="ctr"/>
                </a:tc>
              </a:tr>
              <a:tr h="161925">
                <a:tc>
                  <a:txBody>
                    <a:bodyPr/>
                    <a:lstStyle/>
                    <a:p>
                      <a:pPr marL="0" marR="0" algn="l" fontAlgn="auto" hangingPunct="1">
                        <a:spcBef>
                          <a:spcPts val="0"/>
                        </a:spcBef>
                        <a:spcAft>
                          <a:spcPts val="0"/>
                        </a:spcAft>
                      </a:pPr>
                      <a:r>
                        <a:rPr lang="en-US" sz="1600" b="1" kern="1200" dirty="0">
                          <a:solidFill>
                            <a:schemeClr val="dk1"/>
                          </a:solidFill>
                          <a:effectLst/>
                          <a:latin typeface="+mn-lt"/>
                          <a:ea typeface="+mn-ea"/>
                          <a:cs typeface="+mn-cs"/>
                        </a:rPr>
                        <a:t>Dense Urban - </a:t>
                      </a:r>
                      <a:r>
                        <a:rPr lang="en-US" sz="1600" b="1" kern="1200" dirty="0" err="1">
                          <a:solidFill>
                            <a:schemeClr val="dk1"/>
                          </a:solidFill>
                          <a:effectLst/>
                          <a:latin typeface="+mn-lt"/>
                          <a:ea typeface="+mn-ea"/>
                          <a:cs typeface="+mn-cs"/>
                        </a:rPr>
                        <a:t>eMBB</a:t>
                      </a:r>
                      <a:endParaRPr lang="en-US" sz="1600" b="1" kern="1200" dirty="0">
                        <a:solidFill>
                          <a:schemeClr val="dk1"/>
                        </a:solidFill>
                        <a:effectLst/>
                        <a:latin typeface="+mn-lt"/>
                        <a:ea typeface="+mn-ea"/>
                        <a:cs typeface="+mn-cs"/>
                      </a:endParaRPr>
                    </a:p>
                  </a:txBody>
                  <a:tcPr marL="68580" marR="68580" marT="0" marB="0" anchor="ctr"/>
                </a:tc>
                <a:tc>
                  <a:txBody>
                    <a:bodyPr/>
                    <a:lstStyle/>
                    <a:p>
                      <a:pPr marL="0" marR="0" algn="ctr" fontAlgn="auto" hangingPunct="1">
                        <a:spcBef>
                          <a:spcPts val="0"/>
                        </a:spcBef>
                        <a:spcAft>
                          <a:spcPts val="0"/>
                        </a:spcAft>
                      </a:pPr>
                      <a:r>
                        <a:rPr lang="en-US" sz="1600" b="1" kern="1200" dirty="0" smtClean="0">
                          <a:solidFill>
                            <a:schemeClr val="dk1"/>
                          </a:solidFill>
                          <a:effectLst/>
                          <a:latin typeface="+mn-lt"/>
                          <a:ea typeface="+mn-ea"/>
                          <a:cs typeface="+mn-cs"/>
                        </a:rPr>
                        <a:t>Configuration </a:t>
                      </a:r>
                      <a:r>
                        <a:rPr lang="en-US" sz="1600" b="1" kern="1200" dirty="0">
                          <a:solidFill>
                            <a:schemeClr val="dk1"/>
                          </a:solidFill>
                          <a:effectLst/>
                          <a:latin typeface="+mn-lt"/>
                          <a:ea typeface="+mn-ea"/>
                          <a:cs typeface="+mn-cs"/>
                        </a:rPr>
                        <a:t>A</a:t>
                      </a:r>
                    </a:p>
                  </a:txBody>
                  <a:tcPr marL="68580" marR="68580" marT="0" marB="0" anchor="ctr"/>
                </a:tc>
                <a:tc>
                  <a:txBody>
                    <a:bodyPr/>
                    <a:lstStyle/>
                    <a:p>
                      <a:pPr marL="0" marR="0" algn="ctr" fontAlgn="auto" hangingPunct="1">
                        <a:spcBef>
                          <a:spcPts val="0"/>
                        </a:spcBef>
                        <a:spcAft>
                          <a:spcPts val="0"/>
                        </a:spcAft>
                      </a:pPr>
                      <a:r>
                        <a:rPr lang="en-US" sz="1600" b="1" kern="1200" dirty="0" smtClean="0">
                          <a:solidFill>
                            <a:schemeClr val="dk1"/>
                          </a:solidFill>
                          <a:effectLst/>
                          <a:latin typeface="+mn-lt"/>
                          <a:ea typeface="+mn-ea"/>
                          <a:cs typeface="+mn-cs"/>
                        </a:rPr>
                        <a:t>Configuration </a:t>
                      </a:r>
                      <a:r>
                        <a:rPr lang="en-US" sz="1600" b="1" kern="1200" dirty="0">
                          <a:solidFill>
                            <a:schemeClr val="dk1"/>
                          </a:solidFill>
                          <a:effectLst/>
                          <a:latin typeface="+mn-lt"/>
                          <a:ea typeface="+mn-ea"/>
                          <a:cs typeface="+mn-cs"/>
                        </a:rPr>
                        <a:t>B</a:t>
                      </a:r>
                    </a:p>
                  </a:txBody>
                  <a:tcPr marL="68580" marR="68580" marT="0" marB="0" anchor="ctr"/>
                </a:tc>
                <a:tc>
                  <a:txBody>
                    <a:bodyPr/>
                    <a:lstStyle/>
                    <a:p>
                      <a:pPr marL="0" marR="0" algn="ctr" defTabSz="914400" rtl="0" eaLnBrk="1" fontAlgn="auto" latinLnBrk="0" hangingPunct="1">
                        <a:spcBef>
                          <a:spcPts val="0"/>
                        </a:spcBef>
                        <a:spcAft>
                          <a:spcPts val="0"/>
                        </a:spcAft>
                      </a:pPr>
                      <a:endParaRPr lang="en-US" sz="1600" b="1" kern="1200" dirty="0">
                        <a:solidFill>
                          <a:schemeClr val="dk1"/>
                        </a:solidFill>
                        <a:effectLst/>
                        <a:latin typeface="+mn-lt"/>
                        <a:ea typeface="+mn-ea"/>
                        <a:cs typeface="+mn-cs"/>
                      </a:endParaRPr>
                    </a:p>
                  </a:txBody>
                  <a:tcPr marL="68580" marR="68580" marT="0" marB="0" anchor="ctr"/>
                </a:tc>
              </a:tr>
              <a:tr h="161925">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Carrier frequency for evaluation</a:t>
                      </a:r>
                    </a:p>
                  </a:txBody>
                  <a:tcPr marL="68580" marR="68580" marT="0" marB="0"/>
                </a:tc>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1 layer (Macro) with 4 GHz</a:t>
                      </a:r>
                    </a:p>
                  </a:txBody>
                  <a:tcPr marL="68580" marR="68580" marT="0" marB="0" anchor="ctr"/>
                </a:tc>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1 layer (Macro) with 30 GHz</a:t>
                      </a:r>
                    </a:p>
                  </a:txBody>
                  <a:tcPr marL="68580" marR="68580" marT="0" marB="0" anchor="ctr"/>
                </a:tc>
                <a:tc>
                  <a:txBody>
                    <a:bodyPr/>
                    <a:lstStyle/>
                    <a:p>
                      <a:pPr marL="0" marR="0" algn="ctr" defTabSz="914400" rtl="0" eaLnBrk="1" fontAlgn="auto" latinLnBrk="0" hangingPunct="1">
                        <a:spcBef>
                          <a:spcPts val="0"/>
                        </a:spcBef>
                        <a:spcAft>
                          <a:spcPts val="0"/>
                        </a:spcAft>
                      </a:pPr>
                      <a:endParaRPr lang="en-US" sz="1600" b="1" kern="1200" dirty="0">
                        <a:solidFill>
                          <a:schemeClr val="dk1"/>
                        </a:solidFill>
                        <a:effectLst/>
                        <a:latin typeface="+mn-lt"/>
                        <a:ea typeface="+mn-ea"/>
                        <a:cs typeface="+mn-cs"/>
                      </a:endParaRPr>
                    </a:p>
                  </a:txBody>
                  <a:tcPr marL="68580" marR="68580" marT="0" marB="0" anchor="ctr"/>
                </a:tc>
              </a:tr>
              <a:tr h="161925">
                <a:tc>
                  <a:txBody>
                    <a:bodyPr/>
                    <a:lstStyle/>
                    <a:p>
                      <a:pPr marL="0" marR="0" algn="l" fontAlgn="auto" hangingPunct="1">
                        <a:spcBef>
                          <a:spcPts val="0"/>
                        </a:spcBef>
                        <a:spcAft>
                          <a:spcPts val="0"/>
                        </a:spcAft>
                      </a:pPr>
                      <a:r>
                        <a:rPr lang="en-US" sz="1600" b="1" kern="1200" dirty="0">
                          <a:solidFill>
                            <a:schemeClr val="dk1"/>
                          </a:solidFill>
                          <a:effectLst/>
                          <a:latin typeface="+mn-lt"/>
                          <a:ea typeface="+mn-ea"/>
                          <a:cs typeface="+mn-cs"/>
                        </a:rPr>
                        <a:t>Urban Macro - </a:t>
                      </a:r>
                      <a:r>
                        <a:rPr lang="en-US" sz="1600" b="1" kern="1200" dirty="0" err="1">
                          <a:solidFill>
                            <a:schemeClr val="dk1"/>
                          </a:solidFill>
                          <a:effectLst/>
                          <a:latin typeface="+mn-lt"/>
                          <a:ea typeface="+mn-ea"/>
                          <a:cs typeface="+mn-cs"/>
                        </a:rPr>
                        <a:t>mMTC</a:t>
                      </a:r>
                      <a:endParaRPr lang="en-US" sz="1600" b="1" kern="1200" dirty="0">
                        <a:solidFill>
                          <a:schemeClr val="dk1"/>
                        </a:solidFill>
                        <a:effectLst/>
                        <a:latin typeface="+mn-lt"/>
                        <a:ea typeface="+mn-ea"/>
                        <a:cs typeface="+mn-cs"/>
                      </a:endParaRPr>
                    </a:p>
                  </a:txBody>
                  <a:tcPr marL="68580" marR="68580" marT="0" marB="0" anchor="ctr"/>
                </a:tc>
                <a:tc>
                  <a:txBody>
                    <a:bodyPr/>
                    <a:lstStyle/>
                    <a:p>
                      <a:pPr marL="0" marR="0" algn="ctr" fontAlgn="auto" hangingPunct="1">
                        <a:spcBef>
                          <a:spcPts val="0"/>
                        </a:spcBef>
                        <a:spcAft>
                          <a:spcPts val="0"/>
                        </a:spcAft>
                      </a:pPr>
                      <a:r>
                        <a:rPr lang="en-US" sz="1600" b="1" dirty="0" smtClean="0">
                          <a:effectLst/>
                        </a:rPr>
                        <a:t>Configuration </a:t>
                      </a:r>
                      <a:r>
                        <a:rPr lang="en-US" sz="1600" b="1" dirty="0">
                          <a:effectLst/>
                        </a:rPr>
                        <a:t>A</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fontAlgn="auto" hangingPunct="1">
                        <a:spcBef>
                          <a:spcPts val="0"/>
                        </a:spcBef>
                        <a:spcAft>
                          <a:spcPts val="0"/>
                        </a:spcAft>
                      </a:pPr>
                      <a:r>
                        <a:rPr lang="en-US" sz="1600" b="1" dirty="0" smtClean="0">
                          <a:effectLst/>
                        </a:rPr>
                        <a:t>Configuration </a:t>
                      </a:r>
                      <a:r>
                        <a:rPr lang="en-US" sz="1600" b="1" dirty="0">
                          <a:effectLst/>
                        </a:rPr>
                        <a:t>B</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defTabSz="914400" rtl="0" eaLnBrk="1" fontAlgn="auto" latinLnBrk="0" hangingPunct="1">
                        <a:spcBef>
                          <a:spcPts val="0"/>
                        </a:spcBef>
                        <a:spcAft>
                          <a:spcPts val="0"/>
                        </a:spcAft>
                      </a:pPr>
                      <a:endParaRPr lang="en-US" sz="1600" b="1" kern="1200" dirty="0">
                        <a:solidFill>
                          <a:schemeClr val="dk1"/>
                        </a:solidFill>
                        <a:effectLst/>
                        <a:latin typeface="+mn-lt"/>
                        <a:ea typeface="+mn-ea"/>
                        <a:cs typeface="+mn-cs"/>
                      </a:endParaRPr>
                    </a:p>
                  </a:txBody>
                  <a:tcPr marL="68580" marR="68580" marT="0" marB="0" anchor="ctr"/>
                </a:tc>
              </a:tr>
              <a:tr h="161925">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Inter-site distance</a:t>
                      </a:r>
                    </a:p>
                  </a:txBody>
                  <a:tcPr marL="68580" marR="68580" marT="0" marB="0" anchor="ctr"/>
                </a:tc>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500 m</a:t>
                      </a:r>
                    </a:p>
                  </a:txBody>
                  <a:tcPr marL="68580" marR="68580" marT="0" marB="0" anchor="ctr"/>
                </a:tc>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1732 m</a:t>
                      </a:r>
                    </a:p>
                  </a:txBody>
                  <a:tcPr marL="68580" marR="68580" marT="0" marB="0" anchor="ctr"/>
                </a:tc>
                <a:tc>
                  <a:txBody>
                    <a:bodyPr/>
                    <a:lstStyle/>
                    <a:p>
                      <a:pPr marL="0" marR="0" algn="ctr" defTabSz="914400" rtl="0" eaLnBrk="1" fontAlgn="auto" latinLnBrk="0" hangingPunct="1">
                        <a:spcBef>
                          <a:spcPts val="0"/>
                        </a:spcBef>
                        <a:spcAft>
                          <a:spcPts val="0"/>
                        </a:spcAft>
                      </a:pPr>
                      <a:endParaRPr lang="en-US" sz="1600" b="1" kern="1200" dirty="0">
                        <a:solidFill>
                          <a:schemeClr val="dk1"/>
                        </a:solidFill>
                        <a:effectLst/>
                        <a:latin typeface="+mn-lt"/>
                        <a:ea typeface="+mn-ea"/>
                        <a:cs typeface="+mn-cs"/>
                      </a:endParaRPr>
                    </a:p>
                  </a:txBody>
                  <a:tcPr marL="68580" marR="68580" marT="0" marB="0" anchor="ctr"/>
                </a:tc>
              </a:tr>
              <a:tr h="161925">
                <a:tc>
                  <a:txBody>
                    <a:bodyPr/>
                    <a:lstStyle/>
                    <a:p>
                      <a:pPr marL="0" marR="0" algn="l" fontAlgn="auto" hangingPunct="1">
                        <a:spcBef>
                          <a:spcPts val="0"/>
                        </a:spcBef>
                        <a:spcAft>
                          <a:spcPts val="0"/>
                        </a:spcAft>
                      </a:pPr>
                      <a:r>
                        <a:rPr lang="en-US" sz="1600" b="1" kern="1200" dirty="0">
                          <a:solidFill>
                            <a:schemeClr val="dk1"/>
                          </a:solidFill>
                          <a:effectLst/>
                          <a:latin typeface="+mn-lt"/>
                          <a:ea typeface="+mn-ea"/>
                          <a:cs typeface="+mn-cs"/>
                        </a:rPr>
                        <a:t>Urban Macro - URLLC</a:t>
                      </a:r>
                    </a:p>
                  </a:txBody>
                  <a:tcPr marL="68580" marR="68580" marT="0" marB="0" anchor="ctr"/>
                </a:tc>
                <a:tc>
                  <a:txBody>
                    <a:bodyPr/>
                    <a:lstStyle/>
                    <a:p>
                      <a:pPr marL="0" marR="0" algn="ctr" fontAlgn="auto" hangingPunct="1">
                        <a:spcBef>
                          <a:spcPts val="0"/>
                        </a:spcBef>
                        <a:spcAft>
                          <a:spcPts val="0"/>
                        </a:spcAft>
                      </a:pPr>
                      <a:r>
                        <a:rPr lang="en-US" sz="1600" b="1" kern="1200" dirty="0" smtClean="0">
                          <a:solidFill>
                            <a:schemeClr val="dk1"/>
                          </a:solidFill>
                          <a:effectLst/>
                          <a:latin typeface="+mn-lt"/>
                          <a:ea typeface="+mn-ea"/>
                          <a:cs typeface="+mn-cs"/>
                        </a:rPr>
                        <a:t>Configuration </a:t>
                      </a:r>
                      <a:r>
                        <a:rPr lang="en-US" sz="1600" b="1" kern="1200" dirty="0">
                          <a:solidFill>
                            <a:schemeClr val="dk1"/>
                          </a:solidFill>
                          <a:effectLst/>
                          <a:latin typeface="+mn-lt"/>
                          <a:ea typeface="+mn-ea"/>
                          <a:cs typeface="+mn-cs"/>
                        </a:rPr>
                        <a:t>A</a:t>
                      </a:r>
                    </a:p>
                  </a:txBody>
                  <a:tcPr marL="68580" marR="68580" marT="0" marB="0" anchor="ctr"/>
                </a:tc>
                <a:tc>
                  <a:txBody>
                    <a:bodyPr/>
                    <a:lstStyle/>
                    <a:p>
                      <a:pPr marL="0" marR="0" algn="ctr" fontAlgn="auto" hangingPunct="1">
                        <a:spcBef>
                          <a:spcPts val="0"/>
                        </a:spcBef>
                        <a:spcAft>
                          <a:spcPts val="0"/>
                        </a:spcAft>
                      </a:pPr>
                      <a:r>
                        <a:rPr lang="en-US" sz="1600" b="1" kern="1200" dirty="0" smtClean="0">
                          <a:solidFill>
                            <a:schemeClr val="dk1"/>
                          </a:solidFill>
                          <a:effectLst/>
                          <a:latin typeface="+mn-lt"/>
                          <a:ea typeface="+mn-ea"/>
                          <a:cs typeface="+mn-cs"/>
                        </a:rPr>
                        <a:t>Configuration </a:t>
                      </a:r>
                      <a:r>
                        <a:rPr lang="en-US" sz="1600" b="1" kern="1200" dirty="0">
                          <a:solidFill>
                            <a:schemeClr val="dk1"/>
                          </a:solidFill>
                          <a:effectLst/>
                          <a:latin typeface="+mn-lt"/>
                          <a:ea typeface="+mn-ea"/>
                          <a:cs typeface="+mn-cs"/>
                        </a:rPr>
                        <a:t>B</a:t>
                      </a:r>
                    </a:p>
                  </a:txBody>
                  <a:tcPr marL="68580" marR="68580" marT="0" marB="0" anchor="ctr"/>
                </a:tc>
                <a:tc>
                  <a:txBody>
                    <a:bodyPr/>
                    <a:lstStyle/>
                    <a:p>
                      <a:pPr marL="0" marR="0" algn="ctr" defTabSz="914400" rtl="0" eaLnBrk="1" fontAlgn="auto" latinLnBrk="0" hangingPunct="1">
                        <a:spcBef>
                          <a:spcPts val="0"/>
                        </a:spcBef>
                        <a:spcAft>
                          <a:spcPts val="0"/>
                        </a:spcAft>
                      </a:pPr>
                      <a:endParaRPr lang="en-US" sz="1600" b="1" kern="1200" dirty="0">
                        <a:solidFill>
                          <a:schemeClr val="dk1"/>
                        </a:solidFill>
                        <a:effectLst/>
                        <a:latin typeface="+mn-lt"/>
                        <a:ea typeface="+mn-ea"/>
                        <a:cs typeface="+mn-cs"/>
                      </a:endParaRPr>
                    </a:p>
                  </a:txBody>
                  <a:tcPr marL="68580" marR="68580" marT="0" marB="0" anchor="ctr"/>
                </a:tc>
              </a:tr>
              <a:tr h="161925">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Carrier frequency for evaluation</a:t>
                      </a:r>
                    </a:p>
                  </a:txBody>
                  <a:tcPr marL="68580" marR="68580" marT="0" marB="0"/>
                </a:tc>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4 GHz</a:t>
                      </a:r>
                    </a:p>
                  </a:txBody>
                  <a:tcPr marL="68580" marR="68580" marT="0" marB="0" anchor="ctr"/>
                </a:tc>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700 MHz</a:t>
                      </a:r>
                    </a:p>
                  </a:txBody>
                  <a:tcPr marL="68580" marR="68580" marT="0" marB="0" anchor="ctr"/>
                </a:tc>
                <a:tc>
                  <a:txBody>
                    <a:bodyPr/>
                    <a:lstStyle/>
                    <a:p>
                      <a:pPr marL="0" marR="0" algn="ctr" defTabSz="914400" rtl="0" eaLnBrk="1" fontAlgn="auto" latinLnBrk="0" hangingPunct="1">
                        <a:spcBef>
                          <a:spcPts val="0"/>
                        </a:spcBef>
                        <a:spcAft>
                          <a:spcPts val="0"/>
                        </a:spcAft>
                      </a:pPr>
                      <a:endParaRPr lang="en-US" sz="1600" b="1" kern="1200" dirty="0">
                        <a:solidFill>
                          <a:schemeClr val="dk1"/>
                        </a:solidFill>
                        <a:effectLst/>
                        <a:latin typeface="+mn-lt"/>
                        <a:ea typeface="+mn-ea"/>
                        <a:cs typeface="+mn-cs"/>
                      </a:endParaRPr>
                    </a:p>
                  </a:txBody>
                  <a:tcPr marL="68580" marR="68580" marT="0" marB="0" anchor="ctr"/>
                </a:tc>
              </a:tr>
            </a:tbl>
          </a:graphicData>
        </a:graphic>
      </p:graphicFrame>
      <p:sp>
        <p:nvSpPr>
          <p:cNvPr id="9" name="Rectangle 3"/>
          <p:cNvSpPr>
            <a:spLocks noChangeArrowheads="1"/>
          </p:cNvSpPr>
          <p:nvPr/>
        </p:nvSpPr>
        <p:spPr bwMode="auto">
          <a:xfrm>
            <a:off x="1294607" y="443581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734069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 Organization in IEEE 802 for Submission to IMT-2020 </a:t>
            </a:r>
            <a:endParaRPr lang="en-US" dirty="0"/>
          </a:p>
        </p:txBody>
      </p:sp>
      <p:sp>
        <p:nvSpPr>
          <p:cNvPr id="3" name="Content Placeholder 2"/>
          <p:cNvSpPr>
            <a:spLocks noGrp="1"/>
          </p:cNvSpPr>
          <p:nvPr>
            <p:ph idx="1"/>
          </p:nvPr>
        </p:nvSpPr>
        <p:spPr>
          <a:xfrm>
            <a:off x="929217" y="1824294"/>
            <a:ext cx="10361084" cy="4113213"/>
          </a:xfrm>
        </p:spPr>
        <p:txBody>
          <a:bodyPr/>
          <a:lstStyle/>
          <a:p>
            <a:pPr>
              <a:buFont typeface="Arial" panose="020B0604020202020204" pitchFamily="34" charset="0"/>
              <a:buChar char="•"/>
            </a:pPr>
            <a:r>
              <a:rPr lang="en-US" sz="2000" dirty="0" smtClean="0"/>
              <a:t>Industry wide self evaluation and calibration is critical </a:t>
            </a:r>
            <a:r>
              <a:rPr lang="en-US" sz="2000" dirty="0"/>
              <a:t>(in early stages of submission as well as external evaluation and consensus </a:t>
            </a:r>
            <a:r>
              <a:rPr lang="en-US" sz="2000" dirty="0" smtClean="0"/>
              <a:t>building) in success of submission </a:t>
            </a:r>
          </a:p>
          <a:p>
            <a:pPr>
              <a:buFont typeface="Arial" panose="020B0604020202020204" pitchFamily="34" charset="0"/>
              <a:buChar char="•"/>
            </a:pPr>
            <a:r>
              <a:rPr lang="en-US" sz="2000" dirty="0" smtClean="0"/>
              <a:t>Less than two month to the deadline for Step 3 submission, IEEE 802 has not organized any systematic evaluation group and/or calibration procedure</a:t>
            </a:r>
          </a:p>
          <a:p>
            <a:pPr lvl="1">
              <a:buFont typeface="Arial" panose="020B0604020202020204" pitchFamily="34" charset="0"/>
              <a:buChar char="•"/>
            </a:pPr>
            <a:r>
              <a:rPr lang="en-US" sz="1800" dirty="0" smtClean="0"/>
              <a:t>This requires sufficient knowledge and deep understanding of the protocol as related to various  components of (S)RIT (EUHT and 802.11ax) collectively by members of the proponent organization</a:t>
            </a:r>
          </a:p>
          <a:p>
            <a:pPr lvl="1">
              <a:buFont typeface="Arial" panose="020B0604020202020204" pitchFamily="34" charset="0"/>
              <a:buChar char="•"/>
            </a:pPr>
            <a:r>
              <a:rPr lang="en-US" sz="1800" dirty="0" smtClean="0"/>
              <a:t>Partial self evaluation conducted by </a:t>
            </a:r>
            <a:r>
              <a:rPr lang="en-US" sz="1800" dirty="0" err="1" smtClean="0"/>
              <a:t>NuFront</a:t>
            </a:r>
            <a:r>
              <a:rPr lang="en-US" sz="1800" dirty="0" smtClean="0"/>
              <a:t> (HUET) plus some earlier work on 802.11ax</a:t>
            </a:r>
          </a:p>
          <a:p>
            <a:pPr>
              <a:buFont typeface="Arial" panose="020B0604020202020204" pitchFamily="34" charset="0"/>
              <a:buChar char="•"/>
            </a:pPr>
            <a:r>
              <a:rPr lang="en-US" sz="2000" dirty="0" smtClean="0"/>
              <a:t>No external evaluation organization formed or expressed interest in supporting a submission by IEEE 802; no coordination is conducted </a:t>
            </a:r>
          </a:p>
          <a:p>
            <a:pPr>
              <a:buFont typeface="Arial" panose="020B0604020202020204" pitchFamily="34" charset="0"/>
              <a:buChar char="•"/>
            </a:pPr>
            <a:r>
              <a:rPr lang="en-US" sz="2000" dirty="0" smtClean="0"/>
              <a:t>No plan or interest with regards to transposing organization for adoption of the technology</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Joseph Levy (InterDigital)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Rectangle 6"/>
          <p:cNvSpPr/>
          <p:nvPr/>
        </p:nvSpPr>
        <p:spPr bwMode="auto">
          <a:xfrm>
            <a:off x="1143000" y="5330824"/>
            <a:ext cx="10627784" cy="993775"/>
          </a:xfrm>
          <a:prstGeom prst="rect">
            <a:avLst/>
          </a:prstGeom>
          <a:solidFill>
            <a:srgbClr val="FFFF00"/>
          </a:solidFill>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ln w="0"/>
                <a:solidFill>
                  <a:srgbClr val="002060"/>
                </a:solidFill>
                <a:latin typeface="Times New Roman" pitchFamily="16" charset="0"/>
                <a:ea typeface="MS Gothic" charset="-128"/>
              </a:rPr>
              <a:t>As it can be seen from previous straw polls (feasibility) and it is evident from the current status of logistics in IEEE, it is not feasible to go through proper processes and submit a candidate technology to IMT-2020 </a:t>
            </a:r>
            <a:endParaRPr kumimoji="0" lang="en-US" sz="2000" i="0" u="none" strike="noStrike" normalizeH="0" baseline="0" dirty="0" smtClean="0">
              <a:ln w="0"/>
              <a:solidFill>
                <a:srgbClr val="002060"/>
              </a:solidFill>
              <a:latin typeface="Times New Roman" pitchFamily="16" charset="0"/>
              <a:ea typeface="MS Gothic" charset="-128"/>
            </a:endParaRPr>
          </a:p>
        </p:txBody>
      </p:sp>
    </p:spTree>
    <p:extLst>
      <p:ext uri="{BB962C8B-B14F-4D97-AF65-F5344CB8AC3E}">
        <p14:creationId xmlns:p14="http://schemas.microsoft.com/office/powerpoint/2010/main" val="22053764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20882</TotalTime>
  <Words>1219</Words>
  <Application>Microsoft Office PowerPoint</Application>
  <PresentationFormat>Widescreen</PresentationFormat>
  <Paragraphs>162</Paragraphs>
  <Slides>12</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 Unicode MS</vt:lpstr>
      <vt:lpstr>MS Gothic</vt:lpstr>
      <vt:lpstr>Arial</vt:lpstr>
      <vt:lpstr>Times New Roman</vt:lpstr>
      <vt:lpstr>Office Theme</vt:lpstr>
      <vt:lpstr>Microsoft Word 97 - 2003 Document</vt:lpstr>
      <vt:lpstr>Comments on Proposal to Submit IEEE 802.11ax and EUHT to ITU for IMT-2020</vt:lpstr>
      <vt:lpstr>Outline</vt:lpstr>
      <vt:lpstr>Background from IEEE 802 EC 5G SC and AANI (1/2)</vt:lpstr>
      <vt:lpstr>Background from IEEE 802 EC 5G SC and AANI 2/2)</vt:lpstr>
      <vt:lpstr>Past Example:  Schedule for the development of IMT-Advanced radio interface Recommendations</vt:lpstr>
      <vt:lpstr>IEEE Submission of IEEE 802.16 for IMT-Advance</vt:lpstr>
      <vt:lpstr>Schedule for the development of IMT-2020 radio interface Recommendations</vt:lpstr>
      <vt:lpstr>3GPP Submission of 5G NR for IMT-2020</vt:lpstr>
      <vt:lpstr>Support Organization in IEEE 802 for Submission to IMT-2020 </vt:lpstr>
      <vt:lpstr>Comments on joint EUHT and 802.11 submission to IMT-2020</vt:lpstr>
      <vt:lpstr>Summary and Recommendations</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11-19-0624-00-AANI-aani-sc-teleconference-agenda-monday-8-april-2019-10-11am-edt</dc:title>
  <dc:creator>Levy, Joseph</dc:creator>
  <cp:keywords>CTPClassification=CTP_NT</cp:keywords>
  <cp:lastModifiedBy>Editor</cp:lastModifiedBy>
  <cp:revision>387</cp:revision>
  <cp:lastPrinted>1601-01-01T00:00:00Z</cp:lastPrinted>
  <dcterms:created xsi:type="dcterms:W3CDTF">2017-06-02T20:57:23Z</dcterms:created>
  <dcterms:modified xsi:type="dcterms:W3CDTF">2019-05-13T03:10:14Z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a221aa1e-ee79-4b0a-9595-227cba1d7deb</vt:lpwstr>
  </property>
  <property fmtid="{D5CDD505-2E9C-101B-9397-08002B2CF9AE}" pid="3" name="CTP_TimeStamp">
    <vt:lpwstr>2019-05-13 03:10:14Z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