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&lt;header&gt;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&lt;date/time&gt;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&lt;footer&gt;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BEE5DBD5-FA4A-421A-84C6-2618E5EEE963}" type="slidenum">
              <a:rPr b="0" lang="sv-SE" sz="1400" spc="-1" strike="noStrike">
                <a:latin typeface="DejaVu Serif"/>
              </a:rPr>
              <a:t>&lt;number&gt;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4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3B4AC6F-2D51-4FD8-9E5C-D580F44CCD7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46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9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3548A7-3CF2-432D-97BA-C4B7C71CB18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0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0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5406A4D-645F-4314-92F6-E0683290CDE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1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3019D85-5907-446C-8D12-025BE2EED16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1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1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1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372FCB2-F89B-4443-A6F8-6ED76A8B03F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1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1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22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23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42EA22-F5A5-4592-9274-1E4F1C74A76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2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2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2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2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2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3F9F7AD-2A89-48CC-821A-C9FA8DAA829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30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3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3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3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BB5011C-39EC-48FA-9D07-3E944F40DF6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3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3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4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4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78F452A-CC0C-4954-8815-DB44EE43E6C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4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4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4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DB6DC41-4670-47E5-B5D4-6A9D07D7712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24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5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5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9B3E735-ADDB-4DD6-BF08-D06B92E53BE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52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5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0436F0-87AF-408D-AC1A-9ADB118C2FC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58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63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37F8B72-FC0E-4665-B7FF-39AFE327130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69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5B49BBD-8EE2-46C3-A331-F1288F7A9995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74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75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2F13569-E883-4D61-9EE4-AFB8AFFAF7B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80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81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EEB3C0B-2792-4797-8AAA-F5D92B121B24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82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86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87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F838DFF-961C-4B1B-A7BA-2DBDA3826DB5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88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92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93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88114D2-15F6-46E1-BF8C-F6C9BBBDF58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5640" cy="3468240"/>
          </a:xfrm>
          <a:prstGeom prst="rect">
            <a:avLst/>
          </a:prstGeom>
        </p:spPr>
      </p:sp>
      <p:sp>
        <p:nvSpPr>
          <p:cNvPr id="19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31344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94072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8580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31344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594072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8472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50028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802.11-19/854r0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4344840" y="6475320"/>
            <a:ext cx="5281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EF30B5D-91CA-435B-B22B-B9ED63CC7EC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357880" y="6475320"/>
            <a:ext cx="318420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dt"/>
          </p:nvPr>
        </p:nvSpPr>
        <p:spPr>
          <a:xfrm>
            <a:off x="696960" y="333360"/>
            <a:ext cx="187452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s://1.ieee802.org/security/802e/" TargetMode="External"/><Relationship Id="rId2" Type="http://schemas.openxmlformats.org/officeDocument/2006/relationships/hyperlink" Target="https://mentor.ieee.org/omniran/dcn/19/omniran-19-0005-02-00TG-jan-2019-f2f-meeting-minutes.docx" TargetMode="External"/><Relationship Id="rId3" Type="http://schemas.openxmlformats.org/officeDocument/2006/relationships/hyperlink" Target="https://mentor.ieee.org/omniran/dcn/19/omniran-19-0002-00-CQ00-random-mac-impact.pptx" TargetMode="External"/><Relationship Id="rId4" Type="http://schemas.openxmlformats.org/officeDocument/2006/relationships/hyperlink" Target="https://mentor.ieee.org/privecsg/dcn/14/privecsg-14-0026-01-0000-secure-moderated-random-mac-addresses.ppt" TargetMode="External"/><Relationship Id="rId5" Type="http://schemas.openxmlformats.org/officeDocument/2006/relationships/hyperlink" Target="https://mentor.ieee.org/privecsg/dcn/14/privecsg-14-0025-01-0000-wifi-privacy-network-experiment-at-ietf91.pptx" TargetMode="Externa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s://mentor.ieee.org/privecsg/dcn/15/privecsg-15-0028-00-0000-wifi-privacy-network-experiment-at-ieee-802-may-plenary-and-ietf91-meetings.pptx" TargetMode="External"/><Relationship Id="rId2" Type="http://schemas.openxmlformats.org/officeDocument/2006/relationships/hyperlink" Target="https://mentor.ieee.org/privecsg/dcn/16/privecsg-16-0003-00-0000-tracking-802-11-stations-without-relying-on-the-link-layer-identifier.pdf" TargetMode="External"/><Relationship Id="rId3" Type="http://schemas.openxmlformats.org/officeDocument/2006/relationships/hyperlink" Target="https://mentor.ieee.org/802.11/dcn/18/11-18-1579-01-0000-2018-09-liaison-from-wba-re-mac-randomization-impacts.docx" TargetMode="External"/><Relationship Id="rId4" Type="http://schemas.openxmlformats.org/officeDocument/2006/relationships/hyperlink" Target="https://mentor.ieee.org/802.11/dcn/18/11-18-1988-02-0arc-proposed-response-to-liaison-from-wba-on-mac-address-randomization-impcats.docx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privecsg/dcn/14/privecsg-14-0026-01-0000-secure-moderated-random-mac-addresses.ppt" TargetMode="External"/><Relationship Id="rId2" Type="http://schemas.openxmlformats.org/officeDocument/2006/relationships/hyperlink" Target="https://mentor.ieee.org/privecsg/dcn/14/privecsg-14-0025-01-0000-wifi-privacy-network-experiment-at-ietf91.pptx" TargetMode="External"/><Relationship Id="rId3" Type="http://schemas.openxmlformats.org/officeDocument/2006/relationships/hyperlink" Target="https://mentor.ieee.org/privecsg/dcn/14/privecsg-14-0025-01-0000-wifi-privacy-network-experiment-at-ietf91.pptx" TargetMode="External"/><Relationship Id="rId4" Type="http://schemas.openxmlformats.org/officeDocument/2006/relationships/hyperlink" Target="https://mentor.ieee.org/privecsg/dcn/14/privecsg-14-0025-01-0000-wifi-privacy-network-experiment-at-ietf91.pptx" TargetMode="External"/><Relationship Id="rId5" Type="http://schemas.openxmlformats.org/officeDocument/2006/relationships/hyperlink" Target="https://mentor.ieee.org/privecsg/dcn/14/privecsg-14-0025-01-0000-wifi-privacy-network-experiment-at-ietf91.pptx" TargetMode="External"/><Relationship Id="rId6" Type="http://schemas.openxmlformats.org/officeDocument/2006/relationships/hyperlink" Target="https://mentor.ieee.org/privecsg/dcn/14/privecsg-14-0025-01-0000-wifi-privacy-network-experiment-at-ietf91.pptx" TargetMode="External"/><Relationship Id="rId7" Type="http://schemas.openxmlformats.org/officeDocument/2006/relationships/hyperlink" Target="https://mentor.ieee.org/privecsg/dcn/15/privecsg-15-0028-00-0000-wifi-privacy-network-experiment-at-ieee-802-may-plenary-and-ietf91-meetings.pptx" TargetMode="External"/><Relationship Id="rId8" Type="http://schemas.openxmlformats.org/officeDocument/2006/relationships/hyperlink" Target="https://1.ieee802.org/security/802e/" TargetMode="External"/><Relationship Id="rId9" Type="http://schemas.openxmlformats.org/officeDocument/2006/relationships/slideLayout" Target="../slideLayouts/slideLayout1.xml"/><Relationship Id="rId10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8/11-18-1579-00-0000-2018-09-liaison-from-wba-re-mac-randomization-impacts.docx" TargetMode="External"/><Relationship Id="rId2" Type="http://schemas.openxmlformats.org/officeDocument/2006/relationships/hyperlink" Target="https://mentor.ieee.org/802.11/dcn/18/11-18-1988-02-0arc-proposed-response-to-liaison-from-wba-on-mac-address-randomization-impcats.docx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mentor.ieee.org/omniran/dcn/19/omniran-19-0005-02-00TG-jan-2019-f2f-meeting-minutes.docx" TargetMode="External"/><Relationship Id="rId2" Type="http://schemas.openxmlformats.org/officeDocument/2006/relationships/hyperlink" Target="https://mentor.ieee.org/omniran/dcn/19/omniran-19-0002-00-CQ00-random-mac-impact.pptx" TargetMode="External"/><Relationship Id="rId3" Type="http://schemas.openxmlformats.org/officeDocument/2006/relationships/hyperlink" Target="https://mentor.ieee.org/omniran/dcn/19/omniran-19-0005-02-00TG-jan-2019-f2f-meeting-minutes.docx" TargetMode="Externa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96960" y="333360"/>
            <a:ext cx="23029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500800" y="6475320"/>
            <a:ext cx="304128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D78D9F4-D843-40D6-AD48-F386FE1D9BEA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54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Summary of RCM TIG formation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TextShape 5"/>
          <p:cNvSpPr txBox="1"/>
          <p:nvPr/>
        </p:nvSpPr>
        <p:spPr>
          <a:xfrm>
            <a:off x="685800" y="1523880"/>
            <a:ext cx="7772040" cy="39636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499"/>
              </a:spcBef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2019-05-13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CustomShape 6"/>
          <p:cNvSpPr/>
          <p:nvPr/>
        </p:nvSpPr>
        <p:spPr>
          <a:xfrm>
            <a:off x="533520" y="194004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7" name="Table 7"/>
          <p:cNvGraphicFramePr/>
          <p:nvPr/>
        </p:nvGraphicFramePr>
        <p:xfrm>
          <a:off x="717480" y="2509560"/>
          <a:ext cx="7429680" cy="11638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4442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800" spc="-1" strike="noStrike">
                          <a:latin typeface="DejaVu Sans"/>
                        </a:rPr>
                        <a:t>N</a:t>
                      </a:r>
                      <a:r>
                        <a:rPr b="1" lang="sv-SE" sz="1800" spc="-1" strike="noStrike">
                          <a:latin typeface="DejaVu Sans"/>
                        </a:rPr>
                        <a:t>a</a:t>
                      </a:r>
                      <a:r>
                        <a:rPr b="1" lang="sv-SE" sz="1800" spc="-1" strike="noStrike">
                          <a:latin typeface="DejaVu Sans"/>
                        </a:rPr>
                        <a:t>m</a:t>
                      </a:r>
                      <a:r>
                        <a:rPr b="1" lang="sv-SE" sz="1800" spc="-1" strike="noStrike">
                          <a:latin typeface="DejaVu Sans"/>
                        </a:rPr>
                        <a:t>e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800" spc="-1" strike="noStrike">
                          <a:latin typeface="DejaVu Sans"/>
                        </a:rPr>
                        <a:t>Affiliation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800" spc="-1" strike="noStrike">
                          <a:latin typeface="DejaVu Sans"/>
                        </a:rPr>
                        <a:t>Con</a:t>
                      </a:r>
                      <a:r>
                        <a:rPr b="1" lang="sv-SE" sz="1800" spc="-1" strike="noStrike">
                          <a:latin typeface="DejaVu Sans"/>
                        </a:rPr>
                        <a:t>tact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200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800" spc="-1" strike="noStrike">
                          <a:latin typeface="DejaVu Sans"/>
                        </a:rPr>
                        <a:t>Amelia Andersdotter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800" spc="-1" strike="noStrike">
                          <a:latin typeface="DejaVu Sans"/>
                        </a:rPr>
                        <a:t>Article19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800" spc="-1" strike="noStrike">
                          <a:latin typeface="DejaVu Sans"/>
                        </a:rPr>
                        <a:t>amelia@article19.org</a:t>
                      </a:r>
                      <a:endParaRPr b="0" lang="sv-SE" sz="18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6286680" y="6475320"/>
            <a:ext cx="22554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0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9CA216-B249-4795-8BF4-81F2C59DE75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01" name="TextShape 4"/>
          <p:cNvSpPr txBox="1"/>
          <p:nvPr/>
        </p:nvSpPr>
        <p:spPr>
          <a:xfrm>
            <a:off x="685800" y="684360"/>
            <a:ext cx="7772040" cy="116028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Proposed problem: Client steering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2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Clients may use the broadcast SSID in probe requests, causing instability in MAC address.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802.11 has acknowledged that this could be considered further.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286680" y="6475320"/>
            <a:ext cx="22554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8710153-B81A-405B-A47F-42BBFDE2702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06" name="TextShape 4"/>
          <p:cNvSpPr txBox="1"/>
          <p:nvPr/>
        </p:nvSpPr>
        <p:spPr>
          <a:xfrm>
            <a:off x="685800" y="684360"/>
            <a:ext cx="7772040" cy="116028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Proposed problem: Network analytics and troubleshooting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 analytics and troubleshooting may require at least semi-permanent identifiers (cf. 802.1 OmniRAN discussion referenced above).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802.11 has agreed to look into this.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Suggestion: coordination with 802.1 OmniRAN seems appropriate.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6143760" y="6475320"/>
            <a:ext cx="23983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1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EAAA654-B8D5-4AAF-87BA-7DE5566A134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11" name="TextShape 4"/>
          <p:cNvSpPr txBox="1"/>
          <p:nvPr/>
        </p:nvSpPr>
        <p:spPr>
          <a:xfrm>
            <a:off x="685800" y="684360"/>
            <a:ext cx="7772040" cy="683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Concrete tasks: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2" name="TextShape 5"/>
          <p:cNvSpPr txBox="1"/>
          <p:nvPr/>
        </p:nvSpPr>
        <p:spPr>
          <a:xfrm>
            <a:off x="651960" y="14400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• 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Current and planned implementations of random and changing MAC addresses in devices, and 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• Current and planned 802.11/802 Standards treatment of randomized MAC addresses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• Impact on 802.11 features from randomized MAC addresses and/or changing addresses during: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Pre-association (stateless)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Preparing for (creating shared state) and during associations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• Potential mechanisms to address the above impacts, through: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Implementation options, or possible guidelines document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Modifications to the Standard, if any, and recommend continuing work (Study Group/PAR)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6143760" y="6475320"/>
            <a:ext cx="23983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F64E4C5-1536-487E-AA41-0378FCE3BE5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16" name="TextShape 4"/>
          <p:cNvSpPr txBox="1"/>
          <p:nvPr/>
        </p:nvSpPr>
        <p:spPr>
          <a:xfrm>
            <a:off x="685800" y="684360"/>
            <a:ext cx="7772040" cy="683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Presentations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7" name="TextShape 5"/>
          <p:cNvSpPr txBox="1"/>
          <p:nvPr/>
        </p:nvSpPr>
        <p:spPr>
          <a:xfrm>
            <a:off x="651960" y="14400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P802.1CQ MAC Address Assignment Requirements, Max Riegel (Nokia), 11-19/851r0 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6143760" y="6475320"/>
            <a:ext cx="23983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4C87005-4047-4788-8A95-0F233426664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21" name="TextShape 4"/>
          <p:cNvSpPr txBox="1"/>
          <p:nvPr/>
        </p:nvSpPr>
        <p:spPr>
          <a:xfrm>
            <a:off x="685800" y="684360"/>
            <a:ext cx="7772040" cy="683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Starting up #1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2" name="TextShape 5"/>
          <p:cNvSpPr txBox="1"/>
          <p:nvPr/>
        </p:nvSpPr>
        <p:spPr>
          <a:xfrm>
            <a:off x="651960" y="14400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In relation to the following two goals: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• 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Current and planned implementations of random and changing MAC addresses in devices, and 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• Current and planned 802.11/802 Standards treatment of randomized MAC addresses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Examples from practical experience, research, or customers can be brought to the group on a continuous basis.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6143760" y="6475320"/>
            <a:ext cx="23983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2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A106C2D-3203-41B0-B60A-29553099F52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26" name="TextShape 4"/>
          <p:cNvSpPr txBox="1"/>
          <p:nvPr/>
        </p:nvSpPr>
        <p:spPr>
          <a:xfrm>
            <a:off x="685800" y="684360"/>
            <a:ext cx="7772040" cy="683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Starting up #2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7" name="TextShape 5"/>
          <p:cNvSpPr txBox="1"/>
          <p:nvPr/>
        </p:nvSpPr>
        <p:spPr>
          <a:xfrm>
            <a:off x="651960" y="14400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Impact on 802.11 features from randomized MAC addresses and/or changing addresses during: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Pre-association (stateless)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Preparing for (creating shared state) and during associations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Suggest we collect a number of use-cases that relate to pre-association, preparing for association and what happens during association. Use-cases should preferably be connected to already identified issues on slides 9-11.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Challenge: there is evidence to suggest MAC randomization is not very wide-spread (Matte, Cunche, 2018), so “real-life” scenarios may be scarce.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6143760" y="6475320"/>
            <a:ext cx="23983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3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8AD5D4B-21F0-401A-A9AD-6898BFA18FE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31" name="TextShape 4"/>
          <p:cNvSpPr txBox="1"/>
          <p:nvPr/>
        </p:nvSpPr>
        <p:spPr>
          <a:xfrm>
            <a:off x="685800" y="684360"/>
            <a:ext cx="7772040" cy="683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Starting up #3</a:t>
            </a:r>
            <a:endParaRPr b="1" lang="en-GB" sz="24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2" name="TextShape 5"/>
          <p:cNvSpPr txBox="1"/>
          <p:nvPr/>
        </p:nvSpPr>
        <p:spPr>
          <a:xfrm>
            <a:off x="651960" y="1440000"/>
            <a:ext cx="7772040" cy="3456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Potential mechanisms to address the above impacts, through: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Implementation options, or possible guidelines document</a:t>
            </a:r>
            <a:br/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       ◦ Modifications to the Standard, if any, and recommend continuing work (Study Group/PAR)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This will be easier if we have an understanding for the situations in which we believe we may have problems. 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6215040" y="6475320"/>
            <a:ext cx="23270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5D9D268-EC42-443A-BC91-78E61BBEE63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36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7" name="TextShape 5"/>
          <p:cNvSpPr txBox="1"/>
          <p:nvPr/>
        </p:nvSpPr>
        <p:spPr>
          <a:xfrm>
            <a:off x="685800" y="1981080"/>
            <a:ext cx="7772040" cy="42080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IEEE 802.1 SEC TG, P802E: Recommended Practice for Privacy Considerations for IEEE 802 Technologies, March 2019. Available: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https://1.ieee802.org/security/802e/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OmniRAN, F2F meeting minutes (omniran-19-0005-02-00TG), Hao Wang. January 2019. 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2"/>
              </a:rPr>
              <a:t>https://mentor.ieee.org/omniran/dcn/19/omniran-19-0005-02-00TG-jan-2019-f2f-meeting-minutes.docx</a:t>
            </a:r>
            <a:br/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OmniRAN, Random MAC impact (omniran-19-0002-00-CQ00), Max Riegel, January 2019.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3"/>
              </a:rPr>
              <a:t>https://mentor.ieee.org/omniran/dcn/19/omniran-19-0002-00-CQ00-random-mac-impact.pptx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Privacy ECSG, Secure Moderated Random MAC Addresses (privecsg-14-0026-01-0000), Robert Moskowitz, January 2015.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4"/>
              </a:rPr>
              <a:t>https://mentor.ieee.org/privecsg/dcn/14/privecsg-14-0026-01-0000-secure-moderated-random-mac-addresses.ppt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Privacy ECSG, WiFi Privacy network experiment_x000b_at IETF91 (privecsg-14-0025-01-0000), C. J. Bernardos, F. Giust, A. de la Oliva, J.C. Zuniga, January 2015.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5"/>
              </a:rPr>
              <a:t>https://mentor.ieee.org/privecsg/dcn/14/privecsg-14-0025-01-0000-wifi-privacy-network-experiment-at-ietf91.pptx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6215040" y="6475320"/>
            <a:ext cx="23270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5BD1203-7531-4AC5-95A2-BCA88AFEF416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41" name="TextShape 4"/>
          <p:cNvSpPr txBox="1"/>
          <p:nvPr/>
        </p:nvSpPr>
        <p:spPr>
          <a:xfrm>
            <a:off x="685800" y="792000"/>
            <a:ext cx="7772040" cy="53971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Privacy ECSG, WiFi Privacy network experiment_x000b_ at IEEE 802 May plenary and IETF91 meetings  (privecsg-15-0028-00-0000), C. J. Bernardos, A. de la Oliva, J.C. Zuniga, July 2015.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https://mentor.ieee.org/privecsg/dcn/15/privecsg-15-0028-00-0000-wifi-privacy-network-experiment-at-ieee-802-may-plenary-and-ietf91-meetings.pptx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Privacy ECSG, Tracking 802.11 stations without relying on the link layer identifier (privecsg-16-0003-00-0000), Mathieu Cunche, April 2016.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2"/>
              </a:rPr>
              <a:t>https://mentor.ieee.org/privecsg/dcn/16/privecsg-16-0003-00-0000-tracking-802-11-stations-without-relying-on-the-link-layer-identifier.pdf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</a:t>
            </a:r>
            <a:br/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IEEE 802.11 WG, 2018-09- Liaison from WBA re: MAC randomization impacts (11-18-1579-00-0000), September 2018.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3"/>
              </a:rPr>
              <a:t>https://mentor.ieee.org/802.11/dcn/18/11-18-1579-01-0000-2018-09-liaison-from-wba-re-mac-randomization-impacts.docx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</a:t>
            </a:r>
            <a:br/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IEEE 802.11 ARC SC, Proposed response to liaison from WBA on MAC Address randomization impcats [sic!] (11-18-1988-02-0arc), November 2018. 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  <a:hlinkClick r:id="rId4"/>
              </a:rPr>
              <a:t>https://mentor.ieee.org/802.11/dcn/18/11-18-1988-02-0arc-proposed-response-to-liaison-from-wba-on-mac-address-randomization-impcats.docx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C. Matte, M. Cunche, </a:t>
            </a:r>
            <a:r>
              <a:rPr b="0" i="1" lang="en-GB" sz="1500" spc="-1" strike="noStrike">
                <a:solidFill>
                  <a:srgbClr val="000000"/>
                </a:solidFill>
                <a:latin typeface="Times New Roman"/>
              </a:rPr>
              <a:t>Spread of MAC address randomization studied using locally administered MAC addresses use historic.</a:t>
            </a:r>
            <a:r>
              <a:rPr b="0" lang="en-GB" sz="1500" spc="-1" strike="noStrike">
                <a:solidFill>
                  <a:srgbClr val="000000"/>
                </a:solidFill>
                <a:latin typeface="Times New Roman"/>
              </a:rPr>
              <a:t> [Research Report] RR-9142, Inria Grenoble Rhône-Alpes. 2018. &lt;hal-01682363&gt;</a:t>
            </a:r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endParaRPr b="0" lang="en-GB" sz="15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96960" y="333360"/>
            <a:ext cx="25887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500800" y="6475320"/>
            <a:ext cx="304128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F767CE7-90B6-4F48-8C59-2E13E406C67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This document summarizes the discussions on MAC randomization in IEEE P802.11 between 2017-2019, and presents a collection of academic research, as well as previous IEEE standardisation work relating to randomized and changing MAC addresses.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96960" y="333360"/>
            <a:ext cx="25887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500800" y="6475320"/>
            <a:ext cx="304128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0644774-50DC-43C9-9EE1-09789193B0F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6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More information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7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These slides are based on 11-19/588r2. 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For references, articles, links, and more information, please consult 11-19/588r2.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6000840" y="6475320"/>
            <a:ext cx="2541240" cy="1677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C4F3C2A-A43C-454A-A5A0-805E387195D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Background to randomized and changing MAC:</a:t>
            </a:r>
            <a:br/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History in IEEE, mobile networks and aim</a:t>
            </a:r>
            <a:endParaRPr b="0" lang="en-GB" sz="2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TextShape 5"/>
          <p:cNvSpPr txBox="1"/>
          <p:nvPr/>
        </p:nvSpPr>
        <p:spPr>
          <a:xfrm>
            <a:off x="685800" y="1981080"/>
            <a:ext cx="7772040" cy="430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It has previously been introduced in: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1609.4 WAVE (in relation to vehicular privacy)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Mobile OS (e.g. Android, iOS)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Broadly, the aim of randomized and changing MAC is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protection of geolocational privacy to some extent (i.e. reducing the privacy threat posed by profiling someone’s patterns, behaviour, whereabout or habits).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5976000" y="6475320"/>
            <a:ext cx="256572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4AD1131-065D-4A9A-B65C-63BE1F1AAEED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6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Background to randomized and changing MAC:</a:t>
            </a:r>
            <a:br/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Regulatory and research overview</a:t>
            </a:r>
            <a:endParaRPr b="0" lang="en-GB" sz="2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7" name="TextShape 5"/>
          <p:cNvSpPr txBox="1"/>
          <p:nvPr/>
        </p:nvSpPr>
        <p:spPr>
          <a:xfrm>
            <a:off x="642960" y="1571760"/>
            <a:ext cx="7772040" cy="492876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Geolocational tracking in WiFi networks has been subject to regulatory attention in, for instance, Sweden, Netherlands, the US and France.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Geolocational tracking in WiFi networks using the MAC address has also been subject to academic research (Cunche (2013), Sapiezynski (2015)) 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It is broadly agreed that merely randomizing a MAC address might not be sufficient for privacy protection (Matte et al (2016), Vanhoef et al (2016), Martin et al (2017))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5904000" y="6475320"/>
            <a:ext cx="263808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BFE752-47BD-4E52-A6A0-4A9852CDC3A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8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Background to randomized and changing MAC:</a:t>
            </a:r>
            <a:br/>
            <a:r>
              <a:rPr b="1" lang="en-GB" sz="2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Previously in IEEE 802 LMSC</a:t>
            </a:r>
            <a:endParaRPr b="0" lang="en-GB" sz="2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2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In addition to work already undertaken in IEEE 1609, the following work has been done in IEEE 802 LMSC: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The privacy threat mitigation potential of MAC randomization was studied by IEEE 802 Privacy ECSG with outcome documents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1"/>
              </a:rPr>
              <a:t>privescg-14-0026-01-0000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,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privecsg-14-0025-0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3"/>
              </a:rPr>
              <a:t>1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4"/>
              </a:rPr>
              <a:t>-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5"/>
              </a:rPr>
              <a:t>0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6"/>
              </a:rPr>
              <a:t>000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,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7"/>
              </a:rPr>
              <a:t>privescg-15-0028-00-0000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IEEE 802.1 SEC TG document 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  <a:hlinkClick r:id="rId8"/>
              </a:rPr>
              <a:t>P802E: Recommended Practice for Privacy Considerations for IEEE 802 Technologies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 (draft 1.4) in clauses 7.2 and 8.1 (requires member’s log-in)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.11aq Pre-Association Service Discovery amendment to the 802.11-2016, with MAC Privacy Enhancements.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6072120" y="6475320"/>
            <a:ext cx="2469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1B00435-A299-428D-81F6-62791315C464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86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Current status:</a:t>
            </a:r>
            <a:br/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Effects of .11aq amendment and future mission of RCM TIG #1</a:t>
            </a:r>
            <a:endParaRPr b="0" lang="en-GB" sz="20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7" name="TextShape 5"/>
          <p:cNvSpPr txBox="1"/>
          <p:nvPr/>
        </p:nvSpPr>
        <p:spPr>
          <a:xfrm>
            <a:off x="685800" y="1981080"/>
            <a:ext cx="7772040" cy="4331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Randomized and changing MAC addresses are not in themselves new. There have existed standard tools for changing a device’s MAC identifier for a long time. Nevertheless, standardising systematically changing MAC identifiers have raised some concerns: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In September 2018, three months after the publication of the official 802.11aq amendment, the IEEE 802.11 WG received a liaison statement from the Wireless Broadband Alliance (WBA) detailing network operator concerns with the disappearance of clear-text sufficiently-permanent unique device identifiers (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1"/>
              </a:rPr>
              <a:t>11-18-1579-00-0000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).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The ARC SC made efforts to address the concerns raised by the WBA in a response approved by the 802.11 Working Group in November 2018 (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  <a:hlinkClick r:id="rId2"/>
              </a:rPr>
              <a:t>11-18-1988-02-0arc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). In this response, the Working Group noted that some issues raised by WBA merit further consideration.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RCM TIG is set up to enact this consideration.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6072120" y="6475320"/>
            <a:ext cx="2469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0D231C8-59B6-4A9F-A694-9CA41443714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9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Current status:</a:t>
            </a:r>
            <a:br/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Effects of .11aq amendment and future mission of RCM TIG #2</a:t>
            </a:r>
            <a:endParaRPr b="0" lang="en-GB" sz="20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2" name="TextShape 5"/>
          <p:cNvSpPr txBox="1"/>
          <p:nvPr/>
        </p:nvSpPr>
        <p:spPr>
          <a:xfrm>
            <a:off x="685800" y="1981080"/>
            <a:ext cx="7772040" cy="4331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The network analytics and device identification issue was discussed in the IEEE 802.1 OmniRAN Task Group in its F2F meeting on 15 January 2019 (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1"/>
              </a:rPr>
              <a:t>omniran-19-0005-02-00TG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). The assertion was made that device manufacturer identification and network analytics and troubleshooting would be an issue in the absence of MAC identifiers (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omniran-19-0002-00-CQ00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). 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It is not within currently within RCM TIGs to consider the aspects raised in IEEE 802.1 OnmiRAN TG, however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OmniRAN has agreed to produce a "draft protocol proposal for secure signaling of a static device identifier to the access network" and "functional requirements describing the need to provide the possibility of fixed device identifiers" (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  <a:hlinkClick r:id="rId3"/>
              </a:rPr>
              <a:t>omniran-19-0005-02-00TG</a:t>
            </a: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).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Nimbus Roman"/>
                <a:ea typeface="MS Gothic"/>
              </a:rPr>
              <a:t>This calls, at least, for collaboration and coordination?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714240" y="357120"/>
            <a:ext cx="237456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6286680" y="6475320"/>
            <a:ext cx="22554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AA91B41-6C2C-421D-A8E4-D3E1CA0EA1F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685800" y="684360"/>
            <a:ext cx="7772040" cy="116028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Proposed problem: Band steering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97" name="TextShape 5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 single device may end up using different MAC addresses in different bands and/or different SSIDs.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802.11 has agreed that this should be considered further, and may require recommendations about SSID assignment.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802.11 has also suggested this could require coordination with WiFi Alliance.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LibreOffice/6.1.6.3$Linux_X86_64 LibreOffice_project/10$Build-3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2019-05-13T04:19:42Z</dcterms:created>
  <dc:creator>Amelia Andersdotter</dc:creator>
  <dc:description/>
  <dc:language>sv-SE</dc:language>
  <cp:lastModifiedBy>Amelia Andersdotter</cp:lastModifiedBy>
  <cp:lastPrinted>1601-01-01T00:00:00Z</cp:lastPrinted>
  <dcterms:modified xsi:type="dcterms:W3CDTF">2019-05-13T06:33:28Z</dcterms:modified>
  <cp:revision>2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