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91" r:id="rId4"/>
    <p:sldId id="292" r:id="rId5"/>
    <p:sldId id="293" r:id="rId6"/>
    <p:sldId id="294" r:id="rId7"/>
    <p:sldId id="295" r:id="rId8"/>
    <p:sldId id="296" r:id="rId9"/>
    <p:sldId id="285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>
        <p:scale>
          <a:sx n="129" d="100"/>
          <a:sy n="129" d="100"/>
        </p:scale>
        <p:origin x="248" y="6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Expected Total System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an expected total system architecture including higher layer for </a:t>
            </a:r>
            <a:r>
              <a:rPr lang="en-GB" dirty="0" err="1"/>
              <a:t>eBCS</a:t>
            </a:r>
            <a:r>
              <a:rPr lang="en-GB" dirty="0"/>
              <a:t> DL use cases.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D92D7-FF42-1548-8C8F-227E70688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Purpose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C092C6-6374-084E-86A3-55F683C30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To get consensus of the group to consider each function of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ED4CE1E-E01F-EB42-943E-CC8241F74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5F91A5-B60A-5D46-B95F-D3F2641D30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9C2BA42-BBC7-A042-8F68-874C289681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68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A7088-604E-2E45-BD46-36E69D4E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Devices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337776-FDF9-A048-9292-673371432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3757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Servers: Distribute contents </a:t>
            </a:r>
            <a:r>
              <a:rPr lang="en-US" altLang="ja-JP" dirty="0"/>
              <a:t>by IP multicast.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APs: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APs that transmit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STAs: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STAs that receive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frames and provide contents to users.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796450-827A-8A4F-9E03-CCA52E6E34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DE9CEC-E228-2742-9D50-9B680B917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60A22DF-3C4C-3848-9789-A09306C9F0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  <p:sp>
        <p:nvSpPr>
          <p:cNvPr id="7" name="フローチャート: 磁気ディスク 6">
            <a:extLst>
              <a:ext uri="{FF2B5EF4-FFF2-40B4-BE49-F238E27FC236}">
                <a16:creationId xmlns:a16="http://schemas.microsoft.com/office/drawing/2014/main" id="{F8189A4C-AAA1-264A-95C0-0E8940ED1062}"/>
              </a:ext>
            </a:extLst>
          </p:cNvPr>
          <p:cNvSpPr/>
          <p:nvPr/>
        </p:nvSpPr>
        <p:spPr bwMode="auto">
          <a:xfrm>
            <a:off x="5263313" y="3749578"/>
            <a:ext cx="914400" cy="612648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EA8257-3D27-C74C-A02E-142F77EA86EC}"/>
              </a:ext>
            </a:extLst>
          </p:cNvPr>
          <p:cNvSpPr txBox="1"/>
          <p:nvPr/>
        </p:nvSpPr>
        <p:spPr>
          <a:xfrm>
            <a:off x="3016574" y="486916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4DA95E3-D833-7B4B-89E5-BAF85343B68E}"/>
              </a:ext>
            </a:extLst>
          </p:cNvPr>
          <p:cNvSpPr txBox="1"/>
          <p:nvPr/>
        </p:nvSpPr>
        <p:spPr>
          <a:xfrm>
            <a:off x="4223792" y="486916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2D5C78F-4DE3-C34A-98B9-F3DCFEFB8939}"/>
              </a:ext>
            </a:extLst>
          </p:cNvPr>
          <p:cNvSpPr txBox="1"/>
          <p:nvPr/>
        </p:nvSpPr>
        <p:spPr>
          <a:xfrm>
            <a:off x="5353009" y="5869083"/>
            <a:ext cx="74193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C1C8E0F-7B73-D44D-BDA6-85C107B60014}"/>
              </a:ext>
            </a:extLst>
          </p:cNvPr>
          <p:cNvSpPr txBox="1"/>
          <p:nvPr/>
        </p:nvSpPr>
        <p:spPr>
          <a:xfrm>
            <a:off x="5431010" y="486916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3825E85-1E23-884A-964C-E8375D35E65B}"/>
              </a:ext>
            </a:extLst>
          </p:cNvPr>
          <p:cNvSpPr txBox="1"/>
          <p:nvPr/>
        </p:nvSpPr>
        <p:spPr>
          <a:xfrm>
            <a:off x="6638228" y="4869160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F40BEC0-E278-EE40-BE2D-98D213E7885E}"/>
              </a:ext>
            </a:extLst>
          </p:cNvPr>
          <p:cNvSpPr txBox="1"/>
          <p:nvPr/>
        </p:nvSpPr>
        <p:spPr>
          <a:xfrm>
            <a:off x="7845446" y="4869160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22" name="フローチャート: 磁気ディスク 21">
            <a:extLst>
              <a:ext uri="{FF2B5EF4-FFF2-40B4-BE49-F238E27FC236}">
                <a16:creationId xmlns:a16="http://schemas.microsoft.com/office/drawing/2014/main" id="{66803117-6C5F-884D-A854-30DD1DC8BE7A}"/>
              </a:ext>
            </a:extLst>
          </p:cNvPr>
          <p:cNvSpPr/>
          <p:nvPr/>
        </p:nvSpPr>
        <p:spPr bwMode="auto">
          <a:xfrm>
            <a:off x="3872850" y="3744267"/>
            <a:ext cx="914400" cy="612648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フローチャート: 磁気ディスク 22">
            <a:extLst>
              <a:ext uri="{FF2B5EF4-FFF2-40B4-BE49-F238E27FC236}">
                <a16:creationId xmlns:a16="http://schemas.microsoft.com/office/drawing/2014/main" id="{132A1F88-3ABF-C641-B3E0-A5D73510CD0B}"/>
              </a:ext>
            </a:extLst>
          </p:cNvPr>
          <p:cNvSpPr/>
          <p:nvPr/>
        </p:nvSpPr>
        <p:spPr bwMode="auto">
          <a:xfrm>
            <a:off x="6652960" y="3744267"/>
            <a:ext cx="914400" cy="612648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CDE8FB5-16B6-C544-9773-EA94CC8DE631}"/>
              </a:ext>
            </a:extLst>
          </p:cNvPr>
          <p:cNvSpPr txBox="1"/>
          <p:nvPr/>
        </p:nvSpPr>
        <p:spPr>
          <a:xfrm>
            <a:off x="4142327" y="5869084"/>
            <a:ext cx="74193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64ED957-CD4F-3246-A115-A3D94C2274B0}"/>
              </a:ext>
            </a:extLst>
          </p:cNvPr>
          <p:cNvSpPr txBox="1"/>
          <p:nvPr/>
        </p:nvSpPr>
        <p:spPr>
          <a:xfrm>
            <a:off x="2935109" y="5868308"/>
            <a:ext cx="74193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1B5D95-B0A9-AE4D-822F-8939A114578C}"/>
              </a:ext>
            </a:extLst>
          </p:cNvPr>
          <p:cNvSpPr txBox="1"/>
          <p:nvPr/>
        </p:nvSpPr>
        <p:spPr>
          <a:xfrm>
            <a:off x="6565807" y="5868307"/>
            <a:ext cx="74193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7206B2F-F52E-9D44-A8ED-D10344D4153B}"/>
              </a:ext>
            </a:extLst>
          </p:cNvPr>
          <p:cNvSpPr txBox="1"/>
          <p:nvPr/>
        </p:nvSpPr>
        <p:spPr>
          <a:xfrm>
            <a:off x="7761362" y="5868307"/>
            <a:ext cx="74193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379FAD79-3B4B-0741-8B3B-EEBA4293D715}"/>
              </a:ext>
            </a:extLst>
          </p:cNvPr>
          <p:cNvCxnSpPr>
            <a:stCxn id="22" idx="3"/>
            <a:endCxn id="8" idx="0"/>
          </p:cNvCxnSpPr>
          <p:nvPr/>
        </p:nvCxnSpPr>
        <p:spPr bwMode="auto">
          <a:xfrm flipH="1">
            <a:off x="3306077" y="4356915"/>
            <a:ext cx="1023973" cy="512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829A637-BD8E-604E-A2D3-5887719F5336}"/>
              </a:ext>
            </a:extLst>
          </p:cNvPr>
          <p:cNvCxnSpPr>
            <a:stCxn id="22" idx="3"/>
            <a:endCxn id="9" idx="0"/>
          </p:cNvCxnSpPr>
          <p:nvPr/>
        </p:nvCxnSpPr>
        <p:spPr bwMode="auto">
          <a:xfrm>
            <a:off x="4330050" y="4356915"/>
            <a:ext cx="183245" cy="512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F23FC039-6D03-1849-BC4B-86785D8A0C17}"/>
              </a:ext>
            </a:extLst>
          </p:cNvPr>
          <p:cNvCxnSpPr>
            <a:cxnSpLocks/>
            <a:endCxn id="19" idx="0"/>
          </p:cNvCxnSpPr>
          <p:nvPr/>
        </p:nvCxnSpPr>
        <p:spPr bwMode="auto">
          <a:xfrm>
            <a:off x="4346555" y="4369921"/>
            <a:ext cx="1373958" cy="4992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628E51B3-FA38-7C42-95C6-26FCF4A612F1}"/>
              </a:ext>
            </a:extLst>
          </p:cNvPr>
          <p:cNvCxnSpPr>
            <a:cxnSpLocks/>
            <a:stCxn id="22" idx="3"/>
            <a:endCxn id="20" idx="0"/>
          </p:cNvCxnSpPr>
          <p:nvPr/>
        </p:nvCxnSpPr>
        <p:spPr bwMode="auto">
          <a:xfrm>
            <a:off x="4330050" y="4356915"/>
            <a:ext cx="2597681" cy="5122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2A3F3BA8-1E40-954C-BC82-7A3404AF7D18}"/>
              </a:ext>
            </a:extLst>
          </p:cNvPr>
          <p:cNvCxnSpPr>
            <a:cxnSpLocks/>
            <a:stCxn id="22" idx="3"/>
            <a:endCxn id="21" idx="0"/>
          </p:cNvCxnSpPr>
          <p:nvPr/>
        </p:nvCxnSpPr>
        <p:spPr bwMode="auto">
          <a:xfrm>
            <a:off x="4330050" y="4356915"/>
            <a:ext cx="3804899" cy="5122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A1BB5CD-EF4A-A844-80A7-7F1462B89DB2}"/>
              </a:ext>
            </a:extLst>
          </p:cNvPr>
          <p:cNvCxnSpPr>
            <a:cxnSpLocks/>
            <a:stCxn id="7" idx="3"/>
            <a:endCxn id="8" idx="0"/>
          </p:cNvCxnSpPr>
          <p:nvPr/>
        </p:nvCxnSpPr>
        <p:spPr bwMode="auto">
          <a:xfrm flipH="1">
            <a:off x="3306077" y="4362226"/>
            <a:ext cx="2414436" cy="5069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19959516-CE43-DE4E-A8A5-8B58683239E7}"/>
              </a:ext>
            </a:extLst>
          </p:cNvPr>
          <p:cNvCxnSpPr>
            <a:cxnSpLocks/>
            <a:stCxn id="7" idx="3"/>
            <a:endCxn id="9" idx="0"/>
          </p:cNvCxnSpPr>
          <p:nvPr/>
        </p:nvCxnSpPr>
        <p:spPr bwMode="auto">
          <a:xfrm flipH="1">
            <a:off x="4513295" y="4362226"/>
            <a:ext cx="1207218" cy="5069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A9B7421D-1736-4B48-866D-AB2549E209C0}"/>
              </a:ext>
            </a:extLst>
          </p:cNvPr>
          <p:cNvCxnSpPr>
            <a:cxnSpLocks/>
            <a:stCxn id="7" idx="3"/>
            <a:endCxn id="19" idx="0"/>
          </p:cNvCxnSpPr>
          <p:nvPr/>
        </p:nvCxnSpPr>
        <p:spPr bwMode="auto">
          <a:xfrm>
            <a:off x="5720513" y="4362226"/>
            <a:ext cx="0" cy="5069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5D3822AD-42C9-5244-BBE5-AEB79A8F28C1}"/>
              </a:ext>
            </a:extLst>
          </p:cNvPr>
          <p:cNvCxnSpPr>
            <a:cxnSpLocks/>
            <a:stCxn id="7" idx="3"/>
            <a:endCxn id="20" idx="0"/>
          </p:cNvCxnSpPr>
          <p:nvPr/>
        </p:nvCxnSpPr>
        <p:spPr bwMode="auto">
          <a:xfrm>
            <a:off x="5720513" y="4362226"/>
            <a:ext cx="1207218" cy="5069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B48C0F19-E76F-C549-A288-1DAE07EB2FD8}"/>
              </a:ext>
            </a:extLst>
          </p:cNvPr>
          <p:cNvCxnSpPr>
            <a:cxnSpLocks/>
            <a:stCxn id="7" idx="3"/>
            <a:endCxn id="21" idx="0"/>
          </p:cNvCxnSpPr>
          <p:nvPr/>
        </p:nvCxnSpPr>
        <p:spPr bwMode="auto">
          <a:xfrm>
            <a:off x="5720513" y="4362226"/>
            <a:ext cx="2414436" cy="5069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28528B33-539C-3D48-A6EC-D9BCE27DC91E}"/>
              </a:ext>
            </a:extLst>
          </p:cNvPr>
          <p:cNvCxnSpPr>
            <a:cxnSpLocks/>
            <a:stCxn id="23" idx="3"/>
            <a:endCxn id="8" idx="0"/>
          </p:cNvCxnSpPr>
          <p:nvPr/>
        </p:nvCxnSpPr>
        <p:spPr bwMode="auto">
          <a:xfrm flipH="1">
            <a:off x="3306077" y="4356915"/>
            <a:ext cx="3804083" cy="512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54C7C7C6-01A2-1249-98DD-8DA60EE406D3}"/>
              </a:ext>
            </a:extLst>
          </p:cNvPr>
          <p:cNvCxnSpPr>
            <a:cxnSpLocks/>
            <a:endCxn id="9" idx="0"/>
          </p:cNvCxnSpPr>
          <p:nvPr/>
        </p:nvCxnSpPr>
        <p:spPr bwMode="auto">
          <a:xfrm flipH="1">
            <a:off x="4513295" y="4364610"/>
            <a:ext cx="2613370" cy="5045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EF4A62B-1CDD-634D-8248-83C9F6F67064}"/>
              </a:ext>
            </a:extLst>
          </p:cNvPr>
          <p:cNvCxnSpPr>
            <a:cxnSpLocks/>
            <a:stCxn id="23" idx="3"/>
            <a:endCxn id="19" idx="0"/>
          </p:cNvCxnSpPr>
          <p:nvPr/>
        </p:nvCxnSpPr>
        <p:spPr bwMode="auto">
          <a:xfrm flipH="1">
            <a:off x="5720513" y="4356915"/>
            <a:ext cx="1389647" cy="512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4C8CE894-1F0B-EC47-8AC2-813E3FEA71C5}"/>
              </a:ext>
            </a:extLst>
          </p:cNvPr>
          <p:cNvCxnSpPr>
            <a:cxnSpLocks/>
            <a:stCxn id="23" idx="3"/>
            <a:endCxn id="20" idx="0"/>
          </p:cNvCxnSpPr>
          <p:nvPr/>
        </p:nvCxnSpPr>
        <p:spPr bwMode="auto">
          <a:xfrm flipH="1">
            <a:off x="6927731" y="4356915"/>
            <a:ext cx="182429" cy="5122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6C52490B-C389-5043-81C0-E655ED75D895}"/>
              </a:ext>
            </a:extLst>
          </p:cNvPr>
          <p:cNvCxnSpPr>
            <a:cxnSpLocks/>
            <a:stCxn id="23" idx="3"/>
            <a:endCxn id="21" idx="0"/>
          </p:cNvCxnSpPr>
          <p:nvPr/>
        </p:nvCxnSpPr>
        <p:spPr bwMode="auto">
          <a:xfrm>
            <a:off x="7110160" y="4356915"/>
            <a:ext cx="1024789" cy="5122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ACDA971A-6638-F746-B47A-693E8AAA1C15}"/>
              </a:ext>
            </a:extLst>
          </p:cNvPr>
          <p:cNvCxnSpPr>
            <a:cxnSpLocks/>
            <a:stCxn id="8" idx="2"/>
            <a:endCxn id="25" idx="0"/>
          </p:cNvCxnSpPr>
          <p:nvPr/>
        </p:nvCxnSpPr>
        <p:spPr bwMode="auto">
          <a:xfrm flipH="1">
            <a:off x="3306076" y="5330826"/>
            <a:ext cx="1" cy="5374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700ECA27-8342-6F44-9645-6B59EDF16BFF}"/>
              </a:ext>
            </a:extLst>
          </p:cNvPr>
          <p:cNvCxnSpPr>
            <a:cxnSpLocks/>
            <a:stCxn id="8" idx="2"/>
            <a:endCxn id="24" idx="0"/>
          </p:cNvCxnSpPr>
          <p:nvPr/>
        </p:nvCxnSpPr>
        <p:spPr bwMode="auto">
          <a:xfrm>
            <a:off x="3306077" y="5330826"/>
            <a:ext cx="1207217" cy="5382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26A0F24F-80F5-F145-9E8E-457E2935DF35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 bwMode="auto">
          <a:xfrm>
            <a:off x="3306077" y="5330826"/>
            <a:ext cx="2417899" cy="5382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35A746DF-A039-C74B-9EA7-833B0B202376}"/>
              </a:ext>
            </a:extLst>
          </p:cNvPr>
          <p:cNvCxnSpPr>
            <a:cxnSpLocks/>
            <a:stCxn id="8" idx="2"/>
            <a:endCxn id="26" idx="0"/>
          </p:cNvCxnSpPr>
          <p:nvPr/>
        </p:nvCxnSpPr>
        <p:spPr bwMode="auto">
          <a:xfrm>
            <a:off x="3306077" y="5330826"/>
            <a:ext cx="3630697" cy="5374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D5BA0DC7-D423-DC4F-BE44-7875A746C3F6}"/>
              </a:ext>
            </a:extLst>
          </p:cNvPr>
          <p:cNvCxnSpPr>
            <a:cxnSpLocks/>
            <a:stCxn id="8" idx="2"/>
            <a:endCxn id="27" idx="0"/>
          </p:cNvCxnSpPr>
          <p:nvPr/>
        </p:nvCxnSpPr>
        <p:spPr bwMode="auto">
          <a:xfrm>
            <a:off x="3306077" y="5330826"/>
            <a:ext cx="4826252" cy="5374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018712FB-0321-144B-9875-0E637669FA63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 bwMode="auto">
          <a:xfrm flipH="1">
            <a:off x="3306076" y="5330826"/>
            <a:ext cx="1207219" cy="5374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4B7EC641-7CA0-E94F-BADB-8384ACCF9923}"/>
              </a:ext>
            </a:extLst>
          </p:cNvPr>
          <p:cNvCxnSpPr>
            <a:cxnSpLocks/>
            <a:stCxn id="9" idx="2"/>
            <a:endCxn id="24" idx="0"/>
          </p:cNvCxnSpPr>
          <p:nvPr/>
        </p:nvCxnSpPr>
        <p:spPr bwMode="auto">
          <a:xfrm flipH="1">
            <a:off x="4513294" y="5330826"/>
            <a:ext cx="1" cy="5382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B2FE72B3-CE68-EE4A-98D6-CA0B0C1A1DF0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 bwMode="auto">
          <a:xfrm>
            <a:off x="4513295" y="5330826"/>
            <a:ext cx="1210681" cy="5382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2C3EF645-5ACB-EB42-918E-B97B92B7FC65}"/>
              </a:ext>
            </a:extLst>
          </p:cNvPr>
          <p:cNvCxnSpPr>
            <a:cxnSpLocks/>
            <a:stCxn id="9" idx="2"/>
            <a:endCxn id="26" idx="0"/>
          </p:cNvCxnSpPr>
          <p:nvPr/>
        </p:nvCxnSpPr>
        <p:spPr bwMode="auto">
          <a:xfrm>
            <a:off x="4513295" y="5330826"/>
            <a:ext cx="2423479" cy="5374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直線矢印コネクタ 98">
            <a:extLst>
              <a:ext uri="{FF2B5EF4-FFF2-40B4-BE49-F238E27FC236}">
                <a16:creationId xmlns:a16="http://schemas.microsoft.com/office/drawing/2014/main" id="{9E52C0BE-90E8-2D4A-A3E1-0B6B68111201}"/>
              </a:ext>
            </a:extLst>
          </p:cNvPr>
          <p:cNvCxnSpPr>
            <a:cxnSpLocks/>
            <a:stCxn id="9" idx="2"/>
            <a:endCxn id="27" idx="0"/>
          </p:cNvCxnSpPr>
          <p:nvPr/>
        </p:nvCxnSpPr>
        <p:spPr bwMode="auto">
          <a:xfrm>
            <a:off x="4513295" y="5330826"/>
            <a:ext cx="3619034" cy="5374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250F94FC-EA71-F744-94EF-6B89AFFB7B0D}"/>
              </a:ext>
            </a:extLst>
          </p:cNvPr>
          <p:cNvCxnSpPr>
            <a:cxnSpLocks/>
            <a:stCxn id="19" idx="2"/>
            <a:endCxn id="25" idx="0"/>
          </p:cNvCxnSpPr>
          <p:nvPr/>
        </p:nvCxnSpPr>
        <p:spPr bwMode="auto">
          <a:xfrm flipH="1">
            <a:off x="3306076" y="5330826"/>
            <a:ext cx="2414437" cy="5374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5" name="直線矢印コネクタ 104">
            <a:extLst>
              <a:ext uri="{FF2B5EF4-FFF2-40B4-BE49-F238E27FC236}">
                <a16:creationId xmlns:a16="http://schemas.microsoft.com/office/drawing/2014/main" id="{80CCAA56-59EF-8341-8781-DC87B14EA9EB}"/>
              </a:ext>
            </a:extLst>
          </p:cNvPr>
          <p:cNvCxnSpPr>
            <a:cxnSpLocks/>
            <a:stCxn id="19" idx="2"/>
            <a:endCxn id="24" idx="0"/>
          </p:cNvCxnSpPr>
          <p:nvPr/>
        </p:nvCxnSpPr>
        <p:spPr bwMode="auto">
          <a:xfrm flipH="1">
            <a:off x="4513294" y="5330826"/>
            <a:ext cx="1207219" cy="5382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直線矢印コネクタ 107">
            <a:extLst>
              <a:ext uri="{FF2B5EF4-FFF2-40B4-BE49-F238E27FC236}">
                <a16:creationId xmlns:a16="http://schemas.microsoft.com/office/drawing/2014/main" id="{00DE0A66-8C66-6141-896B-D56421BBCA20}"/>
              </a:ext>
            </a:extLst>
          </p:cNvPr>
          <p:cNvCxnSpPr>
            <a:cxnSpLocks/>
            <a:stCxn id="19" idx="2"/>
            <a:endCxn id="10" idx="0"/>
          </p:cNvCxnSpPr>
          <p:nvPr/>
        </p:nvCxnSpPr>
        <p:spPr bwMode="auto">
          <a:xfrm>
            <a:off x="5720513" y="5330826"/>
            <a:ext cx="3463" cy="5382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直線矢印コネクタ 110">
            <a:extLst>
              <a:ext uri="{FF2B5EF4-FFF2-40B4-BE49-F238E27FC236}">
                <a16:creationId xmlns:a16="http://schemas.microsoft.com/office/drawing/2014/main" id="{B964DEE9-D3CF-5E4A-9C5A-A936E13307FD}"/>
              </a:ext>
            </a:extLst>
          </p:cNvPr>
          <p:cNvCxnSpPr>
            <a:cxnSpLocks/>
            <a:stCxn id="19" idx="2"/>
            <a:endCxn id="26" idx="0"/>
          </p:cNvCxnSpPr>
          <p:nvPr/>
        </p:nvCxnSpPr>
        <p:spPr bwMode="auto">
          <a:xfrm>
            <a:off x="5720513" y="5330826"/>
            <a:ext cx="1216261" cy="5374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4" name="直線矢印コネクタ 113">
            <a:extLst>
              <a:ext uri="{FF2B5EF4-FFF2-40B4-BE49-F238E27FC236}">
                <a16:creationId xmlns:a16="http://schemas.microsoft.com/office/drawing/2014/main" id="{4D5E9AF9-2ADF-204C-A7C7-51856B816F3B}"/>
              </a:ext>
            </a:extLst>
          </p:cNvPr>
          <p:cNvCxnSpPr>
            <a:cxnSpLocks/>
            <a:stCxn id="19" idx="2"/>
            <a:endCxn id="27" idx="0"/>
          </p:cNvCxnSpPr>
          <p:nvPr/>
        </p:nvCxnSpPr>
        <p:spPr bwMode="auto">
          <a:xfrm>
            <a:off x="5720513" y="5330826"/>
            <a:ext cx="2411816" cy="5374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7" name="直線矢印コネクタ 116">
            <a:extLst>
              <a:ext uri="{FF2B5EF4-FFF2-40B4-BE49-F238E27FC236}">
                <a16:creationId xmlns:a16="http://schemas.microsoft.com/office/drawing/2014/main" id="{E1870860-ADAD-BC48-846B-4F60D5B18656}"/>
              </a:ext>
            </a:extLst>
          </p:cNvPr>
          <p:cNvCxnSpPr>
            <a:cxnSpLocks/>
            <a:stCxn id="20" idx="2"/>
            <a:endCxn id="25" idx="0"/>
          </p:cNvCxnSpPr>
          <p:nvPr/>
        </p:nvCxnSpPr>
        <p:spPr bwMode="auto">
          <a:xfrm flipH="1">
            <a:off x="3306076" y="5330825"/>
            <a:ext cx="3621655" cy="5374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直線矢印コネクタ 119">
            <a:extLst>
              <a:ext uri="{FF2B5EF4-FFF2-40B4-BE49-F238E27FC236}">
                <a16:creationId xmlns:a16="http://schemas.microsoft.com/office/drawing/2014/main" id="{C903AE81-A563-9247-B681-72045642F153}"/>
              </a:ext>
            </a:extLst>
          </p:cNvPr>
          <p:cNvCxnSpPr>
            <a:cxnSpLocks/>
            <a:stCxn id="20" idx="2"/>
            <a:endCxn id="24" idx="0"/>
          </p:cNvCxnSpPr>
          <p:nvPr/>
        </p:nvCxnSpPr>
        <p:spPr bwMode="auto">
          <a:xfrm flipH="1">
            <a:off x="4513294" y="5330825"/>
            <a:ext cx="2414437" cy="5382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3" name="直線矢印コネクタ 122">
            <a:extLst>
              <a:ext uri="{FF2B5EF4-FFF2-40B4-BE49-F238E27FC236}">
                <a16:creationId xmlns:a16="http://schemas.microsoft.com/office/drawing/2014/main" id="{0F390352-EA33-BC47-94F9-A4CBC75E73CC}"/>
              </a:ext>
            </a:extLst>
          </p:cNvPr>
          <p:cNvCxnSpPr>
            <a:cxnSpLocks/>
            <a:stCxn id="20" idx="2"/>
            <a:endCxn id="10" idx="0"/>
          </p:cNvCxnSpPr>
          <p:nvPr/>
        </p:nvCxnSpPr>
        <p:spPr bwMode="auto">
          <a:xfrm flipH="1">
            <a:off x="5723976" y="5330825"/>
            <a:ext cx="1203755" cy="5382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4CD6F957-48C8-4346-A727-48C4AF17C649}"/>
              </a:ext>
            </a:extLst>
          </p:cNvPr>
          <p:cNvCxnSpPr>
            <a:cxnSpLocks/>
            <a:stCxn id="20" idx="2"/>
            <a:endCxn id="26" idx="0"/>
          </p:cNvCxnSpPr>
          <p:nvPr/>
        </p:nvCxnSpPr>
        <p:spPr bwMode="auto">
          <a:xfrm>
            <a:off x="6927731" y="5330825"/>
            <a:ext cx="9043" cy="5374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7ADEA7EF-D515-C045-98BF-C088306B722F}"/>
              </a:ext>
            </a:extLst>
          </p:cNvPr>
          <p:cNvCxnSpPr>
            <a:cxnSpLocks/>
            <a:stCxn id="20" idx="2"/>
            <a:endCxn id="27" idx="0"/>
          </p:cNvCxnSpPr>
          <p:nvPr/>
        </p:nvCxnSpPr>
        <p:spPr bwMode="auto">
          <a:xfrm>
            <a:off x="6927731" y="5330825"/>
            <a:ext cx="1204598" cy="5374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2" name="直線矢印コネクタ 131">
            <a:extLst>
              <a:ext uri="{FF2B5EF4-FFF2-40B4-BE49-F238E27FC236}">
                <a16:creationId xmlns:a16="http://schemas.microsoft.com/office/drawing/2014/main" id="{54C5D5AF-0B98-9D4C-AEE1-2B0F6B6D5945}"/>
              </a:ext>
            </a:extLst>
          </p:cNvPr>
          <p:cNvCxnSpPr>
            <a:cxnSpLocks/>
            <a:stCxn id="21" idx="2"/>
            <a:endCxn id="25" idx="0"/>
          </p:cNvCxnSpPr>
          <p:nvPr/>
        </p:nvCxnSpPr>
        <p:spPr bwMode="auto">
          <a:xfrm flipH="1">
            <a:off x="3306076" y="5330825"/>
            <a:ext cx="4828873" cy="5374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5" name="直線矢印コネクタ 134">
            <a:extLst>
              <a:ext uri="{FF2B5EF4-FFF2-40B4-BE49-F238E27FC236}">
                <a16:creationId xmlns:a16="http://schemas.microsoft.com/office/drawing/2014/main" id="{462F6ACD-C88A-4841-B57D-E9A401F78F72}"/>
              </a:ext>
            </a:extLst>
          </p:cNvPr>
          <p:cNvCxnSpPr>
            <a:cxnSpLocks/>
            <a:stCxn id="21" idx="2"/>
            <a:endCxn id="24" idx="0"/>
          </p:cNvCxnSpPr>
          <p:nvPr/>
        </p:nvCxnSpPr>
        <p:spPr bwMode="auto">
          <a:xfrm flipH="1">
            <a:off x="4513294" y="5330825"/>
            <a:ext cx="3621655" cy="5382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841B3AC1-9F72-FF45-92FE-CB5502582351}"/>
              </a:ext>
            </a:extLst>
          </p:cNvPr>
          <p:cNvCxnSpPr>
            <a:cxnSpLocks/>
            <a:stCxn id="21" idx="2"/>
            <a:endCxn id="10" idx="0"/>
          </p:cNvCxnSpPr>
          <p:nvPr/>
        </p:nvCxnSpPr>
        <p:spPr bwMode="auto">
          <a:xfrm flipH="1">
            <a:off x="5723976" y="5330825"/>
            <a:ext cx="2410973" cy="5382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1" name="直線矢印コネクタ 140">
            <a:extLst>
              <a:ext uri="{FF2B5EF4-FFF2-40B4-BE49-F238E27FC236}">
                <a16:creationId xmlns:a16="http://schemas.microsoft.com/office/drawing/2014/main" id="{8ADD77DA-238E-3840-8A73-B645B6A83B9B}"/>
              </a:ext>
            </a:extLst>
          </p:cNvPr>
          <p:cNvCxnSpPr>
            <a:cxnSpLocks/>
            <a:stCxn id="21" idx="2"/>
            <a:endCxn id="26" idx="0"/>
          </p:cNvCxnSpPr>
          <p:nvPr/>
        </p:nvCxnSpPr>
        <p:spPr bwMode="auto">
          <a:xfrm flipH="1">
            <a:off x="6936774" y="5330825"/>
            <a:ext cx="1198175" cy="5374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4" name="直線矢印コネクタ 143">
            <a:extLst>
              <a:ext uri="{FF2B5EF4-FFF2-40B4-BE49-F238E27FC236}">
                <a16:creationId xmlns:a16="http://schemas.microsoft.com/office/drawing/2014/main" id="{65858CF5-C11E-184C-BF27-558941EAC670}"/>
              </a:ext>
            </a:extLst>
          </p:cNvPr>
          <p:cNvCxnSpPr>
            <a:cxnSpLocks/>
            <a:stCxn id="21" idx="2"/>
            <a:endCxn id="27" idx="0"/>
          </p:cNvCxnSpPr>
          <p:nvPr/>
        </p:nvCxnSpPr>
        <p:spPr bwMode="auto">
          <a:xfrm flipH="1">
            <a:off x="8132329" y="5330825"/>
            <a:ext cx="2620" cy="5374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89781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894496-9657-9E4B-9E65-5C1A494A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Contents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D05592-2618-8049-860A-366B97C4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13835"/>
            <a:ext cx="10361084" cy="17358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Each contents is a stream of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Live streaming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 set of files (contents that is changed low frequency)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Serialized and divided into a stream of packets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Each contents has its own identifier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E4FFE2-5966-3046-8911-39896DD258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74425-53F8-0747-8411-9AA7125CED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DB40-6826-AE42-8D1A-65FBFE1529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  <p:sp>
        <p:nvSpPr>
          <p:cNvPr id="7" name="台形 6">
            <a:extLst>
              <a:ext uri="{FF2B5EF4-FFF2-40B4-BE49-F238E27FC236}">
                <a16:creationId xmlns:a16="http://schemas.microsoft.com/office/drawing/2014/main" id="{8D50A93B-8AF2-584B-ABB2-0F726603D3EB}"/>
              </a:ext>
            </a:extLst>
          </p:cNvPr>
          <p:cNvSpPr/>
          <p:nvPr/>
        </p:nvSpPr>
        <p:spPr bwMode="auto">
          <a:xfrm rot="5400000">
            <a:off x="2560073" y="3998627"/>
            <a:ext cx="425188" cy="22288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E27583-C9AD-B749-899A-C011D001C943}"/>
              </a:ext>
            </a:extLst>
          </p:cNvPr>
          <p:cNvSpPr/>
          <p:nvPr/>
        </p:nvSpPr>
        <p:spPr bwMode="auto">
          <a:xfrm>
            <a:off x="2884109" y="3868893"/>
            <a:ext cx="648072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3C7F489-14FF-5441-9EE7-08398A336F01}"/>
              </a:ext>
            </a:extLst>
          </p:cNvPr>
          <p:cNvCxnSpPr/>
          <p:nvPr/>
        </p:nvCxnSpPr>
        <p:spPr bwMode="auto">
          <a:xfrm>
            <a:off x="3647728" y="4110069"/>
            <a:ext cx="103658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1EF0C28-0E97-3646-91A3-64231D32F387}"/>
              </a:ext>
            </a:extLst>
          </p:cNvPr>
          <p:cNvSpPr/>
          <p:nvPr/>
        </p:nvSpPr>
        <p:spPr bwMode="auto">
          <a:xfrm>
            <a:off x="4897610" y="3868893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2DFADF8-7065-2347-9491-E2DE1B0C82F9}"/>
              </a:ext>
            </a:extLst>
          </p:cNvPr>
          <p:cNvSpPr/>
          <p:nvPr/>
        </p:nvSpPr>
        <p:spPr bwMode="auto">
          <a:xfrm>
            <a:off x="5401666" y="3875754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9BBA156-3158-9F45-85B2-65FCF44A9ED4}"/>
              </a:ext>
            </a:extLst>
          </p:cNvPr>
          <p:cNvSpPr/>
          <p:nvPr/>
        </p:nvSpPr>
        <p:spPr bwMode="auto">
          <a:xfrm>
            <a:off x="5904360" y="3868893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4028FEF-B51F-2046-B741-AE5976975FFE}"/>
              </a:ext>
            </a:extLst>
          </p:cNvPr>
          <p:cNvSpPr/>
          <p:nvPr/>
        </p:nvSpPr>
        <p:spPr bwMode="auto">
          <a:xfrm>
            <a:off x="6408416" y="3875754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BD31BB4-C1D0-4A49-ADC3-A55EDAE62CAB}"/>
              </a:ext>
            </a:extLst>
          </p:cNvPr>
          <p:cNvSpPr/>
          <p:nvPr/>
        </p:nvSpPr>
        <p:spPr bwMode="auto">
          <a:xfrm>
            <a:off x="6908280" y="3880785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80AD86E-AD1E-F14B-9F37-44E39BBAA2F5}"/>
              </a:ext>
            </a:extLst>
          </p:cNvPr>
          <p:cNvSpPr/>
          <p:nvPr/>
        </p:nvSpPr>
        <p:spPr bwMode="auto">
          <a:xfrm>
            <a:off x="7412336" y="3887646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91CFFC2-8D7C-9A4A-9151-C13575BE2079}"/>
              </a:ext>
            </a:extLst>
          </p:cNvPr>
          <p:cNvSpPr/>
          <p:nvPr/>
        </p:nvSpPr>
        <p:spPr bwMode="auto">
          <a:xfrm>
            <a:off x="7915030" y="3880785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13AE0DD-7ADE-CF41-B8A3-48124CE7E9B1}"/>
              </a:ext>
            </a:extLst>
          </p:cNvPr>
          <p:cNvSpPr/>
          <p:nvPr/>
        </p:nvSpPr>
        <p:spPr bwMode="auto">
          <a:xfrm>
            <a:off x="8419086" y="3887646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9DFD6D5-9BC3-2049-9E71-A5BA4D7208D9}"/>
              </a:ext>
            </a:extLst>
          </p:cNvPr>
          <p:cNvSpPr txBox="1"/>
          <p:nvPr/>
        </p:nvSpPr>
        <p:spPr>
          <a:xfrm>
            <a:off x="561128" y="3868893"/>
            <a:ext cx="1895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Streaming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フローチャート: 複数書類 19">
            <a:extLst>
              <a:ext uri="{FF2B5EF4-FFF2-40B4-BE49-F238E27FC236}">
                <a16:creationId xmlns:a16="http://schemas.microsoft.com/office/drawing/2014/main" id="{B01D039F-9FE6-6443-9F67-C27F77EA08BF}"/>
              </a:ext>
            </a:extLst>
          </p:cNvPr>
          <p:cNvSpPr/>
          <p:nvPr/>
        </p:nvSpPr>
        <p:spPr bwMode="auto">
          <a:xfrm>
            <a:off x="2503049" y="4710173"/>
            <a:ext cx="1060704" cy="758952"/>
          </a:xfrm>
          <a:prstGeom prst="flowChartMultidocumen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9334E5A-404F-194A-A67C-D92EE4A5A83C}"/>
              </a:ext>
            </a:extLst>
          </p:cNvPr>
          <p:cNvCxnSpPr>
            <a:cxnSpLocks/>
          </p:cNvCxnSpPr>
          <p:nvPr/>
        </p:nvCxnSpPr>
        <p:spPr bwMode="auto">
          <a:xfrm>
            <a:off x="3797020" y="5089649"/>
            <a:ext cx="8872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E4A2BDA-2462-6343-9BD7-A7F8CA07FB03}"/>
              </a:ext>
            </a:extLst>
          </p:cNvPr>
          <p:cNvSpPr/>
          <p:nvPr/>
        </p:nvSpPr>
        <p:spPr bwMode="auto">
          <a:xfrm>
            <a:off x="4883265" y="4848473"/>
            <a:ext cx="1085566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File 1</a:t>
            </a: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1C2CAC1-EE2C-3B4E-AF43-164907658657}"/>
              </a:ext>
            </a:extLst>
          </p:cNvPr>
          <p:cNvSpPr/>
          <p:nvPr/>
        </p:nvSpPr>
        <p:spPr bwMode="auto">
          <a:xfrm>
            <a:off x="5968830" y="4848473"/>
            <a:ext cx="1174927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File 2</a:t>
            </a: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682F17E-3917-C04D-B60F-F1DA77CB55A7}"/>
              </a:ext>
            </a:extLst>
          </p:cNvPr>
          <p:cNvSpPr/>
          <p:nvPr/>
        </p:nvSpPr>
        <p:spPr bwMode="auto">
          <a:xfrm>
            <a:off x="7143757" y="4848473"/>
            <a:ext cx="835743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File 3</a:t>
            </a: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61EF2DE-C3BD-8D48-8AD8-BDBA1360C1E8}"/>
              </a:ext>
            </a:extLst>
          </p:cNvPr>
          <p:cNvSpPr/>
          <p:nvPr/>
        </p:nvSpPr>
        <p:spPr bwMode="auto">
          <a:xfrm>
            <a:off x="4891137" y="5779004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3DC476-4B10-8240-ABE4-8AA6D846F43E}"/>
              </a:ext>
            </a:extLst>
          </p:cNvPr>
          <p:cNvSpPr/>
          <p:nvPr/>
        </p:nvSpPr>
        <p:spPr bwMode="auto">
          <a:xfrm>
            <a:off x="5395193" y="5785865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B8BAC31-3140-AF4D-8BD7-62A2D191A646}"/>
              </a:ext>
            </a:extLst>
          </p:cNvPr>
          <p:cNvSpPr/>
          <p:nvPr/>
        </p:nvSpPr>
        <p:spPr bwMode="auto">
          <a:xfrm>
            <a:off x="5897887" y="5779004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B97B9F1-C30A-9646-913C-A4EF4624E115}"/>
              </a:ext>
            </a:extLst>
          </p:cNvPr>
          <p:cNvSpPr/>
          <p:nvPr/>
        </p:nvSpPr>
        <p:spPr bwMode="auto">
          <a:xfrm>
            <a:off x="6401943" y="5785865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96A4BBB-A4E3-2F43-96CC-242F48E9B72C}"/>
              </a:ext>
            </a:extLst>
          </p:cNvPr>
          <p:cNvSpPr/>
          <p:nvPr/>
        </p:nvSpPr>
        <p:spPr bwMode="auto">
          <a:xfrm>
            <a:off x="6901807" y="5790896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E70F543-B972-0648-BD71-C987E3EFEAC3}"/>
              </a:ext>
            </a:extLst>
          </p:cNvPr>
          <p:cNvSpPr/>
          <p:nvPr/>
        </p:nvSpPr>
        <p:spPr bwMode="auto">
          <a:xfrm>
            <a:off x="7405863" y="5797757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4F30DB6-8293-D546-B1A9-9117695D60F5}"/>
              </a:ext>
            </a:extLst>
          </p:cNvPr>
          <p:cNvSpPr/>
          <p:nvPr/>
        </p:nvSpPr>
        <p:spPr bwMode="auto">
          <a:xfrm>
            <a:off x="7908557" y="5790896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C5490DF-053E-A34E-BCD8-6032E279862D}"/>
              </a:ext>
            </a:extLst>
          </p:cNvPr>
          <p:cNvSpPr/>
          <p:nvPr/>
        </p:nvSpPr>
        <p:spPr bwMode="auto">
          <a:xfrm>
            <a:off x="8412613" y="5797757"/>
            <a:ext cx="290755" cy="4823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F43DF0E-3C75-ED49-AA8B-C392E31ED19E}"/>
              </a:ext>
            </a:extLst>
          </p:cNvPr>
          <p:cNvCxnSpPr/>
          <p:nvPr/>
        </p:nvCxnSpPr>
        <p:spPr bwMode="auto">
          <a:xfrm>
            <a:off x="6600056" y="5469125"/>
            <a:ext cx="0" cy="1921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94BF3E2-4689-1345-B3D8-B8996F36D516}"/>
              </a:ext>
            </a:extLst>
          </p:cNvPr>
          <p:cNvSpPr txBox="1"/>
          <p:nvPr/>
        </p:nvSpPr>
        <p:spPr>
          <a:xfrm>
            <a:off x="561127" y="4844821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of Files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円/楕円 42">
            <a:extLst>
              <a:ext uri="{FF2B5EF4-FFF2-40B4-BE49-F238E27FC236}">
                <a16:creationId xmlns:a16="http://schemas.microsoft.com/office/drawing/2014/main" id="{6CD7B68E-307C-7D49-9F3F-5C1EC9B36D22}"/>
              </a:ext>
            </a:extLst>
          </p:cNvPr>
          <p:cNvSpPr/>
          <p:nvPr/>
        </p:nvSpPr>
        <p:spPr bwMode="auto">
          <a:xfrm>
            <a:off x="8904312" y="4110069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AF8889F7-4454-1C4E-948E-DC3E60A8B542}"/>
              </a:ext>
            </a:extLst>
          </p:cNvPr>
          <p:cNvSpPr/>
          <p:nvPr/>
        </p:nvSpPr>
        <p:spPr bwMode="auto">
          <a:xfrm>
            <a:off x="9098783" y="4110069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円/楕円 44">
            <a:extLst>
              <a:ext uri="{FF2B5EF4-FFF2-40B4-BE49-F238E27FC236}">
                <a16:creationId xmlns:a16="http://schemas.microsoft.com/office/drawing/2014/main" id="{39DBD0D1-04B1-9A4C-AC60-25962C710C5D}"/>
              </a:ext>
            </a:extLst>
          </p:cNvPr>
          <p:cNvSpPr/>
          <p:nvPr/>
        </p:nvSpPr>
        <p:spPr bwMode="auto">
          <a:xfrm>
            <a:off x="9293254" y="4110069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9BAEF6D4-C679-DB4C-AD4D-D067F339A4A2}"/>
              </a:ext>
            </a:extLst>
          </p:cNvPr>
          <p:cNvSpPr txBox="1"/>
          <p:nvPr/>
        </p:nvSpPr>
        <p:spPr>
          <a:xfrm>
            <a:off x="3648455" y="5130770"/>
            <a:ext cx="1170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Serialize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47635C9-8C7F-E942-B0EE-E6869D024A5E}"/>
              </a:ext>
            </a:extLst>
          </p:cNvPr>
          <p:cNvSpPr txBox="1"/>
          <p:nvPr/>
        </p:nvSpPr>
        <p:spPr>
          <a:xfrm>
            <a:off x="6685737" y="5360805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Divide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7D7BE87-91B8-2D47-9F80-26F11EFB22F9}"/>
              </a:ext>
            </a:extLst>
          </p:cNvPr>
          <p:cNvSpPr txBox="1"/>
          <p:nvPr/>
        </p:nvSpPr>
        <p:spPr>
          <a:xfrm>
            <a:off x="6208910" y="4334648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Packets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66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2C358D-A8FC-694E-B8AF-21ECF7B26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Server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5FAF62-9399-5645-A95C-69BF9EF2F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8240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Distribute contents by IP multicast.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If a content</a:t>
            </a:r>
            <a:r>
              <a:rPr lang="en-US" altLang="ja-JP" sz="2800" dirty="0"/>
              <a:t> is a set of files, the server repeats to transmit the set of packets that are generated by the previously described method.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A server may provide redundancy such as inter-packet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800" dirty="0"/>
              <a:t>A server may distribute multiple contents.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A server should advertise contents information such as contents identifier.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58CF1E8-064C-4E48-B16A-BEACA6D2DE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04D45-2874-9842-93F5-AB509F9225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F3278B3-20A9-0449-A0B3-90CC8B5581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024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F7EB7C-8E3A-E348-952B-94F591F79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eBCS</a:t>
            </a:r>
            <a:r>
              <a:rPr kumimoji="1" lang="en-US" altLang="ja-JP" dirty="0"/>
              <a:t> AP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CA39E0-0E8F-CE4D-9DB3-C86EF8E10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5918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An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AP receives contents stream and transmits them by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protocol.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An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AP may receives multiple contents streams from single or multiple servers and transmits them.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An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AP should advertise contents information such as contents identifier.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1A6AC9-D276-4944-805D-9FFAD29B8B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74B7AC-7FE4-AF4B-A4B3-B568B2432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E755CA4-D6E7-E94C-89B3-7F1030002B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BEAD7C-1680-2540-A979-F9A84DCCF75F}"/>
              </a:ext>
            </a:extLst>
          </p:cNvPr>
          <p:cNvSpPr txBox="1"/>
          <p:nvPr/>
        </p:nvSpPr>
        <p:spPr>
          <a:xfrm>
            <a:off x="6208664" y="3946146"/>
            <a:ext cx="579005" cy="23083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AP</a:t>
            </a: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C47CB816-4B57-DC49-9CD1-462BF9938F6F}"/>
              </a:ext>
            </a:extLst>
          </p:cNvPr>
          <p:cNvCxnSpPr>
            <a:cxnSpLocks/>
          </p:cNvCxnSpPr>
          <p:nvPr/>
        </p:nvCxnSpPr>
        <p:spPr bwMode="auto">
          <a:xfrm flipV="1">
            <a:off x="6823455" y="5277957"/>
            <a:ext cx="3240360" cy="14809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D9557DE-8A17-EB43-AA7F-02EFF653D64F}"/>
              </a:ext>
            </a:extLst>
          </p:cNvPr>
          <p:cNvSpPr/>
          <p:nvPr/>
        </p:nvSpPr>
        <p:spPr bwMode="auto">
          <a:xfrm>
            <a:off x="6950444" y="4736231"/>
            <a:ext cx="36004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FD76C8B-005C-9F49-884E-0DDC27BC42DF}"/>
              </a:ext>
            </a:extLst>
          </p:cNvPr>
          <p:cNvSpPr/>
          <p:nvPr/>
        </p:nvSpPr>
        <p:spPr bwMode="auto">
          <a:xfrm>
            <a:off x="7451623" y="4736231"/>
            <a:ext cx="36004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740C771-BA7F-4E48-A544-E5EA372788D3}"/>
              </a:ext>
            </a:extLst>
          </p:cNvPr>
          <p:cNvSpPr/>
          <p:nvPr/>
        </p:nvSpPr>
        <p:spPr bwMode="auto">
          <a:xfrm>
            <a:off x="7961433" y="4736231"/>
            <a:ext cx="36004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073002F-893E-2A49-9C96-835E0DD27EBE}"/>
              </a:ext>
            </a:extLst>
          </p:cNvPr>
          <p:cNvSpPr/>
          <p:nvPr/>
        </p:nvSpPr>
        <p:spPr bwMode="auto">
          <a:xfrm>
            <a:off x="8462612" y="4736231"/>
            <a:ext cx="36004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4490773-7F22-6549-BAEC-31D07DADF253}"/>
              </a:ext>
            </a:extLst>
          </p:cNvPr>
          <p:cNvSpPr/>
          <p:nvPr/>
        </p:nvSpPr>
        <p:spPr bwMode="auto">
          <a:xfrm>
            <a:off x="8961161" y="4737526"/>
            <a:ext cx="36004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63754C6-5791-9E41-94CC-5EB55BDAD292}"/>
              </a:ext>
            </a:extLst>
          </p:cNvPr>
          <p:cNvSpPr/>
          <p:nvPr/>
        </p:nvSpPr>
        <p:spPr bwMode="auto">
          <a:xfrm>
            <a:off x="9462340" y="4737526"/>
            <a:ext cx="36004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B31BBC52-A4F5-9541-9C6E-40B2F761AF7F}"/>
              </a:ext>
            </a:extLst>
          </p:cNvPr>
          <p:cNvGrpSpPr/>
          <p:nvPr/>
        </p:nvGrpSpPr>
        <p:grpSpPr>
          <a:xfrm>
            <a:off x="2981569" y="4377304"/>
            <a:ext cx="3240360" cy="922867"/>
            <a:chOff x="1822066" y="4415363"/>
            <a:chExt cx="3240360" cy="922867"/>
          </a:xfrm>
        </p:grpSpPr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F0C0583E-35FE-2044-B985-C320555631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822066" y="5323421"/>
              <a:ext cx="3240360" cy="14809"/>
            </a:xfrm>
            <a:prstGeom prst="straightConnector1">
              <a:avLst/>
            </a:prstGeom>
            <a:solidFill>
              <a:srgbClr val="00B8FF"/>
            </a:solidFill>
            <a:ln w="571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C474688-50C1-C448-B506-33F5F5EE8BC0}"/>
                </a:ext>
              </a:extLst>
            </p:cNvPr>
            <p:cNvSpPr/>
            <p:nvPr/>
          </p:nvSpPr>
          <p:spPr bwMode="auto">
            <a:xfrm>
              <a:off x="1894074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78495DE3-2B1D-6D4D-89A8-A335C97EC1C4}"/>
                </a:ext>
              </a:extLst>
            </p:cNvPr>
            <p:cNvSpPr/>
            <p:nvPr/>
          </p:nvSpPr>
          <p:spPr bwMode="auto">
            <a:xfrm>
              <a:off x="2395253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91E83FA7-0D83-CC43-BF05-D5A059F95AA4}"/>
                </a:ext>
              </a:extLst>
            </p:cNvPr>
            <p:cNvSpPr/>
            <p:nvPr/>
          </p:nvSpPr>
          <p:spPr bwMode="auto">
            <a:xfrm>
              <a:off x="2905063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74F9E778-3864-DE48-A339-81E6C3CD7ECE}"/>
                </a:ext>
              </a:extLst>
            </p:cNvPr>
            <p:cNvSpPr/>
            <p:nvPr/>
          </p:nvSpPr>
          <p:spPr bwMode="auto">
            <a:xfrm>
              <a:off x="3406242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9F80B7A2-A0B1-6A43-984F-49CC3EC2D2DA}"/>
                </a:ext>
              </a:extLst>
            </p:cNvPr>
            <p:cNvSpPr/>
            <p:nvPr/>
          </p:nvSpPr>
          <p:spPr bwMode="auto">
            <a:xfrm>
              <a:off x="3904791" y="4780434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D6513E6A-5B00-ED44-A47B-FC071258B48C}"/>
                </a:ext>
              </a:extLst>
            </p:cNvPr>
            <p:cNvSpPr/>
            <p:nvPr/>
          </p:nvSpPr>
          <p:spPr bwMode="auto">
            <a:xfrm>
              <a:off x="4405970" y="4780434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70786362-D4ED-A745-A94D-8E59F8B20844}"/>
                </a:ext>
              </a:extLst>
            </p:cNvPr>
            <p:cNvSpPr txBox="1"/>
            <p:nvPr/>
          </p:nvSpPr>
          <p:spPr>
            <a:xfrm>
              <a:off x="2339865" y="4415363"/>
              <a:ext cx="1941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Multicast Frames</a:t>
              </a:r>
              <a:endParaRPr kumimoji="1" lang="ja-JP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1602002-997A-A34F-AF2C-BC16C1537150}"/>
              </a:ext>
            </a:extLst>
          </p:cNvPr>
          <p:cNvSpPr txBox="1"/>
          <p:nvPr/>
        </p:nvSpPr>
        <p:spPr>
          <a:xfrm>
            <a:off x="7565938" y="438871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Frames</a:t>
            </a:r>
            <a:endParaRPr kumimoji="1" lang="ja-JP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C851CC38-6EDA-9D47-8CC2-D7520E0BFFC5}"/>
              </a:ext>
            </a:extLst>
          </p:cNvPr>
          <p:cNvGrpSpPr/>
          <p:nvPr/>
        </p:nvGrpSpPr>
        <p:grpSpPr>
          <a:xfrm>
            <a:off x="2968304" y="5300227"/>
            <a:ext cx="3240360" cy="922867"/>
            <a:chOff x="1822066" y="4415363"/>
            <a:chExt cx="3240360" cy="922867"/>
          </a:xfrm>
        </p:grpSpPr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2D244E3A-C6CC-DD4E-9D02-34FF92EEDEB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822066" y="5323421"/>
              <a:ext cx="3240360" cy="14809"/>
            </a:xfrm>
            <a:prstGeom prst="straightConnector1">
              <a:avLst/>
            </a:prstGeom>
            <a:solidFill>
              <a:srgbClr val="00B8FF"/>
            </a:solidFill>
            <a:ln w="571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87A412A4-A354-8544-9843-E65FAF57BD1C}"/>
                </a:ext>
              </a:extLst>
            </p:cNvPr>
            <p:cNvSpPr/>
            <p:nvPr/>
          </p:nvSpPr>
          <p:spPr bwMode="auto">
            <a:xfrm>
              <a:off x="1894074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19C2153A-F3CF-064E-B1F2-F1ED1CE5A21E}"/>
                </a:ext>
              </a:extLst>
            </p:cNvPr>
            <p:cNvSpPr/>
            <p:nvPr/>
          </p:nvSpPr>
          <p:spPr bwMode="auto">
            <a:xfrm>
              <a:off x="2395253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8C847B2-0724-0541-8D47-DE32099B861C}"/>
                </a:ext>
              </a:extLst>
            </p:cNvPr>
            <p:cNvSpPr/>
            <p:nvPr/>
          </p:nvSpPr>
          <p:spPr bwMode="auto">
            <a:xfrm>
              <a:off x="2905063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537D548A-37BC-1F4A-A68A-7925F422F7EB}"/>
                </a:ext>
              </a:extLst>
            </p:cNvPr>
            <p:cNvSpPr/>
            <p:nvPr/>
          </p:nvSpPr>
          <p:spPr bwMode="auto">
            <a:xfrm>
              <a:off x="3406242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383D3CC6-A6CB-5C48-BB4D-FFA7D6C26123}"/>
                </a:ext>
              </a:extLst>
            </p:cNvPr>
            <p:cNvSpPr/>
            <p:nvPr/>
          </p:nvSpPr>
          <p:spPr bwMode="auto">
            <a:xfrm>
              <a:off x="3904791" y="4780434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9FD9435C-550D-C24A-8802-97C84BCB3CAA}"/>
                </a:ext>
              </a:extLst>
            </p:cNvPr>
            <p:cNvSpPr/>
            <p:nvPr/>
          </p:nvSpPr>
          <p:spPr bwMode="auto">
            <a:xfrm>
              <a:off x="4405970" y="4780434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3290A47E-D902-9E4A-A46A-5B352A49FA79}"/>
                </a:ext>
              </a:extLst>
            </p:cNvPr>
            <p:cNvSpPr txBox="1"/>
            <p:nvPr/>
          </p:nvSpPr>
          <p:spPr>
            <a:xfrm>
              <a:off x="2339865" y="4415363"/>
              <a:ext cx="1941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Multicast Frames</a:t>
              </a:r>
              <a:endParaRPr kumimoji="1" lang="ja-JP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E0F2E521-BB88-204F-AD75-75EDEB3CFB87}"/>
              </a:ext>
            </a:extLst>
          </p:cNvPr>
          <p:cNvGrpSpPr/>
          <p:nvPr/>
        </p:nvGrpSpPr>
        <p:grpSpPr>
          <a:xfrm>
            <a:off x="2968304" y="3445704"/>
            <a:ext cx="3240360" cy="922867"/>
            <a:chOff x="1822066" y="4415363"/>
            <a:chExt cx="3240360" cy="922867"/>
          </a:xfrm>
        </p:grpSpPr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4389D7F6-3A2B-E64E-8315-2CE0F54EE9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822066" y="5323421"/>
              <a:ext cx="3240360" cy="14809"/>
            </a:xfrm>
            <a:prstGeom prst="straightConnector1">
              <a:avLst/>
            </a:prstGeom>
            <a:solidFill>
              <a:srgbClr val="00B8FF"/>
            </a:solidFill>
            <a:ln w="571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3DB4B3F6-7A2C-CB45-8391-BA19861D311A}"/>
                </a:ext>
              </a:extLst>
            </p:cNvPr>
            <p:cNvSpPr/>
            <p:nvPr/>
          </p:nvSpPr>
          <p:spPr bwMode="auto">
            <a:xfrm>
              <a:off x="1894074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B3F75BE0-1D97-1B42-BF25-3F5A3959AB16}"/>
                </a:ext>
              </a:extLst>
            </p:cNvPr>
            <p:cNvSpPr/>
            <p:nvPr/>
          </p:nvSpPr>
          <p:spPr bwMode="auto">
            <a:xfrm>
              <a:off x="2395253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8E7260B0-DC4B-F444-9543-2DDC1577C12F}"/>
                </a:ext>
              </a:extLst>
            </p:cNvPr>
            <p:cNvSpPr/>
            <p:nvPr/>
          </p:nvSpPr>
          <p:spPr bwMode="auto">
            <a:xfrm>
              <a:off x="2905063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BEC86161-6D7E-6948-8F97-D7A0D71F7DE9}"/>
                </a:ext>
              </a:extLst>
            </p:cNvPr>
            <p:cNvSpPr/>
            <p:nvPr/>
          </p:nvSpPr>
          <p:spPr bwMode="auto">
            <a:xfrm>
              <a:off x="3406242" y="4779139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FEEDF135-0544-604C-A3A3-8A972B3DFFB5}"/>
                </a:ext>
              </a:extLst>
            </p:cNvPr>
            <p:cNvSpPr/>
            <p:nvPr/>
          </p:nvSpPr>
          <p:spPr bwMode="auto">
            <a:xfrm>
              <a:off x="3904791" y="4780434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1AC797F4-0F1C-C742-B499-E70F92B630D0}"/>
                </a:ext>
              </a:extLst>
            </p:cNvPr>
            <p:cNvSpPr/>
            <p:nvPr/>
          </p:nvSpPr>
          <p:spPr bwMode="auto">
            <a:xfrm>
              <a:off x="4405970" y="4780434"/>
              <a:ext cx="360040" cy="457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0AE96570-073A-CF40-8C28-565A53AE8CDF}"/>
                </a:ext>
              </a:extLst>
            </p:cNvPr>
            <p:cNvSpPr txBox="1"/>
            <p:nvPr/>
          </p:nvSpPr>
          <p:spPr>
            <a:xfrm>
              <a:off x="2339865" y="4415363"/>
              <a:ext cx="1941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Multicast Frames</a:t>
              </a:r>
              <a:endParaRPr kumimoji="1" lang="ja-JP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2" name="フローチャート: 磁気ディスク 51">
            <a:extLst>
              <a:ext uri="{FF2B5EF4-FFF2-40B4-BE49-F238E27FC236}">
                <a16:creationId xmlns:a16="http://schemas.microsoft.com/office/drawing/2014/main" id="{E5D7A2F1-39B5-1240-A372-F53FB548428C}"/>
              </a:ext>
            </a:extLst>
          </p:cNvPr>
          <p:cNvSpPr/>
          <p:nvPr/>
        </p:nvSpPr>
        <p:spPr bwMode="auto">
          <a:xfrm>
            <a:off x="2059249" y="4062247"/>
            <a:ext cx="914400" cy="612648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フローチャート: 磁気ディスク 52">
            <a:extLst>
              <a:ext uri="{FF2B5EF4-FFF2-40B4-BE49-F238E27FC236}">
                <a16:creationId xmlns:a16="http://schemas.microsoft.com/office/drawing/2014/main" id="{DE24163E-9071-454A-A3F6-252C9FE7A06D}"/>
              </a:ext>
            </a:extLst>
          </p:cNvPr>
          <p:cNvSpPr/>
          <p:nvPr/>
        </p:nvSpPr>
        <p:spPr bwMode="auto">
          <a:xfrm>
            <a:off x="2046995" y="4964668"/>
            <a:ext cx="914400" cy="612648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フローチャート: 磁気ディスク 53">
            <a:extLst>
              <a:ext uri="{FF2B5EF4-FFF2-40B4-BE49-F238E27FC236}">
                <a16:creationId xmlns:a16="http://schemas.microsoft.com/office/drawing/2014/main" id="{A29BDE3A-CEB6-EA45-8E2C-5059ADED1695}"/>
              </a:ext>
            </a:extLst>
          </p:cNvPr>
          <p:cNvSpPr/>
          <p:nvPr/>
        </p:nvSpPr>
        <p:spPr bwMode="auto">
          <a:xfrm>
            <a:off x="2052468" y="5816174"/>
            <a:ext cx="914400" cy="612648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856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7AC68F-D979-BA41-BAF5-785D83AA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eBCS</a:t>
            </a:r>
            <a:r>
              <a:rPr kumimoji="1" lang="en-US" altLang="ja-JP" dirty="0"/>
              <a:t> STA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F561DA-A18C-C746-9163-09C9FE287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An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STA receives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frames and reconstruct contents from the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An </a:t>
            </a:r>
            <a:r>
              <a:rPr lang="en-US" altLang="ja-JP" dirty="0" err="1"/>
              <a:t>eBCS</a:t>
            </a:r>
            <a:r>
              <a:rPr lang="en-US" altLang="ja-JP" dirty="0"/>
              <a:t> STA may show contents to user(s).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An </a:t>
            </a:r>
            <a:r>
              <a:rPr lang="en-US" altLang="ja-JP" dirty="0" err="1"/>
              <a:t>eBCS</a:t>
            </a:r>
            <a:r>
              <a:rPr lang="en-US" altLang="ja-JP" dirty="0"/>
              <a:t> STA should provide a function that the user can select the contents to be shown.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An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STA may receives the same contents from multiple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An </a:t>
            </a:r>
            <a:r>
              <a:rPr lang="en-US" altLang="ja-JP" dirty="0" err="1"/>
              <a:t>eBCS</a:t>
            </a:r>
            <a:r>
              <a:rPr lang="en-US" altLang="ja-JP" dirty="0"/>
              <a:t> STA may receives multiple contents from single/multiple </a:t>
            </a:r>
            <a:r>
              <a:rPr lang="en-US" altLang="ja-JP" dirty="0" err="1"/>
              <a:t>eBCS</a:t>
            </a:r>
            <a:r>
              <a:rPr lang="en-US" altLang="ja-JP" dirty="0"/>
              <a:t> APs.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3D261E-00C0-BE49-AA0B-6F880E21D0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04817B-E3A2-AF40-B112-5669BED24C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B51DCDA-3300-E54E-BE17-126649AB5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477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F34952-B50B-A846-92E8-B8A0511A5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Comments &amp; Questions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AAD759-9538-D54C-B90D-C28B0BEF5E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3BB210-1E23-CB4D-9A9F-67A2664A33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530266C-3E6B-C643-BA73-7ABF8EF40B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17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1759</TotalTime>
  <Words>439</Words>
  <Application>Microsoft Macintosh PowerPoint</Application>
  <PresentationFormat>ワイド画面</PresentationFormat>
  <Paragraphs>101</Paragraphs>
  <Slides>9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テーマ</vt:lpstr>
      <vt:lpstr>文書</vt:lpstr>
      <vt:lpstr>Expected Total System Architecture</vt:lpstr>
      <vt:lpstr>Abstract</vt:lpstr>
      <vt:lpstr>Purpose</vt:lpstr>
      <vt:lpstr>Devices</vt:lpstr>
      <vt:lpstr>Contents</vt:lpstr>
      <vt:lpstr>Server</vt:lpstr>
      <vt:lpstr>eBCS AP</vt:lpstr>
      <vt:lpstr>eBCS STA</vt:lpstr>
      <vt:lpstr>Comments &amp;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79</cp:revision>
  <cp:lastPrinted>1601-01-01T00:00:00Z</cp:lastPrinted>
  <dcterms:created xsi:type="dcterms:W3CDTF">2019-03-11T15:18:40Z</dcterms:created>
  <dcterms:modified xsi:type="dcterms:W3CDTF">2019-05-13T15:31:26Z</dcterms:modified>
</cp:coreProperties>
</file>