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757" r:id="rId4"/>
    <p:sldId id="758" r:id="rId5"/>
    <p:sldId id="759" r:id="rId6"/>
    <p:sldId id="761" r:id="rId7"/>
    <p:sldId id="760" r:id="rId8"/>
    <p:sldId id="775" r:id="rId9"/>
    <p:sldId id="762" r:id="rId10"/>
    <p:sldId id="772" r:id="rId11"/>
    <p:sldId id="774" r:id="rId12"/>
    <p:sldId id="763" r:id="rId13"/>
    <p:sldId id="764" r:id="rId14"/>
    <p:sldId id="765" r:id="rId15"/>
    <p:sldId id="766" r:id="rId16"/>
    <p:sldId id="767" r:id="rId17"/>
    <p:sldId id="768" r:id="rId18"/>
    <p:sldId id="769" r:id="rId19"/>
    <p:sldId id="770" r:id="rId20"/>
    <p:sldId id="77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er, Kai Lennert" initials="BKL" lastIdx="1" clrIdx="0">
    <p:extLst/>
  </p:cmAuthor>
  <p:cmAuthor id="2" name="Chong Han" initials="CH"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B9C29B-FD36-4B1F-AE88-16BB4568BC16}" v="26" dt="2019-04-30T11:16:42.5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6" autoAdjust="0"/>
    <p:restoredTop sz="96711" autoAdjust="0"/>
  </p:normalViewPr>
  <p:slideViewPr>
    <p:cSldViewPr>
      <p:cViewPr varScale="1">
        <p:scale>
          <a:sx n="87" d="100"/>
          <a:sy n="87" d="100"/>
        </p:scale>
        <p:origin x="1426"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9"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76DC0385-E4B9-4C78-A887-AA671D8A2FC0}"/>
              </a:ext>
            </a:extLst>
          </p:cNvPr>
          <p:cNvSpPr>
            <a:spLocks noGrp="1" noChangeArrowheads="1"/>
          </p:cNvSpPr>
          <p:nvPr>
            <p:ph type="dt" sz="quarter" idx="1"/>
          </p:nvPr>
        </p:nvSpPr>
        <p:spPr bwMode="auto">
          <a:xfrm>
            <a:off x="695325" y="17462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3076" name="Rectangle 4">
            <a:extLst>
              <a:ext uri="{FF2B5EF4-FFF2-40B4-BE49-F238E27FC236}">
                <a16:creationId xmlns:a16="http://schemas.microsoft.com/office/drawing/2014/main" id="{E294B4A6-398B-4F24-A7CF-DA87744CCD86}"/>
              </a:ext>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16:creationId xmlns:a16="http://schemas.microsoft.com/office/drawing/2014/main" id="{33F01841-35F2-4335-B127-F865BA2241BA}"/>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DA7BE5DD-6458-45A1-9D27-D6E5C2CD740C}" type="slidenum">
              <a:rPr lang="en-US" altLang="en-US"/>
              <a:pPr>
                <a:defRPr/>
              </a:pPr>
              <a:t>‹#›</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a:extLst>
              <a:ext uri="{FF2B5EF4-FFF2-40B4-BE49-F238E27FC236}">
                <a16:creationId xmlns:a16="http://schemas.microsoft.com/office/drawing/2014/main" id="{4C1AA0D2-4DD2-4AE9-8DB6-C6ACC0CDE8C5}"/>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59997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66FB1F-9D82-4F23-8ECB-2E2A2DA8B714}"/>
              </a:ext>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16:creationId xmlns:a16="http://schemas.microsoft.com/office/drawing/2014/main" id="{6ED56607-68AF-486B-ABEA-50A82E0E835D}"/>
              </a:ext>
            </a:extLst>
          </p:cNvPr>
          <p:cNvSpPr>
            <a:spLocks noGrp="1" noChangeArrowheads="1"/>
          </p:cNvSpPr>
          <p:nvPr>
            <p:ph type="dt" idx="1"/>
          </p:nvPr>
        </p:nvSpPr>
        <p:spPr bwMode="auto">
          <a:xfrm>
            <a:off x="654050" y="9525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063BCF-ADA6-4A0E-9365-B222CA03675D}"/>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D719456B-E67A-4D9A-90F3-14738041ED37}"/>
              </a:ext>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16:creationId xmlns:a16="http://schemas.microsoft.com/office/drawing/2014/main" id="{AE114681-1373-47F7-8320-C0B703BB1F3A}"/>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DE7622E-2D0E-4779-9AAE-1A13C702A218}" type="slidenum">
              <a:rPr lang="en-US" altLang="en-US"/>
              <a:pPr>
                <a:defRPr/>
              </a:pPr>
              <a:t>‹#›</a:t>
            </a:fld>
            <a:endParaRPr lang="en-US" altLang="en-US"/>
          </a:p>
        </p:txBody>
      </p:sp>
      <p:sp>
        <p:nvSpPr>
          <p:cNvPr id="13320" name="Rectangle 8">
            <a:extLst>
              <a:ext uri="{FF2B5EF4-FFF2-40B4-BE49-F238E27FC236}">
                <a16:creationId xmlns:a16="http://schemas.microsoft.com/office/drawing/2014/main" id="{7A118753-496D-4009-BE74-EC3EBBD44557}"/>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F8ACC16-7D4E-4082-9754-2A6523CEBBE5}"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89947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114738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11</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239036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12</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753746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760418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974435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4782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605897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05345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18</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52439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36770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564FAB0-D109-4681-A2B2-8CAF7A8FE1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FD259F81-03E8-45A4-9EEC-1D164894171F}"/>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3F65D24B-D06B-4087-961C-FC4333B588E6}"/>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3757AE3-132A-4414-ACD4-461756B4C486}"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780695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20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209927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65261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6901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286598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63227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556808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itchFamily="18" charset="0"/>
                <a:ea typeface="MS PGothic" pitchFamily="34" charset="-128"/>
                <a:cs typeface="MS PGothic" charset="0"/>
              </a:rPr>
              <a:t>The User Specific field of an HE-SIG-B content channel consists of zero or more User Block fields followed by padding (if present). Each User Block field is made up of two User fields that contain information for two STAs to decode their payloads. The last User Block field may contain information for one or two STAs depending on the number of users indicated by the RU Allocation field and the Center 26-tone RU field. </a:t>
            </a:r>
            <a:endParaRPr lang="en-GB"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May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DE7622E-2D0E-4779-9AAE-1A13C702A218}" type="slidenum">
              <a:rPr lang="en-US" altLang="en-US" smtClean="0"/>
              <a:pPr>
                <a:defRPr/>
              </a:pPr>
              <a:t>8</a:t>
            </a:fld>
            <a:endParaRPr lang="en-US" altLang="en-US"/>
          </a:p>
        </p:txBody>
      </p:sp>
    </p:spTree>
    <p:extLst>
      <p:ext uri="{BB962C8B-B14F-4D97-AF65-F5344CB8AC3E}">
        <p14:creationId xmlns:p14="http://schemas.microsoft.com/office/powerpoint/2010/main" val="1353900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43807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78A9D990-0D97-44B9-B085-BF79B1054FA7}"/>
              </a:ext>
            </a:extLst>
          </p:cNvPr>
          <p:cNvSpPr>
            <a:spLocks noGrp="1" noChangeArrowheads="1"/>
          </p:cNvSpPr>
          <p:nvPr>
            <p:ph type="sldNum" sz="quarter" idx="10"/>
          </p:nvPr>
        </p:nvSpPr>
        <p:spPr/>
        <p:txBody>
          <a:bodyPr/>
          <a:lstStyle>
            <a:lvl1pPr>
              <a:defRPr/>
            </a:lvl1pPr>
          </a:lstStyle>
          <a:p>
            <a:pPr>
              <a:defRPr/>
            </a:pPr>
            <a:r>
              <a:rPr lang="en-US" altLang="en-US"/>
              <a:t>Slide </a:t>
            </a:r>
            <a:fld id="{6D48241F-6EB6-4F66-8457-A55B12657D4A}" type="slidenum">
              <a:rPr lang="en-US" altLang="en-US"/>
              <a:pPr>
                <a:defRPr/>
              </a:pPr>
              <a:t>‹#›</a:t>
            </a:fld>
            <a:endParaRPr lang="en-US" altLang="en-US"/>
          </a:p>
        </p:txBody>
      </p:sp>
      <p:sp>
        <p:nvSpPr>
          <p:cNvPr id="6" name="Footer Placeholder 9">
            <a:extLst>
              <a:ext uri="{FF2B5EF4-FFF2-40B4-BE49-F238E27FC236}">
                <a16:creationId xmlns:a16="http://schemas.microsoft.com/office/drawing/2014/main" id="{F6B33092-FB5E-4ACD-AF7E-835CA631CF5A}"/>
              </a:ext>
            </a:extLst>
          </p:cNvPr>
          <p:cNvSpPr>
            <a:spLocks noGrp="1"/>
          </p:cNvSpPr>
          <p:nvPr>
            <p:ph type="ftr" sz="quarter" idx="12"/>
          </p:nvPr>
        </p:nvSpPr>
        <p:spPr/>
        <p:txBody>
          <a:bodyPr/>
          <a:lstStyle>
            <a:lvl1pPr>
              <a:defRPr/>
            </a:lvl1pPr>
          </a:lstStyle>
          <a:p>
            <a:pPr>
              <a:defRPr/>
            </a:pPr>
            <a:r>
              <a:rPr lang="en-US"/>
              <a:t>Nikola Serafimovski (pureLiFi)</a:t>
            </a:r>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8577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1574FF20-BD5D-4A68-80D8-E0282E667AFB}"/>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E32F4A56-3134-49B2-BEDC-E28D80752BD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0DFC655D-9E39-46E6-BB91-109515498896}"/>
              </a:ext>
            </a:extLst>
          </p:cNvPr>
          <p:cNvSpPr>
            <a:spLocks noGrp="1"/>
          </p:cNvSpPr>
          <p:nvPr>
            <p:ph type="sldNum" sz="quarter" idx="12"/>
          </p:nvPr>
        </p:nvSpPr>
        <p:spPr/>
        <p:txBody>
          <a:bodyPr/>
          <a:lstStyle>
            <a:lvl1pPr>
              <a:defRPr/>
            </a:lvl1pPr>
          </a:lstStyle>
          <a:p>
            <a:pPr>
              <a:defRPr/>
            </a:pPr>
            <a:r>
              <a:rPr lang="en-US" altLang="en-US"/>
              <a:t>Slide </a:t>
            </a:r>
            <a:fld id="{86069B11-4C82-4923-B5DD-D41D159359AA}" type="slidenum">
              <a:rPr lang="en-US" altLang="en-US" smtClean="0"/>
              <a:pPr>
                <a:defRPr/>
              </a:pPr>
              <a:t>‹#›</a:t>
            </a:fld>
            <a:endParaRPr lang="en-US" altLang="en-US"/>
          </a:p>
        </p:txBody>
      </p:sp>
    </p:spTree>
    <p:extLst>
      <p:ext uri="{BB962C8B-B14F-4D97-AF65-F5344CB8AC3E}">
        <p14:creationId xmlns:p14="http://schemas.microsoft.com/office/powerpoint/2010/main" val="333078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A1C390A0-5BE7-4165-A5AB-19E0857F4878}"/>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901435A1-8032-4197-B494-C4ABF705B043}"/>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72DBAEB8-E647-4BC0-8EB4-884A1580B2D7}"/>
              </a:ext>
            </a:extLst>
          </p:cNvPr>
          <p:cNvSpPr>
            <a:spLocks noGrp="1"/>
          </p:cNvSpPr>
          <p:nvPr>
            <p:ph type="sldNum" sz="quarter" idx="12"/>
          </p:nvPr>
        </p:nvSpPr>
        <p:spPr/>
        <p:txBody>
          <a:bodyPr/>
          <a:lstStyle>
            <a:lvl1pPr>
              <a:defRPr/>
            </a:lvl1pPr>
          </a:lstStyle>
          <a:p>
            <a:pPr>
              <a:defRPr/>
            </a:pPr>
            <a:r>
              <a:rPr lang="en-US" altLang="en-US"/>
              <a:t>Slide </a:t>
            </a:r>
            <a:fld id="{489D082D-3A00-48A9-8912-DE42515E7F34}" type="slidenum">
              <a:rPr lang="en-US" altLang="en-US" smtClean="0"/>
              <a:pPr>
                <a:defRPr/>
              </a:pPr>
              <a:t>‹#›</a:t>
            </a:fld>
            <a:endParaRPr lang="en-US" altLang="en-US"/>
          </a:p>
        </p:txBody>
      </p:sp>
    </p:spTree>
    <p:extLst>
      <p:ext uri="{BB962C8B-B14F-4D97-AF65-F5344CB8AC3E}">
        <p14:creationId xmlns:p14="http://schemas.microsoft.com/office/powerpoint/2010/main" val="276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7">
            <a:extLst>
              <a:ext uri="{FF2B5EF4-FFF2-40B4-BE49-F238E27FC236}">
                <a16:creationId xmlns:a16="http://schemas.microsoft.com/office/drawing/2014/main" id="{95102FF2-1F73-481B-83BF-6482DB12FE2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C9D922AB-104B-4321-B307-3EFA4971123A}"/>
              </a:ext>
            </a:extLst>
          </p:cNvPr>
          <p:cNvSpPr>
            <a:spLocks noGrp="1"/>
          </p:cNvSpPr>
          <p:nvPr>
            <p:ph type="sldNum" sz="quarter" idx="12"/>
          </p:nvPr>
        </p:nvSpPr>
        <p:spPr/>
        <p:txBody>
          <a:bodyPr/>
          <a:lstStyle>
            <a:lvl1pPr>
              <a:defRPr/>
            </a:lvl1pPr>
          </a:lstStyle>
          <a:p>
            <a:pPr>
              <a:defRPr/>
            </a:pPr>
            <a:r>
              <a:rPr lang="en-US" altLang="en-US"/>
              <a:t>Slide </a:t>
            </a:r>
            <a:fld id="{E1B1906C-8C76-4B86-BEB3-A03026008F8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151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7">
            <a:extLst>
              <a:ext uri="{FF2B5EF4-FFF2-40B4-BE49-F238E27FC236}">
                <a16:creationId xmlns:a16="http://schemas.microsoft.com/office/drawing/2014/main" id="{E79D3B45-4AF6-4A92-AB72-DB6B0DBC5B0C}"/>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585C3380-6F57-4E89-BF78-1DFC994248A3}"/>
              </a:ext>
            </a:extLst>
          </p:cNvPr>
          <p:cNvSpPr>
            <a:spLocks noGrp="1"/>
          </p:cNvSpPr>
          <p:nvPr>
            <p:ph type="sldNum" sz="quarter" idx="12"/>
          </p:nvPr>
        </p:nvSpPr>
        <p:spPr/>
        <p:txBody>
          <a:bodyPr/>
          <a:lstStyle>
            <a:lvl1pPr>
              <a:defRPr/>
            </a:lvl1pPr>
          </a:lstStyle>
          <a:p>
            <a:pPr>
              <a:defRPr/>
            </a:pPr>
            <a:r>
              <a:rPr lang="en-US" altLang="en-US"/>
              <a:t>Slide </a:t>
            </a:r>
            <a:fld id="{025AE5B0-A9EE-457C-A963-23A0E1A3E92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9958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EB39AF11-8AF5-4E80-BB9B-F67F49BB1EB3}"/>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E1E56FD9-2B0F-445A-A051-1ED5A4E7EC49}"/>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BCCFC82-BCE3-4036-865E-7240F3140FBE}"/>
              </a:ext>
            </a:extLst>
          </p:cNvPr>
          <p:cNvSpPr>
            <a:spLocks noGrp="1"/>
          </p:cNvSpPr>
          <p:nvPr>
            <p:ph type="sldNum" sz="quarter" idx="12"/>
          </p:nvPr>
        </p:nvSpPr>
        <p:spPr/>
        <p:txBody>
          <a:bodyPr/>
          <a:lstStyle>
            <a:lvl1pPr>
              <a:defRPr/>
            </a:lvl1pPr>
          </a:lstStyle>
          <a:p>
            <a:pPr>
              <a:defRPr/>
            </a:pPr>
            <a:r>
              <a:rPr lang="en-US" altLang="en-US"/>
              <a:t>Slide </a:t>
            </a:r>
            <a:fld id="{74B575CE-8BB7-419D-A91B-FF577794FFE7}" type="slidenum">
              <a:rPr lang="en-US" altLang="en-US" smtClean="0"/>
              <a:pPr>
                <a:defRPr/>
              </a:pPr>
              <a:t>‹#›</a:t>
            </a:fld>
            <a:endParaRPr lang="en-US" altLang="en-US"/>
          </a:p>
        </p:txBody>
      </p:sp>
    </p:spTree>
    <p:extLst>
      <p:ext uri="{BB962C8B-B14F-4D97-AF65-F5344CB8AC3E}">
        <p14:creationId xmlns:p14="http://schemas.microsoft.com/office/powerpoint/2010/main" val="32279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73E43A0-A3EA-460F-9349-7124E7DDC06B}"/>
              </a:ext>
            </a:extLst>
          </p:cNvPr>
          <p:cNvSpPr>
            <a:spLocks noGrp="1"/>
          </p:cNvSpPr>
          <p:nvPr>
            <p:ph type="dt" sz="half" idx="10"/>
          </p:nvPr>
        </p:nvSpPr>
        <p:spPr/>
        <p:txBody>
          <a:bodyPr/>
          <a:lstStyle>
            <a:lvl1pPr>
              <a:defRPr/>
            </a:lvl1pPr>
          </a:lstStyle>
          <a:p>
            <a:pPr>
              <a:defRPr/>
            </a:pPr>
            <a:r>
              <a:rPr lang="en-US"/>
              <a:t>May 2019</a:t>
            </a:r>
          </a:p>
        </p:txBody>
      </p:sp>
      <p:sp>
        <p:nvSpPr>
          <p:cNvPr id="8" name="Footer Placeholder 10">
            <a:extLst>
              <a:ext uri="{FF2B5EF4-FFF2-40B4-BE49-F238E27FC236}">
                <a16:creationId xmlns:a16="http://schemas.microsoft.com/office/drawing/2014/main" id="{98048D35-4DBD-4A5F-A776-437FDD39C05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9" name="Slide Number Placeholder 11">
            <a:extLst>
              <a:ext uri="{FF2B5EF4-FFF2-40B4-BE49-F238E27FC236}">
                <a16:creationId xmlns:a16="http://schemas.microsoft.com/office/drawing/2014/main" id="{6FAB8F96-799E-4B9F-8CC2-AA5B25BDB98C}"/>
              </a:ext>
            </a:extLst>
          </p:cNvPr>
          <p:cNvSpPr>
            <a:spLocks noGrp="1"/>
          </p:cNvSpPr>
          <p:nvPr>
            <p:ph type="sldNum" sz="quarter" idx="12"/>
          </p:nvPr>
        </p:nvSpPr>
        <p:spPr/>
        <p:txBody>
          <a:bodyPr/>
          <a:lstStyle>
            <a:lvl1pPr>
              <a:defRPr/>
            </a:lvl1pPr>
          </a:lstStyle>
          <a:p>
            <a:pPr>
              <a:defRPr/>
            </a:pPr>
            <a:r>
              <a:rPr lang="en-US" altLang="en-US"/>
              <a:t>Slide </a:t>
            </a:r>
            <a:fld id="{6677F9E6-0C45-4FE5-9CF8-1EC21B971FB2}" type="slidenum">
              <a:rPr lang="en-US" altLang="en-US" smtClean="0"/>
              <a:pPr>
                <a:defRPr/>
              </a:pPr>
              <a:t>‹#›</a:t>
            </a:fld>
            <a:endParaRPr lang="en-US" altLang="en-US"/>
          </a:p>
        </p:txBody>
      </p:sp>
    </p:spTree>
    <p:extLst>
      <p:ext uri="{BB962C8B-B14F-4D97-AF65-F5344CB8AC3E}">
        <p14:creationId xmlns:p14="http://schemas.microsoft.com/office/powerpoint/2010/main" val="119833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6E92B021-5A3F-4750-9FF9-FCD075CE3D7D}"/>
              </a:ext>
            </a:extLst>
          </p:cNvPr>
          <p:cNvSpPr>
            <a:spLocks noGrp="1"/>
          </p:cNvSpPr>
          <p:nvPr>
            <p:ph type="dt" sz="half" idx="10"/>
          </p:nvPr>
        </p:nvSpPr>
        <p:spPr/>
        <p:txBody>
          <a:bodyPr/>
          <a:lstStyle>
            <a:lvl1pPr>
              <a:defRPr/>
            </a:lvl1pPr>
          </a:lstStyle>
          <a:p>
            <a:pPr>
              <a:defRPr/>
            </a:pPr>
            <a:r>
              <a:rPr lang="en-US"/>
              <a:t>May 2019</a:t>
            </a:r>
          </a:p>
        </p:txBody>
      </p:sp>
      <p:sp>
        <p:nvSpPr>
          <p:cNvPr id="4" name="Footer Placeholder 6">
            <a:extLst>
              <a:ext uri="{FF2B5EF4-FFF2-40B4-BE49-F238E27FC236}">
                <a16:creationId xmlns:a16="http://schemas.microsoft.com/office/drawing/2014/main" id="{F0B8CEB6-3B04-4072-88D2-B8BD290D667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16:creationId xmlns:a16="http://schemas.microsoft.com/office/drawing/2014/main" id="{2D5A1F88-8872-4F71-B7B1-908917E04897}"/>
              </a:ext>
            </a:extLst>
          </p:cNvPr>
          <p:cNvSpPr>
            <a:spLocks noGrp="1"/>
          </p:cNvSpPr>
          <p:nvPr>
            <p:ph type="sldNum" sz="quarter" idx="12"/>
          </p:nvPr>
        </p:nvSpPr>
        <p:spPr/>
        <p:txBody>
          <a:bodyPr/>
          <a:lstStyle>
            <a:lvl1pPr>
              <a:defRPr/>
            </a:lvl1pPr>
          </a:lstStyle>
          <a:p>
            <a:pPr>
              <a:defRPr/>
            </a:pPr>
            <a:r>
              <a:rPr lang="en-US" altLang="en-US"/>
              <a:t>Slide </a:t>
            </a:r>
            <a:fld id="{52FDF531-7A5A-4DF9-8104-904567CAADB2}" type="slidenum">
              <a:rPr lang="en-US" altLang="en-US" smtClean="0"/>
              <a:pPr>
                <a:defRPr/>
              </a:pPr>
              <a:t>‹#›</a:t>
            </a:fld>
            <a:endParaRPr lang="en-US" altLang="en-US"/>
          </a:p>
        </p:txBody>
      </p:sp>
    </p:spTree>
    <p:extLst>
      <p:ext uri="{BB962C8B-B14F-4D97-AF65-F5344CB8AC3E}">
        <p14:creationId xmlns:p14="http://schemas.microsoft.com/office/powerpoint/2010/main" val="67717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88BEA3D9-7363-48BE-9356-C44E92F00271}"/>
              </a:ext>
            </a:extLst>
          </p:cNvPr>
          <p:cNvSpPr>
            <a:spLocks noGrp="1"/>
          </p:cNvSpPr>
          <p:nvPr>
            <p:ph type="dt" sz="half" idx="10"/>
          </p:nvPr>
        </p:nvSpPr>
        <p:spPr/>
        <p:txBody>
          <a:bodyPr/>
          <a:lstStyle>
            <a:lvl1pPr>
              <a:defRPr/>
            </a:lvl1pPr>
          </a:lstStyle>
          <a:p>
            <a:pPr>
              <a:defRPr/>
            </a:pPr>
            <a:r>
              <a:rPr lang="en-US"/>
              <a:t>May 2019</a:t>
            </a:r>
          </a:p>
        </p:txBody>
      </p:sp>
      <p:sp>
        <p:nvSpPr>
          <p:cNvPr id="3" name="Footer Placeholder 5">
            <a:extLst>
              <a:ext uri="{FF2B5EF4-FFF2-40B4-BE49-F238E27FC236}">
                <a16:creationId xmlns:a16="http://schemas.microsoft.com/office/drawing/2014/main" id="{9791186D-1561-4F6C-8D1D-4D0201414D56}"/>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16:creationId xmlns:a16="http://schemas.microsoft.com/office/drawing/2014/main" id="{4429CC53-0848-4A4D-A5D0-F7C76C4B64DF}"/>
              </a:ext>
            </a:extLst>
          </p:cNvPr>
          <p:cNvSpPr>
            <a:spLocks noGrp="1"/>
          </p:cNvSpPr>
          <p:nvPr>
            <p:ph type="sldNum" sz="quarter" idx="12"/>
          </p:nvPr>
        </p:nvSpPr>
        <p:spPr/>
        <p:txBody>
          <a:bodyPr/>
          <a:lstStyle>
            <a:lvl1pPr>
              <a:defRPr/>
            </a:lvl1pPr>
          </a:lstStyle>
          <a:p>
            <a:pPr>
              <a:defRPr/>
            </a:pPr>
            <a:r>
              <a:rPr lang="en-US" altLang="en-US"/>
              <a:t>Slide </a:t>
            </a:r>
            <a:fld id="{A7FFA2B6-EF81-429F-8517-48F27B76A764}" type="slidenum">
              <a:rPr lang="en-US" altLang="en-US" smtClean="0"/>
              <a:pPr>
                <a:defRPr/>
              </a:pPr>
              <a:t>‹#›</a:t>
            </a:fld>
            <a:endParaRPr lang="en-US" altLang="en-US"/>
          </a:p>
        </p:txBody>
      </p:sp>
    </p:spTree>
    <p:extLst>
      <p:ext uri="{BB962C8B-B14F-4D97-AF65-F5344CB8AC3E}">
        <p14:creationId xmlns:p14="http://schemas.microsoft.com/office/powerpoint/2010/main" val="10521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63C88DB1-6F79-4E2D-ACB8-55EC24595DB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42551864-3A63-4FAC-9B95-1764D3249DD0}"/>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4D2D7BC6-F4BD-4E07-827E-F5AAEC0A008D}"/>
              </a:ext>
            </a:extLst>
          </p:cNvPr>
          <p:cNvSpPr>
            <a:spLocks noGrp="1"/>
          </p:cNvSpPr>
          <p:nvPr>
            <p:ph type="sldNum" sz="quarter" idx="12"/>
          </p:nvPr>
        </p:nvSpPr>
        <p:spPr/>
        <p:txBody>
          <a:bodyPr/>
          <a:lstStyle>
            <a:lvl1pPr>
              <a:defRPr/>
            </a:lvl1pPr>
          </a:lstStyle>
          <a:p>
            <a:pPr>
              <a:defRPr/>
            </a:pPr>
            <a:r>
              <a:rPr lang="en-US" altLang="en-US"/>
              <a:t>Slide </a:t>
            </a:r>
            <a:fld id="{F44A1D40-2E22-4B0F-9BD9-F6738882214F}" type="slidenum">
              <a:rPr lang="en-US" altLang="en-US" smtClean="0"/>
              <a:pPr>
                <a:defRPr/>
              </a:pPr>
              <a:t>‹#›</a:t>
            </a:fld>
            <a:endParaRPr lang="en-US" altLang="en-US"/>
          </a:p>
        </p:txBody>
      </p:sp>
    </p:spTree>
    <p:extLst>
      <p:ext uri="{BB962C8B-B14F-4D97-AF65-F5344CB8AC3E}">
        <p14:creationId xmlns:p14="http://schemas.microsoft.com/office/powerpoint/2010/main" val="334197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84D7395B-7D0A-4A3D-A46C-417B5DC8C8F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6E2E1D4B-E382-4CDB-A7CA-7647C1D185DF}"/>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EB0CD98-5408-4024-9F08-ED1FBF83FABE}"/>
              </a:ext>
            </a:extLst>
          </p:cNvPr>
          <p:cNvSpPr>
            <a:spLocks noGrp="1"/>
          </p:cNvSpPr>
          <p:nvPr>
            <p:ph type="sldNum" sz="quarter" idx="12"/>
          </p:nvPr>
        </p:nvSpPr>
        <p:spPr/>
        <p:txBody>
          <a:bodyPr/>
          <a:lstStyle>
            <a:lvl1pPr>
              <a:defRPr/>
            </a:lvl1pPr>
          </a:lstStyle>
          <a:p>
            <a:pPr>
              <a:defRPr/>
            </a:pPr>
            <a:r>
              <a:rPr lang="en-US" altLang="en-US"/>
              <a:t>Slide </a:t>
            </a:r>
            <a:fld id="{515D456D-2234-45E1-80AF-899C7B31325D}" type="slidenum">
              <a:rPr lang="en-US" altLang="en-US" smtClean="0"/>
              <a:pPr>
                <a:defRPr/>
              </a:pPr>
              <a:t>‹#›</a:t>
            </a:fld>
            <a:endParaRPr lang="en-US" altLang="en-US"/>
          </a:p>
        </p:txBody>
      </p:sp>
    </p:spTree>
    <p:extLst>
      <p:ext uri="{BB962C8B-B14F-4D97-AF65-F5344CB8AC3E}">
        <p14:creationId xmlns:p14="http://schemas.microsoft.com/office/powerpoint/2010/main" val="11882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1029" name="Rectangle 5">
            <a:extLst>
              <a:ext uri="{FF2B5EF4-FFF2-40B4-BE49-F238E27FC236}">
                <a16:creationId xmlns:a16="http://schemas.microsoft.com/office/drawing/2014/main" id="{F43005A4-377D-47A8-9C91-4871EC628C3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16:creationId xmlns:a16="http://schemas.microsoft.com/office/drawing/2014/main" id="{56B69790-B845-4346-9431-A3B61FE7EF1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D302D12-8583-4C4B-96CA-1DE49C207366}" type="slidenum">
              <a:rPr lang="en-US" altLang="en-US"/>
              <a:pPr>
                <a:defRPr/>
              </a:pPr>
              <a:t>‹#›</a:t>
            </a:fld>
            <a:endParaRPr lang="en-US" altLang="en-US"/>
          </a:p>
        </p:txBody>
      </p:sp>
      <p:sp>
        <p:nvSpPr>
          <p:cNvPr id="1031" name="Rectangle 7">
            <a:extLst>
              <a:ext uri="{FF2B5EF4-FFF2-40B4-BE49-F238E27FC236}">
                <a16:creationId xmlns:a16="http://schemas.microsoft.com/office/drawing/2014/main" id="{6AA6014D-E0D2-413B-B538-D8D40458F4A0}"/>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802.11-19/0846r0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a:extLst>
              <a:ext uri="{FF2B5EF4-FFF2-40B4-BE49-F238E27FC236}">
                <a16:creationId xmlns:a16="http://schemas.microsoft.com/office/drawing/2014/main" id="{325999F0-A7B8-40EB-BA14-79F186CBAD84}"/>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91264" r:id="rId1"/>
    <p:sldLayoutId id="2147491265" r:id="rId2"/>
    <p:sldLayoutId id="2147491266" r:id="rId3"/>
    <p:sldLayoutId id="2147491267" r:id="rId4"/>
    <p:sldLayoutId id="2147491268" r:id="rId5"/>
    <p:sldLayoutId id="2147491269" r:id="rId6"/>
    <p:sldLayoutId id="2147491270" r:id="rId7"/>
    <p:sldLayoutId id="2147491271" r:id="rId8"/>
    <p:sldLayoutId id="2147491272" r:id="rId9"/>
    <p:sldLayoutId id="2147491273" r:id="rId10"/>
    <p:sldLayoutId id="2147491274"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EB949E5-3260-4CD7-BEB1-F0E81A5D9127}" type="slidenum">
              <a:rPr lang="en-US" altLang="en-US" sz="1200" b="0" smtClean="0"/>
              <a:pPr>
                <a:spcBef>
                  <a:spcPct val="0"/>
                </a:spcBef>
                <a:buFontTx/>
                <a:buNone/>
              </a:pPr>
              <a:t>1</a:t>
            </a:fld>
            <a:endParaRPr lang="en-US" altLang="en-US" sz="1200" b="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err="1"/>
              <a:t>TGbb</a:t>
            </a:r>
            <a:r>
              <a:rPr lang="en-US" altLang="en-US" dirty="0"/>
              <a:t> MAC Channel Access features proposal</a:t>
            </a:r>
          </a:p>
        </p:txBody>
      </p:sp>
      <p:sp>
        <p:nvSpPr>
          <p:cNvPr id="15366"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dirty="0"/>
              <a:t>Date:</a:t>
            </a:r>
            <a:r>
              <a:rPr lang="en-US" altLang="en-US" sz="2000" b="0" dirty="0"/>
              <a:t> April 24, 2019</a:t>
            </a:r>
          </a:p>
        </p:txBody>
      </p:sp>
      <p:graphicFrame>
        <p:nvGraphicFramePr>
          <p:cNvPr id="15367" name="Object 11"/>
          <p:cNvGraphicFramePr>
            <a:graphicFrameLocks noChangeAspect="1"/>
          </p:cNvGraphicFramePr>
          <p:nvPr>
            <p:extLst>
              <p:ext uri="{D42A27DB-BD31-4B8C-83A1-F6EECF244321}">
                <p14:modId xmlns:p14="http://schemas.microsoft.com/office/powerpoint/2010/main" val="931124533"/>
              </p:ext>
            </p:extLst>
          </p:nvPr>
        </p:nvGraphicFramePr>
        <p:xfrm>
          <a:off x="688975" y="2654300"/>
          <a:ext cx="9821863" cy="3716338"/>
        </p:xfrm>
        <a:graphic>
          <a:graphicData uri="http://schemas.openxmlformats.org/presentationml/2006/ole">
            <mc:AlternateContent xmlns:mc="http://schemas.openxmlformats.org/markup-compatibility/2006">
              <mc:Choice xmlns:v="urn:schemas-microsoft-com:vml" Requires="v">
                <p:oleObj spid="_x0000_s1030" name="Document" r:id="rId4" imgW="8027957" imgH="3032974" progId="Word.Document.8">
                  <p:embed/>
                </p:oleObj>
              </mc:Choice>
              <mc:Fallback>
                <p:oleObj name="Document" r:id="rId4" imgW="8027957" imgH="3032974" progId="Word.Document.8">
                  <p:embed/>
                  <p:pic>
                    <p:nvPicPr>
                      <p:cNvPr id="15367" name="Object 11"/>
                      <p:cNvPicPr>
                        <a:picLocks noChangeAspect="1" noChangeArrowheads="1"/>
                      </p:cNvPicPr>
                      <p:nvPr/>
                    </p:nvPicPr>
                    <p:blipFill>
                      <a:blip r:embed="rId5"/>
                      <a:srcRect/>
                      <a:stretch>
                        <a:fillRect/>
                      </a:stretch>
                    </p:blipFill>
                    <p:spPr bwMode="auto">
                      <a:xfrm>
                        <a:off x="688975" y="2654300"/>
                        <a:ext cx="9821863" cy="3716338"/>
                      </a:xfrm>
                      <a:prstGeom prst="rect">
                        <a:avLst/>
                      </a:prstGeom>
                      <a:noFill/>
                      <a:ln>
                        <a:noFill/>
                      </a:ln>
                      <a:effectLst/>
                    </p:spPr>
                  </p:pic>
                </p:oleObj>
              </mc:Fallback>
            </mc:AlternateContent>
          </a:graphicData>
        </a:graphic>
      </p:graphicFrame>
      <p:sp>
        <p:nvSpPr>
          <p:cNvPr id="15368"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10"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a:t>May 2019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10</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44" name="Group 43">
            <a:extLst>
              <a:ext uri="{FF2B5EF4-FFF2-40B4-BE49-F238E27FC236}">
                <a16:creationId xmlns:a16="http://schemas.microsoft.com/office/drawing/2014/main" id="{F3B68A41-0BAA-43CD-8E45-ECE6F0FBA575}"/>
              </a:ext>
            </a:extLst>
          </p:cNvPr>
          <p:cNvGrpSpPr/>
          <p:nvPr/>
        </p:nvGrpSpPr>
        <p:grpSpPr>
          <a:xfrm>
            <a:off x="381000" y="2410403"/>
            <a:ext cx="8458200" cy="3990397"/>
            <a:chOff x="1362075" y="1199118"/>
            <a:chExt cx="8122891" cy="4517668"/>
          </a:xfrm>
        </p:grpSpPr>
        <p:cxnSp>
          <p:nvCxnSpPr>
            <p:cNvPr id="45" name="Straight Connector 44">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47" name="Straight Connector 46">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Connector 48">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50" name="Straight Connector 49">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51"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52"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53"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54"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55"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56"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57" name="TextBox 56">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58" name="TextBox 57">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59" name="TextBox 58">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60" name="Straight Connector 59">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1" name="Straight Connector 60">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2" name="Straight Arrow Connector 61">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D4D2BC0B-2FFC-464C-B705-68AC7C91FCE8}"/>
                </a:ext>
              </a:extLst>
            </p:cNvPr>
            <p:cNvSpPr txBox="1"/>
            <p:nvPr/>
          </p:nvSpPr>
          <p:spPr>
            <a:xfrm>
              <a:off x="3886206" y="2437361"/>
              <a:ext cx="706120" cy="923330"/>
            </a:xfrm>
            <a:prstGeom prst="rect">
              <a:avLst/>
            </a:prstGeom>
            <a:noFill/>
          </p:spPr>
          <p:txBody>
            <a:bodyPr wrap="square" rtlCol="0">
              <a:spAutoFit/>
            </a:bodyPr>
            <a:lstStyle/>
            <a:p>
              <a:r>
                <a:rPr lang="en-GB" sz="5400" dirty="0"/>
                <a:t>…</a:t>
              </a:r>
            </a:p>
          </p:txBody>
        </p:sp>
        <p:sp>
          <p:nvSpPr>
            <p:cNvPr id="65" name="TextBox 64">
              <a:extLst>
                <a:ext uri="{FF2B5EF4-FFF2-40B4-BE49-F238E27FC236}">
                  <a16:creationId xmlns:a16="http://schemas.microsoft.com/office/drawing/2014/main" id="{1FD10270-243B-4FB9-8957-F361DA199E97}"/>
                </a:ext>
              </a:extLst>
            </p:cNvPr>
            <p:cNvSpPr txBox="1"/>
            <p:nvPr/>
          </p:nvSpPr>
          <p:spPr>
            <a:xfrm>
              <a:off x="6898940" y="2434561"/>
              <a:ext cx="706120" cy="923330"/>
            </a:xfrm>
            <a:prstGeom prst="rect">
              <a:avLst/>
            </a:prstGeom>
            <a:noFill/>
          </p:spPr>
          <p:txBody>
            <a:bodyPr wrap="square" rtlCol="0">
              <a:spAutoFit/>
            </a:bodyPr>
            <a:lstStyle/>
            <a:p>
              <a:r>
                <a:rPr lang="en-GB" sz="5400" dirty="0"/>
                <a:t>…</a:t>
              </a:r>
            </a:p>
          </p:txBody>
        </p:sp>
        <p:sp>
          <p:nvSpPr>
            <p:cNvPr id="66" name="Rectangle: Rounded Corners 52">
              <a:extLst>
                <a:ext uri="{FF2B5EF4-FFF2-40B4-BE49-F238E27FC236}">
                  <a16:creationId xmlns:a16="http://schemas.microsoft.com/office/drawing/2014/main" id="{EFAA2223-B656-400C-ACF9-1248D1EA0AB9}"/>
                </a:ext>
              </a:extLst>
            </p:cNvPr>
            <p:cNvSpPr/>
            <p:nvPr/>
          </p:nvSpPr>
          <p:spPr>
            <a:xfrm>
              <a:off x="5410549" y="4645184"/>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
        <p:nvSpPr>
          <p:cNvPr id="67" name="Rectangle: Rounded Corners 38">
            <a:extLst>
              <a:ext uri="{FF2B5EF4-FFF2-40B4-BE49-F238E27FC236}">
                <a16:creationId xmlns:a16="http://schemas.microsoft.com/office/drawing/2014/main" id="{55523A3D-6F82-4ACC-A879-220A05ED31B5}"/>
              </a:ext>
            </a:extLst>
          </p:cNvPr>
          <p:cNvSpPr/>
          <p:nvPr/>
        </p:nvSpPr>
        <p:spPr>
          <a:xfrm>
            <a:off x="1544067" y="4289949"/>
            <a:ext cx="371336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68" name="Rectangle: Rounded Corners 41">
            <a:extLst>
              <a:ext uri="{FF2B5EF4-FFF2-40B4-BE49-F238E27FC236}">
                <a16:creationId xmlns:a16="http://schemas.microsoft.com/office/drawing/2014/main" id="{889D8E47-1B3C-426F-9A39-074975A1B062}"/>
              </a:ext>
            </a:extLst>
          </p:cNvPr>
          <p:cNvSpPr/>
          <p:nvPr/>
        </p:nvSpPr>
        <p:spPr>
          <a:xfrm>
            <a:off x="5595985" y="4288366"/>
            <a:ext cx="185667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69"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09936" y="171288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Allow STA to be allocated with multiple RUs in each cycle of the DL MU operation. </a:t>
            </a:r>
          </a:p>
        </p:txBody>
      </p:sp>
    </p:spTree>
    <p:extLst>
      <p:ext uri="{BB962C8B-B14F-4D97-AF65-F5344CB8AC3E}">
        <p14:creationId xmlns:p14="http://schemas.microsoft.com/office/powerpoint/2010/main" val="163310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dirty="0"/>
              <a:t>To enable bit-loading on DL in </a:t>
            </a:r>
            <a:r>
              <a:rPr lang="en-GB" dirty="0" err="1"/>
              <a:t>TGbb</a:t>
            </a:r>
            <a:r>
              <a:rPr lang="en-GB" dirty="0"/>
              <a:t> using 11ax as a basis: </a:t>
            </a:r>
          </a:p>
          <a:p>
            <a:pPr lvl="1"/>
            <a:r>
              <a:rPr lang="en-US" dirty="0"/>
              <a:t>The modification needs to allow multiple User Specific fields to be added for the same STA in HE-SIG-B. </a:t>
            </a:r>
            <a:endParaRPr lang="en-GB" dirty="0"/>
          </a:p>
          <a:p>
            <a:pPr lvl="1"/>
            <a:r>
              <a:rPr lang="en-GB" dirty="0"/>
              <a:t>Revise the following text in IEEE P802.11axD3.0 to support bit-loading: </a:t>
            </a:r>
          </a:p>
          <a:p>
            <a:pPr lvl="2"/>
            <a:r>
              <a:rPr lang="en-GB" dirty="0"/>
              <a:t>L13-17pp488, 28.3.10.8.5, ‘The RU Allocation field in the Common filed and the position of the User field in the User Specific field together identify the RU used to transmit a STA’s date. </a:t>
            </a:r>
            <a:r>
              <a:rPr lang="en-GB" dirty="0">
                <a:highlight>
                  <a:srgbClr val="FFFF00"/>
                </a:highlight>
              </a:rPr>
              <a:t>Multiple RUs addressed to a single STA shall not be allowed in the User Specific field.</a:t>
            </a:r>
            <a:r>
              <a:rPr lang="en-GB" dirty="0"/>
              <a:t> Therefore, the </a:t>
            </a:r>
            <a:r>
              <a:rPr lang="en-GB" dirty="0" err="1"/>
              <a:t>signaling</a:t>
            </a:r>
            <a:r>
              <a:rPr lang="en-GB" dirty="0"/>
              <a:t> that enables STAs to decode their data is carried in only one User field. </a:t>
            </a:r>
            <a:r>
              <a:rPr lang="en-US" dirty="0"/>
              <a:t>’</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11</a:t>
            </a:fld>
            <a:endParaRPr lang="en-US" altLang="en-US" sz="1200" b="0" dirty="0"/>
          </a:p>
        </p:txBody>
      </p:sp>
      <p:sp>
        <p:nvSpPr>
          <p:cNvPr id="21509" name="Rectangle 2"/>
          <p:cNvSpPr>
            <a:spLocks noGrp="1" noChangeArrowheads="1"/>
          </p:cNvSpPr>
          <p:nvPr>
            <p:ph type="title"/>
          </p:nvPr>
        </p:nvSpPr>
        <p:spPr/>
        <p:txBody>
          <a:bodyPr/>
          <a:lstStyle/>
          <a:p>
            <a:r>
              <a:rPr lang="en-GB" dirty="0"/>
              <a:t>PROPOSAL: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13079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12</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(1)</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Content Placeholder 10" descr="A screenshot of a cell phone&#10;&#10;Description automatically generated">
            <a:extLst>
              <a:ext uri="{FF2B5EF4-FFF2-40B4-BE49-F238E27FC236}">
                <a16:creationId xmlns:a16="http://schemas.microsoft.com/office/drawing/2014/main" id="{CF9B4999-3B00-420B-A318-0BA74000EB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36716" y="2400300"/>
            <a:ext cx="7948819" cy="310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1AAB1DB2-B125-4FC3-837A-187A080EDB97}"/>
              </a:ext>
            </a:extLst>
          </p:cNvPr>
          <p:cNvSpPr txBox="1"/>
          <p:nvPr/>
        </p:nvSpPr>
        <p:spPr>
          <a:xfrm>
            <a:off x="6969788" y="2867218"/>
            <a:ext cx="838200" cy="2108269"/>
          </a:xfrm>
          <a:prstGeom prst="rect">
            <a:avLst/>
          </a:prstGeom>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r>
              <a:rPr lang="en-GB" sz="1100" dirty="0">
                <a:highlight>
                  <a:srgbClr val="FFFF00"/>
                </a:highlight>
              </a:rPr>
              <a:t>Multi‐STA </a:t>
            </a:r>
            <a:r>
              <a:rPr lang="en-GB" sz="1100" dirty="0" err="1">
                <a:highlight>
                  <a:srgbClr val="FFFF00"/>
                </a:highlight>
              </a:rPr>
              <a:t>BlockAck</a:t>
            </a:r>
            <a:r>
              <a:rPr lang="en-GB" sz="1100" dirty="0">
                <a:highlight>
                  <a:srgbClr val="FFFF00"/>
                </a:highlight>
              </a:rPr>
              <a:t> </a:t>
            </a:r>
          </a:p>
          <a:p>
            <a:endParaRPr lang="en-GB" sz="110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p:txBody>
      </p:sp>
    </p:spTree>
    <p:extLst>
      <p:ext uri="{BB962C8B-B14F-4D97-AF65-F5344CB8AC3E}">
        <p14:creationId xmlns:p14="http://schemas.microsoft.com/office/powerpoint/2010/main" val="145668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Trigger frame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13</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(2)</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0" name="Group 29">
            <a:extLst>
              <a:ext uri="{FF2B5EF4-FFF2-40B4-BE49-F238E27FC236}">
                <a16:creationId xmlns:a16="http://schemas.microsoft.com/office/drawing/2014/main" id="{4E646C08-BE20-4757-ABD2-43CB2AC66A69}"/>
              </a:ext>
            </a:extLst>
          </p:cNvPr>
          <p:cNvGrpSpPr/>
          <p:nvPr/>
        </p:nvGrpSpPr>
        <p:grpSpPr>
          <a:xfrm>
            <a:off x="0" y="2039358"/>
            <a:ext cx="8991600" cy="3364167"/>
            <a:chOff x="0" y="2332633"/>
            <a:chExt cx="12114001" cy="4167697"/>
          </a:xfrm>
        </p:grpSpPr>
        <p:pic>
          <p:nvPicPr>
            <p:cNvPr id="31" name="Picture 30">
              <a:extLst>
                <a:ext uri="{FF2B5EF4-FFF2-40B4-BE49-F238E27FC236}">
                  <a16:creationId xmlns:a16="http://schemas.microsoft.com/office/drawing/2014/main" id="{7208A73F-76B8-4271-B6C1-5168D8C32D31}"/>
                </a:ext>
              </a:extLst>
            </p:cNvPr>
            <p:cNvPicPr>
              <a:picLocks noChangeAspect="1"/>
            </p:cNvPicPr>
            <p:nvPr/>
          </p:nvPicPr>
          <p:blipFill>
            <a:blip r:embed="rId3"/>
            <a:stretch>
              <a:fillRect/>
            </a:stretch>
          </p:blipFill>
          <p:spPr>
            <a:xfrm>
              <a:off x="2060457" y="2332633"/>
              <a:ext cx="8071085" cy="1677392"/>
            </a:xfrm>
            <a:prstGeom prst="rect">
              <a:avLst/>
            </a:prstGeom>
          </p:spPr>
        </p:pic>
        <p:pic>
          <p:nvPicPr>
            <p:cNvPr id="32" name="Picture 31">
              <a:extLst>
                <a:ext uri="{FF2B5EF4-FFF2-40B4-BE49-F238E27FC236}">
                  <a16:creationId xmlns:a16="http://schemas.microsoft.com/office/drawing/2014/main" id="{8BC52E9D-5811-4EA9-9CD7-4E0A53236741}"/>
                </a:ext>
              </a:extLst>
            </p:cNvPr>
            <p:cNvPicPr>
              <a:picLocks noChangeAspect="1"/>
            </p:cNvPicPr>
            <p:nvPr/>
          </p:nvPicPr>
          <p:blipFill>
            <a:blip r:embed="rId4"/>
            <a:stretch>
              <a:fillRect/>
            </a:stretch>
          </p:blipFill>
          <p:spPr>
            <a:xfrm>
              <a:off x="0" y="3847283"/>
              <a:ext cx="6424201" cy="2509067"/>
            </a:xfrm>
            <a:prstGeom prst="rect">
              <a:avLst/>
            </a:prstGeom>
          </p:spPr>
        </p:pic>
        <p:cxnSp>
          <p:nvCxnSpPr>
            <p:cNvPr id="33" name="Straight Connector 32">
              <a:extLst>
                <a:ext uri="{FF2B5EF4-FFF2-40B4-BE49-F238E27FC236}">
                  <a16:creationId xmlns:a16="http://schemas.microsoft.com/office/drawing/2014/main" id="{1494916E-9F71-4DB8-96ED-2489E1295BFD}"/>
                </a:ext>
              </a:extLst>
            </p:cNvPr>
            <p:cNvCxnSpPr/>
            <p:nvPr/>
          </p:nvCxnSpPr>
          <p:spPr>
            <a:xfrm flipH="1">
              <a:off x="304800" y="3448050"/>
              <a:ext cx="5257154" cy="572294"/>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8C720E7-C0BC-4CDF-8A27-B466350134F4}"/>
                </a:ext>
              </a:extLst>
            </p:cNvPr>
            <p:cNvCxnSpPr>
              <a:cxnSpLocks/>
            </p:cNvCxnSpPr>
            <p:nvPr/>
          </p:nvCxnSpPr>
          <p:spPr>
            <a:xfrm flipH="1">
              <a:off x="6314350" y="3472634"/>
              <a:ext cx="109854" cy="537392"/>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D05BF43D-74CE-42DE-BBDA-FEE82C5A2C61}"/>
                </a:ext>
              </a:extLst>
            </p:cNvPr>
            <p:cNvPicPr>
              <a:picLocks noChangeAspect="1"/>
            </p:cNvPicPr>
            <p:nvPr/>
          </p:nvPicPr>
          <p:blipFill>
            <a:blip r:embed="rId5"/>
            <a:stretch>
              <a:fillRect/>
            </a:stretch>
          </p:blipFill>
          <p:spPr>
            <a:xfrm>
              <a:off x="6424201" y="4590225"/>
              <a:ext cx="5689800" cy="889902"/>
            </a:xfrm>
            <a:prstGeom prst="rect">
              <a:avLst/>
            </a:prstGeom>
          </p:spPr>
        </p:pic>
        <p:cxnSp>
          <p:nvCxnSpPr>
            <p:cNvPr id="36" name="Straight Connector 35">
              <a:extLst>
                <a:ext uri="{FF2B5EF4-FFF2-40B4-BE49-F238E27FC236}">
                  <a16:creationId xmlns:a16="http://schemas.microsoft.com/office/drawing/2014/main" id="{115E7D51-F0A0-467A-8502-A939C78554F6}"/>
                </a:ext>
              </a:extLst>
            </p:cNvPr>
            <p:cNvCxnSpPr>
              <a:cxnSpLocks/>
            </p:cNvCxnSpPr>
            <p:nvPr/>
          </p:nvCxnSpPr>
          <p:spPr>
            <a:xfrm flipH="1">
              <a:off x="6729001" y="3472633"/>
              <a:ext cx="1062450" cy="123271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1F9D9AF-0D1B-48DB-92B9-418B1F77FF9D}"/>
                </a:ext>
              </a:extLst>
            </p:cNvPr>
            <p:cNvCxnSpPr>
              <a:cxnSpLocks/>
            </p:cNvCxnSpPr>
            <p:nvPr/>
          </p:nvCxnSpPr>
          <p:spPr>
            <a:xfrm>
              <a:off x="8553451" y="3448050"/>
              <a:ext cx="3399601" cy="114217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6248295-8868-4427-AD60-66E16B4FB2E0}"/>
                </a:ext>
              </a:extLst>
            </p:cNvPr>
            <p:cNvSpPr txBox="1"/>
            <p:nvPr/>
          </p:nvSpPr>
          <p:spPr>
            <a:xfrm>
              <a:off x="6681376" y="5775700"/>
              <a:ext cx="543262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selected STA, one RU allocated, one MCS selected. </a:t>
              </a:r>
            </a:p>
          </p:txBody>
        </p:sp>
        <p:cxnSp>
          <p:nvCxnSpPr>
            <p:cNvPr id="39" name="Straight Arrow Connector 38">
              <a:extLst>
                <a:ext uri="{FF2B5EF4-FFF2-40B4-BE49-F238E27FC236}">
                  <a16:creationId xmlns:a16="http://schemas.microsoft.com/office/drawing/2014/main" id="{7A66FE8D-A0F1-4F27-881F-FF8E46CF9CBC}"/>
                </a:ext>
              </a:extLst>
            </p:cNvPr>
            <p:cNvCxnSpPr>
              <a:cxnSpLocks/>
            </p:cNvCxnSpPr>
            <p:nvPr/>
          </p:nvCxnSpPr>
          <p:spPr>
            <a:xfrm flipH="1" flipV="1">
              <a:off x="7632625"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7B633FC-BB74-45A4-BD9D-64F024242A43}"/>
                </a:ext>
              </a:extLst>
            </p:cNvPr>
            <p:cNvCxnSpPr>
              <a:cxnSpLocks/>
            </p:cNvCxnSpPr>
            <p:nvPr/>
          </p:nvCxnSpPr>
          <p:spPr>
            <a:xfrm flipH="1" flipV="1">
              <a:off x="8761419" y="530081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2CC49FD-E6BD-4A27-92CB-E08BF46BD5B6}"/>
                </a:ext>
              </a:extLst>
            </p:cNvPr>
            <p:cNvCxnSpPr>
              <a:cxnSpLocks/>
            </p:cNvCxnSpPr>
            <p:nvPr/>
          </p:nvCxnSpPr>
          <p:spPr>
            <a:xfrm flipH="1" flipV="1">
              <a:off x="7104069"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9FC96702-C199-4126-8992-D61066C4470A}"/>
                </a:ext>
              </a:extLst>
            </p:cNvPr>
            <p:cNvSpPr txBox="1"/>
            <p:nvPr/>
          </p:nvSpPr>
          <p:spPr>
            <a:xfrm>
              <a:off x="6882224" y="6130998"/>
              <a:ext cx="4928776"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grpSp>
    </p:spTree>
    <p:extLst>
      <p:ext uri="{BB962C8B-B14F-4D97-AF65-F5344CB8AC3E}">
        <p14:creationId xmlns:p14="http://schemas.microsoft.com/office/powerpoint/2010/main" val="1988188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dirty="0"/>
              <a:t>To enable bit-loading in </a:t>
            </a:r>
            <a:r>
              <a:rPr lang="en-GB" dirty="0" err="1"/>
              <a:t>TGbb</a:t>
            </a:r>
            <a:r>
              <a:rPr lang="en-GB" dirty="0"/>
              <a:t> using 11ax as a basis: </a:t>
            </a:r>
          </a:p>
          <a:p>
            <a:pPr lvl="1"/>
            <a:r>
              <a:rPr lang="en-GB" dirty="0"/>
              <a:t>Set the bit for ‘CS Required’ subfield in the ‘Common Info’ field of Trigger Frame as ‘0’,  in order to disable the requirement of channel sensing before sending TB PPDU response. </a:t>
            </a:r>
          </a:p>
          <a:p>
            <a:pPr lvl="1"/>
            <a:r>
              <a:rPr lang="en-GB" dirty="0"/>
              <a:t>Revise the following text in IEEE P802.11axD3.0 to support bit-loading: </a:t>
            </a:r>
          </a:p>
          <a:p>
            <a:pPr lvl="2"/>
            <a:r>
              <a:rPr lang="en-GB" dirty="0"/>
              <a:t>L51-52pp286, 27.5.3.3, ‘</a:t>
            </a:r>
            <a:r>
              <a:rPr lang="en-US" dirty="0"/>
              <a:t>The received PPDU contains either a Trigger frame (that is not an MU-RTS variant) with a User Info field addressed to the STA, ’</a:t>
            </a:r>
          </a:p>
          <a:p>
            <a:pPr lvl="2"/>
            <a:r>
              <a:rPr lang="en-US" dirty="0"/>
              <a:t>L16-17pp287, 27.5.3.3, ‘A STA addressed by a User Info field in a Trigger frame (i.e., the AID12 subfield is equal to the 12 LSBs of the AID of the STA) may ignore the remainder of User Info fields in the Trigger frame. ’</a:t>
            </a:r>
          </a:p>
          <a:p>
            <a:pPr lvl="2"/>
            <a:r>
              <a:rPr lang="en-GB" dirty="0"/>
              <a:t>L11pp293, 27.5.3.5, ‘</a:t>
            </a:r>
            <a:r>
              <a:rPr lang="en-US" dirty="0"/>
              <a:t>The CS Required subfield in the MU-RTS Trigger frame shall be set to 1. </a:t>
            </a:r>
            <a:r>
              <a:rPr lang="en-GB" dirty="0"/>
              <a:t>’</a:t>
            </a:r>
          </a:p>
          <a:p>
            <a:pPr lvl="2"/>
            <a:r>
              <a:rPr lang="en-GB" dirty="0"/>
              <a:t>L23-26pp284, 27.5.3.2.3, ‘</a:t>
            </a:r>
            <a:r>
              <a:rPr lang="en-US" dirty="0"/>
              <a:t>A Trigger frame shall not contain more than one User Info field with the same value in the AID12 subfield except when the value of the AID12 subfield is 0, or greater than 2007. </a:t>
            </a:r>
            <a:r>
              <a:rPr lang="en-GB" dirty="0"/>
              <a:t>’</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14</a:t>
            </a:fld>
            <a:endParaRPr lang="en-US" altLang="en-US" sz="1200" b="0" dirty="0"/>
          </a:p>
        </p:txBody>
      </p:sp>
      <p:sp>
        <p:nvSpPr>
          <p:cNvPr id="21509" name="Rectangle 2"/>
          <p:cNvSpPr>
            <a:spLocks noGrp="1" noChangeArrowheads="1"/>
          </p:cNvSpPr>
          <p:nvPr>
            <p:ph type="title"/>
          </p:nvPr>
        </p:nvSpPr>
        <p:spPr/>
        <p:txBody>
          <a:bodyPr/>
          <a:lstStyle/>
          <a:p>
            <a:r>
              <a:rPr lang="en-GB" dirty="0"/>
              <a:t>PROPOSAL: UL MU operation (3)</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93707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 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15</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(4)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0" name="Content Placeholder 7" descr="A screenshot of a cell phone&#10;&#10;Description automatically generated">
            <a:extLst>
              <a:ext uri="{FF2B5EF4-FFF2-40B4-BE49-F238E27FC236}">
                <a16:creationId xmlns:a16="http://schemas.microsoft.com/office/drawing/2014/main" id="{E06C7A18-598B-4203-9789-D0FF8C99E3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4622" y="2290821"/>
            <a:ext cx="8050956" cy="386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316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No dedicated resource allocation for all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16</a:t>
            </a:fld>
            <a:endParaRPr lang="en-US" altLang="en-US" sz="1200" b="0" dirty="0"/>
          </a:p>
        </p:txBody>
      </p:sp>
      <p:sp>
        <p:nvSpPr>
          <p:cNvPr id="21509" name="Rectangle 2"/>
          <p:cNvSpPr>
            <a:spLocks noGrp="1" noChangeArrowheads="1"/>
          </p:cNvSpPr>
          <p:nvPr>
            <p:ph type="title"/>
          </p:nvPr>
        </p:nvSpPr>
        <p:spPr>
          <a:xfrm>
            <a:off x="600923" y="661693"/>
            <a:ext cx="7949778" cy="1066800"/>
          </a:xfrm>
        </p:spPr>
        <p:txBody>
          <a:bodyPr/>
          <a:lstStyle/>
          <a:p>
            <a:r>
              <a:rPr lang="en-GB" dirty="0"/>
              <a:t>UORA (UL OFDMA-based Random Access)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Picture 11" descr="A screenshot of a cell phone&#10;&#10;Description automatically generated">
            <a:extLst>
              <a:ext uri="{FF2B5EF4-FFF2-40B4-BE49-F238E27FC236}">
                <a16:creationId xmlns:a16="http://schemas.microsoft.com/office/drawing/2014/main" id="{F7963A6E-4D7C-40C1-9A24-3DFF912F3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409" y="1918966"/>
            <a:ext cx="7133381" cy="3558510"/>
          </a:xfrm>
          <a:prstGeom prst="rect">
            <a:avLst/>
          </a:prstGeom>
        </p:spPr>
      </p:pic>
      <p:sp>
        <p:nvSpPr>
          <p:cNvPr id="13" name="TextBox 12">
            <a:extLst>
              <a:ext uri="{FF2B5EF4-FFF2-40B4-BE49-F238E27FC236}">
                <a16:creationId xmlns:a16="http://schemas.microsoft.com/office/drawing/2014/main" id="{300CEA24-14B9-45D1-8FED-DA464DBEA3C3}"/>
              </a:ext>
            </a:extLst>
          </p:cNvPr>
          <p:cNvSpPr txBox="1"/>
          <p:nvPr/>
        </p:nvSpPr>
        <p:spPr>
          <a:xfrm>
            <a:off x="696912" y="5638800"/>
            <a:ext cx="7304087" cy="830997"/>
          </a:xfrm>
          <a:prstGeom prst="rect">
            <a:avLst/>
          </a:prstGeom>
          <a:noFill/>
        </p:spPr>
        <p:txBody>
          <a:bodyPr wrap="square" rtlCol="0">
            <a:spAutoFit/>
          </a:bodyPr>
          <a:lstStyle/>
          <a:p>
            <a:pPr marL="285750" indent="-285750">
              <a:buFont typeface="Arial" panose="020B0604020202020204" pitchFamily="34" charset="0"/>
              <a:buChar char="•"/>
            </a:pPr>
            <a:r>
              <a:rPr lang="en-US" dirty="0"/>
              <a:t>Eligible STAs with OBO counter number (&lt;= Available RUs for AID0/2045) compete for RA-RUs</a:t>
            </a:r>
          </a:p>
          <a:p>
            <a:pPr marL="285750" indent="-285750">
              <a:buFont typeface="Arial" panose="020B0604020202020204" pitchFamily="34" charset="0"/>
              <a:buChar char="•"/>
            </a:pPr>
            <a:endParaRPr lang="en-GB" dirty="0">
              <a:highlight>
                <a:srgbClr val="FF0000"/>
              </a:highlight>
            </a:endParaRPr>
          </a:p>
          <a:p>
            <a:pPr marL="285750" indent="-285750">
              <a:buFont typeface="Arial" panose="020B0604020202020204" pitchFamily="34" charset="0"/>
              <a:buChar char="•"/>
            </a:pPr>
            <a:r>
              <a:rPr lang="en-GB" dirty="0">
                <a:highlight>
                  <a:srgbClr val="FF0000"/>
                </a:highlight>
              </a:rPr>
              <a:t>Random selection of AID0/2045 RUs causes collisions</a:t>
            </a:r>
          </a:p>
          <a:p>
            <a:pPr marL="285750" indent="-285750">
              <a:buFont typeface="Arial" panose="020B0604020202020204" pitchFamily="34" charset="0"/>
              <a:buChar char="•"/>
            </a:pPr>
            <a:r>
              <a:rPr lang="en-GB" dirty="0">
                <a:highlight>
                  <a:srgbClr val="FF0000"/>
                </a:highlight>
              </a:rPr>
              <a:t>No knowledge after/if others selected any AID0/2045 RUs</a:t>
            </a:r>
          </a:p>
        </p:txBody>
      </p:sp>
    </p:spTree>
    <p:extLst>
      <p:ext uri="{BB962C8B-B14F-4D97-AF65-F5344CB8AC3E}">
        <p14:creationId xmlns:p14="http://schemas.microsoft.com/office/powerpoint/2010/main" val="2624301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381000" y="1504564"/>
            <a:ext cx="855946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Do not use UORA (UL OFDMA-based Random Access) in </a:t>
            </a:r>
            <a:r>
              <a:rPr lang="en-GB" b="0" dirty="0" err="1"/>
              <a:t>TGbb</a:t>
            </a:r>
            <a:endParaRPr lang="en-GB" b="0" dirty="0"/>
          </a:p>
          <a:p>
            <a:pPr lvl="1"/>
            <a:r>
              <a:rPr lang="en-GB" b="0" dirty="0"/>
              <a:t>In the use cases of </a:t>
            </a:r>
            <a:r>
              <a:rPr lang="en-GB" b="0" dirty="0" err="1"/>
              <a:t>TGbb</a:t>
            </a:r>
            <a:r>
              <a:rPr lang="en-GB" b="0" dirty="0"/>
              <a:t>, no such frequent change in terms of existence is expected as in IEEE P802.11ax. </a:t>
            </a:r>
          </a:p>
          <a:p>
            <a:pPr lvl="1"/>
            <a:r>
              <a:rPr lang="en-GB" b="0" dirty="0"/>
              <a:t>The UORA is designed to serve large amount of users, which is also not the case in </a:t>
            </a:r>
            <a:r>
              <a:rPr lang="en-GB" b="0" dirty="0" err="1"/>
              <a:t>TGbb</a:t>
            </a:r>
            <a:r>
              <a:rPr lang="en-GB" b="0" dirty="0"/>
              <a:t>. </a:t>
            </a:r>
          </a:p>
          <a:p>
            <a:pPr lvl="1"/>
            <a:r>
              <a:rPr lang="en-GB" b="0" dirty="0"/>
              <a:t>Channel sensing in </a:t>
            </a:r>
            <a:r>
              <a:rPr lang="en-GB" b="0" dirty="0" err="1"/>
              <a:t>WiFi</a:t>
            </a:r>
            <a:r>
              <a:rPr lang="en-GB" b="0" dirty="0"/>
              <a:t> cannot easily migrate to </a:t>
            </a:r>
            <a:r>
              <a:rPr lang="en-GB" b="0" dirty="0" err="1"/>
              <a:t>TGbb</a:t>
            </a:r>
            <a:r>
              <a:rPr lang="en-GB" b="0" dirty="0"/>
              <a:t>. </a:t>
            </a:r>
          </a:p>
          <a:p>
            <a:r>
              <a:rPr lang="en-GB" b="0" dirty="0"/>
              <a:t>Reserve a RU (Resource Unit) for random access in UL MU operation</a:t>
            </a:r>
          </a:p>
          <a:p>
            <a:pPr lvl="1"/>
            <a:r>
              <a:rPr lang="en-GB" b="0" dirty="0"/>
              <a:t>STAs know where to do RA. </a:t>
            </a:r>
          </a:p>
          <a:p>
            <a:pPr lvl="1"/>
            <a:r>
              <a:rPr lang="en-GB" b="0" dirty="0"/>
              <a:t>Benefits will also include fewer wasted resources, fewer collisions, fewer retransmissions.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17</a:t>
            </a:fld>
            <a:endParaRPr lang="en-US" altLang="en-US" sz="1200" b="0" dirty="0"/>
          </a:p>
        </p:txBody>
      </p:sp>
      <p:sp>
        <p:nvSpPr>
          <p:cNvPr id="21509" name="Rectangle 2"/>
          <p:cNvSpPr>
            <a:spLocks noGrp="1" noChangeArrowheads="1"/>
          </p:cNvSpPr>
          <p:nvPr>
            <p:ph type="title"/>
          </p:nvPr>
        </p:nvSpPr>
        <p:spPr/>
        <p:txBody>
          <a:bodyPr/>
          <a:lstStyle/>
          <a:p>
            <a:r>
              <a:rPr lang="en-GB" dirty="0"/>
              <a:t>PROPOSAL: Summary of changes for RA</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400134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18</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UL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7" name="Content Placeholder 2">
            <a:extLst>
              <a:ext uri="{FF2B5EF4-FFF2-40B4-BE49-F238E27FC236}">
                <a16:creationId xmlns:a16="http://schemas.microsoft.com/office/drawing/2014/main" id="{D05930B4-AC94-49FA-84F7-29EB6EBA53F2}"/>
              </a:ext>
            </a:extLst>
          </p:cNvPr>
          <p:cNvSpPr txBox="1">
            <a:spLocks/>
          </p:cNvSpPr>
          <p:nvPr/>
        </p:nvSpPr>
        <p:spPr>
          <a:xfrm>
            <a:off x="152400" y="190318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tx1">
                  <a:lumMod val="75000"/>
                  <a:lumOff val="25000"/>
                </a:schemeClr>
              </a:buClr>
              <a:buSzPct val="80000"/>
              <a:buFont typeface="Arial Black" panose="020B0A040201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grpSp>
        <p:nvGrpSpPr>
          <p:cNvPr id="5" name="Group 4">
            <a:extLst>
              <a:ext uri="{FF2B5EF4-FFF2-40B4-BE49-F238E27FC236}">
                <a16:creationId xmlns:a16="http://schemas.microsoft.com/office/drawing/2014/main" id="{6A712C5F-D65E-4754-9AE6-1D22861D13B9}"/>
              </a:ext>
            </a:extLst>
          </p:cNvPr>
          <p:cNvGrpSpPr/>
          <p:nvPr/>
        </p:nvGrpSpPr>
        <p:grpSpPr>
          <a:xfrm>
            <a:off x="381000" y="1903188"/>
            <a:ext cx="8458200" cy="4421636"/>
            <a:chOff x="152400" y="1832890"/>
            <a:chExt cx="8458200" cy="4421636"/>
          </a:xfrm>
        </p:grpSpPr>
        <p:cxnSp>
          <p:nvCxnSpPr>
            <p:cNvPr id="10" name="Straight Connector 9">
              <a:extLst>
                <a:ext uri="{FF2B5EF4-FFF2-40B4-BE49-F238E27FC236}">
                  <a16:creationId xmlns:a16="http://schemas.microsoft.com/office/drawing/2014/main" id="{F3CF8E19-0F14-40EE-9AED-8E9AA589E6D4}"/>
                </a:ext>
              </a:extLst>
            </p:cNvPr>
            <p:cNvCxnSpPr>
              <a:cxnSpLocks/>
            </p:cNvCxnSpPr>
            <p:nvPr/>
          </p:nvCxnSpPr>
          <p:spPr>
            <a:xfrm>
              <a:off x="152400" y="5883878"/>
              <a:ext cx="8458200"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D85385D-41CA-4496-8C35-7A6B4A6370F0}"/>
                </a:ext>
              </a:extLst>
            </p:cNvPr>
            <p:cNvCxnSpPr/>
            <p:nvPr/>
          </p:nvCxnSpPr>
          <p:spPr>
            <a:xfrm>
              <a:off x="516627" y="5420434"/>
              <a:ext cx="819510"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F4DEA84B-F8C8-41D9-A30E-2FF0ABCD177E}"/>
                </a:ext>
              </a:extLst>
            </p:cNvPr>
            <p:cNvCxnSpPr>
              <a:cxnSpLocks/>
            </p:cNvCxnSpPr>
            <p:nvPr/>
          </p:nvCxnSpPr>
          <p:spPr>
            <a:xfrm flipH="1">
              <a:off x="28392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BDEB7325-15B4-4E56-8E55-AB92ED0C97B0}"/>
                </a:ext>
              </a:extLst>
            </p:cNvPr>
            <p:cNvCxnSpPr>
              <a:cxnSpLocks/>
            </p:cNvCxnSpPr>
            <p:nvPr/>
          </p:nvCxnSpPr>
          <p:spPr>
            <a:xfrm flipH="1">
              <a:off x="63297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4B9CF949-840C-40CF-904A-256C3F54A0F4}"/>
                </a:ext>
              </a:extLst>
            </p:cNvPr>
            <p:cNvCxnSpPr>
              <a:cxnSpLocks/>
            </p:cNvCxnSpPr>
            <p:nvPr/>
          </p:nvCxnSpPr>
          <p:spPr>
            <a:xfrm flipH="1">
              <a:off x="982026" y="5420434"/>
              <a:ext cx="232700" cy="463444"/>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23CFBC02-37B4-4A5A-8063-047C6B26FCFE}"/>
                </a:ext>
              </a:extLst>
            </p:cNvPr>
            <p:cNvSpPr/>
            <p:nvPr/>
          </p:nvSpPr>
          <p:spPr>
            <a:xfrm>
              <a:off x="6566038" y="2846442"/>
              <a:ext cx="1194924" cy="3040737"/>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Multi-STA </a:t>
              </a:r>
              <a:r>
                <a:rPr lang="en-GB" dirty="0" err="1"/>
                <a:t>BlockAck</a:t>
              </a:r>
              <a:endParaRPr lang="en-GB" dirty="0"/>
            </a:p>
          </p:txBody>
        </p:sp>
        <p:sp>
          <p:nvSpPr>
            <p:cNvPr id="17" name="TextBox 16">
              <a:extLst>
                <a:ext uri="{FF2B5EF4-FFF2-40B4-BE49-F238E27FC236}">
                  <a16:creationId xmlns:a16="http://schemas.microsoft.com/office/drawing/2014/main" id="{E3AC48ED-840C-4B47-978C-803F83AAC197}"/>
                </a:ext>
              </a:extLst>
            </p:cNvPr>
            <p:cNvSpPr txBox="1"/>
            <p:nvPr/>
          </p:nvSpPr>
          <p:spPr>
            <a:xfrm>
              <a:off x="383077" y="5921747"/>
              <a:ext cx="930800" cy="332779"/>
            </a:xfrm>
            <a:prstGeom prst="rect">
              <a:avLst/>
            </a:prstGeom>
            <a:noFill/>
          </p:spPr>
          <p:txBody>
            <a:bodyPr wrap="square" rtlCol="0">
              <a:spAutoFit/>
            </a:bodyPr>
            <a:lstStyle/>
            <a:p>
              <a:r>
                <a:rPr lang="en-GB" dirty="0" err="1"/>
                <a:t>Backoff</a:t>
              </a:r>
              <a:endParaRPr lang="en-GB" dirty="0"/>
            </a:p>
          </p:txBody>
        </p:sp>
        <p:sp>
          <p:nvSpPr>
            <p:cNvPr id="18" name="Rectangle: Rounded Corners 17">
              <a:extLst>
                <a:ext uri="{FF2B5EF4-FFF2-40B4-BE49-F238E27FC236}">
                  <a16:creationId xmlns:a16="http://schemas.microsoft.com/office/drawing/2014/main" id="{EBBD3E35-910B-47FB-8354-4A4D27A96284}"/>
                </a:ext>
              </a:extLst>
            </p:cNvPr>
            <p:cNvSpPr/>
            <p:nvPr/>
          </p:nvSpPr>
          <p:spPr>
            <a:xfrm>
              <a:off x="1332032" y="487107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5</a:t>
              </a:r>
            </a:p>
          </p:txBody>
        </p:sp>
        <p:sp>
          <p:nvSpPr>
            <p:cNvPr id="19" name="Rectangle: Rounded Corners 18">
              <a:extLst>
                <a:ext uri="{FF2B5EF4-FFF2-40B4-BE49-F238E27FC236}">
                  <a16:creationId xmlns:a16="http://schemas.microsoft.com/office/drawing/2014/main" id="{1EDE51BB-AE14-49B2-B864-62EB9A593666}"/>
                </a:ext>
              </a:extLst>
            </p:cNvPr>
            <p:cNvSpPr/>
            <p:nvPr/>
          </p:nvSpPr>
          <p:spPr>
            <a:xfrm>
              <a:off x="1332032" y="435865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00"/>
                  </a:highlight>
                </a:rPr>
                <a:t>AID 9,</a:t>
              </a:r>
            </a:p>
            <a:p>
              <a:pPr algn="ctr"/>
              <a:r>
                <a:rPr lang="en-GB" sz="1600" dirty="0">
                  <a:highlight>
                    <a:srgbClr val="00FF00"/>
                  </a:highlight>
                </a:rPr>
                <a:t>RU 4</a:t>
              </a:r>
            </a:p>
          </p:txBody>
        </p:sp>
        <p:sp>
          <p:nvSpPr>
            <p:cNvPr id="20" name="Rectangle: Rounded Corners 19">
              <a:extLst>
                <a:ext uri="{FF2B5EF4-FFF2-40B4-BE49-F238E27FC236}">
                  <a16:creationId xmlns:a16="http://schemas.microsoft.com/office/drawing/2014/main" id="{C530CB48-BC58-45A9-BB3C-AB507F6C617B}"/>
                </a:ext>
              </a:extLst>
            </p:cNvPr>
            <p:cNvSpPr/>
            <p:nvPr/>
          </p:nvSpPr>
          <p:spPr>
            <a:xfrm>
              <a:off x="1332032" y="3344275"/>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2</a:t>
              </a:r>
            </a:p>
          </p:txBody>
        </p:sp>
        <p:sp>
          <p:nvSpPr>
            <p:cNvPr id="21" name="Rectangle: Rounded Corners 20">
              <a:extLst>
                <a:ext uri="{FF2B5EF4-FFF2-40B4-BE49-F238E27FC236}">
                  <a16:creationId xmlns:a16="http://schemas.microsoft.com/office/drawing/2014/main" id="{1192C829-9D29-4614-9832-EF5682056F32}"/>
                </a:ext>
              </a:extLst>
            </p:cNvPr>
            <p:cNvSpPr/>
            <p:nvPr/>
          </p:nvSpPr>
          <p:spPr>
            <a:xfrm>
              <a:off x="1332032" y="384290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3</a:t>
              </a:r>
            </a:p>
          </p:txBody>
        </p:sp>
        <p:sp>
          <p:nvSpPr>
            <p:cNvPr id="22" name="Rectangle: Rounded Corners 21">
              <a:extLst>
                <a:ext uri="{FF2B5EF4-FFF2-40B4-BE49-F238E27FC236}">
                  <a16:creationId xmlns:a16="http://schemas.microsoft.com/office/drawing/2014/main" id="{22570356-C9DA-4CC1-95E3-CE9AE113DE64}"/>
                </a:ext>
              </a:extLst>
            </p:cNvPr>
            <p:cNvSpPr/>
            <p:nvPr/>
          </p:nvSpPr>
          <p:spPr>
            <a:xfrm>
              <a:off x="1332032" y="283043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FFFF00"/>
                  </a:highlight>
                </a:rPr>
                <a:t>AID 0,</a:t>
              </a:r>
            </a:p>
            <a:p>
              <a:pPr algn="ctr"/>
              <a:r>
                <a:rPr lang="en-GB" sz="1600" dirty="0">
                  <a:highlight>
                    <a:srgbClr val="FFFF00"/>
                  </a:highlight>
                </a:rPr>
                <a:t>RU 1</a:t>
              </a:r>
            </a:p>
          </p:txBody>
        </p:sp>
        <p:sp>
          <p:nvSpPr>
            <p:cNvPr id="23" name="Rectangle: Rounded Corners 22">
              <a:extLst>
                <a:ext uri="{FF2B5EF4-FFF2-40B4-BE49-F238E27FC236}">
                  <a16:creationId xmlns:a16="http://schemas.microsoft.com/office/drawing/2014/main" id="{1720F73A-9D23-4E4C-ACFB-FA8F884256E9}"/>
                </a:ext>
              </a:extLst>
            </p:cNvPr>
            <p:cNvSpPr/>
            <p:nvPr/>
          </p:nvSpPr>
          <p:spPr>
            <a:xfrm>
              <a:off x="1332032" y="5364651"/>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6</a:t>
              </a:r>
            </a:p>
          </p:txBody>
        </p:sp>
        <p:sp>
          <p:nvSpPr>
            <p:cNvPr id="24" name="TextBox 23">
              <a:extLst>
                <a:ext uri="{FF2B5EF4-FFF2-40B4-BE49-F238E27FC236}">
                  <a16:creationId xmlns:a16="http://schemas.microsoft.com/office/drawing/2014/main" id="{A3DCFAC1-4B65-4E0D-AA7C-F90977C5CF0F}"/>
                </a:ext>
              </a:extLst>
            </p:cNvPr>
            <p:cNvSpPr txBox="1"/>
            <p:nvPr/>
          </p:nvSpPr>
          <p:spPr>
            <a:xfrm>
              <a:off x="926382" y="2461118"/>
              <a:ext cx="1434143" cy="369332"/>
            </a:xfrm>
            <a:prstGeom prst="rect">
              <a:avLst/>
            </a:prstGeom>
            <a:noFill/>
          </p:spPr>
          <p:txBody>
            <a:bodyPr wrap="square" rtlCol="0">
              <a:spAutoFit/>
            </a:bodyPr>
            <a:lstStyle/>
            <a:p>
              <a:r>
                <a:rPr lang="en-GB" dirty="0"/>
                <a:t>Trigger frame</a:t>
              </a:r>
            </a:p>
          </p:txBody>
        </p:sp>
        <p:grpSp>
          <p:nvGrpSpPr>
            <p:cNvPr id="25" name="Group 24">
              <a:extLst>
                <a:ext uri="{FF2B5EF4-FFF2-40B4-BE49-F238E27FC236}">
                  <a16:creationId xmlns:a16="http://schemas.microsoft.com/office/drawing/2014/main" id="{D57C5C29-2B09-4D99-A0BB-1C6F7CD766E9}"/>
                </a:ext>
              </a:extLst>
            </p:cNvPr>
            <p:cNvGrpSpPr/>
            <p:nvPr/>
          </p:nvGrpSpPr>
          <p:grpSpPr>
            <a:xfrm>
              <a:off x="1941173" y="1851199"/>
              <a:ext cx="1180376" cy="4070548"/>
              <a:chOff x="8179890" y="2106415"/>
              <a:chExt cx="1161700" cy="4070548"/>
            </a:xfrm>
          </p:grpSpPr>
          <p:sp>
            <p:nvSpPr>
              <p:cNvPr id="26" name="TextBox 25">
                <a:extLst>
                  <a:ext uri="{FF2B5EF4-FFF2-40B4-BE49-F238E27FC236}">
                    <a16:creationId xmlns:a16="http://schemas.microsoft.com/office/drawing/2014/main" id="{414599E2-1A5F-47E1-AC06-EA6BCFEEAD71}"/>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27" name="Straight Connector 26">
                <a:extLst>
                  <a:ext uri="{FF2B5EF4-FFF2-40B4-BE49-F238E27FC236}">
                    <a16:creationId xmlns:a16="http://schemas.microsoft.com/office/drawing/2014/main" id="{3F399E65-5379-4688-A21E-0CA8216075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AF1576CE-A2AD-4099-9A1E-308E5007E9BF}"/>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3DAC0CDD-C3A9-4E39-A93D-0C9AD6D46754}"/>
                  </a:ext>
                </a:extLst>
              </p:cNvPr>
              <p:cNvCxnSpPr/>
              <p:nvPr/>
            </p:nvCxnSpPr>
            <p:spPr>
              <a:xfrm flipH="1">
                <a:off x="8881580" y="2521114"/>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1D6F7DA-4B62-4DA1-A26F-C9A456D44397}"/>
                  </a:ext>
                </a:extLst>
              </p:cNvPr>
              <p:cNvCxnSpPr/>
              <p:nvPr/>
            </p:nvCxnSpPr>
            <p:spPr>
              <a:xfrm>
                <a:off x="8179890" y="2518464"/>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1" name="Rectangle: Rounded Corners 30">
              <a:extLst>
                <a:ext uri="{FF2B5EF4-FFF2-40B4-BE49-F238E27FC236}">
                  <a16:creationId xmlns:a16="http://schemas.microsoft.com/office/drawing/2014/main" id="{3D4D5F8A-44EE-4D06-9928-3CC654A79E58}"/>
                </a:ext>
              </a:extLst>
            </p:cNvPr>
            <p:cNvSpPr/>
            <p:nvPr/>
          </p:nvSpPr>
          <p:spPr>
            <a:xfrm>
              <a:off x="2658718" y="487107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3</a:t>
              </a:r>
            </a:p>
          </p:txBody>
        </p:sp>
        <p:sp>
          <p:nvSpPr>
            <p:cNvPr id="32" name="Rectangle: Rounded Corners 31">
              <a:extLst>
                <a:ext uri="{FF2B5EF4-FFF2-40B4-BE49-F238E27FC236}">
                  <a16:creationId xmlns:a16="http://schemas.microsoft.com/office/drawing/2014/main" id="{C7C34285-7373-43BD-B9E7-751F744C2CAF}"/>
                </a:ext>
              </a:extLst>
            </p:cNvPr>
            <p:cNvSpPr/>
            <p:nvPr/>
          </p:nvSpPr>
          <p:spPr>
            <a:xfrm>
              <a:off x="2658718" y="435865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9</a:t>
              </a:r>
            </a:p>
          </p:txBody>
        </p:sp>
        <p:sp>
          <p:nvSpPr>
            <p:cNvPr id="33" name="Rectangle: Rounded Corners 32">
              <a:extLst>
                <a:ext uri="{FF2B5EF4-FFF2-40B4-BE49-F238E27FC236}">
                  <a16:creationId xmlns:a16="http://schemas.microsoft.com/office/drawing/2014/main" id="{F79D2A77-0172-44AF-823E-90606718F4B4}"/>
                </a:ext>
              </a:extLst>
            </p:cNvPr>
            <p:cNvSpPr/>
            <p:nvPr/>
          </p:nvSpPr>
          <p:spPr>
            <a:xfrm>
              <a:off x="2658718" y="3344275"/>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4 </a:t>
              </a:r>
            </a:p>
          </p:txBody>
        </p:sp>
        <p:sp>
          <p:nvSpPr>
            <p:cNvPr id="34" name="Rectangle: Rounded Corners 33">
              <a:extLst>
                <a:ext uri="{FF2B5EF4-FFF2-40B4-BE49-F238E27FC236}">
                  <a16:creationId xmlns:a16="http://schemas.microsoft.com/office/drawing/2014/main" id="{FC04CE15-0B4F-4403-AF71-BBD58AE11E0A}"/>
                </a:ext>
              </a:extLst>
            </p:cNvPr>
            <p:cNvSpPr/>
            <p:nvPr/>
          </p:nvSpPr>
          <p:spPr>
            <a:xfrm>
              <a:off x="2658718" y="384290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1</a:t>
              </a:r>
            </a:p>
          </p:txBody>
        </p:sp>
        <p:sp>
          <p:nvSpPr>
            <p:cNvPr id="35" name="Rectangle: Rounded Corners 34">
              <a:extLst>
                <a:ext uri="{FF2B5EF4-FFF2-40B4-BE49-F238E27FC236}">
                  <a16:creationId xmlns:a16="http://schemas.microsoft.com/office/drawing/2014/main" id="{C6936CD0-94F5-45B9-AEAC-2F1AD256EBA2}"/>
                </a:ext>
              </a:extLst>
            </p:cNvPr>
            <p:cNvSpPr/>
            <p:nvPr/>
          </p:nvSpPr>
          <p:spPr>
            <a:xfrm>
              <a:off x="2658718" y="283043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highlight>
                    <a:srgbClr val="FFFF00"/>
                  </a:highlight>
                </a:rPr>
                <a:t>RU 1 is reserved for Random Access</a:t>
              </a:r>
            </a:p>
          </p:txBody>
        </p:sp>
        <p:sp>
          <p:nvSpPr>
            <p:cNvPr id="36" name="Rectangle: Rounded Corners 35">
              <a:extLst>
                <a:ext uri="{FF2B5EF4-FFF2-40B4-BE49-F238E27FC236}">
                  <a16:creationId xmlns:a16="http://schemas.microsoft.com/office/drawing/2014/main" id="{46719A9B-62A4-4D5C-BD5B-AC2CBF623B43}"/>
                </a:ext>
              </a:extLst>
            </p:cNvPr>
            <p:cNvSpPr/>
            <p:nvPr/>
          </p:nvSpPr>
          <p:spPr>
            <a:xfrm>
              <a:off x="2658718" y="5364651"/>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6</a:t>
              </a:r>
            </a:p>
          </p:txBody>
        </p:sp>
        <p:grpSp>
          <p:nvGrpSpPr>
            <p:cNvPr id="37" name="Group 36">
              <a:extLst>
                <a:ext uri="{FF2B5EF4-FFF2-40B4-BE49-F238E27FC236}">
                  <a16:creationId xmlns:a16="http://schemas.microsoft.com/office/drawing/2014/main" id="{DBA43F8E-A689-4397-BC83-4F697370CD48}"/>
                </a:ext>
              </a:extLst>
            </p:cNvPr>
            <p:cNvGrpSpPr/>
            <p:nvPr/>
          </p:nvGrpSpPr>
          <p:grpSpPr>
            <a:xfrm>
              <a:off x="5820889" y="1832890"/>
              <a:ext cx="1235415" cy="4070548"/>
              <a:chOff x="8185508" y="2106415"/>
              <a:chExt cx="1156082" cy="4070548"/>
            </a:xfrm>
          </p:grpSpPr>
          <p:sp>
            <p:nvSpPr>
              <p:cNvPr id="38" name="TextBox 37">
                <a:extLst>
                  <a:ext uri="{FF2B5EF4-FFF2-40B4-BE49-F238E27FC236}">
                    <a16:creationId xmlns:a16="http://schemas.microsoft.com/office/drawing/2014/main" id="{B7055341-DFCE-48B8-87A1-663891AF21E3}"/>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39" name="Straight Connector 38">
                <a:extLst>
                  <a:ext uri="{FF2B5EF4-FFF2-40B4-BE49-F238E27FC236}">
                    <a16:creationId xmlns:a16="http://schemas.microsoft.com/office/drawing/2014/main" id="{7979E514-FF84-46E1-932C-A4C06E8E9E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57492E55-BDFC-4F6A-A7E4-C7331E049268}"/>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609F5D9C-FCC2-4CBC-8A3A-365B514BB4FC}"/>
                  </a:ext>
                </a:extLst>
              </p:cNvPr>
              <p:cNvCxnSpPr/>
              <p:nvPr/>
            </p:nvCxnSpPr>
            <p:spPr>
              <a:xfrm flipH="1">
                <a:off x="8881580" y="2536773"/>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81F6504-87C1-4BBF-87AA-922BEE63A761}"/>
                  </a:ext>
                </a:extLst>
              </p:cNvPr>
              <p:cNvCxnSpPr/>
              <p:nvPr/>
            </p:nvCxnSpPr>
            <p:spPr>
              <a:xfrm>
                <a:off x="8185508" y="2540069"/>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cxnSp>
        <p:nvCxnSpPr>
          <p:cNvPr id="43" name="Straight Connector 42">
            <a:extLst>
              <a:ext uri="{FF2B5EF4-FFF2-40B4-BE49-F238E27FC236}">
                <a16:creationId xmlns:a16="http://schemas.microsoft.com/office/drawing/2014/main" id="{D1AB6E4E-5A8F-40C5-9221-10839A5A456B}"/>
              </a:ext>
            </a:extLst>
          </p:cNvPr>
          <p:cNvCxnSpPr>
            <a:cxnSpLocks/>
          </p:cNvCxnSpPr>
          <p:nvPr/>
        </p:nvCxnSpPr>
        <p:spPr>
          <a:xfrm flipH="1">
            <a:off x="497540" y="2333546"/>
            <a:ext cx="14986" cy="3613775"/>
          </a:xfrm>
          <a:prstGeom prst="line">
            <a:avLst/>
          </a:prstGeom>
          <a:ln>
            <a:headEnd type="none"/>
            <a:tailEnd type="triangle"/>
          </a:ln>
        </p:spPr>
        <p:style>
          <a:lnRef idx="3">
            <a:schemeClr val="dk1"/>
          </a:lnRef>
          <a:fillRef idx="0">
            <a:schemeClr val="dk1"/>
          </a:fillRef>
          <a:effectRef idx="2">
            <a:schemeClr val="dk1"/>
          </a:effectRef>
          <a:fontRef idx="minor">
            <a:schemeClr val="tx1"/>
          </a:fontRef>
        </p:style>
      </p:cxnSp>
      <p:sp>
        <p:nvSpPr>
          <p:cNvPr id="44" name="TextBox 43">
            <a:extLst>
              <a:ext uri="{FF2B5EF4-FFF2-40B4-BE49-F238E27FC236}">
                <a16:creationId xmlns:a16="http://schemas.microsoft.com/office/drawing/2014/main" id="{5374EF3A-11FA-49A6-A5A2-F912BB028ABC}"/>
              </a:ext>
            </a:extLst>
          </p:cNvPr>
          <p:cNvSpPr txBox="1"/>
          <p:nvPr/>
        </p:nvSpPr>
        <p:spPr>
          <a:xfrm>
            <a:off x="281807" y="1999501"/>
            <a:ext cx="1434143" cy="276999"/>
          </a:xfrm>
          <a:prstGeom prst="rect">
            <a:avLst/>
          </a:prstGeom>
          <a:noFill/>
        </p:spPr>
        <p:txBody>
          <a:bodyPr wrap="square" rtlCol="0">
            <a:spAutoFit/>
          </a:bodyPr>
          <a:lstStyle/>
          <a:p>
            <a:r>
              <a:rPr lang="en-GB" dirty="0"/>
              <a:t>Frequency</a:t>
            </a:r>
          </a:p>
        </p:txBody>
      </p:sp>
      <p:sp>
        <p:nvSpPr>
          <p:cNvPr id="45" name="TextBox 44">
            <a:extLst>
              <a:ext uri="{FF2B5EF4-FFF2-40B4-BE49-F238E27FC236}">
                <a16:creationId xmlns:a16="http://schemas.microsoft.com/office/drawing/2014/main" id="{72E9C777-AC8B-4A50-8960-51E03C2373BE}"/>
              </a:ext>
            </a:extLst>
          </p:cNvPr>
          <p:cNvSpPr txBox="1"/>
          <p:nvPr/>
        </p:nvSpPr>
        <p:spPr>
          <a:xfrm>
            <a:off x="7989562" y="5984382"/>
            <a:ext cx="1434143" cy="276999"/>
          </a:xfrm>
          <a:prstGeom prst="rect">
            <a:avLst/>
          </a:prstGeom>
          <a:noFill/>
        </p:spPr>
        <p:txBody>
          <a:bodyPr wrap="square" rtlCol="0">
            <a:spAutoFit/>
          </a:bodyPr>
          <a:lstStyle/>
          <a:p>
            <a:r>
              <a:rPr lang="en-GB" dirty="0"/>
              <a:t>Time</a:t>
            </a:r>
          </a:p>
        </p:txBody>
      </p:sp>
    </p:spTree>
    <p:extLst>
      <p:ext uri="{BB962C8B-B14F-4D97-AF65-F5344CB8AC3E}">
        <p14:creationId xmlns:p14="http://schemas.microsoft.com/office/powerpoint/2010/main" val="4207105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UORA (27.5.5 in IEEE P802.11axD3) is to be disabled due to the limitation on Channel Sensing for LC</a:t>
            </a:r>
          </a:p>
          <a:p>
            <a:r>
              <a:rPr lang="en-GB" b="0" dirty="0"/>
              <a:t>Random access is introduced in UL MU operation (27.5.3 in IEEE P802.11axD3)</a:t>
            </a:r>
          </a:p>
          <a:p>
            <a:pPr lvl="1"/>
            <a:r>
              <a:rPr lang="en-GB" dirty="0"/>
              <a:t>In each Trigger frame sent by the AP in UL MU operation, the RU1 is reserved for random access. The AP shall set the </a:t>
            </a:r>
            <a:r>
              <a:rPr lang="en-US" dirty="0"/>
              <a:t>AID12 subfield of a User Info field in the Trigger frame to 0 to indicate that the RA-RU is allocated for any un-selected STA.  </a:t>
            </a:r>
          </a:p>
          <a:p>
            <a:pPr lvl="1"/>
            <a:r>
              <a:rPr lang="en-US" dirty="0"/>
              <a:t>Different APs may reserve different RUs for random access in order to avoid collisions from OBSS. This could be considered in the future implementation.  </a:t>
            </a:r>
            <a:endParaRPr lang="en-GB" dirty="0"/>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19</a:t>
            </a:fld>
            <a:endParaRPr lang="en-US" altLang="en-US" sz="1200" b="0" dirty="0"/>
          </a:p>
        </p:txBody>
      </p:sp>
      <p:sp>
        <p:nvSpPr>
          <p:cNvPr id="21509" name="Rectangle 2"/>
          <p:cNvSpPr>
            <a:spLocks noGrp="1" noChangeArrowheads="1"/>
          </p:cNvSpPr>
          <p:nvPr>
            <p:ph type="title"/>
          </p:nvPr>
        </p:nvSpPr>
        <p:spPr/>
        <p:txBody>
          <a:bodyPr/>
          <a:lstStyle/>
          <a:p>
            <a:r>
              <a:rPr lang="en-GB" dirty="0"/>
              <a:t>PROPOSAL: Technical details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678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D71D638-EB3B-49CF-9ADE-AADB42DC67DC}" type="slidenum">
              <a:rPr lang="en-US" altLang="en-US" sz="1200" b="0" smtClean="0"/>
              <a:pPr>
                <a:spcBef>
                  <a:spcPct val="0"/>
                </a:spcBef>
                <a:buFontTx/>
                <a:buNone/>
              </a:pPr>
              <a:t>2</a:t>
            </a:fld>
            <a:endParaRPr lang="en-US" altLang="en-US" sz="1200" b="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GB" altLang="en-US" b="0" dirty="0"/>
              <a:t>The presentation also provides the review of Multi-User (MU) operations in 802.11ax and suggestion on the modifications of channel access for </a:t>
            </a:r>
            <a:r>
              <a:rPr lang="en-GB" altLang="en-US" b="0" dirty="0" err="1"/>
              <a:t>TGbb</a:t>
            </a:r>
            <a:r>
              <a:rPr lang="en-GB" altLang="en-US" b="0" dirty="0"/>
              <a:t>. </a:t>
            </a:r>
          </a:p>
          <a:p>
            <a:pPr algn="just">
              <a:buFontTx/>
              <a:buNone/>
            </a:pPr>
            <a:endParaRPr lang="en-US" altLang="en-US" b="0"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9"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a:t>May 2019</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DL MU operation (EDCA 27.5.1.1)</a:t>
            </a:r>
          </a:p>
          <a:p>
            <a:r>
              <a:rPr lang="en-GB" b="0" dirty="0"/>
              <a:t>UL MU operation (EDCA 27.5.3.2.4)</a:t>
            </a:r>
          </a:p>
          <a:p>
            <a:r>
              <a:rPr lang="en-GB" b="0" dirty="0"/>
              <a:t>MU-RTS/CTS procedure (EDCA 27.2.5)</a:t>
            </a:r>
          </a:p>
          <a:p>
            <a:r>
              <a:rPr lang="en-GB" b="0" dirty="0"/>
              <a:t>STAs do not support UORA (EDCA 27.5.5.1)</a:t>
            </a:r>
          </a:p>
          <a:p>
            <a:r>
              <a:rPr lang="en-GB" b="0" dirty="0"/>
              <a:t>Randomness in resource selection caused collision in UORA (27.5.5.3)</a:t>
            </a:r>
          </a:p>
          <a:p>
            <a:r>
              <a:rPr lang="en-GB" b="0" dirty="0"/>
              <a:t>Trigger frame (9.3.1.23)</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20</a:t>
            </a:fld>
            <a:endParaRPr lang="en-US" altLang="en-US" sz="1200" b="0" dirty="0"/>
          </a:p>
        </p:txBody>
      </p:sp>
      <p:sp>
        <p:nvSpPr>
          <p:cNvPr id="21509" name="Rectangle 2"/>
          <p:cNvSpPr>
            <a:spLocks noGrp="1" noChangeArrowheads="1"/>
          </p:cNvSpPr>
          <p:nvPr>
            <p:ph type="title"/>
          </p:nvPr>
        </p:nvSpPr>
        <p:spPr/>
        <p:txBody>
          <a:bodyPr/>
          <a:lstStyle/>
          <a:p>
            <a:r>
              <a:rPr lang="en-GB" dirty="0"/>
              <a:t>List of related clauses/sub-clauses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64904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3</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Background on Channel Access </a:t>
            </a:r>
            <a:br>
              <a:rPr lang="en-GB" dirty="0"/>
            </a:br>
            <a:r>
              <a:rPr lang="en-GB" dirty="0"/>
              <a:t>in 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323641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a:t>HCF consists of HCCA(with </a:t>
            </a:r>
            <a:r>
              <a:rPr lang="en-US" altLang="en-US" b="0" kern="0" dirty="0" err="1"/>
              <a:t>centralised</a:t>
            </a:r>
            <a:r>
              <a:rPr lang="en-US" altLang="en-US" b="0" kern="0" dirty="0"/>
              <a:t> controller) and EDCA(ad-hoc). </a:t>
            </a:r>
          </a:p>
          <a:p>
            <a:pPr>
              <a:defRPr/>
            </a:pPr>
            <a:r>
              <a:rPr lang="en-US" altLang="en-US" b="0" kern="0" dirty="0"/>
              <a:t>HCCA is not used in 802.11ax STAs. </a:t>
            </a:r>
          </a:p>
          <a:p>
            <a:pPr>
              <a:defRPr/>
            </a:pPr>
            <a:r>
              <a:rPr lang="en-US" altLang="en-US" b="0" kern="0" dirty="0"/>
              <a:t>Contention exists in: </a:t>
            </a:r>
          </a:p>
          <a:p>
            <a:pPr lvl="1">
              <a:defRPr/>
            </a:pPr>
            <a:r>
              <a:rPr lang="en-US" altLang="en-US" b="0" kern="0" dirty="0"/>
              <a:t>UL MU operation, UORA, DL MU operation, and non-UORA STAs</a:t>
            </a:r>
          </a:p>
          <a:p>
            <a:pPr lvl="1">
              <a:defRPr/>
            </a:pPr>
            <a:r>
              <a:rPr lang="en-US" altLang="en-US" b="0" kern="0" dirty="0"/>
              <a:t>Inside UORA</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4</a:t>
            </a:fld>
            <a:endParaRPr lang="en-US" altLang="en-US" sz="1200" b="0" dirty="0"/>
          </a:p>
        </p:txBody>
      </p:sp>
      <p:sp>
        <p:nvSpPr>
          <p:cNvPr id="21509" name="Rectangle 2"/>
          <p:cNvSpPr>
            <a:spLocks noGrp="1" noChangeArrowheads="1"/>
          </p:cNvSpPr>
          <p:nvPr>
            <p:ph type="title"/>
          </p:nvPr>
        </p:nvSpPr>
        <p:spPr/>
        <p:txBody>
          <a:bodyPr/>
          <a:lstStyle/>
          <a:p>
            <a:r>
              <a:rPr lang="en-GB" dirty="0"/>
              <a:t>HCF in 802.11ax</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89976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DL MU operation, UL MU operation, UORA, and non-UORA STAs all compete on the WM based on EDCA. </a:t>
            </a:r>
          </a:p>
          <a:p>
            <a:pPr>
              <a:defRPr/>
            </a:pPr>
            <a:r>
              <a:rPr lang="en-GB" altLang="en-US" b="0" kern="0" dirty="0"/>
              <a:t>A STA that does not support UORA can contend for the WM using EDCA for sending UL frames to the AP with which it intends to communicate. </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5</a:t>
            </a:fld>
            <a:endParaRPr lang="en-US" altLang="en-US" sz="1200" b="0" dirty="0"/>
          </a:p>
        </p:txBody>
      </p:sp>
      <p:sp>
        <p:nvSpPr>
          <p:cNvPr id="21509" name="Rectangle 2"/>
          <p:cNvSpPr>
            <a:spLocks noGrp="1" noChangeArrowheads="1"/>
          </p:cNvSpPr>
          <p:nvPr>
            <p:ph type="title"/>
          </p:nvPr>
        </p:nvSpPr>
        <p:spPr/>
        <p:txBody>
          <a:bodyPr/>
          <a:lstStyle/>
          <a:p>
            <a:r>
              <a:rPr lang="en-GB" dirty="0"/>
              <a:t>Top level contention</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cxnSp>
        <p:nvCxnSpPr>
          <p:cNvPr id="10" name="Straight Connector 9">
            <a:extLst>
              <a:ext uri="{FF2B5EF4-FFF2-40B4-BE49-F238E27FC236}">
                <a16:creationId xmlns:a16="http://schemas.microsoft.com/office/drawing/2014/main" id="{7970F539-EE6F-4571-B879-F41CD00330B7}"/>
              </a:ext>
            </a:extLst>
          </p:cNvPr>
          <p:cNvCxnSpPr>
            <a:cxnSpLocks/>
          </p:cNvCxnSpPr>
          <p:nvPr/>
        </p:nvCxnSpPr>
        <p:spPr>
          <a:xfrm flipV="1">
            <a:off x="97156" y="5900048"/>
            <a:ext cx="8742044" cy="14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BDA9CAC-27E8-43DB-8573-908717B52F23}"/>
              </a:ext>
            </a:extLst>
          </p:cNvPr>
          <p:cNvCxnSpPr/>
          <p:nvPr/>
        </p:nvCxnSpPr>
        <p:spPr>
          <a:xfrm>
            <a:off x="440056" y="54006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13FA845F-05D1-44B0-8CF2-8441F373FCEB}"/>
              </a:ext>
            </a:extLst>
          </p:cNvPr>
          <p:cNvCxnSpPr>
            <a:cxnSpLocks/>
          </p:cNvCxnSpPr>
          <p:nvPr/>
        </p:nvCxnSpPr>
        <p:spPr>
          <a:xfrm flipH="1">
            <a:off x="220981"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7A7D1F82-3651-41E2-9E1F-3DB085CE1DED}"/>
              </a:ext>
            </a:extLst>
          </p:cNvPr>
          <p:cNvCxnSpPr>
            <a:cxnSpLocks/>
          </p:cNvCxnSpPr>
          <p:nvPr/>
        </p:nvCxnSpPr>
        <p:spPr>
          <a:xfrm flipH="1">
            <a:off x="549593"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39B2CCB8-C325-45C3-B1A9-95E71E80697E}"/>
              </a:ext>
            </a:extLst>
          </p:cNvPr>
          <p:cNvCxnSpPr>
            <a:cxnSpLocks/>
          </p:cNvCxnSpPr>
          <p:nvPr/>
        </p:nvCxnSpPr>
        <p:spPr>
          <a:xfrm flipH="1">
            <a:off x="878205" y="5400675"/>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B83264CB-EE02-42E1-8CCA-18E668BFD3A8}"/>
              </a:ext>
            </a:extLst>
          </p:cNvPr>
          <p:cNvSpPr/>
          <p:nvPr/>
        </p:nvSpPr>
        <p:spPr>
          <a:xfrm>
            <a:off x="1219200" y="5257800"/>
            <a:ext cx="2179319"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DL MU operation</a:t>
            </a:r>
          </a:p>
        </p:txBody>
      </p:sp>
      <p:sp>
        <p:nvSpPr>
          <p:cNvPr id="17" name="Rectangle: Rounded Corners 16">
            <a:extLst>
              <a:ext uri="{FF2B5EF4-FFF2-40B4-BE49-F238E27FC236}">
                <a16:creationId xmlns:a16="http://schemas.microsoft.com/office/drawing/2014/main" id="{C5ED2502-0E7C-478E-A92B-95129E0AA7E8}"/>
              </a:ext>
            </a:extLst>
          </p:cNvPr>
          <p:cNvSpPr/>
          <p:nvPr/>
        </p:nvSpPr>
        <p:spPr>
          <a:xfrm>
            <a:off x="438912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UL MU operation</a:t>
            </a:r>
          </a:p>
        </p:txBody>
      </p:sp>
      <p:sp>
        <p:nvSpPr>
          <p:cNvPr id="18" name="Rectangle: Rounded Corners 17">
            <a:extLst>
              <a:ext uri="{FF2B5EF4-FFF2-40B4-BE49-F238E27FC236}">
                <a16:creationId xmlns:a16="http://schemas.microsoft.com/office/drawing/2014/main" id="{02655162-0204-4214-B44A-BE8C31C2FB4B}"/>
              </a:ext>
            </a:extLst>
          </p:cNvPr>
          <p:cNvSpPr/>
          <p:nvPr/>
        </p:nvSpPr>
        <p:spPr>
          <a:xfrm>
            <a:off x="685800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UORA</a:t>
            </a:r>
          </a:p>
        </p:txBody>
      </p:sp>
      <p:sp>
        <p:nvSpPr>
          <p:cNvPr id="19" name="Rectangle: Rounded Corners 18">
            <a:extLst>
              <a:ext uri="{FF2B5EF4-FFF2-40B4-BE49-F238E27FC236}">
                <a16:creationId xmlns:a16="http://schemas.microsoft.com/office/drawing/2014/main" id="{C915B428-5A82-4DF4-B0B0-4262834EAE2B}"/>
              </a:ext>
            </a:extLst>
          </p:cNvPr>
          <p:cNvSpPr/>
          <p:nvPr/>
        </p:nvSpPr>
        <p:spPr>
          <a:xfrm>
            <a:off x="7674294" y="4698593"/>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cxnSp>
        <p:nvCxnSpPr>
          <p:cNvPr id="20" name="Straight Connector 19">
            <a:extLst>
              <a:ext uri="{FF2B5EF4-FFF2-40B4-BE49-F238E27FC236}">
                <a16:creationId xmlns:a16="http://schemas.microsoft.com/office/drawing/2014/main" id="{B823434A-8594-4AC3-9E4D-886E101EA862}"/>
              </a:ext>
            </a:extLst>
          </p:cNvPr>
          <p:cNvCxnSpPr/>
          <p:nvPr/>
        </p:nvCxnSpPr>
        <p:spPr>
          <a:xfrm>
            <a:off x="3617595" y="5395223"/>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a:extLst>
              <a:ext uri="{FF2B5EF4-FFF2-40B4-BE49-F238E27FC236}">
                <a16:creationId xmlns:a16="http://schemas.microsoft.com/office/drawing/2014/main" id="{C3B7C7EF-7186-4BE4-A9B1-5A11D5841C58}"/>
              </a:ext>
            </a:extLst>
          </p:cNvPr>
          <p:cNvCxnSpPr>
            <a:cxnSpLocks/>
          </p:cNvCxnSpPr>
          <p:nvPr/>
        </p:nvCxnSpPr>
        <p:spPr>
          <a:xfrm flipH="1">
            <a:off x="3398520"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a:extLst>
              <a:ext uri="{FF2B5EF4-FFF2-40B4-BE49-F238E27FC236}">
                <a16:creationId xmlns:a16="http://schemas.microsoft.com/office/drawing/2014/main" id="{B2386E1A-967C-4589-9346-6EF5614A4F3E}"/>
              </a:ext>
            </a:extLst>
          </p:cNvPr>
          <p:cNvCxnSpPr>
            <a:cxnSpLocks/>
          </p:cNvCxnSpPr>
          <p:nvPr/>
        </p:nvCxnSpPr>
        <p:spPr>
          <a:xfrm flipH="1">
            <a:off x="3727132"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a:extLst>
              <a:ext uri="{FF2B5EF4-FFF2-40B4-BE49-F238E27FC236}">
                <a16:creationId xmlns:a16="http://schemas.microsoft.com/office/drawing/2014/main" id="{05AA7FAB-AE88-4BDC-BFCE-C743F8536977}"/>
              </a:ext>
            </a:extLst>
          </p:cNvPr>
          <p:cNvCxnSpPr>
            <a:cxnSpLocks/>
          </p:cNvCxnSpPr>
          <p:nvPr/>
        </p:nvCxnSpPr>
        <p:spPr>
          <a:xfrm flipH="1">
            <a:off x="4055744"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a:extLst>
              <a:ext uri="{FF2B5EF4-FFF2-40B4-BE49-F238E27FC236}">
                <a16:creationId xmlns:a16="http://schemas.microsoft.com/office/drawing/2014/main" id="{ED0339E4-D9C6-4080-BD72-FE6225395951}"/>
              </a:ext>
            </a:extLst>
          </p:cNvPr>
          <p:cNvCxnSpPr>
            <a:cxnSpLocks/>
          </p:cNvCxnSpPr>
          <p:nvPr/>
        </p:nvCxnSpPr>
        <p:spPr>
          <a:xfrm>
            <a:off x="6254116" y="5385698"/>
            <a:ext cx="603884" cy="9525"/>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298C3479-C5F3-4302-B7A7-1CCEE7D0E39A}"/>
              </a:ext>
            </a:extLst>
          </p:cNvPr>
          <p:cNvCxnSpPr>
            <a:cxnSpLocks/>
          </p:cNvCxnSpPr>
          <p:nvPr/>
        </p:nvCxnSpPr>
        <p:spPr>
          <a:xfrm flipH="1">
            <a:off x="6035041" y="5385698"/>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a:extLst>
              <a:ext uri="{FF2B5EF4-FFF2-40B4-BE49-F238E27FC236}">
                <a16:creationId xmlns:a16="http://schemas.microsoft.com/office/drawing/2014/main" id="{7DAECCFF-0CA6-4BD9-8248-0DE406583ED7}"/>
              </a:ext>
            </a:extLst>
          </p:cNvPr>
          <p:cNvCxnSpPr>
            <a:cxnSpLocks/>
          </p:cNvCxnSpPr>
          <p:nvPr/>
        </p:nvCxnSpPr>
        <p:spPr>
          <a:xfrm flipH="1">
            <a:off x="6363653" y="5385698"/>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20C9CDD4-E040-4DB6-A56C-3A18923265F1}"/>
              </a:ext>
            </a:extLst>
          </p:cNvPr>
          <p:cNvSpPr txBox="1"/>
          <p:nvPr/>
        </p:nvSpPr>
        <p:spPr>
          <a:xfrm>
            <a:off x="314326" y="5957054"/>
            <a:ext cx="876299" cy="369332"/>
          </a:xfrm>
          <a:prstGeom prst="rect">
            <a:avLst/>
          </a:prstGeom>
          <a:noFill/>
        </p:spPr>
        <p:txBody>
          <a:bodyPr wrap="square" rtlCol="0">
            <a:spAutoFit/>
          </a:bodyPr>
          <a:lstStyle/>
          <a:p>
            <a:r>
              <a:rPr lang="en-GB" dirty="0" err="1"/>
              <a:t>Backoff</a:t>
            </a:r>
            <a:endParaRPr lang="en-GB" dirty="0"/>
          </a:p>
        </p:txBody>
      </p:sp>
      <p:sp>
        <p:nvSpPr>
          <p:cNvPr id="28" name="TextBox 27">
            <a:extLst>
              <a:ext uri="{FF2B5EF4-FFF2-40B4-BE49-F238E27FC236}">
                <a16:creationId xmlns:a16="http://schemas.microsoft.com/office/drawing/2014/main" id="{98FBFA0D-67B7-4C18-AFC4-37D3C8C0277C}"/>
              </a:ext>
            </a:extLst>
          </p:cNvPr>
          <p:cNvSpPr txBox="1"/>
          <p:nvPr/>
        </p:nvSpPr>
        <p:spPr>
          <a:xfrm>
            <a:off x="3415664" y="5957054"/>
            <a:ext cx="876299" cy="369332"/>
          </a:xfrm>
          <a:prstGeom prst="rect">
            <a:avLst/>
          </a:prstGeom>
          <a:noFill/>
        </p:spPr>
        <p:txBody>
          <a:bodyPr wrap="square" rtlCol="0">
            <a:spAutoFit/>
          </a:bodyPr>
          <a:lstStyle/>
          <a:p>
            <a:r>
              <a:rPr lang="en-GB" dirty="0" err="1"/>
              <a:t>Backoff</a:t>
            </a:r>
            <a:endParaRPr lang="en-GB" dirty="0"/>
          </a:p>
        </p:txBody>
      </p:sp>
      <p:sp>
        <p:nvSpPr>
          <p:cNvPr id="29" name="TextBox 28">
            <a:extLst>
              <a:ext uri="{FF2B5EF4-FFF2-40B4-BE49-F238E27FC236}">
                <a16:creationId xmlns:a16="http://schemas.microsoft.com/office/drawing/2014/main" id="{033C1893-7073-45F8-9AED-1310D2C116BB}"/>
              </a:ext>
            </a:extLst>
          </p:cNvPr>
          <p:cNvSpPr txBox="1"/>
          <p:nvPr/>
        </p:nvSpPr>
        <p:spPr>
          <a:xfrm>
            <a:off x="6059804" y="5957054"/>
            <a:ext cx="876299" cy="369332"/>
          </a:xfrm>
          <a:prstGeom prst="rect">
            <a:avLst/>
          </a:prstGeom>
          <a:noFill/>
        </p:spPr>
        <p:txBody>
          <a:bodyPr wrap="square" rtlCol="0">
            <a:spAutoFit/>
          </a:bodyPr>
          <a:lstStyle/>
          <a:p>
            <a:r>
              <a:rPr lang="en-GB" dirty="0" err="1"/>
              <a:t>Backoff</a:t>
            </a:r>
            <a:endParaRPr lang="en-GB" dirty="0"/>
          </a:p>
        </p:txBody>
      </p:sp>
      <p:sp>
        <p:nvSpPr>
          <p:cNvPr id="30" name="Rectangle: Rounded Corners 29">
            <a:extLst>
              <a:ext uri="{FF2B5EF4-FFF2-40B4-BE49-F238E27FC236}">
                <a16:creationId xmlns:a16="http://schemas.microsoft.com/office/drawing/2014/main" id="{3ACA1587-FC1B-42FC-951F-6D465F7536C3}"/>
              </a:ext>
            </a:extLst>
          </p:cNvPr>
          <p:cNvSpPr/>
          <p:nvPr/>
        </p:nvSpPr>
        <p:spPr>
          <a:xfrm>
            <a:off x="4379592" y="4696025"/>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spTree>
    <p:extLst>
      <p:ext uri="{BB962C8B-B14F-4D97-AF65-F5344CB8AC3E}">
        <p14:creationId xmlns:p14="http://schemas.microsoft.com/office/powerpoint/2010/main" val="330516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6</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Illustrations for MU operations in IEEE P802.11ax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47902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One to many transmission</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7</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(1)</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1" name="Group 30">
            <a:extLst>
              <a:ext uri="{FF2B5EF4-FFF2-40B4-BE49-F238E27FC236}">
                <a16:creationId xmlns:a16="http://schemas.microsoft.com/office/drawing/2014/main" id="{F3B68A41-0BAA-43CD-8E45-ECE6F0FBA575}"/>
              </a:ext>
            </a:extLst>
          </p:cNvPr>
          <p:cNvGrpSpPr/>
          <p:nvPr/>
        </p:nvGrpSpPr>
        <p:grpSpPr>
          <a:xfrm>
            <a:off x="381000" y="2407734"/>
            <a:ext cx="8458200" cy="3990397"/>
            <a:chOff x="1362075" y="1199118"/>
            <a:chExt cx="8122891" cy="4517668"/>
          </a:xfrm>
        </p:grpSpPr>
        <p:cxnSp>
          <p:nvCxnSpPr>
            <p:cNvPr id="32" name="Straight Connector 31">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38"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39"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2 </a:t>
              </a:r>
            </a:p>
          </p:txBody>
        </p:sp>
        <p:sp>
          <p:nvSpPr>
            <p:cNvPr id="40"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41"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42"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2</a:t>
              </a:r>
            </a:p>
          </p:txBody>
        </p:sp>
        <p:sp>
          <p:nvSpPr>
            <p:cNvPr id="43"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44" name="TextBox 43">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45" name="TextBox 44">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46" name="TextBox 45">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47" name="Straight Connector 46">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D4D2BC0B-2FFC-464C-B705-68AC7C91FCE8}"/>
                </a:ext>
              </a:extLst>
            </p:cNvPr>
            <p:cNvSpPr txBox="1"/>
            <p:nvPr/>
          </p:nvSpPr>
          <p:spPr>
            <a:xfrm>
              <a:off x="3909058" y="2882245"/>
              <a:ext cx="706120" cy="923330"/>
            </a:xfrm>
            <a:prstGeom prst="rect">
              <a:avLst/>
            </a:prstGeom>
            <a:noFill/>
          </p:spPr>
          <p:txBody>
            <a:bodyPr wrap="square" rtlCol="0">
              <a:spAutoFit/>
            </a:bodyPr>
            <a:lstStyle/>
            <a:p>
              <a:r>
                <a:rPr lang="en-GB" sz="5400" dirty="0"/>
                <a:t>…</a:t>
              </a:r>
            </a:p>
          </p:txBody>
        </p:sp>
        <p:sp>
          <p:nvSpPr>
            <p:cNvPr id="52" name="TextBox 51">
              <a:extLst>
                <a:ext uri="{FF2B5EF4-FFF2-40B4-BE49-F238E27FC236}">
                  <a16:creationId xmlns:a16="http://schemas.microsoft.com/office/drawing/2014/main" id="{1FD10270-243B-4FB9-8957-F361DA199E97}"/>
                </a:ext>
              </a:extLst>
            </p:cNvPr>
            <p:cNvSpPr txBox="1"/>
            <p:nvPr/>
          </p:nvSpPr>
          <p:spPr>
            <a:xfrm>
              <a:off x="6906259" y="2882245"/>
              <a:ext cx="706120" cy="923330"/>
            </a:xfrm>
            <a:prstGeom prst="rect">
              <a:avLst/>
            </a:prstGeom>
            <a:noFill/>
          </p:spPr>
          <p:txBody>
            <a:bodyPr wrap="square" rtlCol="0">
              <a:spAutoFit/>
            </a:bodyPr>
            <a:lstStyle/>
            <a:p>
              <a:r>
                <a:rPr lang="en-GB" sz="5400" dirty="0"/>
                <a:t>…</a:t>
              </a:r>
            </a:p>
          </p:txBody>
        </p:sp>
        <p:sp>
          <p:nvSpPr>
            <p:cNvPr id="53" name="Rectangle: Rounded Corners 52">
              <a:extLst>
                <a:ext uri="{FF2B5EF4-FFF2-40B4-BE49-F238E27FC236}">
                  <a16:creationId xmlns:a16="http://schemas.microsoft.com/office/drawing/2014/main" id="{EFAA2223-B656-400C-ACF9-1248D1EA0AB9}"/>
                </a:ext>
              </a:extLst>
            </p:cNvPr>
            <p:cNvSpPr/>
            <p:nvPr/>
          </p:nvSpPr>
          <p:spPr>
            <a:xfrm>
              <a:off x="5410549" y="4648146"/>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Tree>
    <p:extLst>
      <p:ext uri="{BB962C8B-B14F-4D97-AF65-F5344CB8AC3E}">
        <p14:creationId xmlns:p14="http://schemas.microsoft.com/office/powerpoint/2010/main" val="3834540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E40-9E02-414B-87B4-91050EEFA964}"/>
              </a:ext>
            </a:extLst>
          </p:cNvPr>
          <p:cNvSpPr>
            <a:spLocks noGrp="1"/>
          </p:cNvSpPr>
          <p:nvPr>
            <p:ph type="title"/>
          </p:nvPr>
        </p:nvSpPr>
        <p:spPr/>
        <p:txBody>
          <a:bodyPr/>
          <a:lstStyle/>
          <a:p>
            <a:r>
              <a:rPr lang="en-GB" dirty="0"/>
              <a:t>RU allocation</a:t>
            </a:r>
          </a:p>
        </p:txBody>
      </p:sp>
      <p:sp>
        <p:nvSpPr>
          <p:cNvPr id="3" name="Content Placeholder 2">
            <a:extLst>
              <a:ext uri="{FF2B5EF4-FFF2-40B4-BE49-F238E27FC236}">
                <a16:creationId xmlns:a16="http://schemas.microsoft.com/office/drawing/2014/main" id="{250A23C5-175A-495A-8DE7-5BD4501A3B2C}"/>
              </a:ext>
            </a:extLst>
          </p:cNvPr>
          <p:cNvSpPr>
            <a:spLocks noGrp="1"/>
          </p:cNvSpPr>
          <p:nvPr>
            <p:ph idx="1"/>
          </p:nvPr>
        </p:nvSpPr>
        <p:spPr/>
        <p:txBody>
          <a:bodyPr/>
          <a:lstStyle/>
          <a:p>
            <a:r>
              <a:rPr lang="en-US" sz="1800" dirty="0"/>
              <a:t>The HE-SIG-B field provides the OFDMA and DL MU-MIMO resource allocation information to allow the STAs to look up the corresponding resources to be used in the data portion of the frame. </a:t>
            </a:r>
            <a:endParaRPr lang="en-GB" sz="1800" dirty="0"/>
          </a:p>
        </p:txBody>
      </p:sp>
      <p:sp>
        <p:nvSpPr>
          <p:cNvPr id="4" name="Footer Placeholder 3">
            <a:extLst>
              <a:ext uri="{FF2B5EF4-FFF2-40B4-BE49-F238E27FC236}">
                <a16:creationId xmlns:a16="http://schemas.microsoft.com/office/drawing/2014/main" id="{652E6FA5-CD51-4780-BF61-9F525D6D6E04}"/>
              </a:ext>
            </a:extLst>
          </p:cNvPr>
          <p:cNvSpPr>
            <a:spLocks noGrp="1"/>
          </p:cNvSpPr>
          <p:nvPr>
            <p:ph type="ftr" sz="quarter" idx="11"/>
          </p:nvPr>
        </p:nvSpPr>
        <p:spPr/>
        <p:txBody>
          <a:bodyPr/>
          <a:lstStyle/>
          <a:p>
            <a:pPr>
              <a:defRPr/>
            </a:pPr>
            <a:r>
              <a:rPr lang="en-US"/>
              <a:t>Nikola Serafimovski (pureLiFi)</a:t>
            </a:r>
          </a:p>
        </p:txBody>
      </p:sp>
      <p:sp>
        <p:nvSpPr>
          <p:cNvPr id="5" name="Slide Number Placeholder 4">
            <a:extLst>
              <a:ext uri="{FF2B5EF4-FFF2-40B4-BE49-F238E27FC236}">
                <a16:creationId xmlns:a16="http://schemas.microsoft.com/office/drawing/2014/main" id="{C9F938A5-1B7A-481E-BDA9-22E1C84360F2}"/>
              </a:ext>
            </a:extLst>
          </p:cNvPr>
          <p:cNvSpPr>
            <a:spLocks noGrp="1"/>
          </p:cNvSpPr>
          <p:nvPr>
            <p:ph type="sldNum" sz="quarter" idx="12"/>
          </p:nvPr>
        </p:nvSpPr>
        <p:spPr/>
        <p:txBody>
          <a:bodyPr/>
          <a:lstStyle/>
          <a:p>
            <a:pPr>
              <a:defRPr/>
            </a:pPr>
            <a:r>
              <a:rPr lang="en-US" altLang="en-US"/>
              <a:t>Slide </a:t>
            </a:r>
            <a:fld id="{E1B1906C-8C76-4B86-BEB3-A03026008F84}" type="slidenum">
              <a:rPr lang="en-US" altLang="en-US" smtClean="0"/>
              <a:pPr>
                <a:defRPr/>
              </a:pPr>
              <a:t>8</a:t>
            </a:fld>
            <a:endParaRPr lang="en-US" altLang="en-US"/>
          </a:p>
        </p:txBody>
      </p:sp>
      <p:sp>
        <p:nvSpPr>
          <p:cNvPr id="6" name="Date Placeholder 5">
            <a:extLst>
              <a:ext uri="{FF2B5EF4-FFF2-40B4-BE49-F238E27FC236}">
                <a16:creationId xmlns:a16="http://schemas.microsoft.com/office/drawing/2014/main" id="{F0957D11-7337-4362-B8CB-A7BEDD62F37D}"/>
              </a:ext>
            </a:extLst>
          </p:cNvPr>
          <p:cNvSpPr>
            <a:spLocks noGrp="1"/>
          </p:cNvSpPr>
          <p:nvPr>
            <p:ph type="dt" sz="half" idx="2"/>
          </p:nvPr>
        </p:nvSpPr>
        <p:spPr/>
        <p:txBody>
          <a:bodyPr/>
          <a:lstStyle/>
          <a:p>
            <a:pPr>
              <a:defRPr/>
            </a:pPr>
            <a:r>
              <a:rPr lang="en-US"/>
              <a:t>May 2019</a:t>
            </a:r>
            <a:endParaRPr lang="en-US" dirty="0"/>
          </a:p>
        </p:txBody>
      </p:sp>
      <p:pic>
        <p:nvPicPr>
          <p:cNvPr id="8" name="Picture 7" descr="A screenshot of a social media post&#10;&#10;Description automatically generated">
            <a:extLst>
              <a:ext uri="{FF2B5EF4-FFF2-40B4-BE49-F238E27FC236}">
                <a16:creationId xmlns:a16="http://schemas.microsoft.com/office/drawing/2014/main" id="{4315D71E-E41C-4648-8BE3-EB180E04F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1" y="2971800"/>
            <a:ext cx="7086600" cy="1910473"/>
          </a:xfrm>
          <a:prstGeom prst="rect">
            <a:avLst/>
          </a:prstGeom>
        </p:spPr>
      </p:pic>
      <p:cxnSp>
        <p:nvCxnSpPr>
          <p:cNvPr id="12" name="Straight Connector 11">
            <a:extLst>
              <a:ext uri="{FF2B5EF4-FFF2-40B4-BE49-F238E27FC236}">
                <a16:creationId xmlns:a16="http://schemas.microsoft.com/office/drawing/2014/main" id="{9FEC219A-8577-4E71-913A-F56FF4E75D3C}"/>
              </a:ext>
            </a:extLst>
          </p:cNvPr>
          <p:cNvCxnSpPr>
            <a:cxnSpLocks/>
          </p:cNvCxnSpPr>
          <p:nvPr/>
        </p:nvCxnSpPr>
        <p:spPr bwMode="auto">
          <a:xfrm flipH="1">
            <a:off x="4419601" y="4505378"/>
            <a:ext cx="1143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12">
            <a:extLst>
              <a:ext uri="{FF2B5EF4-FFF2-40B4-BE49-F238E27FC236}">
                <a16:creationId xmlns:a16="http://schemas.microsoft.com/office/drawing/2014/main" id="{5C9C694A-F04A-40E8-9A0F-F5DE616C0496}"/>
              </a:ext>
            </a:extLst>
          </p:cNvPr>
          <p:cNvSpPr/>
          <p:nvPr/>
        </p:nvSpPr>
        <p:spPr bwMode="auto">
          <a:xfrm>
            <a:off x="2449287"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1</a:t>
            </a:r>
          </a:p>
        </p:txBody>
      </p:sp>
      <p:sp>
        <p:nvSpPr>
          <p:cNvPr id="14" name="Rectangle 13">
            <a:extLst>
              <a:ext uri="{FF2B5EF4-FFF2-40B4-BE49-F238E27FC236}">
                <a16:creationId xmlns:a16="http://schemas.microsoft.com/office/drawing/2014/main" id="{430A61DE-7C0D-4733-9226-567B32023E41}"/>
              </a:ext>
            </a:extLst>
          </p:cNvPr>
          <p:cNvSpPr/>
          <p:nvPr/>
        </p:nvSpPr>
        <p:spPr bwMode="auto">
          <a:xfrm>
            <a:off x="3429001"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2</a:t>
            </a:r>
          </a:p>
        </p:txBody>
      </p:sp>
      <p:grpSp>
        <p:nvGrpSpPr>
          <p:cNvPr id="37" name="Group 36">
            <a:extLst>
              <a:ext uri="{FF2B5EF4-FFF2-40B4-BE49-F238E27FC236}">
                <a16:creationId xmlns:a16="http://schemas.microsoft.com/office/drawing/2014/main" id="{45F93B07-3925-472D-850C-394F912F38DF}"/>
              </a:ext>
            </a:extLst>
          </p:cNvPr>
          <p:cNvGrpSpPr/>
          <p:nvPr/>
        </p:nvGrpSpPr>
        <p:grpSpPr>
          <a:xfrm>
            <a:off x="533400" y="5937817"/>
            <a:ext cx="6172199" cy="304800"/>
            <a:chOff x="1066801" y="5644273"/>
            <a:chExt cx="6172199" cy="304800"/>
          </a:xfrm>
        </p:grpSpPr>
        <p:sp>
          <p:nvSpPr>
            <p:cNvPr id="20" name="Rectangle 19">
              <a:extLst>
                <a:ext uri="{FF2B5EF4-FFF2-40B4-BE49-F238E27FC236}">
                  <a16:creationId xmlns:a16="http://schemas.microsoft.com/office/drawing/2014/main" id="{625F6CA8-DC98-4DE2-B31A-8D7FCC3F3D8D}"/>
                </a:ext>
              </a:extLst>
            </p:cNvPr>
            <p:cNvSpPr/>
            <p:nvPr/>
          </p:nvSpPr>
          <p:spPr bwMode="auto">
            <a:xfrm>
              <a:off x="1066801"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 ID</a:t>
              </a:r>
            </a:p>
          </p:txBody>
        </p:sp>
        <p:sp>
          <p:nvSpPr>
            <p:cNvPr id="21" name="Rectangle 20">
              <a:extLst>
                <a:ext uri="{FF2B5EF4-FFF2-40B4-BE49-F238E27FC236}">
                  <a16:creationId xmlns:a16="http://schemas.microsoft.com/office/drawing/2014/main" id="{C5EC33C2-B5EF-426D-8EFD-84DABC12A6A3}"/>
                </a:ext>
              </a:extLst>
            </p:cNvPr>
            <p:cNvSpPr/>
            <p:nvPr/>
          </p:nvSpPr>
          <p:spPr bwMode="auto">
            <a:xfrm>
              <a:off x="2058216"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NSTS</a:t>
              </a:r>
            </a:p>
          </p:txBody>
        </p:sp>
        <p:sp>
          <p:nvSpPr>
            <p:cNvPr id="22" name="Rectangle 21">
              <a:extLst>
                <a:ext uri="{FF2B5EF4-FFF2-40B4-BE49-F238E27FC236}">
                  <a16:creationId xmlns:a16="http://schemas.microsoft.com/office/drawing/2014/main" id="{043BD220-0DEC-4608-BD3D-2A39F42FE602}"/>
                </a:ext>
              </a:extLst>
            </p:cNvPr>
            <p:cNvSpPr/>
            <p:nvPr/>
          </p:nvSpPr>
          <p:spPr bwMode="auto">
            <a:xfrm>
              <a:off x="3048815" y="5644273"/>
              <a:ext cx="1218385"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Tx beamforming</a:t>
              </a:r>
            </a:p>
          </p:txBody>
        </p:sp>
        <p:sp>
          <p:nvSpPr>
            <p:cNvPr id="23" name="Rectangle 22">
              <a:extLst>
                <a:ext uri="{FF2B5EF4-FFF2-40B4-BE49-F238E27FC236}">
                  <a16:creationId xmlns:a16="http://schemas.microsoft.com/office/drawing/2014/main" id="{68E1E6A0-70D8-4600-A334-65D3F671AA3C}"/>
                </a:ext>
              </a:extLst>
            </p:cNvPr>
            <p:cNvSpPr/>
            <p:nvPr/>
          </p:nvSpPr>
          <p:spPr bwMode="auto">
            <a:xfrm>
              <a:off x="42672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MCS</a:t>
              </a:r>
            </a:p>
          </p:txBody>
        </p:sp>
        <p:sp>
          <p:nvSpPr>
            <p:cNvPr id="24" name="Rectangle 23">
              <a:extLst>
                <a:ext uri="{FF2B5EF4-FFF2-40B4-BE49-F238E27FC236}">
                  <a16:creationId xmlns:a16="http://schemas.microsoft.com/office/drawing/2014/main" id="{7B5F049F-3818-49E8-9B53-2C8A62C70019}"/>
                </a:ext>
              </a:extLst>
            </p:cNvPr>
            <p:cNvSpPr/>
            <p:nvPr/>
          </p:nvSpPr>
          <p:spPr bwMode="auto">
            <a:xfrm>
              <a:off x="52578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DCM</a:t>
              </a:r>
            </a:p>
          </p:txBody>
        </p:sp>
        <p:sp>
          <p:nvSpPr>
            <p:cNvPr id="25" name="Rectangle 24">
              <a:extLst>
                <a:ext uri="{FF2B5EF4-FFF2-40B4-BE49-F238E27FC236}">
                  <a16:creationId xmlns:a16="http://schemas.microsoft.com/office/drawing/2014/main" id="{CDA90877-5C1F-48DC-9836-2BE6F348C301}"/>
                </a:ext>
              </a:extLst>
            </p:cNvPr>
            <p:cNvSpPr/>
            <p:nvPr/>
          </p:nvSpPr>
          <p:spPr bwMode="auto">
            <a:xfrm>
              <a:off x="62484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coding</a:t>
              </a:r>
            </a:p>
          </p:txBody>
        </p:sp>
      </p:grpSp>
      <p:cxnSp>
        <p:nvCxnSpPr>
          <p:cNvPr id="27" name="Straight Connector 26">
            <a:extLst>
              <a:ext uri="{FF2B5EF4-FFF2-40B4-BE49-F238E27FC236}">
                <a16:creationId xmlns:a16="http://schemas.microsoft.com/office/drawing/2014/main" id="{EAF67A7E-CB06-4D21-AF3A-B3704BEAACB1}"/>
              </a:ext>
            </a:extLst>
          </p:cNvPr>
          <p:cNvCxnSpPr>
            <a:cxnSpLocks/>
          </p:cNvCxnSpPr>
          <p:nvPr/>
        </p:nvCxnSpPr>
        <p:spPr bwMode="auto">
          <a:xfrm flipH="1">
            <a:off x="533400" y="5325087"/>
            <a:ext cx="1915887" cy="61273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12ADC541-4806-467C-B1A4-27E4914A3111}"/>
              </a:ext>
            </a:extLst>
          </p:cNvPr>
          <p:cNvCxnSpPr>
            <a:cxnSpLocks/>
          </p:cNvCxnSpPr>
          <p:nvPr/>
        </p:nvCxnSpPr>
        <p:spPr bwMode="auto">
          <a:xfrm>
            <a:off x="3439887" y="5325087"/>
            <a:ext cx="3254828" cy="6099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3634F23C-A223-4C67-9713-2D83ACC241FC}"/>
              </a:ext>
            </a:extLst>
          </p:cNvPr>
          <p:cNvCxnSpPr/>
          <p:nvPr/>
        </p:nvCxnSpPr>
        <p:spPr bwMode="auto">
          <a:xfrm flipH="1">
            <a:off x="2438401" y="4505378"/>
            <a:ext cx="9144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TextBox 33">
            <a:extLst>
              <a:ext uri="{FF2B5EF4-FFF2-40B4-BE49-F238E27FC236}">
                <a16:creationId xmlns:a16="http://schemas.microsoft.com/office/drawing/2014/main" id="{998E1582-6134-4113-9BEA-DDE7D4745D1C}"/>
              </a:ext>
            </a:extLst>
          </p:cNvPr>
          <p:cNvSpPr txBox="1"/>
          <p:nvPr/>
        </p:nvSpPr>
        <p:spPr>
          <a:xfrm>
            <a:off x="5480957" y="5261686"/>
            <a:ext cx="3238500" cy="28759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sp>
        <p:nvSpPr>
          <p:cNvPr id="41" name="TextBox 40">
            <a:extLst>
              <a:ext uri="{FF2B5EF4-FFF2-40B4-BE49-F238E27FC236}">
                <a16:creationId xmlns:a16="http://schemas.microsoft.com/office/drawing/2014/main" id="{D47BA4AF-7521-4738-AB00-7F4A6C3E1A48}"/>
              </a:ext>
            </a:extLst>
          </p:cNvPr>
          <p:cNvSpPr txBox="1"/>
          <p:nvPr/>
        </p:nvSpPr>
        <p:spPr>
          <a:xfrm>
            <a:off x="4982936" y="4771075"/>
            <a:ext cx="403235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STA is not allowed to be </a:t>
            </a:r>
            <a:r>
              <a:rPr lang="en-GB"/>
              <a:t>allocated with </a:t>
            </a:r>
            <a:r>
              <a:rPr lang="en-GB" dirty="0"/>
              <a:t>multiple RUs in User Specific field. Up to one User field per STA. </a:t>
            </a:r>
          </a:p>
        </p:txBody>
      </p:sp>
    </p:spTree>
    <p:extLst>
      <p:ext uri="{BB962C8B-B14F-4D97-AF65-F5344CB8AC3E}">
        <p14:creationId xmlns:p14="http://schemas.microsoft.com/office/powerpoint/2010/main" val="84953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9</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(2)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54" name="Content Placeholder 10" descr="A screenshot of a cell phone&#10;&#10;Description automatically generated">
            <a:extLst>
              <a:ext uri="{FF2B5EF4-FFF2-40B4-BE49-F238E27FC236}">
                <a16:creationId xmlns:a16="http://schemas.microsoft.com/office/drawing/2014/main" id="{355B9DE7-B64B-4EE1-9110-AA933985BA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8604" y="2268061"/>
            <a:ext cx="7066792" cy="3884703"/>
          </a:xfrm>
        </p:spPr>
      </p:pic>
    </p:spTree>
    <p:extLst>
      <p:ext uri="{BB962C8B-B14F-4D97-AF65-F5344CB8AC3E}">
        <p14:creationId xmlns:p14="http://schemas.microsoft.com/office/powerpoint/2010/main" val="9533499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1761</Words>
  <Application>Microsoft Office PowerPoint</Application>
  <PresentationFormat>On-screen Show (4:3)</PresentationFormat>
  <Paragraphs>290</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Arial Black</vt:lpstr>
      <vt:lpstr>Times New Roman</vt:lpstr>
      <vt:lpstr>802-11-Submission</vt:lpstr>
      <vt:lpstr>Document</vt:lpstr>
      <vt:lpstr>TGbb MAC Channel Access features proposal</vt:lpstr>
      <vt:lpstr>PowerPoint Presentation</vt:lpstr>
      <vt:lpstr>Background on Channel Access  in 802.11ax</vt:lpstr>
      <vt:lpstr>HCF in 802.11ax</vt:lpstr>
      <vt:lpstr>Top level contention</vt:lpstr>
      <vt:lpstr>Illustrations for MU operations in IEEE P802.11ax</vt:lpstr>
      <vt:lpstr>DL MU operation (1)</vt:lpstr>
      <vt:lpstr>RU allocation</vt:lpstr>
      <vt:lpstr>DL MU operation (2) – with MU-RTS/CTS</vt:lpstr>
      <vt:lpstr>PROPOSAL: Modified DL MU operation</vt:lpstr>
      <vt:lpstr>PROPOSAL: DL MU operation</vt:lpstr>
      <vt:lpstr>UL MU operation (1)</vt:lpstr>
      <vt:lpstr>UL MU operation (2)</vt:lpstr>
      <vt:lpstr>PROPOSAL: UL MU operation (3)</vt:lpstr>
      <vt:lpstr>UL MU operation (4) – with MU-RTS/CTS</vt:lpstr>
      <vt:lpstr>UORA (UL OFDMA-based Random Access)</vt:lpstr>
      <vt:lpstr>PROPOSAL: Summary of changes for RA</vt:lpstr>
      <vt:lpstr>PROPOSAL: Modified UL MU operation</vt:lpstr>
      <vt:lpstr>PROPOSAL: Technical details</vt:lpstr>
      <vt:lpstr>List of related clauses/sub-clauses</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11-19/XXXXr0</dc:title>
  <dc:subject>TGbb-PHY-pre-proposal</dc:subject>
  <dc:creator>Nikola Serafimovski</dc:creator>
  <cp:keywords>Aug. 2018</cp:keywords>
  <dc:description/>
  <cp:lastModifiedBy>Serafimovski, Nikola</cp:lastModifiedBy>
  <cp:revision>4118</cp:revision>
  <cp:lastPrinted>2014-11-04T15:04:57Z</cp:lastPrinted>
  <dcterms:created xsi:type="dcterms:W3CDTF">2007-04-17T18:10:23Z</dcterms:created>
  <dcterms:modified xsi:type="dcterms:W3CDTF">2019-05-12T15:17:59Z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