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65" r:id="rId2"/>
    <p:sldId id="321" r:id="rId3"/>
    <p:sldId id="391" r:id="rId4"/>
    <p:sldId id="384" r:id="rId5"/>
    <p:sldId id="393" r:id="rId6"/>
    <p:sldId id="388" r:id="rId7"/>
    <p:sldId id="389" r:id="rId8"/>
    <p:sldId id="392" r:id="rId9"/>
    <p:sldId id="322" r:id="rId10"/>
    <p:sldId id="394" r:id="rId11"/>
    <p:sldId id="396" r:id="rId12"/>
    <p:sldId id="397" r:id="rId13"/>
    <p:sldId id="395" r:id="rId14"/>
    <p:sldId id="366" r:id="rId15"/>
    <p:sldId id="381" r:id="rId16"/>
    <p:sldId id="320" r:id="rId17"/>
    <p:sldId id="369" r:id="rId18"/>
    <p:sldId id="372" r:id="rId19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FF0000"/>
    <a:srgbClr val="0000FF"/>
    <a:srgbClr val="FF996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952" autoAdjust="0"/>
  </p:normalViewPr>
  <p:slideViewPr>
    <p:cSldViewPr>
      <p:cViewPr varScale="1">
        <p:scale>
          <a:sx n="131" d="100"/>
          <a:sy n="131" d="100"/>
        </p:scale>
        <p:origin x="102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508" y="7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802.11-19/0840r0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802.11-19/0840r0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802.11-19/0840r0</a:t>
            </a:r>
            <a:endParaRPr lang="en-GB" sz="1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400" smtClean="0"/>
              <a:t>July 2019</a:t>
            </a:r>
            <a:endParaRPr lang="en-GB" sz="1400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3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802.11-19/0840r0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802.11-19/0840r0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802.11-19/0840r0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238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2019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802.11-19-0840/r0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62272" y="6475413"/>
            <a:ext cx="88165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90656" cy="1231032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Use Cases </a:t>
            </a:r>
            <a:r>
              <a:rPr lang="en-US" altLang="ja-JP" dirty="0"/>
              <a:t>for </a:t>
            </a:r>
            <a:r>
              <a:rPr lang="en-US" altLang="ja-JP" dirty="0" smtClean="0"/>
              <a:t>11bd</a:t>
            </a:r>
            <a:r>
              <a:rPr lang="ja-JP" altLang="en-US"/>
              <a:t> </a:t>
            </a:r>
            <a:r>
              <a:rPr lang="en-US" altLang="ja-JP" smtClean="0"/>
              <a:t>using </a:t>
            </a:r>
            <a:r>
              <a:rPr lang="en-US" altLang="ja-JP" dirty="0"/>
              <a:t>High </a:t>
            </a:r>
            <a:r>
              <a:rPr lang="en-US" altLang="ja-JP"/>
              <a:t>Data </a:t>
            </a:r>
            <a:r>
              <a:rPr lang="en-US" altLang="ja-JP" smtClean="0"/>
              <a:t>Rate</a:t>
            </a:r>
            <a:endParaRPr lang="en-US" altLang="ja-JP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2019-7-15</a:t>
            </a:r>
            <a:endParaRPr lang="en-GB" sz="2000" b="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723858"/>
              </p:ext>
            </p:extLst>
          </p:nvPr>
        </p:nvGraphicFramePr>
        <p:xfrm>
          <a:off x="549275" y="2629942"/>
          <a:ext cx="8396288" cy="353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7" name="Document" r:id="rId4" imgW="8756606" imgH="3690389" progId="Word.Document.8">
                  <p:embed/>
                </p:oleObj>
              </mc:Choice>
              <mc:Fallback>
                <p:oleObj name="Document" r:id="rId4" imgW="8756606" imgH="369038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629942"/>
                        <a:ext cx="8396288" cy="353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611560" y="5720705"/>
            <a:ext cx="76609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ja-JP" sz="1400" kern="100" dirty="0">
                <a:latin typeface="+mj-lt"/>
                <a:ea typeface="游ゴシック" panose="020B0400000000000000" pitchFamily="50" charset="-128"/>
                <a:cs typeface="Courier New" panose="02070309020205020404" pitchFamily="49" charset="0"/>
              </a:rPr>
              <a:t>Part of this work has been done under a project named "5G-MiEdge" supported by the European Commission Horizon 2020 and the Ministry of Internal affairs and Communications (MIC), Japan.</a:t>
            </a:r>
            <a:endParaRPr lang="ja-JP" altLang="ja-JP" sz="1400" kern="100" dirty="0">
              <a:latin typeface="+mj-lt"/>
              <a:ea typeface="游ゴシック" panose="020B0400000000000000" pitchFamily="50" charset="-128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54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8206680" cy="3852052"/>
          </a:xfrm>
        </p:spPr>
        <p:txBody>
          <a:bodyPr>
            <a:normAutofit fontScale="92500" lnSpcReduction="10000"/>
          </a:bodyPr>
          <a:lstStyle/>
          <a:p>
            <a:r>
              <a:rPr lang="en-GB" altLang="en-US" sz="2000" dirty="0" smtClean="0"/>
              <a:t>Example application: </a:t>
            </a:r>
            <a:br>
              <a:rPr lang="en-GB" altLang="en-US" sz="2000" dirty="0" smtClean="0"/>
            </a:br>
            <a:r>
              <a:rPr lang="en-GB" altLang="en-US" sz="2000" dirty="0" smtClean="0"/>
              <a:t>  Real-time video sharing in truck platooning</a:t>
            </a:r>
          </a:p>
          <a:p>
            <a:pPr lvl="1"/>
            <a:r>
              <a:rPr lang="en-US" altLang="en-US" sz="1800" dirty="0" smtClean="0"/>
              <a:t>Trucks </a:t>
            </a:r>
            <a:r>
              <a:rPr lang="en-US" altLang="en-US" sz="1800" dirty="0"/>
              <a:t>in the platooning </a:t>
            </a:r>
            <a:r>
              <a:rPr lang="en-US" altLang="en-US" sz="1800" dirty="0" smtClean="0"/>
              <a:t>share high data rate </a:t>
            </a:r>
            <a:r>
              <a:rPr lang="en-US" altLang="en-US" sz="1800" dirty="0"/>
              <a:t>sensor data, e.g. camera picture or LiDAR data </a:t>
            </a:r>
            <a:r>
              <a:rPr lang="en-US" altLang="en-US" sz="1800" dirty="0" smtClean="0"/>
              <a:t>each other</a:t>
            </a:r>
          </a:p>
          <a:p>
            <a:pPr lvl="2"/>
            <a:r>
              <a:rPr lang="en-US" altLang="en-US" dirty="0" smtClean="0"/>
              <a:t>Small size messages (e.g. for control) are transmitted over different (5.9 GHz) band.</a:t>
            </a:r>
            <a:r>
              <a:rPr lang="ja-JP" altLang="en-US" dirty="0"/>
              <a:t> </a:t>
            </a:r>
            <a:r>
              <a:rPr lang="en-US" altLang="ja-JP" dirty="0" smtClean="0"/>
              <a:t>60 GHz band carries large data.</a:t>
            </a:r>
            <a:endParaRPr lang="en-US" altLang="en-US" dirty="0" smtClean="0"/>
          </a:p>
          <a:p>
            <a:pPr lvl="1"/>
            <a:r>
              <a:rPr lang="en-US" altLang="en-US" sz="1800" dirty="0" smtClean="0"/>
              <a:t>Trucks in the middle of the platoon re-transmit (or relay) the pictures from the other trucks.</a:t>
            </a:r>
          </a:p>
          <a:p>
            <a:pPr lvl="1"/>
            <a:r>
              <a:rPr lang="en-US" altLang="en-US" sz="1800" dirty="0" smtClean="0"/>
              <a:t>The 2nd and 3rd tracks from the leading truck require </a:t>
            </a:r>
            <a:r>
              <a:rPr lang="en-US" altLang="en-US" sz="1800" dirty="0"/>
              <a:t>5Tx + </a:t>
            </a:r>
            <a:r>
              <a:rPr lang="en-US" altLang="en-US" sz="1800" dirty="0" smtClean="0"/>
              <a:t>3Rx streams for transmission of its own pictures and retransmission in 4-car platooning.</a:t>
            </a:r>
          </a:p>
          <a:p>
            <a:pPr lvl="2"/>
            <a:r>
              <a:rPr lang="en-US" altLang="en-US" dirty="0" smtClean="0"/>
              <a:t>(N+1) </a:t>
            </a:r>
            <a:r>
              <a:rPr lang="en-US" altLang="en-US" dirty="0" err="1" smtClean="0"/>
              <a:t>Tx</a:t>
            </a:r>
            <a:r>
              <a:rPr lang="en-US" altLang="en-US" dirty="0" smtClean="0"/>
              <a:t> and (N-1) Rx are required for N-car platooning</a:t>
            </a:r>
          </a:p>
          <a:p>
            <a:pPr lvl="2"/>
            <a:r>
              <a:rPr lang="en-US" altLang="en-US" dirty="0" smtClean="0"/>
              <a:t>We assume 4~5 trucks in the platoon (about 100m platoon length)</a:t>
            </a:r>
          </a:p>
          <a:p>
            <a:pPr lvl="2"/>
            <a:r>
              <a:rPr lang="en-US" altLang="en-US" dirty="0" smtClean="0"/>
              <a:t>Assume one STA for each truck</a:t>
            </a:r>
            <a:endParaRPr lang="en-US" altLang="en-US" sz="2000" dirty="0" smtClean="0"/>
          </a:p>
          <a:p>
            <a:endParaRPr lang="en-US" altLang="en-US" sz="20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GB" altLang="en-US" sz="1600" dirty="0" smtClean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22238"/>
            <a:ext cx="1188081" cy="654968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8746" y="5422238"/>
            <a:ext cx="1188081" cy="654968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027" y="5422238"/>
            <a:ext cx="1188081" cy="654968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851712" y="519406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cxnSp>
        <p:nvCxnSpPr>
          <p:cNvPr id="37" name="直線矢印コネクタ 36"/>
          <p:cNvCxnSpPr/>
          <p:nvPr/>
        </p:nvCxnSpPr>
        <p:spPr bwMode="auto">
          <a:xfrm flipH="1">
            <a:off x="1367593" y="5665314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2" name="図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6305" y="5438328"/>
            <a:ext cx="1188081" cy="654968"/>
          </a:xfrm>
          <a:prstGeom prst="rect">
            <a:avLst/>
          </a:prstGeom>
        </p:spPr>
      </p:pic>
      <p:cxnSp>
        <p:nvCxnSpPr>
          <p:cNvPr id="85" name="直線矢印コネクタ 84"/>
          <p:cNvCxnSpPr/>
          <p:nvPr/>
        </p:nvCxnSpPr>
        <p:spPr bwMode="auto">
          <a:xfrm>
            <a:off x="1380030" y="5474529"/>
            <a:ext cx="134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直線矢印コネクタ 85"/>
          <p:cNvCxnSpPr/>
          <p:nvPr/>
        </p:nvCxnSpPr>
        <p:spPr bwMode="auto">
          <a:xfrm>
            <a:off x="3928123" y="5483638"/>
            <a:ext cx="134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直線矢印コネクタ 86"/>
          <p:cNvCxnSpPr/>
          <p:nvPr/>
        </p:nvCxnSpPr>
        <p:spPr bwMode="auto">
          <a:xfrm>
            <a:off x="6456645" y="5485127"/>
            <a:ext cx="134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テキスト ボックス 87"/>
          <p:cNvSpPr txBox="1"/>
          <p:nvPr/>
        </p:nvSpPr>
        <p:spPr>
          <a:xfrm>
            <a:off x="1385620" y="5240233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picture from car#1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933713" y="5253362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picture from car#1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6462235" y="5265206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picture from car#1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385620" y="5452431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picture from car#2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96" name="直線矢印コネクタ 95"/>
          <p:cNvCxnSpPr/>
          <p:nvPr/>
        </p:nvCxnSpPr>
        <p:spPr bwMode="auto">
          <a:xfrm>
            <a:off x="3928123" y="5664926"/>
            <a:ext cx="1345200" cy="7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テキスト ボックス 97"/>
          <p:cNvSpPr txBox="1"/>
          <p:nvPr/>
        </p:nvSpPr>
        <p:spPr>
          <a:xfrm>
            <a:off x="3933713" y="5448901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picture from car#2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99" name="直線矢印コネクタ 98"/>
          <p:cNvCxnSpPr/>
          <p:nvPr/>
        </p:nvCxnSpPr>
        <p:spPr bwMode="auto">
          <a:xfrm>
            <a:off x="6456645" y="5664926"/>
            <a:ext cx="1345200" cy="7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テキスト ボックス 99"/>
          <p:cNvSpPr txBox="1"/>
          <p:nvPr/>
        </p:nvSpPr>
        <p:spPr>
          <a:xfrm>
            <a:off x="6462235" y="5456257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picture from car#2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01" name="直線矢印コネクタ 100"/>
          <p:cNvCxnSpPr/>
          <p:nvPr/>
        </p:nvCxnSpPr>
        <p:spPr bwMode="auto">
          <a:xfrm flipH="1">
            <a:off x="3915686" y="5835704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テキスト ボックス 101"/>
          <p:cNvSpPr txBox="1"/>
          <p:nvPr/>
        </p:nvSpPr>
        <p:spPr>
          <a:xfrm>
            <a:off x="3933713" y="5622821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picture from car#3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cxnSp>
        <p:nvCxnSpPr>
          <p:cNvPr id="103" name="直線矢印コネクタ 102"/>
          <p:cNvCxnSpPr/>
          <p:nvPr/>
        </p:nvCxnSpPr>
        <p:spPr bwMode="auto">
          <a:xfrm>
            <a:off x="6444208" y="5853627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テキスト ボックス 104"/>
          <p:cNvSpPr txBox="1"/>
          <p:nvPr/>
        </p:nvSpPr>
        <p:spPr>
          <a:xfrm>
            <a:off x="6462235" y="5622821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picture from car#3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385620" y="5608076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picture from car#3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cxnSp>
        <p:nvCxnSpPr>
          <p:cNvPr id="107" name="直線矢印コネクタ 106"/>
          <p:cNvCxnSpPr/>
          <p:nvPr/>
        </p:nvCxnSpPr>
        <p:spPr bwMode="auto">
          <a:xfrm flipH="1">
            <a:off x="1367593" y="5853627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直線矢印コネクタ 107"/>
          <p:cNvCxnSpPr/>
          <p:nvPr/>
        </p:nvCxnSpPr>
        <p:spPr bwMode="auto">
          <a:xfrm flipH="1">
            <a:off x="1367593" y="6045500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テキスト ボックス 108"/>
          <p:cNvSpPr txBox="1"/>
          <p:nvPr/>
        </p:nvSpPr>
        <p:spPr>
          <a:xfrm>
            <a:off x="1385620" y="5806818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6"/>
                </a:solidFill>
              </a:rPr>
              <a:t>picture from car#4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cxnSp>
        <p:nvCxnSpPr>
          <p:cNvPr id="110" name="直線矢印コネクタ 109"/>
          <p:cNvCxnSpPr/>
          <p:nvPr/>
        </p:nvCxnSpPr>
        <p:spPr bwMode="auto">
          <a:xfrm flipH="1">
            <a:off x="3915686" y="6038840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テキスト ボックス 110"/>
          <p:cNvSpPr txBox="1"/>
          <p:nvPr/>
        </p:nvSpPr>
        <p:spPr>
          <a:xfrm>
            <a:off x="3933713" y="5800158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6"/>
                </a:solidFill>
              </a:rPr>
              <a:t>picture from car#4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cxnSp>
        <p:nvCxnSpPr>
          <p:cNvPr id="112" name="直線矢印コネクタ 111"/>
          <p:cNvCxnSpPr/>
          <p:nvPr/>
        </p:nvCxnSpPr>
        <p:spPr bwMode="auto">
          <a:xfrm flipH="1">
            <a:off x="6444208" y="6038840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テキスト ボックス 112"/>
          <p:cNvSpPr txBox="1"/>
          <p:nvPr/>
        </p:nvSpPr>
        <p:spPr>
          <a:xfrm>
            <a:off x="6462235" y="5800158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6"/>
                </a:solidFill>
              </a:rPr>
              <a:t>picture from car#4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658580" y="530205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3384283" y="520971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3191151" y="53177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5941934" y="521690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5748802" y="53248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8410889" y="521690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8217757" y="53248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5124" y="5085184"/>
            <a:ext cx="2534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Example - platooning with 4 vehicles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9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Target performance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208912" cy="4392487"/>
          </a:xfrm>
        </p:spPr>
        <p:txBody>
          <a:bodyPr>
            <a:normAutofit/>
          </a:bodyPr>
          <a:lstStyle/>
          <a:p>
            <a:r>
              <a:rPr lang="en-GB" altLang="en-US" sz="2200" dirty="0" smtClean="0"/>
              <a:t>Data rate</a:t>
            </a:r>
          </a:p>
          <a:p>
            <a:pPr lvl="1"/>
            <a:r>
              <a:rPr lang="en-GB" altLang="en-US" sz="1900" dirty="0" smtClean="0"/>
              <a:t>Example estimation for the platooning</a:t>
            </a:r>
          </a:p>
          <a:p>
            <a:pPr lvl="2"/>
            <a:r>
              <a:rPr lang="en-GB" altLang="en-US" sz="1900" dirty="0" smtClean="0"/>
              <a:t>1280 x 720, 60 fps, H265/HEVC:  ~20Mbps</a:t>
            </a:r>
          </a:p>
          <a:p>
            <a:pPr lvl="2"/>
            <a:r>
              <a:rPr lang="en-GB" altLang="en-US" sz="1900" dirty="0" smtClean="0"/>
              <a:t>x2 camera per vehicle</a:t>
            </a:r>
          </a:p>
          <a:p>
            <a:pPr lvl="2"/>
            <a:r>
              <a:rPr lang="en-GB" altLang="en-US" sz="1900" dirty="0" smtClean="0"/>
              <a:t>x10 (6Tx+4Rx) streams (for 5-car platooning)</a:t>
            </a:r>
          </a:p>
          <a:p>
            <a:pPr marL="457200" lvl="1" indent="0">
              <a:buNone/>
            </a:pPr>
            <a:r>
              <a:rPr lang="en-GB" altLang="en-US" sz="1900" dirty="0" smtClean="0"/>
              <a:t>	-&gt; 400 Mbps</a:t>
            </a:r>
          </a:p>
          <a:p>
            <a:pPr lvl="1"/>
            <a:r>
              <a:rPr lang="en-GB" altLang="en-US" sz="1900" dirty="0" smtClean="0"/>
              <a:t>Another required data rate example: [3] suggested the estimation of </a:t>
            </a:r>
            <a:br>
              <a:rPr lang="en-GB" altLang="en-US" sz="1900" dirty="0" smtClean="0"/>
            </a:br>
            <a:r>
              <a:rPr lang="en-GB" altLang="en-US" sz="1900" dirty="0" smtClean="0"/>
              <a:t>80-560 Mbps for LiDAR sensors, 160-320 Mbps for cameras</a:t>
            </a:r>
            <a:endParaRPr lang="en-GB" altLang="en-US" sz="1900" dirty="0"/>
          </a:p>
          <a:p>
            <a:pPr lvl="1"/>
            <a:r>
              <a:rPr lang="en-GB" altLang="en-US" sz="1900" dirty="0" smtClean="0"/>
              <a:t>We </a:t>
            </a:r>
            <a:r>
              <a:rPr lang="en-GB" altLang="en-US" sz="1900" dirty="0"/>
              <a:t>propose </a:t>
            </a:r>
            <a:r>
              <a:rPr lang="en-GB" altLang="en-US" sz="1900" dirty="0" smtClean="0"/>
              <a:t>1 </a:t>
            </a:r>
            <a:r>
              <a:rPr lang="en-GB" altLang="en-US" sz="1900" dirty="0" err="1" smtClean="0"/>
              <a:t>Gbps</a:t>
            </a:r>
            <a:r>
              <a:rPr lang="en-GB" altLang="en-US" sz="1900" dirty="0" smtClean="0"/>
              <a:t> as the target performance</a:t>
            </a:r>
          </a:p>
          <a:p>
            <a:pPr lvl="2"/>
            <a:r>
              <a:rPr lang="en-GB" altLang="en-US" sz="1900" dirty="0" smtClean="0"/>
              <a:t>400 Mbps (camera) + 560 </a:t>
            </a:r>
            <a:r>
              <a:rPr lang="en-GB" altLang="en-US" sz="1900" dirty="0"/>
              <a:t>Mbps (LiDAR) + 5</a:t>
            </a:r>
            <a:r>
              <a:rPr lang="en-GB" altLang="en-US" sz="1900" dirty="0" smtClean="0"/>
              <a:t>0 Mbps (the other sensor/application data)</a:t>
            </a:r>
            <a:endParaRPr lang="en-GB" altLang="en-US" sz="1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>
          <a:xfrm>
            <a:off x="1907704" y="5800907"/>
            <a:ext cx="6840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/>
              <a:t>[3] Kei </a:t>
            </a:r>
            <a:r>
              <a:rPr lang="en-US" altLang="ja-JP" sz="1600" dirty="0" err="1"/>
              <a:t>Sakaguchi</a:t>
            </a:r>
            <a:r>
              <a:rPr lang="en-US" altLang="ja-JP" sz="1600" dirty="0"/>
              <a:t>, et. al., “Where, When, and How </a:t>
            </a:r>
            <a:r>
              <a:rPr lang="en-US" altLang="ja-JP" sz="1600" dirty="0" err="1"/>
              <a:t>mmWave</a:t>
            </a:r>
            <a:r>
              <a:rPr lang="en-US" altLang="ja-JP" sz="1600" dirty="0"/>
              <a:t> is Used in 5G and Beyond,”  IEICE Trans. Electron., vol.E100-C, No.10, </a:t>
            </a:r>
            <a:r>
              <a:rPr lang="en-US" altLang="ja-JP" sz="1600" dirty="0" smtClean="0"/>
              <a:t>October </a:t>
            </a:r>
            <a:r>
              <a:rPr lang="en-US" altLang="ja-JP" sz="1600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371547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Target performance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918648" cy="2592288"/>
          </a:xfrm>
        </p:spPr>
        <p:txBody>
          <a:bodyPr>
            <a:normAutofit/>
          </a:bodyPr>
          <a:lstStyle/>
          <a:p>
            <a:r>
              <a:rPr lang="en-GB" altLang="en-US" sz="2000" dirty="0" smtClean="0"/>
              <a:t>Latency</a:t>
            </a:r>
            <a:endParaRPr lang="en-GB" altLang="en-US" sz="2000" dirty="0"/>
          </a:p>
          <a:p>
            <a:pPr lvl="1"/>
            <a:r>
              <a:rPr lang="en-GB" altLang="en-US" sz="1600" dirty="0" smtClean="0"/>
              <a:t>As one of the example reference, the UN </a:t>
            </a:r>
            <a:r>
              <a:rPr lang="en-GB" altLang="en-US" sz="1600" dirty="0"/>
              <a:t>regulation </a:t>
            </a:r>
            <a:r>
              <a:rPr lang="en-GB" altLang="en-US" sz="1600" dirty="0" smtClean="0"/>
              <a:t>No.46 for camera-monitor system (CMS) [4] specifies the </a:t>
            </a:r>
            <a:r>
              <a:rPr lang="en-GB" altLang="en-US" sz="1600" dirty="0"/>
              <a:t>system </a:t>
            </a:r>
            <a:r>
              <a:rPr lang="en-GB" altLang="en-US" sz="1600" dirty="0" smtClean="0"/>
              <a:t>latency of 200 </a:t>
            </a:r>
            <a:r>
              <a:rPr lang="en-GB" altLang="en-US" sz="1600" dirty="0" err="1" smtClean="0"/>
              <a:t>ms</a:t>
            </a:r>
            <a:r>
              <a:rPr lang="en-GB" altLang="en-US" sz="1600" dirty="0" smtClean="0"/>
              <a:t> and frame rate of at least 30 Hz for indirect vision.</a:t>
            </a:r>
            <a:endParaRPr lang="en-GB" altLang="en-US" sz="1600" dirty="0"/>
          </a:p>
          <a:p>
            <a:pPr lvl="1"/>
            <a:r>
              <a:rPr lang="en-GB" altLang="en-US" sz="1600" dirty="0" smtClean="0"/>
              <a:t>200 </a:t>
            </a:r>
            <a:r>
              <a:rPr lang="en-GB" altLang="en-US" sz="1600" dirty="0" err="1" smtClean="0"/>
              <a:t>ms</a:t>
            </a:r>
            <a:r>
              <a:rPr lang="en-GB" altLang="en-US" sz="1600" dirty="0" smtClean="0"/>
              <a:t> is the minimum requirement, and the actual products require better latency (e.g. 100ms) considering existing indirect vision produces.</a:t>
            </a:r>
          </a:p>
          <a:p>
            <a:pPr lvl="1"/>
            <a:r>
              <a:rPr lang="en-GB" altLang="en-US" sz="1600" dirty="0" smtClean="0"/>
              <a:t>We propose </a:t>
            </a:r>
            <a:r>
              <a:rPr lang="en-US" altLang="en-US" sz="1600" dirty="0"/>
              <a:t>1</a:t>
            </a:r>
            <a:r>
              <a:rPr lang="en-US" altLang="ja-JP" sz="1600" dirty="0" smtClean="0"/>
              <a:t>0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ms</a:t>
            </a:r>
            <a:r>
              <a:rPr lang="en-GB" altLang="en-US" sz="1600" dirty="0" smtClean="0"/>
              <a:t> latency for single wireless link as the target performance </a:t>
            </a:r>
            <a:br>
              <a:rPr lang="en-GB" altLang="en-US" sz="1600" dirty="0" smtClean="0"/>
            </a:br>
            <a:r>
              <a:rPr lang="en-GB" altLang="en-US" sz="1600" dirty="0" smtClean="0"/>
              <a:t>that is defined as end-to-end latency at the application layer.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414126"/>
            <a:ext cx="1188081" cy="654968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4414126"/>
            <a:ext cx="1188081" cy="65496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936" y="4414126"/>
            <a:ext cx="1188081" cy="654968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851712" y="418595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4199" y="4430216"/>
            <a:ext cx="1188081" cy="654968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1381090" y="4466418"/>
            <a:ext cx="693456" cy="628039"/>
            <a:chOff x="1381089" y="4466417"/>
            <a:chExt cx="1370075" cy="734466"/>
          </a:xfrm>
        </p:grpSpPr>
        <p:cxnSp>
          <p:nvCxnSpPr>
            <p:cNvPr id="12" name="直線矢印コネクタ 11"/>
            <p:cNvCxnSpPr/>
            <p:nvPr/>
          </p:nvCxnSpPr>
          <p:spPr bwMode="auto">
            <a:xfrm flipH="1">
              <a:off x="1381089" y="4657202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線矢印コネクタ 13"/>
            <p:cNvCxnSpPr/>
            <p:nvPr/>
          </p:nvCxnSpPr>
          <p:spPr bwMode="auto">
            <a:xfrm>
              <a:off x="1393526" y="4466417"/>
              <a:ext cx="1345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直線矢印コネクタ 29"/>
            <p:cNvCxnSpPr/>
            <p:nvPr/>
          </p:nvCxnSpPr>
          <p:spPr bwMode="auto">
            <a:xfrm flipH="1">
              <a:off x="1381089" y="4845515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直線矢印コネクタ 30"/>
            <p:cNvCxnSpPr/>
            <p:nvPr/>
          </p:nvCxnSpPr>
          <p:spPr bwMode="auto">
            <a:xfrm flipH="1">
              <a:off x="1381089" y="5037388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直線矢印コネクタ 66"/>
            <p:cNvCxnSpPr/>
            <p:nvPr/>
          </p:nvCxnSpPr>
          <p:spPr bwMode="auto">
            <a:xfrm flipH="1">
              <a:off x="1381089" y="5200883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6" name="グループ化 45"/>
          <p:cNvGrpSpPr/>
          <p:nvPr/>
        </p:nvGrpSpPr>
        <p:grpSpPr>
          <a:xfrm>
            <a:off x="3203848" y="4466418"/>
            <a:ext cx="804907" cy="628040"/>
            <a:chOff x="3915686" y="4475526"/>
            <a:chExt cx="1370075" cy="734467"/>
          </a:xfrm>
        </p:grpSpPr>
        <p:cxnSp>
          <p:nvCxnSpPr>
            <p:cNvPr id="15" name="直線矢印コネクタ 14"/>
            <p:cNvCxnSpPr/>
            <p:nvPr/>
          </p:nvCxnSpPr>
          <p:spPr bwMode="auto">
            <a:xfrm>
              <a:off x="3928123" y="4475526"/>
              <a:ext cx="1345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直線矢印コネクタ 20"/>
            <p:cNvCxnSpPr/>
            <p:nvPr/>
          </p:nvCxnSpPr>
          <p:spPr bwMode="auto">
            <a:xfrm>
              <a:off x="3928123" y="4656814"/>
              <a:ext cx="1345200" cy="77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直線矢印コネクタ 24"/>
            <p:cNvCxnSpPr/>
            <p:nvPr/>
          </p:nvCxnSpPr>
          <p:spPr bwMode="auto">
            <a:xfrm flipH="1">
              <a:off x="3915686" y="4827592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直線矢印コネクタ 32"/>
            <p:cNvCxnSpPr/>
            <p:nvPr/>
          </p:nvCxnSpPr>
          <p:spPr bwMode="auto">
            <a:xfrm flipH="1">
              <a:off x="3915686" y="5030728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直線矢印コネクタ 72"/>
            <p:cNvCxnSpPr/>
            <p:nvPr/>
          </p:nvCxnSpPr>
          <p:spPr bwMode="auto">
            <a:xfrm flipH="1">
              <a:off x="3915686" y="5209993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7" name="グループ化 46"/>
          <p:cNvGrpSpPr/>
          <p:nvPr/>
        </p:nvGrpSpPr>
        <p:grpSpPr>
          <a:xfrm>
            <a:off x="5148063" y="4466417"/>
            <a:ext cx="799278" cy="628039"/>
            <a:chOff x="6444208" y="4477015"/>
            <a:chExt cx="1382512" cy="734466"/>
          </a:xfrm>
        </p:grpSpPr>
        <p:cxnSp>
          <p:nvCxnSpPr>
            <p:cNvPr id="16" name="直線矢印コネクタ 15"/>
            <p:cNvCxnSpPr/>
            <p:nvPr/>
          </p:nvCxnSpPr>
          <p:spPr bwMode="auto">
            <a:xfrm>
              <a:off x="6456645" y="4477015"/>
              <a:ext cx="1345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直線矢印コネクタ 22"/>
            <p:cNvCxnSpPr/>
            <p:nvPr/>
          </p:nvCxnSpPr>
          <p:spPr bwMode="auto">
            <a:xfrm>
              <a:off x="6456645" y="4656814"/>
              <a:ext cx="1345200" cy="77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直線矢印コネクタ 26"/>
            <p:cNvCxnSpPr/>
            <p:nvPr/>
          </p:nvCxnSpPr>
          <p:spPr bwMode="auto">
            <a:xfrm>
              <a:off x="6444208" y="4845515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直線矢印コネクタ 34"/>
            <p:cNvCxnSpPr/>
            <p:nvPr/>
          </p:nvCxnSpPr>
          <p:spPr bwMode="auto">
            <a:xfrm flipH="1">
              <a:off x="6444208" y="5030728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直線矢印コネクタ 73"/>
            <p:cNvCxnSpPr/>
            <p:nvPr/>
          </p:nvCxnSpPr>
          <p:spPr bwMode="auto">
            <a:xfrm flipH="1">
              <a:off x="6456645" y="5211481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7" name="テキスト ボックス 36"/>
          <p:cNvSpPr txBox="1"/>
          <p:nvPr/>
        </p:nvSpPr>
        <p:spPr>
          <a:xfrm>
            <a:off x="658580" y="429394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687257" y="42016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494125" y="430959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644008" y="42087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462711" y="431678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538783" y="42087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345651" y="431678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3954542"/>
            <a:ext cx="19111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 dirty="0" smtClean="0"/>
              <a:t>example time budget</a:t>
            </a:r>
            <a:endParaRPr kumimoji="1" lang="ja-JP" altLang="en-US" sz="1600" u="sng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86161" y="5244231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32ms decoder</a:t>
            </a:r>
          </a:p>
          <a:p>
            <a:r>
              <a:rPr kumimoji="1" lang="en-US" altLang="ja-JP" dirty="0"/>
              <a:t> </a:t>
            </a:r>
            <a:r>
              <a:rPr kumimoji="1" lang="en-US" altLang="ja-JP" dirty="0" smtClean="0"/>
              <a:t>      + display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403648" y="5244231"/>
            <a:ext cx="1340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10ms wireless link</a:t>
            </a:r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782474" y="5244231"/>
            <a:ext cx="1340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10ms wireless link</a:t>
            </a:r>
            <a:endParaRPr kumimoji="1" lang="ja-JP" altLang="en-US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553400" y="5244231"/>
            <a:ext cx="1340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10ms wireless link</a:t>
            </a:r>
            <a:endParaRPr kumimoji="1" lang="ja-JP" altLang="en-US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888149" y="5244231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32ms camera </a:t>
            </a:r>
          </a:p>
          <a:p>
            <a:r>
              <a:rPr kumimoji="1" lang="en-US" altLang="ja-JP" dirty="0" smtClean="0"/>
              <a:t>       + encoder</a:t>
            </a:r>
            <a:endParaRPr kumimoji="1" lang="ja-JP" altLang="en-US" dirty="0"/>
          </a:p>
        </p:txBody>
      </p:sp>
      <p:sp>
        <p:nvSpPr>
          <p:cNvPr id="52" name="右中かっこ 51"/>
          <p:cNvSpPr/>
          <p:nvPr/>
        </p:nvSpPr>
        <p:spPr bwMode="auto">
          <a:xfrm rot="5400000">
            <a:off x="4410520" y="1755352"/>
            <a:ext cx="281811" cy="86821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635896" y="6176337"/>
            <a:ext cx="17620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104 </a:t>
            </a:r>
            <a:r>
              <a:rPr kumimoji="1" lang="en-US" altLang="ja-JP" dirty="0" err="1" smtClean="0"/>
              <a:t>ms</a:t>
            </a:r>
            <a:r>
              <a:rPr kumimoji="1" lang="en-US" altLang="ja-JP" dirty="0" smtClean="0"/>
              <a:t> camera to display</a:t>
            </a:r>
            <a:endParaRPr kumimoji="1" lang="ja-JP" altLang="en-US" dirty="0"/>
          </a:p>
        </p:txBody>
      </p:sp>
      <p:sp>
        <p:nvSpPr>
          <p:cNvPr id="54" name="右中かっこ 53"/>
          <p:cNvSpPr/>
          <p:nvPr/>
        </p:nvSpPr>
        <p:spPr bwMode="auto">
          <a:xfrm rot="5400000">
            <a:off x="4410520" y="2512371"/>
            <a:ext cx="281811" cy="644799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228787" y="5825288"/>
            <a:ext cx="4221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</a:t>
            </a:r>
            <a:r>
              <a:rPr kumimoji="1" lang="en-US" altLang="ja-JP" dirty="0" smtClean="0"/>
              <a:t>0 </a:t>
            </a:r>
            <a:r>
              <a:rPr kumimoji="1" lang="en-US" altLang="ja-JP" dirty="0" err="1" smtClean="0"/>
              <a:t>ms</a:t>
            </a:r>
            <a:r>
              <a:rPr kumimoji="1" lang="en-US" altLang="ja-JP" dirty="0" smtClean="0"/>
              <a:t> end-to-end communication (measured at application layer)</a:t>
            </a:r>
            <a:endParaRPr kumimoji="1" lang="ja-JP" altLang="en-US" dirty="0"/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462" y="4430216"/>
            <a:ext cx="1188081" cy="654968"/>
          </a:xfrm>
          <a:prstGeom prst="rect">
            <a:avLst/>
          </a:prstGeom>
        </p:spPr>
      </p:pic>
      <p:grpSp>
        <p:nvGrpSpPr>
          <p:cNvPr id="59" name="グループ化 58"/>
          <p:cNvGrpSpPr/>
          <p:nvPr/>
        </p:nvGrpSpPr>
        <p:grpSpPr>
          <a:xfrm>
            <a:off x="7056326" y="4466416"/>
            <a:ext cx="799278" cy="628038"/>
            <a:chOff x="6444208" y="4477015"/>
            <a:chExt cx="1382512" cy="734465"/>
          </a:xfrm>
        </p:grpSpPr>
        <p:cxnSp>
          <p:nvCxnSpPr>
            <p:cNvPr id="60" name="直線矢印コネクタ 59"/>
            <p:cNvCxnSpPr/>
            <p:nvPr/>
          </p:nvCxnSpPr>
          <p:spPr bwMode="auto">
            <a:xfrm>
              <a:off x="6456645" y="4477015"/>
              <a:ext cx="1345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直線矢印コネクタ 60"/>
            <p:cNvCxnSpPr/>
            <p:nvPr/>
          </p:nvCxnSpPr>
          <p:spPr bwMode="auto">
            <a:xfrm>
              <a:off x="6456645" y="4656814"/>
              <a:ext cx="1345200" cy="77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直線矢印コネクタ 61"/>
            <p:cNvCxnSpPr/>
            <p:nvPr/>
          </p:nvCxnSpPr>
          <p:spPr bwMode="auto">
            <a:xfrm>
              <a:off x="6444208" y="4845515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直線矢印コネクタ 62"/>
            <p:cNvCxnSpPr/>
            <p:nvPr/>
          </p:nvCxnSpPr>
          <p:spPr bwMode="auto">
            <a:xfrm>
              <a:off x="6444208" y="5030728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直線矢印コネクタ 74"/>
            <p:cNvCxnSpPr/>
            <p:nvPr/>
          </p:nvCxnSpPr>
          <p:spPr bwMode="auto">
            <a:xfrm flipH="1">
              <a:off x="6456645" y="5211480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4" name="テキスト ボックス 63"/>
          <p:cNvSpPr txBox="1"/>
          <p:nvPr/>
        </p:nvSpPr>
        <p:spPr>
          <a:xfrm>
            <a:off x="8447046" y="42087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8253914" y="431678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016688" y="5244231"/>
            <a:ext cx="1340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10ms wireless link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305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Target performance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9"/>
            <a:ext cx="7918648" cy="4824535"/>
          </a:xfrm>
        </p:spPr>
        <p:txBody>
          <a:bodyPr>
            <a:normAutofit/>
          </a:bodyPr>
          <a:lstStyle/>
          <a:p>
            <a:r>
              <a:rPr lang="en-GB" altLang="en-US" sz="2000" dirty="0" smtClean="0"/>
              <a:t>Relative speed in an example scenario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altLang="en-US" sz="1800" dirty="0" smtClean="0"/>
              <a:t>The following vehicle starts to accelerate 2 seconds after the preceding vehicle started. Assuming 0.25 G=8.826 (km/h)/s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GB" altLang="en-US" dirty="0" smtClean="0"/>
              <a:t>Relative speed will be 8.826*2 = 17.7 km/h (~= 20km/h)</a:t>
            </a:r>
          </a:p>
          <a:p>
            <a:pPr marL="914400" lvl="1" indent="-457200">
              <a:buFont typeface="+mj-lt"/>
              <a:buAutoNum type="arabicPeriod"/>
            </a:pPr>
            <a:endParaRPr lang="en-GB" altLang="en-US" sz="1800" dirty="0" smtClean="0"/>
          </a:p>
          <a:p>
            <a:pPr marL="914400" lvl="1" indent="-457200">
              <a:buFont typeface="+mj-lt"/>
              <a:buAutoNum type="arabicPeriod"/>
            </a:pPr>
            <a:endParaRPr lang="en-GB" altLang="en-US" sz="1800" dirty="0"/>
          </a:p>
          <a:p>
            <a:pPr marL="914400" lvl="1" indent="-457200">
              <a:buFont typeface="+mj-lt"/>
              <a:buAutoNum type="arabicPeriod"/>
            </a:pPr>
            <a:endParaRPr lang="en-GB" altLang="en-US" sz="1800" dirty="0" smtClean="0"/>
          </a:p>
          <a:p>
            <a:pPr marL="914400" lvl="1" indent="-457200">
              <a:buFont typeface="+mj-lt"/>
              <a:buAutoNum type="arabicPeriod"/>
            </a:pPr>
            <a:endParaRPr lang="en-GB" altLang="en-US" sz="1800" dirty="0"/>
          </a:p>
          <a:p>
            <a:pPr marL="914400" lvl="1" indent="-457200">
              <a:buFont typeface="+mj-lt"/>
              <a:buAutoNum type="arabicPeriod"/>
            </a:pPr>
            <a:endParaRPr lang="en-GB" altLang="en-US" sz="18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GB" altLang="en-US" sz="1800" dirty="0" smtClean="0"/>
              <a:t>Propose target relative speed </a:t>
            </a:r>
            <a:r>
              <a:rPr lang="en-GB" altLang="en-US" sz="1800" dirty="0"/>
              <a:t>of ~60x2=120 </a:t>
            </a:r>
            <a:r>
              <a:rPr lang="en-GB" altLang="en-US" sz="1800" dirty="0" smtClean="0"/>
              <a:t>km/h</a:t>
            </a:r>
            <a:br>
              <a:rPr lang="en-GB" altLang="en-US" sz="1800" dirty="0" smtClean="0"/>
            </a:br>
            <a:r>
              <a:rPr lang="en-GB" altLang="en-US" sz="1800" dirty="0" smtClean="0"/>
              <a:t>in </a:t>
            </a:r>
            <a:r>
              <a:rPr lang="en-GB" altLang="en-US" sz="1800" dirty="0"/>
              <a:t>urban scenario</a:t>
            </a:r>
            <a:endParaRPr lang="en-GB" altLang="en-US" sz="1800" dirty="0" smtClean="0"/>
          </a:p>
          <a:p>
            <a:endParaRPr lang="en-GB" altLang="en-US" sz="20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579" y="3315569"/>
            <a:ext cx="1188081" cy="65496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1180" y="3315569"/>
            <a:ext cx="1188081" cy="654968"/>
          </a:xfrm>
          <a:prstGeom prst="rect">
            <a:avLst/>
          </a:prstGeom>
        </p:spPr>
      </p:pic>
      <p:sp>
        <p:nvSpPr>
          <p:cNvPr id="8" name="右矢印 7"/>
          <p:cNvSpPr/>
          <p:nvPr/>
        </p:nvSpPr>
        <p:spPr bwMode="auto">
          <a:xfrm flipH="1">
            <a:off x="1331640" y="3970537"/>
            <a:ext cx="342064" cy="240990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40892" y="3917300"/>
            <a:ext cx="688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0.25 G</a:t>
            </a:r>
          </a:p>
          <a:p>
            <a:pPr algn="ctr"/>
            <a:r>
              <a:rPr kumimoji="1" lang="en-US" altLang="ja-JP" sz="1400" dirty="0" smtClean="0"/>
              <a:t>0 km/h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44787" y="3917300"/>
            <a:ext cx="688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0 G</a:t>
            </a:r>
          </a:p>
          <a:p>
            <a:pPr algn="ctr"/>
            <a:r>
              <a:rPr kumimoji="1" lang="en-US" altLang="ja-JP" sz="1400" dirty="0" smtClean="0"/>
              <a:t>0 km/h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15616" y="2915383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t=0</a:t>
            </a:r>
            <a:endParaRPr kumimoji="1" lang="ja-JP" altLang="en-US" sz="1600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5213" y="3309374"/>
            <a:ext cx="1188081" cy="654968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0303" y="3309374"/>
            <a:ext cx="1188081" cy="654968"/>
          </a:xfrm>
          <a:prstGeom prst="rect">
            <a:avLst/>
          </a:prstGeom>
        </p:spPr>
      </p:pic>
      <p:sp>
        <p:nvSpPr>
          <p:cNvPr id="15" name="右矢印 14"/>
          <p:cNvSpPr/>
          <p:nvPr/>
        </p:nvSpPr>
        <p:spPr bwMode="auto">
          <a:xfrm flipH="1">
            <a:off x="4900274" y="3964342"/>
            <a:ext cx="342064" cy="240990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076056" y="3917300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0.25 G</a:t>
            </a:r>
          </a:p>
          <a:p>
            <a:pPr algn="ctr"/>
            <a:r>
              <a:rPr kumimoji="1" lang="en-US" altLang="ja-JP" sz="1400" dirty="0" smtClean="0"/>
              <a:t>17.7 km/h</a:t>
            </a:r>
            <a:endParaRPr kumimoji="1" lang="ja-JP" altLang="en-US" sz="1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23910" y="3917300"/>
            <a:ext cx="673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0.25 G</a:t>
            </a:r>
          </a:p>
          <a:p>
            <a:pPr algn="ctr"/>
            <a:r>
              <a:rPr kumimoji="1" lang="en-US" altLang="ja-JP" sz="1400" dirty="0" smtClean="0"/>
              <a:t>0km/h</a:t>
            </a:r>
            <a:endParaRPr kumimoji="1" lang="ja-JP" altLang="en-US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84250" y="290918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t=2</a:t>
            </a:r>
            <a:endParaRPr kumimoji="1" lang="ja-JP" altLang="en-US" sz="1600" dirty="0"/>
          </a:p>
        </p:txBody>
      </p:sp>
      <p:sp>
        <p:nvSpPr>
          <p:cNvPr id="19" name="右矢印 18"/>
          <p:cNvSpPr/>
          <p:nvPr/>
        </p:nvSpPr>
        <p:spPr bwMode="auto">
          <a:xfrm flipH="1">
            <a:off x="6835750" y="3964342"/>
            <a:ext cx="342064" cy="240990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986862" y="3184029"/>
            <a:ext cx="3053362" cy="12564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4650448" y="3184029"/>
            <a:ext cx="3665967" cy="12564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882" y="5048446"/>
            <a:ext cx="2341266" cy="1323059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619309"/>
            <a:ext cx="1152128" cy="1752195"/>
          </a:xfrm>
          <a:prstGeom prst="rect">
            <a:avLst/>
          </a:prstGeom>
        </p:spPr>
      </p:pic>
      <p:cxnSp>
        <p:nvCxnSpPr>
          <p:cNvPr id="27" name="直線コネクタ 26"/>
          <p:cNvCxnSpPr/>
          <p:nvPr/>
        </p:nvCxnSpPr>
        <p:spPr bwMode="auto">
          <a:xfrm flipH="1">
            <a:off x="6732240" y="5495406"/>
            <a:ext cx="183239" cy="5978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40000"/>
                <a:lumOff val="6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 flipH="1">
            <a:off x="6640619" y="5353472"/>
            <a:ext cx="91621" cy="66781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40000"/>
                <a:lumOff val="6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223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N. V2V see-through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  <a:r>
              <a:rPr lang="en-US" dirty="0" smtClean="0"/>
              <a:t>:</a:t>
            </a:r>
            <a:r>
              <a:rPr lang="en-US" b="0" dirty="0" smtClean="0"/>
              <a:t> Vehicles share their own views to each other to construct see-through view</a:t>
            </a:r>
            <a:endParaRPr lang="en-US" b="0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the views are used for safety and driver/passengers usage</a:t>
            </a:r>
          </a:p>
          <a:p>
            <a:pPr lvl="1"/>
            <a:r>
              <a:rPr lang="en-US" dirty="0" smtClean="0"/>
              <a:t>example scenario: (1)platooning, (</a:t>
            </a:r>
            <a:r>
              <a:rPr lang="en-US" dirty="0"/>
              <a:t>2</a:t>
            </a:r>
            <a:r>
              <a:rPr lang="en-US" dirty="0" smtClean="0"/>
              <a:t>)urban traffic</a:t>
            </a:r>
            <a:endParaRPr lang="en-US" dirty="0"/>
          </a:p>
          <a:p>
            <a:r>
              <a:rPr lang="en-US" altLang="ja-JP" dirty="0"/>
              <a:t>Target </a:t>
            </a:r>
            <a:r>
              <a:rPr lang="en-US" altLang="ja-JP" dirty="0" smtClean="0"/>
              <a:t>performance</a:t>
            </a:r>
            <a:r>
              <a:rPr lang="en-US" dirty="0" smtClean="0"/>
              <a:t>: </a:t>
            </a:r>
          </a:p>
          <a:p>
            <a:pPr lvl="1"/>
            <a:r>
              <a:rPr lang="en-US" altLang="ja-JP" dirty="0" smtClean="0"/>
              <a:t>&gt;1 </a:t>
            </a:r>
            <a:r>
              <a:rPr lang="en-US" altLang="ja-JP" dirty="0" err="1"/>
              <a:t>Gbps</a:t>
            </a:r>
            <a:r>
              <a:rPr lang="en-US" altLang="ja-JP" dirty="0"/>
              <a:t> </a:t>
            </a:r>
            <a:r>
              <a:rPr lang="en-US" altLang="ja-JP" dirty="0" smtClean="0"/>
              <a:t>max data rate</a:t>
            </a:r>
          </a:p>
          <a:p>
            <a:pPr lvl="1"/>
            <a:r>
              <a:rPr lang="en-US" altLang="ja-JP" dirty="0" smtClean="0"/>
              <a:t>10 </a:t>
            </a:r>
            <a:r>
              <a:rPr lang="en-US" altLang="ja-JP" dirty="0" err="1" smtClean="0"/>
              <a:t>ms</a:t>
            </a:r>
            <a:r>
              <a:rPr lang="en-US" altLang="ja-JP" dirty="0" smtClean="0"/>
              <a:t> end-to-end latency at the application layer</a:t>
            </a:r>
            <a:br>
              <a:rPr lang="en-US" altLang="ja-JP" dirty="0" smtClean="0"/>
            </a:br>
            <a:r>
              <a:rPr lang="en-US" altLang="ja-JP" dirty="0" smtClean="0"/>
              <a:t>per single wireless link </a:t>
            </a:r>
            <a:endParaRPr lang="en-US" altLang="ja-JP" dirty="0"/>
          </a:p>
          <a:p>
            <a:pPr lvl="1"/>
            <a:r>
              <a:rPr lang="en-US" altLang="ja-JP" dirty="0" smtClean="0"/>
              <a:t>~120 km/h relative speed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557804" y="6475413"/>
            <a:ext cx="198612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7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0" dirty="0" smtClean="0"/>
              <a:t>This submission proposed applications and use case to add to 11bd use case. </a:t>
            </a:r>
          </a:p>
          <a:p>
            <a:pPr marL="0" indent="0">
              <a:buNone/>
            </a:pPr>
            <a:r>
              <a:rPr lang="en-US" altLang="ja-JP" sz="2200" b="0" dirty="0" smtClean="0"/>
              <a:t>V2V See-through is a use case using 60 GHz band. And the band may also contribute to the realization of high-data rate Infrastructure Applications.</a:t>
            </a:r>
          </a:p>
          <a:p>
            <a:pPr marL="0" indent="0">
              <a:buNone/>
            </a:pPr>
            <a:r>
              <a:rPr lang="en-US" altLang="ja-JP" sz="2200" b="0" dirty="0"/>
              <a:t>In both cases, 60 GHz V2X communications/applications are used to complement 5.9 GHz V2X communications/applications rather than replacing </a:t>
            </a:r>
            <a:r>
              <a:rPr lang="en-US" altLang="ja-JP" sz="2200" b="0" dirty="0" smtClean="0"/>
              <a:t>them.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000" dirty="0" smtClean="0"/>
              <a:t>[1] 11-18/1323r02 </a:t>
            </a:r>
            <a:r>
              <a:rPr lang="en-US" altLang="ja-JP" sz="2000" dirty="0"/>
              <a:t>NGV SG Use Cases</a:t>
            </a:r>
          </a:p>
          <a:p>
            <a:pPr marL="0" indent="0">
              <a:buNone/>
            </a:pPr>
            <a:r>
              <a:rPr lang="en-US" sz="2000" dirty="0" smtClean="0"/>
              <a:t>[</a:t>
            </a:r>
            <a:r>
              <a:rPr lang="en-US" sz="2000" dirty="0"/>
              <a:t>2] 11-18/1977r05 </a:t>
            </a:r>
            <a:r>
              <a:rPr lang="en-US" sz="2000" dirty="0" smtClean="0"/>
              <a:t>Use </a:t>
            </a:r>
            <a:r>
              <a:rPr lang="en-US" sz="2000" dirty="0"/>
              <a:t>Cases for NGV using High Data </a:t>
            </a:r>
            <a:r>
              <a:rPr lang="en-US" sz="2000" dirty="0" smtClean="0"/>
              <a:t>Rate</a:t>
            </a:r>
          </a:p>
          <a:p>
            <a:pPr marL="0" indent="0">
              <a:buNone/>
            </a:pPr>
            <a:r>
              <a:rPr lang="en-US" sz="2000" dirty="0" smtClean="0"/>
              <a:t>[3] Kei </a:t>
            </a:r>
            <a:r>
              <a:rPr lang="en-US" sz="2000" dirty="0" err="1"/>
              <a:t>Sakaguchi</a:t>
            </a:r>
            <a:r>
              <a:rPr lang="en-US" sz="2000" dirty="0"/>
              <a:t>, et. al., “Where, When, and How </a:t>
            </a:r>
            <a:r>
              <a:rPr lang="en-US" sz="2000" dirty="0" err="1"/>
              <a:t>mmWave</a:t>
            </a:r>
            <a:r>
              <a:rPr lang="en-US" sz="2000" dirty="0"/>
              <a:t> is Used in 5G and Beyond,”  IEICE Trans. Electron., vol.E100-C, No.10, </a:t>
            </a:r>
            <a:r>
              <a:rPr lang="en-US" sz="2000" dirty="0" smtClean="0"/>
              <a:t>October </a:t>
            </a:r>
            <a:r>
              <a:rPr lang="en-US" sz="2000" dirty="0"/>
              <a:t>2017</a:t>
            </a:r>
          </a:p>
          <a:p>
            <a:pPr marL="0" indent="0">
              <a:buNone/>
            </a:pPr>
            <a:r>
              <a:rPr lang="en-US" sz="2000" dirty="0" smtClean="0"/>
              <a:t>[4] 11-19/0100r0 preliminary </a:t>
            </a:r>
            <a:r>
              <a:rPr lang="en-US" sz="2000" dirty="0"/>
              <a:t>test results of 11ad-based 60GHz </a:t>
            </a:r>
            <a:r>
              <a:rPr lang="en-US" sz="2000" dirty="0" err="1"/>
              <a:t>mmW</a:t>
            </a:r>
            <a:r>
              <a:rPr lang="en-US" sz="2000" dirty="0"/>
              <a:t> for V2I use </a:t>
            </a:r>
            <a:r>
              <a:rPr lang="en-US" sz="2000" dirty="0" smtClean="0"/>
              <a:t>cases</a:t>
            </a:r>
          </a:p>
          <a:p>
            <a:pPr marL="0" indent="0">
              <a:buNone/>
            </a:pPr>
            <a:r>
              <a:rPr lang="en-US" sz="2000" dirty="0" smtClean="0"/>
              <a:t>[5</a:t>
            </a:r>
            <a:r>
              <a:rPr lang="en-US" sz="2000" dirty="0"/>
              <a:t>] ECE/TRANS/WP.29/2015/84 Proposal for Supplement 2 to the 04 series of amendments </a:t>
            </a:r>
            <a:r>
              <a:rPr lang="en-US" sz="2000" dirty="0" smtClean="0"/>
              <a:t>to Regulation </a:t>
            </a:r>
            <a:r>
              <a:rPr lang="en-US" sz="2000" dirty="0"/>
              <a:t>No. 46 (Devices for indirect vision)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</a:t>
            </a:r>
            <a:r>
              <a:rPr lang="en-US" dirty="0"/>
              <a:t>you agree to adopt </a:t>
            </a:r>
            <a:r>
              <a:rPr lang="en-US" dirty="0" smtClean="0"/>
              <a:t>the text changes on “4. Infrastructure Applications” proposed in </a:t>
            </a:r>
            <a:r>
              <a:rPr lang="en-US" dirty="0"/>
              <a:t>slide </a:t>
            </a:r>
            <a:r>
              <a:rPr lang="en-US" dirty="0" smtClean="0"/>
              <a:t>7 to </a:t>
            </a:r>
            <a:br>
              <a:rPr lang="en-US" dirty="0" smtClean="0"/>
            </a:br>
            <a:r>
              <a:rPr lang="en-US" altLang="ja-JP" dirty="0" smtClean="0"/>
              <a:t>11-18/1323r02 NGV SG </a:t>
            </a:r>
            <a:r>
              <a:rPr lang="en-US" altLang="ja-JP" dirty="0"/>
              <a:t>U</a:t>
            </a:r>
            <a:r>
              <a:rPr lang="en-US" altLang="ja-JP" dirty="0" smtClean="0"/>
              <a:t>se Cases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 /N /A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94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1148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Do </a:t>
            </a:r>
            <a:r>
              <a:rPr lang="en-US" altLang="ja-JP" dirty="0"/>
              <a:t>you agree to </a:t>
            </a:r>
            <a:r>
              <a:rPr lang="en-US" altLang="ja-JP" dirty="0" smtClean="0"/>
              <a:t>add </a:t>
            </a:r>
            <a:r>
              <a:rPr lang="en-US" altLang="ja-JP" dirty="0"/>
              <a:t>the </a:t>
            </a:r>
            <a:r>
              <a:rPr lang="en-US" altLang="ja-JP" dirty="0" smtClean="0"/>
              <a:t>“V2V See-through” </a:t>
            </a:r>
            <a:r>
              <a:rPr lang="en-US" altLang="ja-JP" dirty="0"/>
              <a:t>use case on slide </a:t>
            </a:r>
            <a:r>
              <a:rPr lang="en-US" altLang="ja-JP" dirty="0" smtClean="0"/>
              <a:t>14 </a:t>
            </a:r>
            <a:r>
              <a:rPr lang="en-US" altLang="ja-JP" dirty="0"/>
              <a:t>to </a:t>
            </a:r>
            <a:r>
              <a:rPr lang="en-US" altLang="ja-JP" dirty="0" smtClean="0"/>
              <a:t>11-18/1323r02 </a:t>
            </a:r>
            <a:r>
              <a:rPr lang="en-US" altLang="ja-JP" dirty="0"/>
              <a:t>NGV SG U</a:t>
            </a:r>
            <a:r>
              <a:rPr lang="en-US" altLang="ja-JP" dirty="0" smtClean="0"/>
              <a:t>se Cases?</a:t>
            </a:r>
            <a:endParaRPr lang="en-US" altLang="ja-JP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altLang="ja-JP" dirty="0" smtClean="0"/>
              <a:t>Y /N /A </a:t>
            </a:r>
            <a:endParaRPr lang="en-US" altLang="ja-JP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3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8206680" cy="3957527"/>
          </a:xfrm>
        </p:spPr>
        <p:txBody>
          <a:bodyPr>
            <a:noAutofit/>
          </a:bodyPr>
          <a:lstStyle/>
          <a:p>
            <a:r>
              <a:rPr lang="en-GB" altLang="en-US" sz="2200" dirty="0" smtClean="0"/>
              <a:t>This submission discusses use cases for 11bd [1] using high data rate</a:t>
            </a:r>
          </a:p>
          <a:p>
            <a:pPr lvl="1"/>
            <a:r>
              <a:rPr lang="en-GB" altLang="en-US" sz="1900" dirty="0" smtClean="0"/>
              <a:t>Reviews discussion and feedbacks to the initial proposal [2] during/after Bangkok meeting.</a:t>
            </a:r>
          </a:p>
          <a:p>
            <a:r>
              <a:rPr lang="en-GB" altLang="en-US" sz="2200" dirty="0" smtClean="0"/>
              <a:t>We propose:</a:t>
            </a:r>
          </a:p>
          <a:p>
            <a:pPr lvl="1"/>
            <a:r>
              <a:rPr lang="en-GB" altLang="en-US" sz="1900" dirty="0" smtClean="0"/>
              <a:t>to add a use case “V2V See-through” as one of the use cases for 11bd, that is supposed to be enabled using 60 GHz band due to high data rate requirements.</a:t>
            </a:r>
          </a:p>
          <a:p>
            <a:pPr lvl="1"/>
            <a:r>
              <a:rPr lang="en-GB" altLang="en-US" sz="1900" dirty="0" smtClean="0"/>
              <a:t>to add application examples for uploading to the RSUs to the existing use case, “4</a:t>
            </a:r>
            <a:r>
              <a:rPr lang="en-GB" altLang="en-US" sz="1900" dirty="0"/>
              <a:t>. Infrastructure </a:t>
            </a:r>
            <a:r>
              <a:rPr lang="en-GB" altLang="en-US" sz="1900" dirty="0" smtClean="0"/>
              <a:t>Applications,” which currently defines downloading applications. Proposed applications are supposed to be enabled by 5.9 GHz or 60 GHz technologies.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4" name="正方形/長方形 3"/>
          <p:cNvSpPr/>
          <p:nvPr/>
        </p:nvSpPr>
        <p:spPr>
          <a:xfrm>
            <a:off x="3707904" y="5877272"/>
            <a:ext cx="45717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/>
              <a:t>[1] 11-18/1323r02 NGV SG Use </a:t>
            </a:r>
            <a:r>
              <a:rPr lang="en-US" altLang="ja-JP" sz="1400" dirty="0" smtClean="0"/>
              <a:t>Cases</a:t>
            </a:r>
          </a:p>
          <a:p>
            <a:r>
              <a:rPr lang="en-US" altLang="ja-JP" sz="1400" dirty="0"/>
              <a:t>[2] 11-18/1977r05 Use Cases for NGV using High Data </a:t>
            </a:r>
            <a:r>
              <a:rPr lang="en-US" altLang="ja-JP" sz="1400" dirty="0" smtClean="0"/>
              <a:t>Rate</a:t>
            </a:r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during Bangkok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42442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the proposed use case “</a:t>
            </a:r>
            <a:r>
              <a:rPr lang="en-US" altLang="ja-JP" dirty="0" smtClean="0"/>
              <a:t>Traffic </a:t>
            </a:r>
            <a:r>
              <a:rPr lang="en-US" altLang="ja-JP" dirty="0"/>
              <a:t>Offloading to 60 GHz </a:t>
            </a:r>
            <a:r>
              <a:rPr lang="en-US" altLang="ja-JP" dirty="0" smtClean="0"/>
              <a:t>band,”</a:t>
            </a:r>
          </a:p>
          <a:p>
            <a:pPr lvl="1"/>
            <a:r>
              <a:rPr lang="en-US" altLang="ja-JP" dirty="0"/>
              <a:t>The majority was </a:t>
            </a:r>
            <a:r>
              <a:rPr lang="en-US" altLang="ja-JP" dirty="0" smtClean="0"/>
              <a:t>not-in-favor </a:t>
            </a:r>
            <a:r>
              <a:rPr lang="en-US" altLang="ja-JP" dirty="0"/>
              <a:t>or abstaining to the SP </a:t>
            </a:r>
            <a:r>
              <a:rPr lang="en-US" altLang="ja-JP" dirty="0" smtClean="0"/>
              <a:t>during NGV Bangkok meeting in Nov.’18.</a:t>
            </a:r>
          </a:p>
          <a:p>
            <a:pPr lvl="1"/>
            <a:r>
              <a:rPr lang="en-US" dirty="0" smtClean="0"/>
              <a:t>SP results: 14Y /12N/22A, Motion not taken</a:t>
            </a:r>
            <a:endParaRPr lang="en-US" dirty="0"/>
          </a:p>
          <a:p>
            <a:r>
              <a:rPr lang="en-US" altLang="ja-JP" dirty="0"/>
              <a:t>P</a:t>
            </a:r>
            <a:r>
              <a:rPr lang="en-US" altLang="ja-JP" dirty="0" smtClean="0"/>
              <a:t>roposed another use </a:t>
            </a:r>
            <a:r>
              <a:rPr lang="en-US" altLang="ja-JP" dirty="0"/>
              <a:t>case, “Rich Sensor Sharing,” was voted </a:t>
            </a:r>
            <a:r>
              <a:rPr lang="en-US" altLang="ja-JP" dirty="0" smtClean="0"/>
              <a:t>down.</a:t>
            </a:r>
          </a:p>
          <a:p>
            <a:pPr lvl="1"/>
            <a:r>
              <a:rPr lang="en-US" altLang="ja-JP" dirty="0" smtClean="0"/>
              <a:t>SP </a:t>
            </a:r>
            <a:r>
              <a:rPr lang="en-US" altLang="ja-JP" dirty="0"/>
              <a:t>result: 22Y/7N/13A, Motion result: 20Y/8N/12A(failed)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Question focused on:</a:t>
            </a:r>
          </a:p>
          <a:p>
            <a:pPr lvl="1"/>
            <a:r>
              <a:rPr lang="en-US" dirty="0" smtClean="0"/>
              <a:t>“11ax or 11ad/ay may realize </a:t>
            </a:r>
            <a:r>
              <a:rPr lang="en-US" altLang="ja-JP" dirty="0"/>
              <a:t>“Traffic Offloading to 60 GHz </a:t>
            </a:r>
            <a:r>
              <a:rPr lang="en-US" altLang="ja-JP" dirty="0" smtClean="0"/>
              <a:t>band.” A</a:t>
            </a:r>
            <a:r>
              <a:rPr lang="en-US" dirty="0" smtClean="0"/>
              <a:t>lso, Meaning of “Traffic Offloading” is unclear.”</a:t>
            </a:r>
          </a:p>
          <a:p>
            <a:pPr lvl="1"/>
            <a:r>
              <a:rPr lang="en-US" dirty="0" smtClean="0"/>
              <a:t>“Lack of feasibility study especially on V2I scenario”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41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“11ax </a:t>
            </a:r>
            <a:r>
              <a:rPr lang="en-US" altLang="ja-JP" sz="2800" dirty="0"/>
              <a:t>or 11ad/ay may realize it. Also, the meaning of “Traffic Offloading” is unclear</a:t>
            </a:r>
            <a:r>
              <a:rPr lang="en-US" altLang="ja-JP" sz="2800" dirty="0" smtClean="0"/>
              <a:t>.”</a:t>
            </a:r>
            <a:endParaRPr lang="en-US" altLang="ja-JP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8206680" cy="388843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previous proposal [2] failed to distinguish 11ac/ad/ay applications and V2X applications that should be focused in NGV/11bd.</a:t>
            </a:r>
          </a:p>
          <a:p>
            <a:r>
              <a:rPr lang="en-US" sz="2000" dirty="0" smtClean="0"/>
              <a:t>Example applications we would like to propose to NGV/11bd are: </a:t>
            </a:r>
            <a:br>
              <a:rPr lang="en-US" sz="2000" dirty="0" smtClean="0"/>
            </a:br>
            <a:r>
              <a:rPr lang="en-US" sz="2000" dirty="0" smtClean="0"/>
              <a:t>downloading HD map, uploading pictures </a:t>
            </a:r>
            <a:r>
              <a:rPr lang="en-US" sz="2000" dirty="0"/>
              <a:t>of </a:t>
            </a:r>
            <a:r>
              <a:rPr lang="en-US" sz="2000" dirty="0" smtClean="0"/>
              <a:t>obstacles, </a:t>
            </a:r>
            <a:r>
              <a:rPr lang="en-US" sz="2000" dirty="0"/>
              <a:t>or potentially </a:t>
            </a:r>
            <a:r>
              <a:rPr lang="en-US" sz="2000" dirty="0" smtClean="0"/>
              <a:t>sensor </a:t>
            </a:r>
            <a:r>
              <a:rPr lang="en-US" sz="2000" dirty="0"/>
              <a:t>data </a:t>
            </a:r>
            <a:r>
              <a:rPr lang="pt-BR" sz="2000" dirty="0" smtClean="0"/>
              <a:t>such </a:t>
            </a:r>
            <a:r>
              <a:rPr lang="pt-BR" sz="2000" dirty="0"/>
              <a:t>as camera, radar or LiDAR </a:t>
            </a:r>
            <a:r>
              <a:rPr lang="pt-BR" sz="2000" dirty="0" smtClean="0"/>
              <a:t>data </a:t>
            </a:r>
            <a:r>
              <a:rPr lang="en-US" sz="2000" dirty="0" smtClean="0"/>
              <a:t>to combine to HD maps[3] </a:t>
            </a:r>
            <a:r>
              <a:rPr lang="en-US" sz="2000" u="sng" dirty="0" smtClean="0"/>
              <a:t>in mobility scenarios</a:t>
            </a:r>
            <a:r>
              <a:rPr lang="en-US" sz="2000" dirty="0" smtClean="0"/>
              <a:t>.</a:t>
            </a:r>
          </a:p>
          <a:p>
            <a:pPr lvl="1"/>
            <a:r>
              <a:rPr lang="en-US" sz="1600" dirty="0" smtClean="0"/>
              <a:t>These applications are potentially realized by 5.9GHz-NGV, but </a:t>
            </a:r>
            <a:br>
              <a:rPr lang="en-US" sz="1600" dirty="0" smtClean="0"/>
            </a:br>
            <a:r>
              <a:rPr lang="en-US" sz="1600" dirty="0" smtClean="0"/>
              <a:t>should realized more efficiently </a:t>
            </a:r>
            <a:r>
              <a:rPr lang="en-US" altLang="ja-JP" sz="1600" dirty="0"/>
              <a:t>using 60 GHz band</a:t>
            </a:r>
            <a:r>
              <a:rPr lang="en-US" altLang="ja-JP" sz="1600" dirty="0" smtClean="0"/>
              <a:t>. </a:t>
            </a:r>
            <a:r>
              <a:rPr lang="en-US" sz="1600" dirty="0" smtClean="0"/>
              <a:t>(e.g. reducing </a:t>
            </a:r>
            <a:br>
              <a:rPr lang="en-US" sz="1600" dirty="0" smtClean="0"/>
            </a:br>
            <a:r>
              <a:rPr lang="en-US" sz="1600" dirty="0" smtClean="0"/>
              <a:t>congestion in 5.9GHz spectrum; providing more detailed map, ...)</a:t>
            </a:r>
            <a:endParaRPr lang="en-US" sz="1600" dirty="0"/>
          </a:p>
          <a:p>
            <a:pPr lvl="1"/>
            <a:r>
              <a:rPr lang="en-US" altLang="ja-JP" sz="1600" dirty="0" smtClean="0"/>
              <a:t>60 </a:t>
            </a:r>
            <a:r>
              <a:rPr lang="en-US" altLang="ja-JP" sz="1600" dirty="0"/>
              <a:t>GHz V2X communications/applications are used to complement </a:t>
            </a:r>
            <a:r>
              <a:rPr lang="en-US" altLang="ja-JP" sz="1600" dirty="0" smtClean="0"/>
              <a:t/>
            </a:r>
            <a:br>
              <a:rPr lang="en-US" altLang="ja-JP" sz="1600" dirty="0" smtClean="0"/>
            </a:br>
            <a:r>
              <a:rPr lang="en-US" altLang="ja-JP" sz="1600" dirty="0" smtClean="0"/>
              <a:t>5.9 </a:t>
            </a:r>
            <a:r>
              <a:rPr lang="en-US" altLang="ja-JP" sz="1600" dirty="0"/>
              <a:t>GHz V2X communications/applications rather than replacing </a:t>
            </a:r>
            <a:r>
              <a:rPr lang="en-US" altLang="ja-JP" sz="1600" dirty="0" smtClean="0"/>
              <a:t>them.</a:t>
            </a:r>
            <a:endParaRPr lang="en-US" sz="1600" dirty="0" smtClean="0"/>
          </a:p>
          <a:p>
            <a:pPr lvl="1"/>
            <a:r>
              <a:rPr lang="en-US" sz="1600" dirty="0"/>
              <a:t>D</a:t>
            </a:r>
            <a:r>
              <a:rPr lang="en-US" sz="1600" dirty="0" smtClean="0"/>
              <a:t>ownloading HD map is already covered by use case 4 in [1]. We propose </a:t>
            </a:r>
            <a:br>
              <a:rPr lang="en-US" sz="1600" dirty="0" smtClean="0"/>
            </a:br>
            <a:r>
              <a:rPr lang="en-US" sz="1600" dirty="0" smtClean="0"/>
              <a:t>to add the other applications shown above, which are related to uploading.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271" y="3663837"/>
            <a:ext cx="1796217" cy="1002540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8172400" y="4324247"/>
            <a:ext cx="879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~60km/h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右矢印 20"/>
          <p:cNvSpPr/>
          <p:nvPr/>
        </p:nvSpPr>
        <p:spPr bwMode="auto">
          <a:xfrm rot="2627743">
            <a:off x="8043803" y="4431806"/>
            <a:ext cx="257193" cy="298173"/>
          </a:xfrm>
          <a:prstGeom prst="rightArrow">
            <a:avLst>
              <a:gd name="adj1" fmla="val 50000"/>
              <a:gd name="adj2" fmla="val 38733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875213" y="5643914"/>
            <a:ext cx="4248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[3] Kei </a:t>
            </a:r>
            <a:r>
              <a:rPr kumimoji="1" lang="en-US" altLang="ja-JP" sz="1400" dirty="0" err="1" smtClean="0"/>
              <a:t>Sakaguchi</a:t>
            </a:r>
            <a:r>
              <a:rPr kumimoji="1" lang="en-US" altLang="ja-JP" sz="1400" dirty="0" smtClean="0"/>
              <a:t>, et. al., “Where, When, and How </a:t>
            </a:r>
            <a:r>
              <a:rPr kumimoji="1" lang="en-US" altLang="ja-JP" sz="1400" dirty="0" err="1" smtClean="0"/>
              <a:t>mmWave</a:t>
            </a:r>
            <a:r>
              <a:rPr kumimoji="1" lang="en-US" altLang="ja-JP" sz="1400" dirty="0" smtClean="0"/>
              <a:t> is Used in 5G and Beyond,”  IEICE Trans. Electron., vol.E100-C, No.10, October 2017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99735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ja-JP" dirty="0" smtClean="0"/>
              <a:t>“Lack </a:t>
            </a:r>
            <a:r>
              <a:rPr lang="en-US" altLang="ja-JP" dirty="0"/>
              <a:t>of feasibility study especially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on </a:t>
            </a:r>
            <a:r>
              <a:rPr lang="en-US" altLang="ja-JP" dirty="0"/>
              <a:t>V2I </a:t>
            </a:r>
            <a:r>
              <a:rPr lang="en-US" altLang="ja-JP" dirty="0" smtClean="0"/>
              <a:t>scenario”</a:t>
            </a:r>
            <a:endParaRPr lang="en-US" altLang="ja-JP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350696" cy="3744416"/>
          </a:xfrm>
        </p:spPr>
        <p:txBody>
          <a:bodyPr>
            <a:normAutofit/>
          </a:bodyPr>
          <a:lstStyle/>
          <a:p>
            <a:r>
              <a:rPr lang="en-US" sz="1800" dirty="0" smtClean="0"/>
              <a:t>We have conducted several testing and demonstration using actual 11ad devices. We ran 60-100km/h tests as reported in [4].</a:t>
            </a:r>
          </a:p>
          <a:p>
            <a:pPr lvl="1"/>
            <a:r>
              <a:rPr lang="en-US" sz="1400" dirty="0" smtClean="0"/>
              <a:t>11ad PHY worked</a:t>
            </a:r>
            <a:r>
              <a:rPr lang="ja-JP" altLang="en-US" sz="1400" dirty="0"/>
              <a:t> </a:t>
            </a:r>
            <a:r>
              <a:rPr lang="en-US" altLang="ja-JP" sz="1400" dirty="0" smtClean="0"/>
              <a:t>well</a:t>
            </a:r>
            <a:r>
              <a:rPr lang="en-US" sz="1400" dirty="0" smtClean="0"/>
              <a:t>, and realized &gt;1Gbps</a:t>
            </a:r>
            <a:r>
              <a:rPr lang="en-US" sz="1400" dirty="0"/>
              <a:t>. </a:t>
            </a:r>
            <a:r>
              <a:rPr lang="en-US" sz="1400" dirty="0" smtClean="0"/>
              <a:t>It was shown that </a:t>
            </a:r>
            <a:r>
              <a:rPr lang="en-US" sz="1400" dirty="0"/>
              <a:t>i</a:t>
            </a:r>
            <a:r>
              <a:rPr lang="en-US" sz="1400" dirty="0" smtClean="0"/>
              <a:t>t </a:t>
            </a:r>
            <a:r>
              <a:rPr lang="en-US" sz="1400" dirty="0"/>
              <a:t>can transfer </a:t>
            </a:r>
            <a:r>
              <a:rPr lang="en-US" sz="1400" dirty="0" smtClean="0"/>
              <a:t>100-1000 </a:t>
            </a:r>
            <a:r>
              <a:rPr lang="en-US" sz="1400" dirty="0" err="1" smtClean="0"/>
              <a:t>MBytes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en-US" sz="1400" dirty="0" smtClean="0"/>
              <a:t>per </a:t>
            </a:r>
            <a:r>
              <a:rPr lang="en-US" sz="1400" dirty="0"/>
              <a:t>one RSU at 60km/h depending on vehicles connecting to the RSU.</a:t>
            </a:r>
            <a:endParaRPr lang="en-US" sz="1400" dirty="0" smtClean="0"/>
          </a:p>
          <a:p>
            <a:pPr lvl="1"/>
            <a:r>
              <a:rPr lang="en-US" sz="1400" dirty="0" smtClean="0"/>
              <a:t>The PHY has suitable characteristic for “short time” uploading/downloading in several seconds and </a:t>
            </a:r>
            <a:br>
              <a:rPr lang="en-US" sz="1400" dirty="0" smtClean="0"/>
            </a:br>
            <a:r>
              <a:rPr lang="en-US" sz="1400" dirty="0" smtClean="0"/>
              <a:t>will enable applications shown in the previous slide.</a:t>
            </a:r>
          </a:p>
          <a:p>
            <a:r>
              <a:rPr lang="en-US" sz="1800" dirty="0" smtClean="0"/>
              <a:t>Besides the T-put measurements, our other tests show initial link setup delay performance.</a:t>
            </a:r>
          </a:p>
          <a:p>
            <a:pPr lvl="1"/>
            <a:r>
              <a:rPr lang="en-US" sz="1400" dirty="0" smtClean="0"/>
              <a:t>We observe &lt;500 </a:t>
            </a:r>
            <a:r>
              <a:rPr lang="en-US" sz="1400" dirty="0" err="1" smtClean="0"/>
              <a:t>ms</a:t>
            </a:r>
            <a:r>
              <a:rPr lang="en-US" sz="1400" dirty="0" smtClean="0"/>
              <a:t> delay</a:t>
            </a:r>
            <a:r>
              <a:rPr lang="en-US" altLang="ja-JP" sz="1400" dirty="0"/>
              <a:t> in typical cases</a:t>
            </a:r>
            <a:r>
              <a:rPr lang="en-US" sz="1400" dirty="0" smtClean="0"/>
              <a:t> without security procedure, </a:t>
            </a:r>
            <a:r>
              <a:rPr lang="en-US" altLang="ja-JP" sz="1400" dirty="0" smtClean="0"/>
              <a:t>with </a:t>
            </a:r>
            <a:r>
              <a:rPr lang="en-US" altLang="ja-JP" sz="1400" dirty="0"/>
              <a:t>optimized parameters </a:t>
            </a:r>
            <a:r>
              <a:rPr lang="en-US" altLang="ja-JP" sz="1400" dirty="0" smtClean="0"/>
              <a:t>compliant with 11ad, </a:t>
            </a:r>
            <a:r>
              <a:rPr lang="en-US" sz="1400" dirty="0" smtClean="0"/>
              <a:t>but also measured &gt;5 sec delay in some cases. </a:t>
            </a:r>
          </a:p>
          <a:p>
            <a:pPr lvl="1"/>
            <a:r>
              <a:rPr lang="en-US" sz="1400" dirty="0" smtClean="0"/>
              <a:t>We would propose to consider improvement/optimization on higher MAC/MLME procedures (e.g. active scanning procedure) or consider OCB to support mobility required by the proposed applications.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55880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837402"/>
            <a:ext cx="2009430" cy="125589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59"/>
          <a:stretch/>
        </p:blipFill>
        <p:spPr>
          <a:xfrm>
            <a:off x="2573097" y="4890180"/>
            <a:ext cx="1854887" cy="1188461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79512" y="6002124"/>
            <a:ext cx="5249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/>
              <a:t>[4] 11-19/0100r0 preliminary </a:t>
            </a:r>
            <a:r>
              <a:rPr lang="en-US" altLang="ja-JP" sz="1400" dirty="0"/>
              <a:t>test results of 11ad-based 60GHz </a:t>
            </a:r>
            <a:r>
              <a:rPr lang="en-US" altLang="ja-JP" sz="1400" dirty="0" err="1"/>
              <a:t>mmW</a:t>
            </a:r>
            <a:r>
              <a:rPr lang="en-US" altLang="ja-JP" sz="1400" dirty="0"/>
              <a:t> 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en-US" altLang="ja-JP" sz="1400" dirty="0" smtClean="0"/>
              <a:t>for </a:t>
            </a:r>
            <a:r>
              <a:rPr lang="en-US" altLang="ja-JP" sz="1400" dirty="0"/>
              <a:t>V2I use cases </a:t>
            </a:r>
            <a:r>
              <a:rPr lang="en-US" altLang="ja-JP" sz="1400" dirty="0" smtClean="0"/>
              <a:t>– measured in Japan, Nov.18</a:t>
            </a:r>
            <a:endParaRPr lang="en-US" altLang="ja-JP" sz="1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220" y="4890180"/>
            <a:ext cx="1785504" cy="1237718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5460180" y="6021288"/>
            <a:ext cx="24961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/>
              <a:t>Measured in Singapore, Jan.19</a:t>
            </a:r>
            <a:endParaRPr lang="en-US" altLang="ja-JP" sz="1400" dirty="0"/>
          </a:p>
        </p:txBody>
      </p:sp>
      <p:cxnSp>
        <p:nvCxnSpPr>
          <p:cNvPr id="13" name="直線矢印コネクタ 12"/>
          <p:cNvCxnSpPr/>
          <p:nvPr/>
        </p:nvCxnSpPr>
        <p:spPr bwMode="auto">
          <a:xfrm flipH="1" flipV="1">
            <a:off x="6444208" y="5157192"/>
            <a:ext cx="1296144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テキスト ボックス 13"/>
          <p:cNvSpPr txBox="1"/>
          <p:nvPr/>
        </p:nvSpPr>
        <p:spPr>
          <a:xfrm>
            <a:off x="7668344" y="5262299"/>
            <a:ext cx="14943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6sec delay after </a:t>
            </a:r>
          </a:p>
          <a:p>
            <a:r>
              <a:rPr kumimoji="1" lang="en-US" altLang="ja-JP" dirty="0" smtClean="0"/>
              <a:t>the beacon detection </a:t>
            </a:r>
            <a:br>
              <a:rPr kumimoji="1" lang="en-US" altLang="ja-JP" dirty="0" smtClean="0"/>
            </a:br>
            <a:r>
              <a:rPr kumimoji="1" lang="en-US" altLang="ja-JP" dirty="0" smtClean="0"/>
              <a:t>to completion of </a:t>
            </a:r>
            <a:br>
              <a:rPr kumimoji="1" lang="en-US" altLang="ja-JP" dirty="0" smtClean="0"/>
            </a:br>
            <a:r>
              <a:rPr kumimoji="1" lang="en-US" altLang="ja-JP" dirty="0" smtClean="0"/>
              <a:t>the association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239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altLang="ja-JP" sz="2200" dirty="0" smtClean="0"/>
              <a:t>Propose to add </a:t>
            </a:r>
            <a:r>
              <a:rPr lang="en-GB" altLang="en-US" sz="2200" dirty="0" smtClean="0"/>
              <a:t>application </a:t>
            </a:r>
            <a:r>
              <a:rPr lang="en-GB" altLang="en-US" sz="2200" dirty="0"/>
              <a:t>examples </a:t>
            </a:r>
            <a:r>
              <a:rPr lang="en-GB" altLang="en-US" sz="2200" u="sng" dirty="0"/>
              <a:t>using </a:t>
            </a:r>
            <a:r>
              <a:rPr lang="en-GB" altLang="en-US" sz="2200" u="sng" dirty="0" smtClean="0"/>
              <a:t>uploading</a:t>
            </a:r>
            <a:r>
              <a:rPr lang="en-GB" altLang="en-US" sz="2200" dirty="0" smtClean="0"/>
              <a:t> </a:t>
            </a:r>
            <a:r>
              <a:rPr lang="en-GB" altLang="en-US" sz="2200" dirty="0"/>
              <a:t>to RSUs to “4. Infrastructure </a:t>
            </a:r>
            <a:r>
              <a:rPr lang="en-GB" altLang="en-US" sz="2200" dirty="0" smtClean="0"/>
              <a:t>Applications.”</a:t>
            </a:r>
          </a:p>
          <a:p>
            <a:pPr lvl="1"/>
            <a:r>
              <a:rPr lang="en-GB" altLang="en-US" sz="1900" dirty="0" smtClean="0"/>
              <a:t>Currently the use case description mentions about downloading</a:t>
            </a:r>
          </a:p>
          <a:p>
            <a:pPr lvl="1"/>
            <a:r>
              <a:rPr lang="en-GB" altLang="en-US" sz="1900" dirty="0" smtClean="0"/>
              <a:t>The applications are </a:t>
            </a:r>
            <a:r>
              <a:rPr lang="en-GB" altLang="en-US" sz="1900" dirty="0"/>
              <a:t>enabled by </a:t>
            </a:r>
            <a:r>
              <a:rPr lang="en-GB" altLang="en-US" sz="1900" dirty="0" smtClean="0"/>
              <a:t>5.9GHz </a:t>
            </a:r>
            <a:r>
              <a:rPr lang="en-GB" altLang="en-US" sz="1900" dirty="0"/>
              <a:t>technologies</a:t>
            </a:r>
            <a:r>
              <a:rPr lang="en-GB" altLang="en-US" sz="1900" dirty="0" smtClean="0"/>
              <a:t>, and optionally by 60 GHz</a:t>
            </a:r>
          </a:p>
          <a:p>
            <a:pPr lvl="1"/>
            <a:r>
              <a:rPr lang="en-US" altLang="ja-JP" sz="1900" dirty="0" smtClean="0"/>
              <a:t>We withdraw proposal for “Traffic Offloading” that is realized only with </a:t>
            </a:r>
            <a:r>
              <a:rPr lang="en-US" altLang="ja-JP" sz="1900" dirty="0"/>
              <a:t>60 </a:t>
            </a:r>
            <a:r>
              <a:rPr lang="en-US" altLang="ja-JP" sz="1900" dirty="0" smtClean="0"/>
              <a:t>GHz band.</a:t>
            </a:r>
            <a:endParaRPr lang="en-US" altLang="ja-JP" sz="1900" dirty="0"/>
          </a:p>
          <a:p>
            <a:endParaRPr lang="en-US" sz="1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18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Infrastructure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Overview: </a:t>
            </a:r>
            <a:r>
              <a:rPr lang="en-US" b="0" dirty="0"/>
              <a:t>Transmission of safety and non-safety data from infrastructure to </a:t>
            </a:r>
            <a:r>
              <a:rPr lang="en-US" b="0" dirty="0" smtClean="0"/>
              <a:t>vehicles</a:t>
            </a:r>
            <a:r>
              <a:rPr lang="ja-JP" altLang="en-US" b="0" dirty="0" smtClean="0">
                <a:solidFill>
                  <a:srgbClr val="FF0000"/>
                </a:solidFill>
              </a:rPr>
              <a:t> </a:t>
            </a:r>
            <a:r>
              <a:rPr lang="en-US" altLang="ja-JP" b="0" u="sng" dirty="0" smtClean="0">
                <a:solidFill>
                  <a:srgbClr val="FF0000"/>
                </a:solidFill>
              </a:rPr>
              <a:t>and from vehicles to infrastructure</a:t>
            </a:r>
            <a:endParaRPr lang="en-US" b="0" u="sng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High amount of data can be received in a short time, for example, CRL database or potentially HD </a:t>
            </a:r>
            <a:r>
              <a:rPr lang="en-US" dirty="0" smtClean="0"/>
              <a:t>map</a:t>
            </a:r>
          </a:p>
          <a:p>
            <a:pPr lvl="1"/>
            <a:r>
              <a:rPr lang="en-US" altLang="ja-JP" u="sng" dirty="0">
                <a:solidFill>
                  <a:srgbClr val="FF0000"/>
                </a:solidFill>
              </a:rPr>
              <a:t>High amount of data can be </a:t>
            </a:r>
            <a:r>
              <a:rPr lang="en-US" altLang="ja-JP" u="sng" dirty="0" smtClean="0">
                <a:solidFill>
                  <a:srgbClr val="FF0000"/>
                </a:solidFill>
              </a:rPr>
              <a:t>transmitted </a:t>
            </a:r>
            <a:r>
              <a:rPr lang="en-US" altLang="ja-JP" u="sng" dirty="0">
                <a:solidFill>
                  <a:srgbClr val="FF0000"/>
                </a:solidFill>
              </a:rPr>
              <a:t>in a short time, for example</a:t>
            </a:r>
            <a:r>
              <a:rPr lang="en-US" altLang="ja-JP" u="sng" dirty="0" smtClean="0">
                <a:solidFill>
                  <a:srgbClr val="FF0000"/>
                </a:solidFill>
              </a:rPr>
              <a:t>, pictures of obstacles, animals or hazards, or potentially sensor data such as camera, radar or LiDAR data to construct/update dynamic maps</a:t>
            </a:r>
            <a:endParaRPr lang="en-US" b="0" u="sng" dirty="0">
              <a:solidFill>
                <a:srgbClr val="FF0000"/>
              </a:solidFill>
            </a:endParaRPr>
          </a:p>
          <a:p>
            <a:r>
              <a:rPr lang="en-US" dirty="0"/>
              <a:t>Deployment timeline: </a:t>
            </a:r>
            <a:r>
              <a:rPr lang="en-US" b="0" dirty="0"/>
              <a:t>Now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dirty="0"/>
              <a:t>High throughput (Packet NGV should carry higher number (&gt;50%) of transmitted bytes than IEEE802.11p packet under same conditions)</a:t>
            </a:r>
            <a:endParaRPr lang="en-US" b="0" dirty="0"/>
          </a:p>
          <a:p>
            <a:r>
              <a:rPr lang="en-US" dirty="0"/>
              <a:t>Limitations:</a:t>
            </a:r>
          </a:p>
          <a:p>
            <a:pPr lvl="1"/>
            <a:r>
              <a:rPr lang="en-US" dirty="0"/>
              <a:t>Infrastructure should select usage of IEEE802.11p or NGV packet based on application and capabilities of vehicles in proximity</a:t>
            </a:r>
          </a:p>
          <a:p>
            <a:pPr lvl="1"/>
            <a:r>
              <a:rPr lang="en-US" dirty="0"/>
              <a:t>Higher layer (e.g. IEEE1609) protocol should be defined for version negotiation (out of NGV scope)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28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</a:t>
            </a:r>
            <a:r>
              <a:rPr lang="en-US" altLang="ja-JP" dirty="0" smtClean="0"/>
              <a:t>eview on </a:t>
            </a:r>
            <a:r>
              <a:rPr lang="en-US" altLang="ja-JP" dirty="0"/>
              <a:t>“Rich Sensor Sharing</a:t>
            </a:r>
            <a:r>
              <a:rPr lang="en-US" altLang="ja-JP" dirty="0" smtClean="0"/>
              <a:t>”</a:t>
            </a:r>
            <a:endParaRPr lang="en-US" altLang="ja-JP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18648" cy="4300626"/>
          </a:xfrm>
        </p:spPr>
        <p:txBody>
          <a:bodyPr>
            <a:normAutofit/>
          </a:bodyPr>
          <a:lstStyle/>
          <a:p>
            <a:r>
              <a:rPr lang="en-US" sz="2200" dirty="0" smtClean="0"/>
              <a:t>Example applications included both V2I and V2V – intending general “bird’s eye view.”</a:t>
            </a:r>
          </a:p>
          <a:p>
            <a:pPr lvl="1"/>
            <a:r>
              <a:rPr lang="en-US" sz="1900" dirty="0" smtClean="0"/>
              <a:t>After received a lot of feedbacks from the group, we understand we need further feasibility study on this challenging application before proceed PHY/MAC design/standardization.</a:t>
            </a:r>
          </a:p>
          <a:p>
            <a:r>
              <a:rPr lang="en-US" sz="2200" dirty="0" smtClean="0"/>
              <a:t>A part of the application, V2V see-through is an important scenario and expected to be initially deployed as a rich sensor sharing application.</a:t>
            </a:r>
          </a:p>
          <a:p>
            <a:pPr lvl="1"/>
            <a:r>
              <a:rPr lang="en-US" sz="1900" dirty="0" smtClean="0"/>
              <a:t>Scenarios include Platooning, and potentially CACC and general urban traffic.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466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Proposal(2): V2V See-through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726" y="4077072"/>
            <a:ext cx="8261738" cy="252028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Vehicles </a:t>
            </a:r>
            <a:r>
              <a:rPr lang="en-US" dirty="0" smtClean="0"/>
              <a:t>share </a:t>
            </a:r>
            <a:r>
              <a:rPr lang="en-US" dirty="0"/>
              <a:t>their own views to </a:t>
            </a:r>
            <a:r>
              <a:rPr lang="en-US" dirty="0" smtClean="0"/>
              <a:t>the neighbor vehicles to provide see-through views</a:t>
            </a:r>
          </a:p>
          <a:p>
            <a:pPr lvl="1"/>
            <a:r>
              <a:rPr lang="en-US" dirty="0" smtClean="0"/>
              <a:t>Platooning: for driver assistance or conditional automated driving</a:t>
            </a:r>
          </a:p>
          <a:p>
            <a:pPr lvl="2"/>
            <a:r>
              <a:rPr lang="en-US" dirty="0" smtClean="0"/>
              <a:t>The driver at the 1</a:t>
            </a:r>
            <a:r>
              <a:rPr lang="en-US" baseline="30000" dirty="0" smtClean="0"/>
              <a:t>st</a:t>
            </a:r>
            <a:r>
              <a:rPr lang="en-US" dirty="0" smtClean="0"/>
              <a:t> car can watch the view around the whole platoon</a:t>
            </a:r>
          </a:p>
          <a:p>
            <a:pPr lvl="2"/>
            <a:r>
              <a:rPr lang="en-US" dirty="0" smtClean="0"/>
              <a:t>In case each car has a driver, each driver can watch the view around the platoon</a:t>
            </a:r>
          </a:p>
          <a:p>
            <a:pPr lvl="1"/>
            <a:r>
              <a:rPr lang="en-US" dirty="0" smtClean="0"/>
              <a:t>Cooperative perception / </a:t>
            </a:r>
            <a:r>
              <a:rPr lang="en-US" dirty="0" err="1" smtClean="0"/>
              <a:t>Realtime</a:t>
            </a:r>
            <a:r>
              <a:rPr lang="en-US" dirty="0" smtClean="0"/>
              <a:t> situation awareness in Urban:</a:t>
            </a:r>
          </a:p>
          <a:p>
            <a:pPr lvl="2"/>
            <a:r>
              <a:rPr lang="en-US" dirty="0" smtClean="0"/>
              <a:t>Vehicles may share camera, radar and/or LiDAR data </a:t>
            </a:r>
            <a:r>
              <a:rPr lang="en-US" altLang="ja-JP" dirty="0"/>
              <a:t>for driver </a:t>
            </a:r>
            <a:r>
              <a:rPr lang="en-US" altLang="ja-JP" dirty="0" smtClean="0"/>
              <a:t>assistance </a:t>
            </a:r>
            <a:r>
              <a:rPr lang="en-US" altLang="ja-JP" dirty="0"/>
              <a:t>or </a:t>
            </a:r>
            <a:r>
              <a:rPr lang="en-US" altLang="ja-JP" dirty="0" smtClean="0"/>
              <a:t>conditional/full </a:t>
            </a:r>
            <a:r>
              <a:rPr lang="en-US" altLang="ja-JP" dirty="0"/>
              <a:t>automated driving</a:t>
            </a:r>
            <a:endParaRPr lang="en-US" dirty="0" smtClean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557804" y="6475413"/>
            <a:ext cx="198612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543625"/>
            <a:ext cx="3989305" cy="2234593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884239" y="3775452"/>
            <a:ext cx="3068469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V2V See-through for Platoon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515535" y="3816438"/>
            <a:ext cx="422263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V2V See-through via connected vehicles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426" y="1543625"/>
            <a:ext cx="3987130" cy="224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54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1595</Words>
  <Application>Microsoft Office PowerPoint</Application>
  <PresentationFormat>画面に合わせる (4:3)</PresentationFormat>
  <Paragraphs>238</Paragraphs>
  <Slides>18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6" baseType="lpstr">
      <vt:lpstr>Meiryo UI</vt:lpstr>
      <vt:lpstr>ＭＳ Ｐゴシック</vt:lpstr>
      <vt:lpstr>游ゴシック</vt:lpstr>
      <vt:lpstr>Arial</vt:lpstr>
      <vt:lpstr>Courier New</vt:lpstr>
      <vt:lpstr>Times New Roman</vt:lpstr>
      <vt:lpstr>ACcord-Submission</vt:lpstr>
      <vt:lpstr>Document</vt:lpstr>
      <vt:lpstr>Use Cases for 11bd using High Data Rate</vt:lpstr>
      <vt:lpstr>Abstract</vt:lpstr>
      <vt:lpstr>Discussions during Bangkok meeting</vt:lpstr>
      <vt:lpstr>“11ax or 11ad/ay may realize it. Also, the meaning of “Traffic Offloading” is unclear.”</vt:lpstr>
      <vt:lpstr>“Lack of feasibility study especially  on V2I scenario”</vt:lpstr>
      <vt:lpstr>Proposal(1)</vt:lpstr>
      <vt:lpstr>4. Infrastructure Applications</vt:lpstr>
      <vt:lpstr>Review on “Rich Sensor Sharing”</vt:lpstr>
      <vt:lpstr>Proposal(2): V2V See-through</vt:lpstr>
      <vt:lpstr>Target performance</vt:lpstr>
      <vt:lpstr>Target performance (cont’d)</vt:lpstr>
      <vt:lpstr>Target performance (cont’d)</vt:lpstr>
      <vt:lpstr>Target performance (cont’d)</vt:lpstr>
      <vt:lpstr>N. V2V see-through</vt:lpstr>
      <vt:lpstr>Conclusion</vt:lpstr>
      <vt:lpstr>References</vt:lpstr>
      <vt:lpstr>Straw Poll 1</vt:lpstr>
      <vt:lpstr>Straw Poll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2018-11-14T16:25:22Z</dcterms:created>
  <dcterms:modified xsi:type="dcterms:W3CDTF">2019-07-15T06:38:59Z</dcterms:modified>
</cp:coreProperties>
</file>