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emf" ContentType="image/x-emf"/>
  <Default Extension="wmf" ContentType="image/x-wmf"/>
  <Default Extension="rels" ContentType="application/vnd.openxmlformats-package.relationships+xml"/>
  <Default Extension="xml" ContentType="application/xml"/>
  <Default Extension="vml" ContentType="application/vnd.openxmlformats-officedocument.vmlDrawing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trictFirstAndLastChars="0" saveSubsetFonts="1">
  <p:sldMasterIdLst>
    <p:sldMasterId id="2147483648" r:id="rId1"/>
  </p:sldMasterIdLst>
  <p:notesMasterIdLst>
    <p:notesMasterId r:id="rId21"/>
  </p:notesMasterIdLst>
  <p:handoutMasterIdLst>
    <p:handoutMasterId r:id="rId22"/>
  </p:handoutMasterIdLst>
  <p:sldIdLst>
    <p:sldId id="283" r:id="rId2"/>
    <p:sldId id="554" r:id="rId3"/>
    <p:sldId id="671" r:id="rId4"/>
    <p:sldId id="672" r:id="rId5"/>
    <p:sldId id="673" r:id="rId6"/>
    <p:sldId id="674" r:id="rId7"/>
    <p:sldId id="675" r:id="rId8"/>
    <p:sldId id="676" r:id="rId9"/>
    <p:sldId id="677" r:id="rId10"/>
    <p:sldId id="678" r:id="rId11"/>
    <p:sldId id="679" r:id="rId12"/>
    <p:sldId id="680" r:id="rId13"/>
    <p:sldId id="681" r:id="rId14"/>
    <p:sldId id="684" r:id="rId15"/>
    <p:sldId id="683" r:id="rId16"/>
    <p:sldId id="682" r:id="rId17"/>
    <p:sldId id="685" r:id="rId18"/>
    <p:sldId id="686" r:id="rId19"/>
    <p:sldId id="575" r:id="rId20"/>
  </p:sldIdLst>
  <p:sldSz cx="9144000" cy="6858000" type="screen4x3"/>
  <p:notesSz cx="9309100" cy="7023100"/>
  <p:defaultTextStyle>
    <a:defPPr>
      <a:defRPr lang="en-US"/>
    </a:defPPr>
    <a:lvl1pPr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1pPr>
    <a:lvl2pPr marL="4572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2pPr>
    <a:lvl3pPr marL="9144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3pPr>
    <a:lvl4pPr marL="13716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4pPr>
    <a:lvl5pPr marL="1828800" algn="l" rtl="0" fontAlgn="base" latinLnBrk="1">
      <a:spcBef>
        <a:spcPct val="0"/>
      </a:spcBef>
      <a:spcAft>
        <a:spcPct val="0"/>
      </a:spcAft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Times New Roman" panose="02020603050405020304" pitchFamily="18" charset="0"/>
        <a:ea typeface="Gulim" panose="020B0600000101010101" pitchFamily="34" charset="-127"/>
        <a:cs typeface="Arial" panose="020B0604020202020204" pitchFamily="34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144">
          <p15:clr>
            <a:srgbClr val="A4A3A4"/>
          </p15:clr>
        </p15:guide>
        <p15:guide id="2" pos="3131">
          <p15:clr>
            <a:srgbClr val="A4A3A4"/>
          </p15:clr>
        </p15:guide>
        <p15:guide id="3" orient="horz" pos="2212">
          <p15:clr>
            <a:srgbClr val="A4A3A4"/>
          </p15:clr>
        </p15:guide>
        <p15:guide id="4" pos="2932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rgbClr val="FF0000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0"/>
      </p:ext>
    </p:extLst>
  </p:showPr>
  <p:clrMru>
    <a:srgbClr val="0000FF"/>
    <a:srgbClr val="00863D"/>
    <a:srgbClr val="006C31"/>
    <a:srgbClr val="168420"/>
    <a:srgbClr val="990099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스타일 없음, 표 눈금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  <a:tblStyle styleId="{2D5ABB26-0587-4C30-8999-92F81FD0307C}" styleName="스타일 없음, 눈금 없음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073A0DAA-6AF3-43AB-8588-CEC1D06C72B9}" styleName="보통 스타일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dk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dk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dk1"/>
          </a:solidFill>
        </a:fill>
      </a:tcStyle>
    </a:firstRow>
  </a:tblStyle>
  <a:tblStyle styleId="{21E4AEA4-8DFA-4A89-87EB-49C32662AFE0}" styleName="보통 스타일 2 - 강조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00A15C55-8517-42AA-B614-E9B94910E393}" styleName="보통 스타일 2 - 강조 4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4">
              <a:tint val="20000"/>
            </a:schemeClr>
          </a:solidFill>
        </a:fill>
      </a:tcStyle>
    </a:wholeTbl>
    <a:band1H>
      <a:tcStyle>
        <a:tcBdr/>
        <a:fill>
          <a:solidFill>
            <a:schemeClr val="accent4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4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4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4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4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4159" autoAdjust="0"/>
    <p:restoredTop sz="95034" autoAdjust="0"/>
  </p:normalViewPr>
  <p:slideViewPr>
    <p:cSldViewPr>
      <p:cViewPr varScale="1">
        <p:scale>
          <a:sx n="115" d="100"/>
          <a:sy n="115" d="100"/>
        </p:scale>
        <p:origin x="1584" y="11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8" y="804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54" d="100"/>
          <a:sy n="54" d="100"/>
        </p:scale>
        <p:origin x="-2754" y="-108"/>
      </p:cViewPr>
      <p:guideLst>
        <p:guide orient="horz" pos="2144"/>
        <p:guide pos="3131"/>
        <p:guide orient="horz" pos="2212"/>
        <p:guide pos="2932"/>
      </p:guideLst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26" Type="http://schemas.openxmlformats.org/officeDocument/2006/relationships/tableStyles" Target="tableStyles.xml"/><Relationship Id="rId3" Type="http://schemas.openxmlformats.org/officeDocument/2006/relationships/slide" Target="slides/slide2.xml"/><Relationship Id="rId21" Type="http://schemas.openxmlformats.org/officeDocument/2006/relationships/notesMaster" Target="notesMasters/notesMaster1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5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slide" Target="slides/slide1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viewProps" Target="viewProp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presProps" Target="presProps.xml"/><Relationship Id="rId10" Type="http://schemas.openxmlformats.org/officeDocument/2006/relationships/slide" Target="slides/slide9.xml"/><Relationship Id="rId19" Type="http://schemas.openxmlformats.org/officeDocument/2006/relationships/slide" Target="slides/slide18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handoutMaster" Target="handoutMasters/handoutMaster1.xml"/></Relationships>
</file>

<file path=ppt/drawings/_rels/vmlDrawing1.vml.rels><?xml version="1.0" encoding="UTF-8" standalone="yes"?>
<Relationships xmlns="http://schemas.openxmlformats.org/package/2006/relationships"><Relationship Id="rId3" Type="http://schemas.openxmlformats.org/officeDocument/2006/relationships/image" Target="../media/image7.wmf"/><Relationship Id="rId2" Type="http://schemas.openxmlformats.org/officeDocument/2006/relationships/image" Target="../media/image6.wmf"/><Relationship Id="rId1" Type="http://schemas.openxmlformats.org/officeDocument/2006/relationships/image" Target="../media/image5.wmf"/><Relationship Id="rId4" Type="http://schemas.openxmlformats.org/officeDocument/2006/relationships/image" Target="../media/image8.wmf"/></Relationships>
</file>

<file path=ppt/drawings/_rels/vmlDrawing2.vml.rels><?xml version="1.0" encoding="UTF-8" standalone="yes"?>
<Relationships xmlns="http://schemas.openxmlformats.org/package/2006/relationships"><Relationship Id="rId8" Type="http://schemas.openxmlformats.org/officeDocument/2006/relationships/image" Target="../media/image16.wmf"/><Relationship Id="rId13" Type="http://schemas.openxmlformats.org/officeDocument/2006/relationships/image" Target="../media/image21.wmf"/><Relationship Id="rId3" Type="http://schemas.openxmlformats.org/officeDocument/2006/relationships/image" Target="../media/image11.wmf"/><Relationship Id="rId7" Type="http://schemas.openxmlformats.org/officeDocument/2006/relationships/image" Target="../media/image15.wmf"/><Relationship Id="rId12" Type="http://schemas.openxmlformats.org/officeDocument/2006/relationships/image" Target="../media/image20.wmf"/><Relationship Id="rId2" Type="http://schemas.openxmlformats.org/officeDocument/2006/relationships/image" Target="../media/image10.wmf"/><Relationship Id="rId16" Type="http://schemas.openxmlformats.org/officeDocument/2006/relationships/image" Target="../media/image8.wmf"/><Relationship Id="rId1" Type="http://schemas.openxmlformats.org/officeDocument/2006/relationships/image" Target="../media/image9.wmf"/><Relationship Id="rId6" Type="http://schemas.openxmlformats.org/officeDocument/2006/relationships/image" Target="../media/image14.wmf"/><Relationship Id="rId11" Type="http://schemas.openxmlformats.org/officeDocument/2006/relationships/image" Target="../media/image19.wmf"/><Relationship Id="rId5" Type="http://schemas.openxmlformats.org/officeDocument/2006/relationships/image" Target="../media/image13.wmf"/><Relationship Id="rId15" Type="http://schemas.openxmlformats.org/officeDocument/2006/relationships/image" Target="../media/image23.wmf"/><Relationship Id="rId10" Type="http://schemas.openxmlformats.org/officeDocument/2006/relationships/image" Target="../media/image18.wmf"/><Relationship Id="rId4" Type="http://schemas.openxmlformats.org/officeDocument/2006/relationships/image" Target="../media/image12.wmf"/><Relationship Id="rId9" Type="http://schemas.openxmlformats.org/officeDocument/2006/relationships/image" Target="../media/image17.wmf"/><Relationship Id="rId14" Type="http://schemas.openxmlformats.org/officeDocument/2006/relationships/image" Target="../media/image22.wmf"/></Relationships>
</file>

<file path=ppt/drawings/_rels/vmlDrawing3.vml.rels><?xml version="1.0" encoding="UTF-8" standalone="yes"?>
<Relationships xmlns="http://schemas.openxmlformats.org/package/2006/relationships"><Relationship Id="rId8" Type="http://schemas.openxmlformats.org/officeDocument/2006/relationships/image" Target="../media/image27.wmf"/><Relationship Id="rId13" Type="http://schemas.openxmlformats.org/officeDocument/2006/relationships/image" Target="../media/image32.wmf"/><Relationship Id="rId18" Type="http://schemas.openxmlformats.org/officeDocument/2006/relationships/image" Target="../media/image37.wmf"/><Relationship Id="rId26" Type="http://schemas.openxmlformats.org/officeDocument/2006/relationships/image" Target="../media/image45.wmf"/><Relationship Id="rId3" Type="http://schemas.openxmlformats.org/officeDocument/2006/relationships/image" Target="../media/image11.wmf"/><Relationship Id="rId21" Type="http://schemas.openxmlformats.org/officeDocument/2006/relationships/image" Target="../media/image40.wmf"/><Relationship Id="rId7" Type="http://schemas.openxmlformats.org/officeDocument/2006/relationships/image" Target="../media/image26.wmf"/><Relationship Id="rId12" Type="http://schemas.openxmlformats.org/officeDocument/2006/relationships/image" Target="../media/image31.wmf"/><Relationship Id="rId17" Type="http://schemas.openxmlformats.org/officeDocument/2006/relationships/image" Target="../media/image36.wmf"/><Relationship Id="rId25" Type="http://schemas.openxmlformats.org/officeDocument/2006/relationships/image" Target="../media/image44.wmf"/><Relationship Id="rId2" Type="http://schemas.openxmlformats.org/officeDocument/2006/relationships/image" Target="../media/image10.wmf"/><Relationship Id="rId16" Type="http://schemas.openxmlformats.org/officeDocument/2006/relationships/image" Target="../media/image35.wmf"/><Relationship Id="rId20" Type="http://schemas.openxmlformats.org/officeDocument/2006/relationships/image" Target="../media/image39.wmf"/><Relationship Id="rId1" Type="http://schemas.openxmlformats.org/officeDocument/2006/relationships/image" Target="../media/image9.wmf"/><Relationship Id="rId6" Type="http://schemas.openxmlformats.org/officeDocument/2006/relationships/image" Target="../media/image25.wmf"/><Relationship Id="rId11" Type="http://schemas.openxmlformats.org/officeDocument/2006/relationships/image" Target="../media/image30.wmf"/><Relationship Id="rId24" Type="http://schemas.openxmlformats.org/officeDocument/2006/relationships/image" Target="../media/image43.wmf"/><Relationship Id="rId5" Type="http://schemas.openxmlformats.org/officeDocument/2006/relationships/image" Target="../media/image24.wmf"/><Relationship Id="rId15" Type="http://schemas.openxmlformats.org/officeDocument/2006/relationships/image" Target="../media/image34.wmf"/><Relationship Id="rId23" Type="http://schemas.openxmlformats.org/officeDocument/2006/relationships/image" Target="../media/image42.wmf"/><Relationship Id="rId10" Type="http://schemas.openxmlformats.org/officeDocument/2006/relationships/image" Target="../media/image29.wmf"/><Relationship Id="rId19" Type="http://schemas.openxmlformats.org/officeDocument/2006/relationships/image" Target="../media/image38.wmf"/><Relationship Id="rId4" Type="http://schemas.openxmlformats.org/officeDocument/2006/relationships/image" Target="../media/image12.wmf"/><Relationship Id="rId9" Type="http://schemas.openxmlformats.org/officeDocument/2006/relationships/image" Target="../media/image28.wmf"/><Relationship Id="rId14" Type="http://schemas.openxmlformats.org/officeDocument/2006/relationships/image" Target="../media/image33.wmf"/><Relationship Id="rId22" Type="http://schemas.openxmlformats.org/officeDocument/2006/relationships/image" Target="../media/image41.wmf"/><Relationship Id="rId27" Type="http://schemas.openxmlformats.org/officeDocument/2006/relationships/image" Target="../media/image8.wmf"/></Relationships>
</file>

<file path=ppt/drawings/_rels/vmlDrawing4.vml.rels><?xml version="1.0" encoding="UTF-8" standalone="yes"?>
<Relationships xmlns="http://schemas.openxmlformats.org/package/2006/relationships"><Relationship Id="rId8" Type="http://schemas.openxmlformats.org/officeDocument/2006/relationships/image" Target="../media/image47.wmf"/><Relationship Id="rId13" Type="http://schemas.openxmlformats.org/officeDocument/2006/relationships/image" Target="../media/image52.wmf"/><Relationship Id="rId18" Type="http://schemas.openxmlformats.org/officeDocument/2006/relationships/image" Target="../media/image57.wmf"/><Relationship Id="rId3" Type="http://schemas.openxmlformats.org/officeDocument/2006/relationships/image" Target="../media/image11.wmf"/><Relationship Id="rId21" Type="http://schemas.openxmlformats.org/officeDocument/2006/relationships/image" Target="../media/image60.wmf"/><Relationship Id="rId7" Type="http://schemas.openxmlformats.org/officeDocument/2006/relationships/image" Target="../media/image25.wmf"/><Relationship Id="rId12" Type="http://schemas.openxmlformats.org/officeDocument/2006/relationships/image" Target="../media/image51.wmf"/><Relationship Id="rId17" Type="http://schemas.openxmlformats.org/officeDocument/2006/relationships/image" Target="../media/image56.wmf"/><Relationship Id="rId2" Type="http://schemas.openxmlformats.org/officeDocument/2006/relationships/image" Target="../media/image10.wmf"/><Relationship Id="rId16" Type="http://schemas.openxmlformats.org/officeDocument/2006/relationships/image" Target="../media/image55.wmf"/><Relationship Id="rId20" Type="http://schemas.openxmlformats.org/officeDocument/2006/relationships/image" Target="../media/image59.wmf"/><Relationship Id="rId1" Type="http://schemas.openxmlformats.org/officeDocument/2006/relationships/image" Target="../media/image9.wmf"/><Relationship Id="rId6" Type="http://schemas.openxmlformats.org/officeDocument/2006/relationships/image" Target="../media/image24.wmf"/><Relationship Id="rId11" Type="http://schemas.openxmlformats.org/officeDocument/2006/relationships/image" Target="../media/image50.wmf"/><Relationship Id="rId5" Type="http://schemas.openxmlformats.org/officeDocument/2006/relationships/image" Target="../media/image46.wmf"/><Relationship Id="rId15" Type="http://schemas.openxmlformats.org/officeDocument/2006/relationships/image" Target="../media/image54.wmf"/><Relationship Id="rId10" Type="http://schemas.openxmlformats.org/officeDocument/2006/relationships/image" Target="../media/image49.wmf"/><Relationship Id="rId19" Type="http://schemas.openxmlformats.org/officeDocument/2006/relationships/image" Target="../media/image58.wmf"/><Relationship Id="rId4" Type="http://schemas.openxmlformats.org/officeDocument/2006/relationships/image" Target="../media/image12.wmf"/><Relationship Id="rId9" Type="http://schemas.openxmlformats.org/officeDocument/2006/relationships/image" Target="../media/image48.wmf"/><Relationship Id="rId14" Type="http://schemas.openxmlformats.org/officeDocument/2006/relationships/image" Target="../media/image53.wmf"/><Relationship Id="rId22" Type="http://schemas.openxmlformats.org/officeDocument/2006/relationships/image" Target="../media/image61.wmf"/></Relationships>
</file>

<file path=ppt/drawings/_rels/vmlDrawing5.vml.rels><?xml version="1.0" encoding="UTF-8" standalone="yes"?>
<Relationships xmlns="http://schemas.openxmlformats.org/package/2006/relationships"><Relationship Id="rId8" Type="http://schemas.openxmlformats.org/officeDocument/2006/relationships/image" Target="../media/image68.wmf"/><Relationship Id="rId13" Type="http://schemas.openxmlformats.org/officeDocument/2006/relationships/image" Target="../media/image73.wmf"/><Relationship Id="rId18" Type="http://schemas.openxmlformats.org/officeDocument/2006/relationships/image" Target="../media/image8.wmf"/><Relationship Id="rId3" Type="http://schemas.openxmlformats.org/officeDocument/2006/relationships/image" Target="../media/image63.wmf"/><Relationship Id="rId7" Type="http://schemas.openxmlformats.org/officeDocument/2006/relationships/image" Target="../media/image67.wmf"/><Relationship Id="rId12" Type="http://schemas.openxmlformats.org/officeDocument/2006/relationships/image" Target="../media/image72.wmf"/><Relationship Id="rId17" Type="http://schemas.openxmlformats.org/officeDocument/2006/relationships/image" Target="../media/image77.wmf"/><Relationship Id="rId2" Type="http://schemas.openxmlformats.org/officeDocument/2006/relationships/image" Target="../media/image62.wmf"/><Relationship Id="rId16" Type="http://schemas.openxmlformats.org/officeDocument/2006/relationships/image" Target="../media/image76.wmf"/><Relationship Id="rId1" Type="http://schemas.openxmlformats.org/officeDocument/2006/relationships/image" Target="../media/image46.wmf"/><Relationship Id="rId6" Type="http://schemas.openxmlformats.org/officeDocument/2006/relationships/image" Target="../media/image66.wmf"/><Relationship Id="rId11" Type="http://schemas.openxmlformats.org/officeDocument/2006/relationships/image" Target="../media/image71.wmf"/><Relationship Id="rId5" Type="http://schemas.openxmlformats.org/officeDocument/2006/relationships/image" Target="../media/image65.wmf"/><Relationship Id="rId15" Type="http://schemas.openxmlformats.org/officeDocument/2006/relationships/image" Target="../media/image75.wmf"/><Relationship Id="rId10" Type="http://schemas.openxmlformats.org/officeDocument/2006/relationships/image" Target="../media/image70.wmf"/><Relationship Id="rId4" Type="http://schemas.openxmlformats.org/officeDocument/2006/relationships/image" Target="../media/image64.wmf"/><Relationship Id="rId9" Type="http://schemas.openxmlformats.org/officeDocument/2006/relationships/image" Target="../media/image69.wmf"/><Relationship Id="rId14" Type="http://schemas.openxmlformats.org/officeDocument/2006/relationships/image" Target="../media/image74.w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179508" y="79369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933735" y="79369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3076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6831325" y="6797077"/>
            <a:ext cx="1651093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John Doe, Some Company</a:t>
            </a:r>
          </a:p>
        </p:txBody>
      </p:sp>
      <p:sp>
        <p:nvSpPr>
          <p:cNvPr id="3077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4290844" y="6797077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9D68F29A-2A8F-4CE4-9C95-E32B956C45C1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22534" name="Line 6"/>
          <p:cNvSpPr>
            <a:spLocks noChangeShapeType="1"/>
          </p:cNvSpPr>
          <p:nvPr/>
        </p:nvSpPr>
        <p:spPr bwMode="auto">
          <a:xfrm>
            <a:off x="930762" y="293176"/>
            <a:ext cx="7447577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247" name="Rectangle 7"/>
          <p:cNvSpPr>
            <a:spLocks noChangeArrowheads="1"/>
          </p:cNvSpPr>
          <p:nvPr/>
        </p:nvSpPr>
        <p:spPr bwMode="auto">
          <a:xfrm>
            <a:off x="930761" y="6797077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defTabSz="9334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defTabSz="93345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2536" name="Line 8"/>
          <p:cNvSpPr>
            <a:spLocks noChangeShapeType="1"/>
          </p:cNvSpPr>
          <p:nvPr/>
        </p:nvSpPr>
        <p:spPr bwMode="auto">
          <a:xfrm>
            <a:off x="930762" y="6788888"/>
            <a:ext cx="7652761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8792554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6238980" y="20407"/>
            <a:ext cx="2195858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doc.: IEEE 802.11-yy/xxxxr0</a:t>
            </a:r>
          </a:p>
        </p:txBody>
      </p:sp>
      <p:sp>
        <p:nvSpPr>
          <p:cNvPr id="2051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877235" y="20407"/>
            <a:ext cx="916020" cy="215444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defTabSz="933450" eaLnBrk="0" latinLnBrk="0" hangingPunct="0">
              <a:defRPr kumimoji="0" sz="14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/>
              <a:t>Month Year</a:t>
            </a:r>
          </a:p>
        </p:txBody>
      </p:sp>
      <p:sp>
        <p:nvSpPr>
          <p:cNvPr id="20484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2905125" y="530225"/>
            <a:ext cx="3498850" cy="2625725"/>
          </a:xfrm>
          <a:prstGeom prst="rect">
            <a:avLst/>
          </a:prstGeom>
          <a:noFill/>
          <a:ln w="12700">
            <a:solidFill>
              <a:schemeClr val="tx1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053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1240024" y="3336301"/>
            <a:ext cx="6829052" cy="3161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3662" tIns="46038" rIns="93662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</a:p>
        </p:txBody>
      </p:sp>
      <p:sp>
        <p:nvSpPr>
          <p:cNvPr id="2054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6322081" y="6800352"/>
            <a:ext cx="2112758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5pPr marL="457200" lvl="4" algn="r" defTabSz="933450" eaLnBrk="0" latinLnBrk="0" hangingPunct="0">
              <a:defRPr kumimoji="0">
                <a:ea typeface="+mn-ea"/>
                <a:cs typeface="+mn-cs"/>
              </a:defRPr>
            </a:lvl5pPr>
          </a:lstStyle>
          <a:p>
            <a:pPr lvl="4">
              <a:defRPr/>
            </a:pPr>
            <a:r>
              <a:rPr lang="en-US"/>
              <a:t>John Doe, Some Company</a:t>
            </a:r>
          </a:p>
        </p:txBody>
      </p:sp>
      <p:sp>
        <p:nvSpPr>
          <p:cNvPr id="2055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4497339" y="6800352"/>
            <a:ext cx="517770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defTabSz="933450" eaLnBrk="0" latinLnBrk="0" hangingPunct="0">
              <a:defRPr kumimoji="0"/>
            </a:lvl1pPr>
          </a:lstStyle>
          <a:p>
            <a:r>
              <a:rPr lang="en-US" altLang="ko-KR"/>
              <a:t>Page </a:t>
            </a:r>
            <a:fld id="{56A4E747-0965-469B-B28B-55B02AB0B5B0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8200" name="Rectangle 8"/>
          <p:cNvSpPr>
            <a:spLocks noChangeArrowheads="1"/>
          </p:cNvSpPr>
          <p:nvPr/>
        </p:nvSpPr>
        <p:spPr bwMode="auto">
          <a:xfrm>
            <a:off x="972393" y="6800352"/>
            <a:ext cx="718145" cy="184666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20489" name="Line 9"/>
          <p:cNvSpPr>
            <a:spLocks noChangeShapeType="1"/>
          </p:cNvSpPr>
          <p:nvPr/>
        </p:nvSpPr>
        <p:spPr bwMode="auto">
          <a:xfrm>
            <a:off x="972393" y="6798715"/>
            <a:ext cx="7364314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20490" name="Line 10"/>
          <p:cNvSpPr>
            <a:spLocks noChangeShapeType="1"/>
          </p:cNvSpPr>
          <p:nvPr/>
        </p:nvSpPr>
        <p:spPr bwMode="auto">
          <a:xfrm>
            <a:off x="871288" y="224386"/>
            <a:ext cx="7566525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86357780"/>
      </p:ext>
    </p:extLst>
  </p:cSld>
  <p:clrMap bg1="lt1" tx1="dk1" bg2="lt2" tx2="dk2" accent1="accent1" accent2="accent2" accent3="accent3" accent4="accent4" accent5="accent5" accent6="accent6" hlink="hlink" folHlink="folHlink"/>
  <p:hf/>
  <p:notesStyle>
    <a:lvl1pPr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1pPr>
    <a:lvl2pPr marL="1143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2pPr>
    <a:lvl3pPr marL="2286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3pPr>
    <a:lvl4pPr marL="3429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4pPr>
    <a:lvl5pPr marL="457200" algn="l" defTabSz="933450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 New Roman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266" name="Rectangle 2"/>
          <p:cNvSpPr>
            <a:spLocks noGrp="1" noChangeArrowheads="1"/>
          </p:cNvSpPr>
          <p:nvPr>
            <p:ph type="hdr" sz="quarter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</a:p>
        </p:txBody>
      </p:sp>
      <p:sp>
        <p:nvSpPr>
          <p:cNvPr id="11267" name="Rectangle 3"/>
          <p:cNvSpPr>
            <a:spLocks noGrp="1" noChangeArrowheads="1"/>
          </p:cNvSpPr>
          <p:nvPr>
            <p:ph type="dt" sz="quarter" idx="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</a:p>
        </p:txBody>
      </p:sp>
      <p:sp>
        <p:nvSpPr>
          <p:cNvPr id="11268" name="Rectangle 6"/>
          <p:cNvSpPr>
            <a:spLocks noGrp="1" noChangeArrowheads="1"/>
          </p:cNvSpPr>
          <p:nvPr>
            <p:ph type="ftr" sz="quarter" idx="4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</a:p>
        </p:txBody>
      </p:sp>
      <p:sp>
        <p:nvSpPr>
          <p:cNvPr id="21509" name="Rectangle 7"/>
          <p:cNvSpPr>
            <a:spLocks noGrp="1" noChangeArrowheads="1"/>
          </p:cNvSpPr>
          <p:nvPr>
            <p:ph type="sldNum" sz="quarter" idx="5"/>
          </p:nvPr>
        </p:nvSpPr>
        <p:spPr>
          <a:xfrm>
            <a:off x="4599931" y="6800352"/>
            <a:ext cx="415178" cy="184666"/>
          </a:xfrm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defTabSz="933450" eaLnBrk="0" hangingPunct="0">
              <a:spcBef>
                <a:spcPct val="30000"/>
              </a:spcBef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defTabSz="93345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</a:pPr>
            <a:r>
              <a:rPr lang="en-US" altLang="ko-KR"/>
              <a:t>Page </a:t>
            </a:r>
            <a:fld id="{BE3C6F66-609F-4E52-9182-10CA20887C34}" type="slidenum">
              <a:rPr lang="en-US" altLang="ko-KR"/>
              <a:pPr>
                <a:spcBef>
                  <a:spcPct val="0"/>
                </a:spcBef>
              </a:pPr>
              <a:t>1</a:t>
            </a:fld>
            <a:endParaRPr lang="en-US" altLang="ko-KR"/>
          </a:p>
        </p:txBody>
      </p:sp>
      <p:sp>
        <p:nvSpPr>
          <p:cNvPr id="21510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11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/>
          <a:p>
            <a:endParaRPr lang="ko-KR" altLang="ko-KR" smtClean="0"/>
          </a:p>
        </p:txBody>
      </p:sp>
    </p:spTree>
    <p:extLst>
      <p:ext uri="{BB962C8B-B14F-4D97-AF65-F5344CB8AC3E}">
        <p14:creationId xmlns:p14="http://schemas.microsoft.com/office/powerpoint/2010/main" val="2854733262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4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006630228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zh-CN" altLang="en-US" dirty="0"/>
          </a:p>
        </p:txBody>
      </p:sp>
      <p:sp>
        <p:nvSpPr>
          <p:cNvPr id="4" name="Header Placeholder 3"/>
          <p:cNvSpPr>
            <a:spLocks noGrp="1"/>
          </p:cNvSpPr>
          <p:nvPr>
            <p:ph type="hdr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doc.: IEEE 802.11-yy/xxxxr0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idx="11"/>
          </p:nvPr>
        </p:nvSpPr>
        <p:spPr/>
        <p:txBody>
          <a:bodyPr/>
          <a:lstStyle/>
          <a:p>
            <a:pPr>
              <a:defRPr/>
            </a:pPr>
            <a:r>
              <a:rPr lang="en-US" smtClean="0"/>
              <a:t>Month Year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2"/>
          </p:nvPr>
        </p:nvSpPr>
        <p:spPr/>
        <p:txBody>
          <a:bodyPr/>
          <a:lstStyle/>
          <a:p>
            <a:pPr lvl="4">
              <a:defRPr/>
            </a:pPr>
            <a:r>
              <a:rPr lang="en-US" smtClean="0"/>
              <a:t>John Doe, Some Company</a:t>
            </a:r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3"/>
          </p:nvPr>
        </p:nvSpPr>
        <p:spPr/>
        <p:txBody>
          <a:bodyPr/>
          <a:lstStyle/>
          <a:p>
            <a:r>
              <a:rPr lang="en-US" altLang="ko-KR" smtClean="0"/>
              <a:t>Page </a:t>
            </a:r>
            <a:fld id="{56A4E747-0965-469B-B28B-55B02AB0B5B0}" type="slidenum">
              <a:rPr lang="en-US" altLang="ko-KR" smtClean="0"/>
              <a:pPr/>
              <a:t>17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43536987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/>
            </a:lvl1pPr>
            <a:lvl2pPr marL="457200" indent="0" algn="ctr">
              <a:buNone/>
              <a:defRPr/>
            </a:lvl2pPr>
            <a:lvl3pPr marL="914400" indent="0" algn="ctr">
              <a:buNone/>
              <a:defRPr/>
            </a:lvl3pPr>
            <a:lvl4pPr marL="1371600" indent="0" algn="ctr">
              <a:buNone/>
              <a:defRPr/>
            </a:lvl4pPr>
            <a:lvl5pPr marL="1828800" indent="0" algn="ctr">
              <a:buNone/>
              <a:defRPr/>
            </a:lvl5pPr>
            <a:lvl6pPr marL="2286000" indent="0" algn="ctr">
              <a:buNone/>
              <a:defRPr/>
            </a:lvl6pPr>
            <a:lvl7pPr marL="2743200" indent="0" algn="ctr">
              <a:buNone/>
              <a:defRPr/>
            </a:lvl7pPr>
            <a:lvl8pPr marL="3200400" indent="0" algn="ctr">
              <a:buNone/>
              <a:defRPr/>
            </a:lvl8pPr>
            <a:lvl9pPr marL="3657600" indent="0" algn="ctr">
              <a:buNone/>
              <a:defRPr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2019</a:t>
            </a:r>
            <a:endParaRPr lang="en-US" altLang="ko-KR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C28A0236-B5DF-490A-A892-6F233A4F337A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1506313236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9144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685800" y="1752600"/>
            <a:ext cx="7772400" cy="4343400"/>
          </a:xfrm>
        </p:spPr>
        <p:txBody>
          <a:bodyPr/>
          <a:lstStyle/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en-US" dirty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xfrm>
            <a:off x="696913" y="332601"/>
            <a:ext cx="912750" cy="276999"/>
          </a:xfrm>
        </p:spPr>
        <p:txBody>
          <a:bodyPr/>
          <a:lstStyle>
            <a:lvl1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lvl1pPr>
          </a:lstStyle>
          <a:p>
            <a:pPr>
              <a:defRPr/>
            </a:pPr>
            <a:r>
              <a:rPr lang="en-US" altLang="zh-CN" smtClean="0"/>
              <a:t>May 2019</a:t>
            </a:r>
            <a:endParaRPr lang="en-US" altLang="ko-KR" dirty="0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altLang="ko-KR"/>
              <a:t>Slide </a:t>
            </a:r>
            <a:fld id="{E792CD62-9AAA-4B66-A216-7F1F565D5B47}" type="slidenum">
              <a:rPr lang="en-US" altLang="ko-KR"/>
              <a:pPr/>
              <a:t>‹#›</a:t>
            </a:fld>
            <a:endParaRPr lang="en-US" altLang="ko-KR"/>
          </a:p>
        </p:txBody>
      </p:sp>
    </p:spTree>
    <p:extLst>
      <p:ext uri="{BB962C8B-B14F-4D97-AF65-F5344CB8AC3E}">
        <p14:creationId xmlns:p14="http://schemas.microsoft.com/office/powerpoint/2010/main" val="2169411319"/>
      </p:ext>
    </p:extLst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514915078"/>
      </p:ext>
    </p:extLst>
  </p:cSld>
  <p:clrMapOvr>
    <a:masterClrMapping/>
  </p:clrMapOvr>
  <p:transition/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685800" y="685800"/>
            <a:ext cx="7772400" cy="914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685800" y="1752600"/>
            <a:ext cx="7772400" cy="4343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2075" tIns="46038" rIns="92075" bIns="4603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altLang="ko-KR" smtClean="0"/>
              <a:t>Click to edit Master text styles</a:t>
            </a:r>
          </a:p>
          <a:p>
            <a:pPr lvl="1"/>
            <a:r>
              <a:rPr lang="en-US" altLang="ko-KR" smtClean="0"/>
              <a:t>Second level</a:t>
            </a:r>
          </a:p>
          <a:p>
            <a:pPr lvl="2"/>
            <a:r>
              <a:rPr lang="en-US" altLang="ko-KR" smtClean="0"/>
              <a:t>Third level</a:t>
            </a:r>
          </a:p>
          <a:p>
            <a:pPr lvl="3"/>
            <a:r>
              <a:rPr lang="en-US" altLang="ko-KR" smtClean="0"/>
              <a:t>Fourth level</a:t>
            </a:r>
          </a:p>
          <a:p>
            <a:pPr lvl="4"/>
            <a:r>
              <a:rPr lang="en-US" altLang="ko-KR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696913" y="332601"/>
            <a:ext cx="878446" cy="276999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b" anchorCtr="0" compatLnSpc="1">
            <a:prstTxWarp prst="textNoShape">
              <a:avLst/>
            </a:prstTxWarp>
            <a:spAutoFit/>
          </a:bodyPr>
          <a:lstStyle>
            <a:lvl1pPr eaLnBrk="0" latinLnBrk="0" hangingPunct="0">
              <a:defRPr kumimoji="0" sz="1800" b="1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zh-CN" smtClean="0"/>
              <a:t>May 2019</a:t>
            </a:r>
            <a:endParaRPr lang="en-US" dirty="0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6734134" y="6475413"/>
            <a:ext cx="1809791" cy="18466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r" eaLnBrk="0" latinLnBrk="0" hangingPunct="0">
              <a:defRPr kumimoji="0">
                <a:ea typeface="+mn-ea"/>
                <a:cs typeface="+mn-cs"/>
              </a:defRPr>
            </a:lvl1pPr>
          </a:lstStyle>
          <a:p>
            <a:pPr>
              <a:defRPr/>
            </a:pPr>
            <a:r>
              <a:rPr lang="en-US" altLang="ko-KR" dirty="0" smtClean="0"/>
              <a:t>Junghoon Suh, et. al, Huawei</a:t>
            </a:r>
            <a:endParaRPr lang="en-US" altLang="ko-KR" dirty="0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4344988" y="6475413"/>
            <a:ext cx="530225" cy="1825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0" tIns="0" rIns="0" bIns="0" numCol="1" anchor="t" anchorCtr="0" compatLnSpc="1">
            <a:prstTxWarp prst="textNoShape">
              <a:avLst/>
            </a:prstTxWarp>
            <a:spAutoFit/>
          </a:bodyPr>
          <a:lstStyle>
            <a:lvl1pPr algn="ctr" eaLnBrk="0" latinLnBrk="0" hangingPunct="0">
              <a:defRPr kumimoji="0"/>
            </a:lvl1pPr>
          </a:lstStyle>
          <a:p>
            <a:r>
              <a:rPr lang="en-US" altLang="ko-KR"/>
              <a:t>Slide </a:t>
            </a:r>
            <a:fld id="{CE1EFD5B-DAAE-4F28-8ABE-8E333BF19C97}" type="slidenum">
              <a:rPr lang="en-US" altLang="ko-KR"/>
              <a:pPr/>
              <a:t>‹#›</a:t>
            </a:fld>
            <a:endParaRPr lang="en-US" altLang="ko-KR"/>
          </a:p>
        </p:txBody>
      </p:sp>
      <p:sp>
        <p:nvSpPr>
          <p:cNvPr id="1031" name="Rectangle 7"/>
          <p:cNvSpPr>
            <a:spLocks noChangeArrowheads="1"/>
          </p:cNvSpPr>
          <p:nvPr/>
        </p:nvSpPr>
        <p:spPr bwMode="auto">
          <a:xfrm>
            <a:off x="6249112" y="381000"/>
            <a:ext cx="2195858" cy="215444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 anchor="b">
            <a:spAutoFit/>
          </a:bodyPr>
          <a:lstStyle>
            <a:lvl1pPr marL="342900" indent="-3429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4572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9144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1371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18288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22860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marL="0" marR="0" lvl="0" indent="0" algn="r" defTabSz="449263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>
                <a:srgbClr val="000000"/>
              </a:buClr>
              <a:buSzPct val="100000"/>
              <a:buFont typeface="Times New Roman" pitchFamily="16" charset="0"/>
              <a:buNone/>
              <a:tabLst>
                <a:tab pos="0" algn="l"/>
                <a:tab pos="914400" algn="l"/>
                <a:tab pos="1828800" algn="l"/>
                <a:tab pos="2743200" algn="l"/>
                <a:tab pos="3657600" algn="l"/>
                <a:tab pos="4572000" algn="l"/>
                <a:tab pos="5486400" algn="l"/>
                <a:tab pos="6400800" algn="l"/>
                <a:tab pos="7315200" algn="l"/>
                <a:tab pos="8229600" algn="l"/>
                <a:tab pos="9144000" algn="l"/>
                <a:tab pos="10058400" algn="l"/>
              </a:tabLst>
              <a:defRPr/>
            </a:pP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doc.: IEEE </a:t>
            </a:r>
            <a:r>
              <a:rPr kumimoji="0" lang="en-GB" sz="1400" b="1" i="0" u="none" strike="noStrike" kern="1200" cap="none" spc="0" normalizeH="0" baseline="0" noProof="0" dirty="0" smtClean="0">
                <a:ln>
                  <a:noFill/>
                </a:ln>
                <a:solidFill>
                  <a:srgbClr val="000000"/>
                </a:solidFill>
                <a:effectLst/>
                <a:uLnTx/>
                <a:uFillTx/>
                <a:latin typeface="Times New Roman" pitchFamily="16" charset="0"/>
                <a:ea typeface="MS Gothic" charset="-128"/>
                <a:cs typeface="Arial Unicode MS" charset="0"/>
              </a:rPr>
              <a:t>802.11-19/0833r0</a:t>
            </a:r>
            <a:endParaRPr kumimoji="0" lang="en-GB" sz="1400" b="1" i="0" u="none" strike="noStrike" kern="1200" cap="none" spc="0" normalizeH="0" baseline="0" noProof="0" dirty="0" smtClean="0">
              <a:ln>
                <a:noFill/>
              </a:ln>
              <a:solidFill>
                <a:srgbClr val="000000"/>
              </a:solidFill>
              <a:effectLst/>
              <a:uLnTx/>
              <a:uFillTx/>
              <a:latin typeface="Times New Roman" pitchFamily="16" charset="0"/>
              <a:ea typeface="MS Gothic" charset="-128"/>
              <a:cs typeface="Arial Unicode MS" charset="0"/>
            </a:endParaRPr>
          </a:p>
        </p:txBody>
      </p:sp>
      <p:sp>
        <p:nvSpPr>
          <p:cNvPr id="1032" name="Line 8"/>
          <p:cNvSpPr>
            <a:spLocks noChangeShapeType="1"/>
          </p:cNvSpPr>
          <p:nvPr/>
        </p:nvSpPr>
        <p:spPr bwMode="auto">
          <a:xfrm>
            <a:off x="673100" y="604205"/>
            <a:ext cx="77724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  <p:sp>
        <p:nvSpPr>
          <p:cNvPr id="1033" name="Rectangle 9"/>
          <p:cNvSpPr>
            <a:spLocks noChangeArrowheads="1"/>
          </p:cNvSpPr>
          <p:nvPr/>
        </p:nvSpPr>
        <p:spPr bwMode="auto">
          <a:xfrm>
            <a:off x="685800" y="6475413"/>
            <a:ext cx="711200" cy="182562"/>
          </a:xfrm>
          <a:prstGeom prst="rect">
            <a:avLst/>
          </a:prstGeom>
          <a:noFill/>
          <a:ln>
            <a:noFill/>
          </a:ln>
          <a:extLst/>
        </p:spPr>
        <p:txBody>
          <a:bodyPr wrap="none" lIns="0" tIns="0" rIns="0" bIns="0">
            <a:spAutoFit/>
          </a:bodyPr>
          <a:lstStyle>
            <a:lvl1pPr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1pPr>
            <a:lvl2pPr marL="742950" indent="-28575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2pPr>
            <a:lvl3pPr marL="11430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3pPr>
            <a:lvl4pPr marL="16002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4pPr>
            <a:lvl5pPr marL="2057400" indent="-228600" eaLnBrk="0" hangingPunct="0"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kumimoji="1" sz="1200">
                <a:solidFill>
                  <a:schemeClr val="tx1"/>
                </a:solidFill>
                <a:latin typeface="Times New Roman" pitchFamily="18" charset="0"/>
                <a:ea typeface="굴림" pitchFamily="50" charset="-127"/>
              </a:defRPr>
            </a:lvl9pPr>
          </a:lstStyle>
          <a:p>
            <a:pPr latinLnBrk="0">
              <a:defRPr/>
            </a:pPr>
            <a:r>
              <a:rPr kumimoji="0" lang="en-US" altLang="ko-KR" smtClean="0">
                <a:cs typeface="Arial" charset="0"/>
              </a:rPr>
              <a:t>Submission</a:t>
            </a:r>
          </a:p>
        </p:txBody>
      </p:sp>
      <p:sp>
        <p:nvSpPr>
          <p:cNvPr id="1034" name="Line 10"/>
          <p:cNvSpPr>
            <a:spLocks noChangeShapeType="1"/>
          </p:cNvSpPr>
          <p:nvPr/>
        </p:nvSpPr>
        <p:spPr bwMode="auto">
          <a:xfrm>
            <a:off x="685800" y="6477000"/>
            <a:ext cx="7848600" cy="0"/>
          </a:xfrm>
          <a:prstGeom prst="line">
            <a:avLst/>
          </a:prstGeom>
          <a:noFill/>
          <a:ln w="12700">
            <a:solidFill>
              <a:schemeClr val="tx1"/>
            </a:solidFill>
            <a:round/>
            <a:headEnd type="none" w="sm" len="sm"/>
            <a:tailEnd type="none" w="sm" len="sm"/>
          </a:ln>
          <a:extLst>
            <a:ext uri="{909E8E84-426E-40DD-AFC4-6F175D3DCCD1}">
              <a14:hiddenFill xmlns:a14="http://schemas.microsoft.com/office/drawing/2010/main">
                <a:noFill/>
              </a14:hiddenFill>
            </a:ext>
          </a:extLst>
        </p:spPr>
        <p:txBody>
          <a:bodyPr wrap="none" anchor="ctr"/>
          <a:lstStyle/>
          <a:p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69" r:id="rId1"/>
    <p:sldLayoutId id="2147483770" r:id="rId2"/>
    <p:sldLayoutId id="2147483771" r:id="rId3"/>
  </p:sldLayoutIdLst>
  <p:timing>
    <p:tnLst>
      <p:par>
        <p:cTn id="1" dur="indefinite" restart="never" nodeType="tmRoot"/>
      </p:par>
    </p:tnLst>
  </p:timing>
  <p:hf hd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5pPr>
      <a:lvl6pPr marL="4572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6pPr>
      <a:lvl7pPr marL="9144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7pPr>
      <a:lvl8pPr marL="13716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8pPr>
      <a:lvl9pPr marL="1828800" algn="ctr" rtl="0" eaLnBrk="0" fontAlgn="base" hangingPunct="0">
        <a:spcBef>
          <a:spcPct val="0"/>
        </a:spcBef>
        <a:spcAft>
          <a:spcPct val="0"/>
        </a:spcAft>
        <a:defRPr sz="3200" b="1">
          <a:solidFill>
            <a:schemeClr val="tx2"/>
          </a:solidFill>
          <a:latin typeface="Times New Roman" pitchFamily="18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400" b="1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2pPr>
      <a:lvl3pPr marL="1085850" indent="-228600" algn="l" rtl="0" eaLnBrk="0" fontAlgn="base" hangingPunct="0">
        <a:spcBef>
          <a:spcPct val="20000"/>
        </a:spcBef>
        <a:spcAft>
          <a:spcPct val="0"/>
        </a:spcAft>
        <a:buChar char="•"/>
        <a:defRPr>
          <a:solidFill>
            <a:schemeClr val="tx1"/>
          </a:solidFill>
          <a:latin typeface="+mn-lt"/>
        </a:defRPr>
      </a:lvl3pPr>
      <a:lvl4pPr marL="142875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chemeClr val="tx1"/>
          </a:solidFill>
          <a:latin typeface="+mn-lt"/>
        </a:defRPr>
      </a:lvl4pPr>
      <a:lvl5pPr marL="17716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5pPr>
      <a:lvl6pPr marL="22288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6pPr>
      <a:lvl7pPr marL="26860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7pPr>
      <a:lvl8pPr marL="31432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8pPr>
      <a:lvl9pPr marL="360045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3" Type="http://schemas.openxmlformats.org/officeDocument/2006/relationships/image" Target="../media/image79.png"/><Relationship Id="rId2" Type="http://schemas.openxmlformats.org/officeDocument/2006/relationships/image" Target="../media/image78.jpg"/><Relationship Id="rId1" Type="http://schemas.openxmlformats.org/officeDocument/2006/relationships/slideLayout" Target="../slideLayouts/slideLayout3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1.png"/><Relationship Id="rId2" Type="http://schemas.openxmlformats.org/officeDocument/2006/relationships/image" Target="../media/image80.png"/><Relationship Id="rId1" Type="http://schemas.openxmlformats.org/officeDocument/2006/relationships/slideLayout" Target="../slideLayouts/slideLayout3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3.png"/><Relationship Id="rId2" Type="http://schemas.openxmlformats.org/officeDocument/2006/relationships/image" Target="../media/image82.png"/><Relationship Id="rId1" Type="http://schemas.openxmlformats.org/officeDocument/2006/relationships/slideLayout" Target="../slideLayouts/slideLayout3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85.png"/><Relationship Id="rId2" Type="http://schemas.openxmlformats.org/officeDocument/2006/relationships/image" Target="../media/image84.png"/><Relationship Id="rId1" Type="http://schemas.openxmlformats.org/officeDocument/2006/relationships/slideLayout" Target="../slideLayouts/slideLayout3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6.jpg"/><Relationship Id="rId1" Type="http://schemas.openxmlformats.org/officeDocument/2006/relationships/slideLayout" Target="../slideLayouts/slideLayout3.xml"/></Relationships>
</file>

<file path=ppt/slides/_rels/slide17.xml.rels><?xml version="1.0" encoding="UTF-8" standalone="yes"?>
<Relationships xmlns="http://schemas.openxmlformats.org/package/2006/relationships"><Relationship Id="rId3" Type="http://schemas.openxmlformats.org/officeDocument/2006/relationships/image" Target="../media/image87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3.xml"/></Relationships>
</file>

<file path=ppt/slides/_rels/slide1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3.xml"/></Relationships>
</file>

<file path=ppt/slides/_rels/slide1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Relationship Id="rId5" Type="http://schemas.openxmlformats.org/officeDocument/2006/relationships/image" Target="../media/image4.emf"/><Relationship Id="rId4" Type="http://schemas.openxmlformats.org/officeDocument/2006/relationships/image" Target="../media/image3.emf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8" Type="http://schemas.openxmlformats.org/officeDocument/2006/relationships/image" Target="../media/image7.wmf"/><Relationship Id="rId3" Type="http://schemas.openxmlformats.org/officeDocument/2006/relationships/oleObject" Target="../embeddings/oleObject1.bin"/><Relationship Id="rId7" Type="http://schemas.openxmlformats.org/officeDocument/2006/relationships/oleObject" Target="../embeddings/oleObject3.bin"/><Relationship Id="rId2" Type="http://schemas.openxmlformats.org/officeDocument/2006/relationships/slideLayout" Target="../slideLayouts/slideLayout3.xml"/><Relationship Id="rId1" Type="http://schemas.openxmlformats.org/officeDocument/2006/relationships/vmlDrawing" Target="../drawings/vmlDrawing1.vml"/><Relationship Id="rId6" Type="http://schemas.openxmlformats.org/officeDocument/2006/relationships/image" Target="../media/image6.wmf"/><Relationship Id="rId5" Type="http://schemas.openxmlformats.org/officeDocument/2006/relationships/oleObject" Target="../embeddings/oleObject2.bin"/><Relationship Id="rId10" Type="http://schemas.openxmlformats.org/officeDocument/2006/relationships/image" Target="../media/image8.wmf"/><Relationship Id="rId4" Type="http://schemas.openxmlformats.org/officeDocument/2006/relationships/image" Target="../media/image5.wmf"/><Relationship Id="rId9" Type="http://schemas.openxmlformats.org/officeDocument/2006/relationships/oleObject" Target="../embeddings/oleObject4.bin"/></Relationships>
</file>

<file path=ppt/slides/_rels/slide6.xml.rels><?xml version="1.0" encoding="UTF-8" standalone="yes"?>
<Relationships xmlns="http://schemas.openxmlformats.org/package/2006/relationships"><Relationship Id="rId8" Type="http://schemas.openxmlformats.org/officeDocument/2006/relationships/image" Target="../media/image11.wmf"/><Relationship Id="rId13" Type="http://schemas.openxmlformats.org/officeDocument/2006/relationships/oleObject" Target="../embeddings/oleObject10.bin"/><Relationship Id="rId18" Type="http://schemas.openxmlformats.org/officeDocument/2006/relationships/image" Target="../media/image16.wmf"/><Relationship Id="rId26" Type="http://schemas.openxmlformats.org/officeDocument/2006/relationships/image" Target="../media/image20.wmf"/><Relationship Id="rId3" Type="http://schemas.openxmlformats.org/officeDocument/2006/relationships/oleObject" Target="../embeddings/oleObject5.bin"/><Relationship Id="rId21" Type="http://schemas.openxmlformats.org/officeDocument/2006/relationships/oleObject" Target="../embeddings/oleObject14.bin"/><Relationship Id="rId34" Type="http://schemas.openxmlformats.org/officeDocument/2006/relationships/image" Target="../media/image8.wmf"/><Relationship Id="rId7" Type="http://schemas.openxmlformats.org/officeDocument/2006/relationships/oleObject" Target="../embeddings/oleObject7.bin"/><Relationship Id="rId12" Type="http://schemas.openxmlformats.org/officeDocument/2006/relationships/image" Target="../media/image13.wmf"/><Relationship Id="rId17" Type="http://schemas.openxmlformats.org/officeDocument/2006/relationships/oleObject" Target="../embeddings/oleObject12.bin"/><Relationship Id="rId25" Type="http://schemas.openxmlformats.org/officeDocument/2006/relationships/oleObject" Target="../embeddings/oleObject16.bin"/><Relationship Id="rId33" Type="http://schemas.openxmlformats.org/officeDocument/2006/relationships/oleObject" Target="../embeddings/oleObject20.bin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15.wmf"/><Relationship Id="rId20" Type="http://schemas.openxmlformats.org/officeDocument/2006/relationships/image" Target="../media/image17.wmf"/><Relationship Id="rId29" Type="http://schemas.openxmlformats.org/officeDocument/2006/relationships/oleObject" Target="../embeddings/oleObject18.bin"/><Relationship Id="rId1" Type="http://schemas.openxmlformats.org/officeDocument/2006/relationships/vmlDrawing" Target="../drawings/vmlDrawing2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9.bin"/><Relationship Id="rId24" Type="http://schemas.openxmlformats.org/officeDocument/2006/relationships/image" Target="../media/image19.wmf"/><Relationship Id="rId32" Type="http://schemas.openxmlformats.org/officeDocument/2006/relationships/image" Target="../media/image23.wmf"/><Relationship Id="rId5" Type="http://schemas.openxmlformats.org/officeDocument/2006/relationships/oleObject" Target="../embeddings/oleObject6.bin"/><Relationship Id="rId15" Type="http://schemas.openxmlformats.org/officeDocument/2006/relationships/oleObject" Target="../embeddings/oleObject11.bin"/><Relationship Id="rId23" Type="http://schemas.openxmlformats.org/officeDocument/2006/relationships/oleObject" Target="../embeddings/oleObject15.bin"/><Relationship Id="rId28" Type="http://schemas.openxmlformats.org/officeDocument/2006/relationships/image" Target="../media/image21.wmf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13.bin"/><Relationship Id="rId31" Type="http://schemas.openxmlformats.org/officeDocument/2006/relationships/oleObject" Target="../embeddings/oleObject19.bin"/><Relationship Id="rId4" Type="http://schemas.openxmlformats.org/officeDocument/2006/relationships/image" Target="../media/image9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14.wmf"/><Relationship Id="rId22" Type="http://schemas.openxmlformats.org/officeDocument/2006/relationships/image" Target="../media/image18.wmf"/><Relationship Id="rId27" Type="http://schemas.openxmlformats.org/officeDocument/2006/relationships/oleObject" Target="../embeddings/oleObject17.bin"/><Relationship Id="rId30" Type="http://schemas.openxmlformats.org/officeDocument/2006/relationships/image" Target="../media/image22.wmf"/><Relationship Id="rId35" Type="http://schemas.openxmlformats.org/officeDocument/2006/relationships/oleObject" Target="../embeddings/oleObject21.bin"/></Relationships>
</file>

<file path=ppt/slides/_rels/slide7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27.bin"/><Relationship Id="rId18" Type="http://schemas.openxmlformats.org/officeDocument/2006/relationships/image" Target="../media/image27.wmf"/><Relationship Id="rId26" Type="http://schemas.openxmlformats.org/officeDocument/2006/relationships/image" Target="../media/image31.wmf"/><Relationship Id="rId39" Type="http://schemas.openxmlformats.org/officeDocument/2006/relationships/oleObject" Target="../embeddings/oleObject40.bin"/><Relationship Id="rId21" Type="http://schemas.openxmlformats.org/officeDocument/2006/relationships/oleObject" Target="../embeddings/oleObject31.bin"/><Relationship Id="rId34" Type="http://schemas.openxmlformats.org/officeDocument/2006/relationships/image" Target="../media/image35.wmf"/><Relationship Id="rId42" Type="http://schemas.openxmlformats.org/officeDocument/2006/relationships/image" Target="../media/image39.wmf"/><Relationship Id="rId47" Type="http://schemas.openxmlformats.org/officeDocument/2006/relationships/oleObject" Target="../embeddings/oleObject44.bin"/><Relationship Id="rId50" Type="http://schemas.openxmlformats.org/officeDocument/2006/relationships/image" Target="../media/image43.wmf"/><Relationship Id="rId55" Type="http://schemas.openxmlformats.org/officeDocument/2006/relationships/oleObject" Target="../embeddings/oleObject48.bin"/><Relationship Id="rId7" Type="http://schemas.openxmlformats.org/officeDocument/2006/relationships/oleObject" Target="../embeddings/oleObject24.bin"/><Relationship Id="rId12" Type="http://schemas.openxmlformats.org/officeDocument/2006/relationships/image" Target="../media/image24.wmf"/><Relationship Id="rId17" Type="http://schemas.openxmlformats.org/officeDocument/2006/relationships/oleObject" Target="../embeddings/oleObject29.bin"/><Relationship Id="rId25" Type="http://schemas.openxmlformats.org/officeDocument/2006/relationships/oleObject" Target="../embeddings/oleObject33.bin"/><Relationship Id="rId33" Type="http://schemas.openxmlformats.org/officeDocument/2006/relationships/oleObject" Target="../embeddings/oleObject37.bin"/><Relationship Id="rId38" Type="http://schemas.openxmlformats.org/officeDocument/2006/relationships/image" Target="../media/image37.wmf"/><Relationship Id="rId46" Type="http://schemas.openxmlformats.org/officeDocument/2006/relationships/image" Target="../media/image41.wmf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6.wmf"/><Relationship Id="rId20" Type="http://schemas.openxmlformats.org/officeDocument/2006/relationships/image" Target="../media/image28.wmf"/><Relationship Id="rId29" Type="http://schemas.openxmlformats.org/officeDocument/2006/relationships/oleObject" Target="../embeddings/oleObject35.bin"/><Relationship Id="rId41" Type="http://schemas.openxmlformats.org/officeDocument/2006/relationships/oleObject" Target="../embeddings/oleObject41.bin"/><Relationship Id="rId54" Type="http://schemas.openxmlformats.org/officeDocument/2006/relationships/image" Target="../media/image45.wmf"/><Relationship Id="rId1" Type="http://schemas.openxmlformats.org/officeDocument/2006/relationships/vmlDrawing" Target="../drawings/vmlDrawing3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26.bin"/><Relationship Id="rId24" Type="http://schemas.openxmlformats.org/officeDocument/2006/relationships/image" Target="../media/image30.wmf"/><Relationship Id="rId32" Type="http://schemas.openxmlformats.org/officeDocument/2006/relationships/image" Target="../media/image34.wmf"/><Relationship Id="rId37" Type="http://schemas.openxmlformats.org/officeDocument/2006/relationships/oleObject" Target="../embeddings/oleObject39.bin"/><Relationship Id="rId40" Type="http://schemas.openxmlformats.org/officeDocument/2006/relationships/image" Target="../media/image38.wmf"/><Relationship Id="rId45" Type="http://schemas.openxmlformats.org/officeDocument/2006/relationships/oleObject" Target="../embeddings/oleObject43.bin"/><Relationship Id="rId53" Type="http://schemas.openxmlformats.org/officeDocument/2006/relationships/oleObject" Target="../embeddings/oleObject47.bin"/><Relationship Id="rId5" Type="http://schemas.openxmlformats.org/officeDocument/2006/relationships/oleObject" Target="../embeddings/oleObject23.bin"/><Relationship Id="rId15" Type="http://schemas.openxmlformats.org/officeDocument/2006/relationships/oleObject" Target="../embeddings/oleObject28.bin"/><Relationship Id="rId23" Type="http://schemas.openxmlformats.org/officeDocument/2006/relationships/oleObject" Target="../embeddings/oleObject32.bin"/><Relationship Id="rId28" Type="http://schemas.openxmlformats.org/officeDocument/2006/relationships/image" Target="../media/image32.wmf"/><Relationship Id="rId36" Type="http://schemas.openxmlformats.org/officeDocument/2006/relationships/image" Target="../media/image36.wmf"/><Relationship Id="rId49" Type="http://schemas.openxmlformats.org/officeDocument/2006/relationships/oleObject" Target="../embeddings/oleObject45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30.bin"/><Relationship Id="rId31" Type="http://schemas.openxmlformats.org/officeDocument/2006/relationships/oleObject" Target="../embeddings/oleObject36.bin"/><Relationship Id="rId44" Type="http://schemas.openxmlformats.org/officeDocument/2006/relationships/image" Target="../media/image40.wmf"/><Relationship Id="rId52" Type="http://schemas.openxmlformats.org/officeDocument/2006/relationships/image" Target="../media/image44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25.bin"/><Relationship Id="rId14" Type="http://schemas.openxmlformats.org/officeDocument/2006/relationships/image" Target="../media/image25.wmf"/><Relationship Id="rId22" Type="http://schemas.openxmlformats.org/officeDocument/2006/relationships/image" Target="../media/image29.wmf"/><Relationship Id="rId27" Type="http://schemas.openxmlformats.org/officeDocument/2006/relationships/oleObject" Target="../embeddings/oleObject34.bin"/><Relationship Id="rId30" Type="http://schemas.openxmlformats.org/officeDocument/2006/relationships/image" Target="../media/image33.wmf"/><Relationship Id="rId35" Type="http://schemas.openxmlformats.org/officeDocument/2006/relationships/oleObject" Target="../embeddings/oleObject38.bin"/><Relationship Id="rId43" Type="http://schemas.openxmlformats.org/officeDocument/2006/relationships/oleObject" Target="../embeddings/oleObject42.bin"/><Relationship Id="rId48" Type="http://schemas.openxmlformats.org/officeDocument/2006/relationships/image" Target="../media/image42.wmf"/><Relationship Id="rId56" Type="http://schemas.openxmlformats.org/officeDocument/2006/relationships/image" Target="../media/image8.wmf"/><Relationship Id="rId8" Type="http://schemas.openxmlformats.org/officeDocument/2006/relationships/image" Target="../media/image11.wmf"/><Relationship Id="rId51" Type="http://schemas.openxmlformats.org/officeDocument/2006/relationships/oleObject" Target="../embeddings/oleObject46.bin"/><Relationship Id="rId3" Type="http://schemas.openxmlformats.org/officeDocument/2006/relationships/oleObject" Target="../embeddings/oleObject22.bin"/></Relationships>
</file>

<file path=ppt/slides/_rels/slide8.xml.rels><?xml version="1.0" encoding="UTF-8" standalone="yes"?>
<Relationships xmlns="http://schemas.openxmlformats.org/package/2006/relationships"><Relationship Id="rId13" Type="http://schemas.openxmlformats.org/officeDocument/2006/relationships/oleObject" Target="../embeddings/oleObject54.bin"/><Relationship Id="rId18" Type="http://schemas.openxmlformats.org/officeDocument/2006/relationships/image" Target="../media/image47.wmf"/><Relationship Id="rId26" Type="http://schemas.openxmlformats.org/officeDocument/2006/relationships/image" Target="../media/image51.wmf"/><Relationship Id="rId39" Type="http://schemas.openxmlformats.org/officeDocument/2006/relationships/oleObject" Target="../embeddings/oleObject68.bin"/><Relationship Id="rId3" Type="http://schemas.openxmlformats.org/officeDocument/2006/relationships/oleObject" Target="../embeddings/oleObject49.bin"/><Relationship Id="rId21" Type="http://schemas.openxmlformats.org/officeDocument/2006/relationships/oleObject" Target="../embeddings/oleObject58.bin"/><Relationship Id="rId34" Type="http://schemas.openxmlformats.org/officeDocument/2006/relationships/image" Target="../media/image55.wmf"/><Relationship Id="rId42" Type="http://schemas.openxmlformats.org/officeDocument/2006/relationships/oleObject" Target="../embeddings/oleObject71.bin"/><Relationship Id="rId47" Type="http://schemas.openxmlformats.org/officeDocument/2006/relationships/oleObject" Target="../embeddings/oleObject75.bin"/><Relationship Id="rId50" Type="http://schemas.openxmlformats.org/officeDocument/2006/relationships/image" Target="../media/image59.wmf"/><Relationship Id="rId7" Type="http://schemas.openxmlformats.org/officeDocument/2006/relationships/oleObject" Target="../embeddings/oleObject51.bin"/><Relationship Id="rId12" Type="http://schemas.openxmlformats.org/officeDocument/2006/relationships/image" Target="../media/image46.wmf"/><Relationship Id="rId17" Type="http://schemas.openxmlformats.org/officeDocument/2006/relationships/oleObject" Target="../embeddings/oleObject56.bin"/><Relationship Id="rId25" Type="http://schemas.openxmlformats.org/officeDocument/2006/relationships/oleObject" Target="../embeddings/oleObject60.bin"/><Relationship Id="rId33" Type="http://schemas.openxmlformats.org/officeDocument/2006/relationships/oleObject" Target="../embeddings/oleObject64.bin"/><Relationship Id="rId38" Type="http://schemas.openxmlformats.org/officeDocument/2006/relationships/oleObject" Target="../embeddings/oleObject67.bin"/><Relationship Id="rId46" Type="http://schemas.openxmlformats.org/officeDocument/2006/relationships/image" Target="../media/image57.wmf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25.wmf"/><Relationship Id="rId20" Type="http://schemas.openxmlformats.org/officeDocument/2006/relationships/image" Target="../media/image48.wmf"/><Relationship Id="rId29" Type="http://schemas.openxmlformats.org/officeDocument/2006/relationships/oleObject" Target="../embeddings/oleObject62.bin"/><Relationship Id="rId41" Type="http://schemas.openxmlformats.org/officeDocument/2006/relationships/oleObject" Target="../embeddings/oleObject70.bin"/><Relationship Id="rId54" Type="http://schemas.openxmlformats.org/officeDocument/2006/relationships/image" Target="../media/image61.wmf"/><Relationship Id="rId1" Type="http://schemas.openxmlformats.org/officeDocument/2006/relationships/vmlDrawing" Target="../drawings/vmlDrawing4.vml"/><Relationship Id="rId6" Type="http://schemas.openxmlformats.org/officeDocument/2006/relationships/image" Target="../media/image10.wmf"/><Relationship Id="rId11" Type="http://schemas.openxmlformats.org/officeDocument/2006/relationships/oleObject" Target="../embeddings/oleObject53.bin"/><Relationship Id="rId24" Type="http://schemas.openxmlformats.org/officeDocument/2006/relationships/image" Target="../media/image50.wmf"/><Relationship Id="rId32" Type="http://schemas.openxmlformats.org/officeDocument/2006/relationships/image" Target="../media/image54.wmf"/><Relationship Id="rId37" Type="http://schemas.openxmlformats.org/officeDocument/2006/relationships/oleObject" Target="../embeddings/oleObject66.bin"/><Relationship Id="rId40" Type="http://schemas.openxmlformats.org/officeDocument/2006/relationships/oleObject" Target="../embeddings/oleObject69.bin"/><Relationship Id="rId45" Type="http://schemas.openxmlformats.org/officeDocument/2006/relationships/oleObject" Target="../embeddings/oleObject74.bin"/><Relationship Id="rId53" Type="http://schemas.openxmlformats.org/officeDocument/2006/relationships/oleObject" Target="../embeddings/oleObject78.bin"/><Relationship Id="rId5" Type="http://schemas.openxmlformats.org/officeDocument/2006/relationships/oleObject" Target="../embeddings/oleObject50.bin"/><Relationship Id="rId15" Type="http://schemas.openxmlformats.org/officeDocument/2006/relationships/oleObject" Target="../embeddings/oleObject55.bin"/><Relationship Id="rId23" Type="http://schemas.openxmlformats.org/officeDocument/2006/relationships/oleObject" Target="../embeddings/oleObject59.bin"/><Relationship Id="rId28" Type="http://schemas.openxmlformats.org/officeDocument/2006/relationships/image" Target="../media/image52.wmf"/><Relationship Id="rId36" Type="http://schemas.openxmlformats.org/officeDocument/2006/relationships/image" Target="../media/image56.wmf"/><Relationship Id="rId49" Type="http://schemas.openxmlformats.org/officeDocument/2006/relationships/oleObject" Target="../embeddings/oleObject76.bin"/><Relationship Id="rId10" Type="http://schemas.openxmlformats.org/officeDocument/2006/relationships/image" Target="../media/image12.wmf"/><Relationship Id="rId19" Type="http://schemas.openxmlformats.org/officeDocument/2006/relationships/oleObject" Target="../embeddings/oleObject57.bin"/><Relationship Id="rId31" Type="http://schemas.openxmlformats.org/officeDocument/2006/relationships/oleObject" Target="../embeddings/oleObject63.bin"/><Relationship Id="rId44" Type="http://schemas.openxmlformats.org/officeDocument/2006/relationships/oleObject" Target="../embeddings/oleObject73.bin"/><Relationship Id="rId52" Type="http://schemas.openxmlformats.org/officeDocument/2006/relationships/image" Target="../media/image60.wmf"/><Relationship Id="rId4" Type="http://schemas.openxmlformats.org/officeDocument/2006/relationships/image" Target="../media/image9.wmf"/><Relationship Id="rId9" Type="http://schemas.openxmlformats.org/officeDocument/2006/relationships/oleObject" Target="../embeddings/oleObject52.bin"/><Relationship Id="rId14" Type="http://schemas.openxmlformats.org/officeDocument/2006/relationships/image" Target="../media/image24.wmf"/><Relationship Id="rId22" Type="http://schemas.openxmlformats.org/officeDocument/2006/relationships/image" Target="../media/image49.wmf"/><Relationship Id="rId27" Type="http://schemas.openxmlformats.org/officeDocument/2006/relationships/oleObject" Target="../embeddings/oleObject61.bin"/><Relationship Id="rId30" Type="http://schemas.openxmlformats.org/officeDocument/2006/relationships/image" Target="../media/image53.wmf"/><Relationship Id="rId35" Type="http://schemas.openxmlformats.org/officeDocument/2006/relationships/oleObject" Target="../embeddings/oleObject65.bin"/><Relationship Id="rId43" Type="http://schemas.openxmlformats.org/officeDocument/2006/relationships/oleObject" Target="../embeddings/oleObject72.bin"/><Relationship Id="rId48" Type="http://schemas.openxmlformats.org/officeDocument/2006/relationships/image" Target="../media/image58.wmf"/><Relationship Id="rId8" Type="http://schemas.openxmlformats.org/officeDocument/2006/relationships/image" Target="../media/image11.wmf"/><Relationship Id="rId51" Type="http://schemas.openxmlformats.org/officeDocument/2006/relationships/oleObject" Target="../embeddings/oleObject77.bin"/></Relationships>
</file>

<file path=ppt/slides/_rels/slide9.xml.rels><?xml version="1.0" encoding="UTF-8" standalone="yes"?>
<Relationships xmlns="http://schemas.openxmlformats.org/package/2006/relationships"><Relationship Id="rId8" Type="http://schemas.openxmlformats.org/officeDocument/2006/relationships/image" Target="../media/image63.wmf"/><Relationship Id="rId13" Type="http://schemas.openxmlformats.org/officeDocument/2006/relationships/oleObject" Target="../embeddings/oleObject84.bin"/><Relationship Id="rId18" Type="http://schemas.openxmlformats.org/officeDocument/2006/relationships/image" Target="../media/image68.wmf"/><Relationship Id="rId26" Type="http://schemas.openxmlformats.org/officeDocument/2006/relationships/image" Target="../media/image72.wmf"/><Relationship Id="rId3" Type="http://schemas.openxmlformats.org/officeDocument/2006/relationships/oleObject" Target="../embeddings/oleObject79.bin"/><Relationship Id="rId21" Type="http://schemas.openxmlformats.org/officeDocument/2006/relationships/oleObject" Target="../embeddings/oleObject88.bin"/><Relationship Id="rId34" Type="http://schemas.openxmlformats.org/officeDocument/2006/relationships/image" Target="../media/image76.wmf"/><Relationship Id="rId7" Type="http://schemas.openxmlformats.org/officeDocument/2006/relationships/oleObject" Target="../embeddings/oleObject81.bin"/><Relationship Id="rId12" Type="http://schemas.openxmlformats.org/officeDocument/2006/relationships/image" Target="../media/image65.wmf"/><Relationship Id="rId17" Type="http://schemas.openxmlformats.org/officeDocument/2006/relationships/oleObject" Target="../embeddings/oleObject86.bin"/><Relationship Id="rId25" Type="http://schemas.openxmlformats.org/officeDocument/2006/relationships/oleObject" Target="../embeddings/oleObject90.bin"/><Relationship Id="rId33" Type="http://schemas.openxmlformats.org/officeDocument/2006/relationships/oleObject" Target="../embeddings/oleObject94.bin"/><Relationship Id="rId38" Type="http://schemas.openxmlformats.org/officeDocument/2006/relationships/image" Target="../media/image8.wmf"/><Relationship Id="rId2" Type="http://schemas.openxmlformats.org/officeDocument/2006/relationships/slideLayout" Target="../slideLayouts/slideLayout3.xml"/><Relationship Id="rId16" Type="http://schemas.openxmlformats.org/officeDocument/2006/relationships/image" Target="../media/image67.wmf"/><Relationship Id="rId20" Type="http://schemas.openxmlformats.org/officeDocument/2006/relationships/image" Target="../media/image69.wmf"/><Relationship Id="rId29" Type="http://schemas.openxmlformats.org/officeDocument/2006/relationships/oleObject" Target="../embeddings/oleObject92.bin"/><Relationship Id="rId1" Type="http://schemas.openxmlformats.org/officeDocument/2006/relationships/vmlDrawing" Target="../drawings/vmlDrawing5.vml"/><Relationship Id="rId6" Type="http://schemas.openxmlformats.org/officeDocument/2006/relationships/image" Target="../media/image62.wmf"/><Relationship Id="rId11" Type="http://schemas.openxmlformats.org/officeDocument/2006/relationships/oleObject" Target="../embeddings/oleObject83.bin"/><Relationship Id="rId24" Type="http://schemas.openxmlformats.org/officeDocument/2006/relationships/image" Target="../media/image71.wmf"/><Relationship Id="rId32" Type="http://schemas.openxmlformats.org/officeDocument/2006/relationships/image" Target="../media/image75.wmf"/><Relationship Id="rId37" Type="http://schemas.openxmlformats.org/officeDocument/2006/relationships/oleObject" Target="../embeddings/oleObject96.bin"/><Relationship Id="rId5" Type="http://schemas.openxmlformats.org/officeDocument/2006/relationships/oleObject" Target="../embeddings/oleObject80.bin"/><Relationship Id="rId15" Type="http://schemas.openxmlformats.org/officeDocument/2006/relationships/oleObject" Target="../embeddings/oleObject85.bin"/><Relationship Id="rId23" Type="http://schemas.openxmlformats.org/officeDocument/2006/relationships/oleObject" Target="../embeddings/oleObject89.bin"/><Relationship Id="rId28" Type="http://schemas.openxmlformats.org/officeDocument/2006/relationships/image" Target="../media/image73.wmf"/><Relationship Id="rId36" Type="http://schemas.openxmlformats.org/officeDocument/2006/relationships/image" Target="../media/image77.wmf"/><Relationship Id="rId10" Type="http://schemas.openxmlformats.org/officeDocument/2006/relationships/image" Target="../media/image64.wmf"/><Relationship Id="rId19" Type="http://schemas.openxmlformats.org/officeDocument/2006/relationships/oleObject" Target="../embeddings/oleObject87.bin"/><Relationship Id="rId31" Type="http://schemas.openxmlformats.org/officeDocument/2006/relationships/oleObject" Target="../embeddings/oleObject93.bin"/><Relationship Id="rId4" Type="http://schemas.openxmlformats.org/officeDocument/2006/relationships/image" Target="../media/image46.wmf"/><Relationship Id="rId9" Type="http://schemas.openxmlformats.org/officeDocument/2006/relationships/oleObject" Target="../embeddings/oleObject82.bin"/><Relationship Id="rId14" Type="http://schemas.openxmlformats.org/officeDocument/2006/relationships/image" Target="../media/image66.wmf"/><Relationship Id="rId22" Type="http://schemas.openxmlformats.org/officeDocument/2006/relationships/image" Target="../media/image70.wmf"/><Relationship Id="rId27" Type="http://schemas.openxmlformats.org/officeDocument/2006/relationships/oleObject" Target="../embeddings/oleObject91.bin"/><Relationship Id="rId30" Type="http://schemas.openxmlformats.org/officeDocument/2006/relationships/image" Target="../media/image74.wmf"/><Relationship Id="rId35" Type="http://schemas.openxmlformats.org/officeDocument/2006/relationships/oleObject" Target="../embeddings/oleObject95.bin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Date Placeholder 3"/>
          <p:cNvSpPr>
            <a:spLocks noGrp="1"/>
          </p:cNvSpPr>
          <p:nvPr>
            <p:ph type="dt" sz="quarter" idx="10"/>
          </p:nvPr>
        </p:nvSpPr>
        <p:spPr>
          <a:xfrm>
            <a:off x="696913" y="332601"/>
            <a:ext cx="968214" cy="276999"/>
          </a:xfrm>
        </p:spPr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US" altLang="ko-KR" dirty="0"/>
          </a:p>
        </p:txBody>
      </p:sp>
      <p:sp>
        <p:nvSpPr>
          <p:cNvPr id="4100" name="Slide Number Placeholder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B32CC73A-E011-458C-B5ED-8C393FEEF80B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1</a:t>
            </a:fld>
            <a:endParaRPr lang="en-US" altLang="ko-KR" sz="1200" b="0"/>
          </a:p>
        </p:txBody>
      </p:sp>
      <p:sp>
        <p:nvSpPr>
          <p:cNvPr id="4101" name="Rectangle 2"/>
          <p:cNvSpPr>
            <a:spLocks noGrp="1" noChangeArrowheads="1"/>
          </p:cNvSpPr>
          <p:nvPr>
            <p:ph type="title"/>
          </p:nvPr>
        </p:nvSpPr>
        <p:spPr>
          <a:xfrm>
            <a:off x="381000" y="685800"/>
            <a:ext cx="8305800" cy="1143000"/>
          </a:xfrm>
        </p:spPr>
        <p:txBody>
          <a:bodyPr/>
          <a:lstStyle/>
          <a:p>
            <a:r>
              <a:rPr lang="en-US" dirty="0" smtClean="0"/>
              <a:t>SOMA Updates</a:t>
            </a:r>
            <a:endParaRPr lang="en-US" altLang="ko-KR" dirty="0" smtClean="0">
              <a:ea typeface="Gulim" panose="020B0600000101010101" pitchFamily="34" charset="-127"/>
            </a:endParaRPr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body" idx="1"/>
          </p:nvPr>
        </p:nvSpPr>
        <p:spPr>
          <a:xfrm>
            <a:off x="685800" y="2135185"/>
            <a:ext cx="7772400" cy="381000"/>
          </a:xfrm>
        </p:spPr>
        <p:txBody>
          <a:bodyPr/>
          <a:lstStyle/>
          <a:p>
            <a:pPr algn="ctr">
              <a:buFontTx/>
              <a:buNone/>
            </a:pPr>
            <a:r>
              <a:rPr lang="en-US" altLang="ko-KR" sz="2000" dirty="0" smtClean="0">
                <a:ea typeface="Gulim" panose="020B0600000101010101" pitchFamily="34" charset="-127"/>
              </a:rPr>
              <a:t>Date:</a:t>
            </a:r>
            <a:r>
              <a:rPr lang="en-US" altLang="ko-KR" sz="2000" b="0" dirty="0" smtClean="0">
                <a:ea typeface="Gulim" panose="020B0600000101010101" pitchFamily="34" charset="-127"/>
              </a:rPr>
              <a:t> 2019-00-xx</a:t>
            </a:r>
          </a:p>
        </p:txBody>
      </p:sp>
      <p:sp>
        <p:nvSpPr>
          <p:cNvPr id="4103" name="Rectangle 12"/>
          <p:cNvSpPr>
            <a:spLocks noChangeArrowheads="1"/>
          </p:cNvSpPr>
          <p:nvPr/>
        </p:nvSpPr>
        <p:spPr bwMode="auto">
          <a:xfrm>
            <a:off x="533400" y="2744785"/>
            <a:ext cx="1447800" cy="381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lIns="92075" tIns="46038" rIns="92075" bIns="46038"/>
          <a:lstStyle>
            <a:lvl1pPr marL="342900" indent="-342900"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 latinLnBrk="0">
              <a:buFontTx/>
              <a:buNone/>
            </a:pPr>
            <a:r>
              <a:rPr kumimoji="0" lang="en-US" altLang="ko-KR" sz="2000"/>
              <a:t>Authors:</a:t>
            </a:r>
            <a:endParaRPr kumimoji="0" lang="en-US" altLang="ko-KR" sz="2000" b="0"/>
          </a:p>
        </p:txBody>
      </p:sp>
      <p:graphicFrame>
        <p:nvGraphicFramePr>
          <p:cNvPr id="11" name="Table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540988357"/>
              </p:ext>
            </p:extLst>
          </p:nvPr>
        </p:nvGraphicFramePr>
        <p:xfrm>
          <a:off x="762000" y="3278185"/>
          <a:ext cx="7620000" cy="1803403"/>
        </p:xfrm>
        <a:graphic>
          <a:graphicData uri="http://schemas.openxmlformats.org/drawingml/2006/table">
            <a:tbl>
              <a:tblPr/>
              <a:tblGrid>
                <a:gridCol w="1524000"/>
                <a:gridCol w="1203325"/>
                <a:gridCol w="1684338"/>
                <a:gridCol w="1150937"/>
                <a:gridCol w="2057400"/>
              </a:tblGrid>
              <a:tr h="398463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Name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Affiliation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Address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Phone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</a:rPr>
                        <a:t>Email</a:t>
                      </a:r>
                    </a:p>
                  </a:txBody>
                  <a:tcPr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 Suh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Huawei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rowSpan="5"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junghoon.suh@huawei.com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 Aboul-Magd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osama.aboulmagd@huawei.com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 </a:t>
                      </a:r>
                      <a:r>
                        <a:rPr kumimoji="0" lang="en-US" altLang="ko-KR" sz="1200" b="0" i="0" u="none" strike="noStrike" cap="none" normalizeH="0" baseline="0" dirty="0" err="1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Jia</a:t>
                      </a: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1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justin.jia@huawei.com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2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Edward Au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0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 </a:t>
                      </a: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>
                      <a:lvl1pPr eaLnBrk="0" hangingPunct="0">
                        <a:spcBef>
                          <a:spcPct val="20000"/>
                        </a:spcBef>
                        <a:defRPr sz="2000" b="1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1pPr>
                      <a:lvl2pPr marL="742950" indent="-285750" eaLnBrk="0" hangingPunct="0">
                        <a:spcBef>
                          <a:spcPct val="20000"/>
                        </a:spcBef>
                        <a:defRPr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2pPr>
                      <a:lvl3pPr marL="1143000" indent="-228600" eaLnBrk="0" hangingPunct="0">
                        <a:spcBef>
                          <a:spcPct val="20000"/>
                        </a:spcBef>
                        <a:defRPr sz="16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3pPr>
                      <a:lvl4pPr marL="16002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4pPr>
                      <a:lvl5pPr marL="2057400" indent="-228600" eaLnBrk="0" hangingPunct="0">
                        <a:spcBef>
                          <a:spcPct val="20000"/>
                        </a:spcBef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5pPr>
                      <a:lvl6pPr marL="25146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6pPr>
                      <a:lvl7pPr marL="29718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7pPr>
                      <a:lvl8pPr marL="34290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8pPr>
                      <a:lvl9pPr marL="3886200" indent="-228600" eaLnBrk="0" fontAlgn="base" hangingPunct="0">
                        <a:spcBef>
                          <a:spcPct val="20000"/>
                        </a:spcBef>
                        <a:spcAft>
                          <a:spcPct val="0"/>
                        </a:spcAft>
                        <a:defRPr sz="1400">
                          <a:solidFill>
                            <a:schemeClr val="tx1"/>
                          </a:solidFill>
                          <a:latin typeface="Times New Roman" panose="02020603050405020304" pitchFamily="18" charset="0"/>
                        </a:defRPr>
                      </a:lvl9pPr>
                    </a:lstStyle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US" altLang="ko-KR" sz="11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rgbClr val="000000"/>
                          </a:solidFill>
                          <a:effectLst/>
                          <a:latin typeface="Times New Roman" panose="02020603050405020304" pitchFamily="18" charset="0"/>
                          <a:ea typeface="Gulim" panose="020B0600000101010101" pitchFamily="34" charset="-127"/>
                          <a:cs typeface="Times New Roman" panose="02020603050405020304" pitchFamily="18" charset="0"/>
                        </a:rPr>
                        <a:t>edward.ks.au@huawei.com</a:t>
                      </a: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280988"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 vMerge="1"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2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altLang="ko-KR" sz="1100" b="0" i="0" u="none" strike="noStrike" cap="none" normalizeH="0" baseline="0" dirty="0" smtClean="0">
                        <a:ln>
                          <a:noFill/>
                        </a:ln>
                        <a:solidFill>
                          <a:srgbClr val="000000"/>
                        </a:solidFill>
                        <a:effectLst/>
                        <a:latin typeface="Times New Roman" panose="02020603050405020304" pitchFamily="18" charset="0"/>
                        <a:ea typeface="Gulim" panose="020B0600000101010101" pitchFamily="34" charset="-127"/>
                        <a:cs typeface="Times New Roman" panose="02020603050405020304" pitchFamily="18" charset="0"/>
                      </a:endParaRPr>
                    </a:p>
                  </a:txBody>
                  <a:tcPr marL="68580" marR="68580" marT="0" marB="0" anchor="ctr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10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143000"/>
            <a:ext cx="8686800" cy="5105399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533400" y="471100"/>
            <a:ext cx="5538788" cy="71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Performance: SOMA-QPSK</a:t>
            </a:r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588696" y="651165"/>
            <a:ext cx="2546991" cy="577041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2619723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8" name="Picture 7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3812" y="1371600"/>
            <a:ext cx="9077325" cy="505318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23812" y="653732"/>
            <a:ext cx="6834188" cy="71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Performance: SOMA-16QAM:</a:t>
            </a:r>
          </a:p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1400" kern="0" dirty="0" err="1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Goodput</a:t>
            </a:r>
            <a:r>
              <a:rPr kumimoji="0" lang="en-US" altLang="zh-CN" sz="1400" kern="0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performance of SOMA 16-QAM with various delta SNR and alpha</a:t>
            </a:r>
            <a:endParaRPr kumimoji="0" lang="en-US" altLang="zh-CN" sz="1400" i="0" u="none" strike="noStrike" kern="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pic>
        <p:nvPicPr>
          <p:cNvPr id="5" name="Pictur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629400" y="609600"/>
            <a:ext cx="2426078" cy="58674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43856018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8313" y="1171933"/>
            <a:ext cx="9144000" cy="5035494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0" y="577532"/>
            <a:ext cx="6553200" cy="71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Performance: SOMA-64QAM</a:t>
            </a:r>
            <a:r>
              <a:rPr kumimoji="0" lang="en-US" altLang="zh-CN" sz="3000" b="1" kern="0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:</a:t>
            </a:r>
          </a:p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i="0" u="none" strike="noStrike" kern="0" cap="none" spc="0" normalizeH="0" baseline="0" noProof="0" dirty="0" err="1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Goodput</a:t>
            </a:r>
            <a:r>
              <a:rPr kumimoji="0" lang="en-US" altLang="zh-CN" i="0" u="none" strike="noStrike" kern="0" cap="none" spc="0" normalizeH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Performance of SOMA 64-QAM with various delta SNR and alpha over </a:t>
            </a:r>
            <a:r>
              <a:rPr kumimoji="0" lang="en-US" altLang="zh-CN" i="0" u="none" strike="noStrike" kern="0" cap="none" spc="0" normalizeH="0" noProof="0" dirty="0" err="1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ChanD</a:t>
            </a:r>
            <a:endParaRPr kumimoji="0" lang="en-US" altLang="zh-CN" i="0" u="none" strike="noStrike" kern="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8313" y="6223461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Far STA: QPSK, Near STA: 16 QAM 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6096000" y="609600"/>
            <a:ext cx="2971962" cy="584786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50418551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7" name="Picture 6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9698" y="1205100"/>
            <a:ext cx="9144000" cy="5040775"/>
          </a:xfrm>
          <a:prstGeom prst="rect">
            <a:avLst/>
          </a:prstGeom>
        </p:spPr>
      </p:pic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76199" y="577532"/>
            <a:ext cx="5734743" cy="71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Performance: SOMA-256QAM:</a:t>
            </a:r>
          </a:p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kern="0" dirty="0" err="1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Goodput</a:t>
            </a:r>
            <a:r>
              <a:rPr kumimoji="0" lang="en-US" altLang="zh-CN" kern="0" dirty="0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 Performance of SOMA 256-QAM with various delta SNR and alpha over </a:t>
            </a:r>
            <a:r>
              <a:rPr kumimoji="0" lang="en-US" altLang="zh-CN" kern="0" dirty="0" err="1" smtClean="0">
                <a:solidFill>
                  <a:srgbClr val="990000"/>
                </a:solidFill>
                <a:latin typeface="+mj-lt"/>
                <a:ea typeface="+mj-ea"/>
                <a:cs typeface="+mj-cs"/>
              </a:rPr>
              <a:t>ChanD</a:t>
            </a:r>
            <a:endParaRPr kumimoji="0" lang="en-US" altLang="zh-CN" i="0" u="none" strike="noStrike" kern="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5" name="TextBox 4"/>
          <p:cNvSpPr txBox="1"/>
          <p:nvPr/>
        </p:nvSpPr>
        <p:spPr>
          <a:xfrm>
            <a:off x="18011" y="6172200"/>
            <a:ext cx="2514600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Far STA: QPSK, Near STA: 64 QAM </a:t>
            </a:r>
            <a:endParaRPr lang="zh-CN" altLang="en-US" dirty="0"/>
          </a:p>
        </p:txBody>
      </p:sp>
      <p:pic>
        <p:nvPicPr>
          <p:cNvPr id="6" name="Picture 5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810943" y="609600"/>
            <a:ext cx="3295650" cy="583959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5174974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45655" y="451259"/>
            <a:ext cx="8281988" cy="71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Conclusion</a:t>
            </a:r>
          </a:p>
        </p:txBody>
      </p:sp>
      <p:sp>
        <p:nvSpPr>
          <p:cNvPr id="4" name="내용 개체 틀 2"/>
          <p:cNvSpPr txBox="1">
            <a:spLocks/>
          </p:cNvSpPr>
          <p:nvPr/>
        </p:nvSpPr>
        <p:spPr>
          <a:xfrm>
            <a:off x="228600" y="1524000"/>
            <a:ext cx="8610600" cy="4343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 typeface="Arial" pitchFamily="34" charset="0"/>
              <a:buChar char="•"/>
            </a:pPr>
            <a:r>
              <a:rPr kumimoji="0" lang="en-US" altLang="zh-CN" sz="2000" kern="0" dirty="0" smtClean="0"/>
              <a:t>Adaptive power allocation for SOMA provides further flexibility in SOMA scheduling</a:t>
            </a:r>
            <a:endParaRPr kumimoji="0" lang="en-US" sz="2000" kern="0" dirty="0" smtClean="0"/>
          </a:p>
          <a:p>
            <a:pPr lvl="1" latinLnBrk="0">
              <a:buFont typeface="Arial" pitchFamily="34" charset="0"/>
              <a:buChar char="•"/>
            </a:pPr>
            <a:r>
              <a:rPr kumimoji="0" lang="en-US" sz="1600" kern="0" dirty="0" smtClean="0"/>
              <a:t>The SNR gap (delta SNR) between Far STA and Near STA had better be bigger to have more optimum SOMA performances</a:t>
            </a:r>
          </a:p>
          <a:p>
            <a:pPr lvl="2" latinLnBrk="0">
              <a:buFont typeface="Arial" pitchFamily="34" charset="0"/>
              <a:buChar char="•"/>
            </a:pPr>
            <a:r>
              <a:rPr kumimoji="0" lang="en-US" sz="1400" kern="0" dirty="0" smtClean="0"/>
              <a:t>Adaptive power allocation provides more freedom in scheduling, e.g. high alpha value is better for a Far STA in the low SNR region @ SOMA-64QAM</a:t>
            </a:r>
          </a:p>
          <a:p>
            <a:pPr lvl="1" latinLnBrk="0">
              <a:buFont typeface="Arial" pitchFamily="34" charset="0"/>
              <a:buChar char="•"/>
            </a:pPr>
            <a:r>
              <a:rPr kumimoji="0" lang="en-US" sz="1600" kern="0" dirty="0" smtClean="0"/>
              <a:t>For a SOMA-QAM constellation selection, the MCS of each STA (based on </a:t>
            </a:r>
            <a:r>
              <a:rPr kumimoji="0" lang="en-US" sz="1600" kern="0" dirty="0" err="1" smtClean="0"/>
              <a:t>fedback</a:t>
            </a:r>
            <a:r>
              <a:rPr kumimoji="0" lang="en-US" sz="1600" kern="0" dirty="0" smtClean="0"/>
              <a:t> CQI from each STA) needs to be considered</a:t>
            </a:r>
          </a:p>
          <a:p>
            <a:pPr lvl="2" latinLnBrk="0">
              <a:buFont typeface="Arial" pitchFamily="34" charset="0"/>
              <a:buChar char="•"/>
            </a:pPr>
            <a:r>
              <a:rPr kumimoji="0" lang="en-US" sz="1400" kern="0" dirty="0" smtClean="0"/>
              <a:t>The delta SNR can be configured once those STAs for SOMA scheduling are determined</a:t>
            </a:r>
          </a:p>
          <a:p>
            <a:pPr lvl="2" latinLnBrk="0">
              <a:buFont typeface="Arial" pitchFamily="34" charset="0"/>
              <a:buChar char="•"/>
            </a:pPr>
            <a:r>
              <a:rPr kumimoji="0" lang="en-US" sz="1400" kern="0" dirty="0" smtClean="0"/>
              <a:t>Adaptive power allocation factor can be considered afterwards</a:t>
            </a:r>
          </a:p>
          <a:p>
            <a:pPr marL="457200" lvl="1" indent="0" latinLnBrk="0">
              <a:buFontTx/>
              <a:buNone/>
            </a:pPr>
            <a:endParaRPr kumimoji="0" lang="en-US" sz="1600" kern="0" dirty="0" smtClean="0"/>
          </a:p>
          <a:p>
            <a:pPr latinLnBrk="0">
              <a:buFont typeface="Arial" pitchFamily="34" charset="0"/>
              <a:buChar char="•"/>
            </a:pPr>
            <a:r>
              <a:rPr kumimoji="0" lang="en-US" sz="2000" kern="0" dirty="0" smtClean="0"/>
              <a:t>Adaptive power allocation factor needs to be indicated in each SOMA packet in addition to the SOMA indication bit</a:t>
            </a:r>
          </a:p>
        </p:txBody>
      </p:sp>
    </p:spTree>
    <p:extLst>
      <p:ext uri="{BB962C8B-B14F-4D97-AF65-F5344CB8AC3E}">
        <p14:creationId xmlns:p14="http://schemas.microsoft.com/office/powerpoint/2010/main" val="1514882010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345655" y="729932"/>
            <a:ext cx="8281988" cy="71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Appendix: </a:t>
            </a:r>
            <a:r>
              <a:rPr kumimoji="0" lang="en-US" altLang="zh-CN" sz="2400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Adaptive power allocation across OFDMA RUs</a:t>
            </a:r>
          </a:p>
        </p:txBody>
      </p:sp>
      <p:sp>
        <p:nvSpPr>
          <p:cNvPr id="5" name="내용 개체 틀 2"/>
          <p:cNvSpPr txBox="1">
            <a:spLocks/>
          </p:cNvSpPr>
          <p:nvPr/>
        </p:nvSpPr>
        <p:spPr>
          <a:xfrm>
            <a:off x="228600" y="1524000"/>
            <a:ext cx="8610600" cy="4343400"/>
          </a:xfrm>
          <a:prstGeom prst="rect">
            <a:avLst/>
          </a:prstGeom>
        </p:spPr>
        <p:txBody>
          <a:bodyPr/>
          <a:lstStyle>
            <a:lvl1pPr marL="342900" indent="-3429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2400" b="1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1pPr>
            <a:lvl2pPr marL="742950" indent="-28575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2000">
                <a:solidFill>
                  <a:schemeClr val="tx1"/>
                </a:solidFill>
                <a:latin typeface="+mn-lt"/>
              </a:defRPr>
            </a:lvl2pPr>
            <a:lvl3pPr marL="1085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>
                <a:solidFill>
                  <a:schemeClr val="tx1"/>
                </a:solidFill>
                <a:latin typeface="+mn-lt"/>
              </a:defRPr>
            </a:lvl3pPr>
            <a:lvl4pPr marL="14287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–"/>
              <a:defRPr sz="1600">
                <a:solidFill>
                  <a:schemeClr val="tx1"/>
                </a:solidFill>
                <a:latin typeface="+mn-lt"/>
              </a:defRPr>
            </a:lvl4pPr>
            <a:lvl5pPr marL="17716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5pPr>
            <a:lvl6pPr marL="22288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6pPr>
            <a:lvl7pPr marL="26860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7pPr>
            <a:lvl8pPr marL="31432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8pPr>
            <a:lvl9pPr marL="3600450" indent="-228600" algn="l" rtl="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+mn-lt"/>
              </a:defRPr>
            </a:lvl9pPr>
          </a:lstStyle>
          <a:p>
            <a:pPr latinLnBrk="0">
              <a:buFont typeface="Arial" pitchFamily="34" charset="0"/>
              <a:buChar char="•"/>
            </a:pPr>
            <a:r>
              <a:rPr kumimoji="0" lang="en-US" altLang="zh-CN" sz="2000" kern="0" dirty="0" smtClean="0"/>
              <a:t>With adaptive power allocation across RUs</a:t>
            </a:r>
            <a:endParaRPr kumimoji="0" lang="en-US" sz="2000" kern="0" dirty="0" smtClean="0"/>
          </a:p>
          <a:p>
            <a:pPr lvl="1" latinLnBrk="0">
              <a:buFont typeface="Arial" pitchFamily="34" charset="0"/>
              <a:buChar char="•"/>
            </a:pPr>
            <a:r>
              <a:rPr kumimoji="0" lang="en-US" sz="1600" kern="0" dirty="0" smtClean="0"/>
              <a:t>CQI information per RU (26 tone RU) is collected </a:t>
            </a:r>
          </a:p>
          <a:p>
            <a:pPr lvl="2" latinLnBrk="0">
              <a:buFont typeface="Arial" pitchFamily="34" charset="0"/>
              <a:buChar char="•"/>
            </a:pPr>
            <a:r>
              <a:rPr kumimoji="0" lang="en-US" sz="1400" kern="0" dirty="0" smtClean="0"/>
              <a:t>Allocate each RU with the STA having the best CQI to the corresponding RU</a:t>
            </a:r>
          </a:p>
          <a:p>
            <a:pPr lvl="2" latinLnBrk="0">
              <a:buFont typeface="Arial" pitchFamily="34" charset="0"/>
              <a:buChar char="•"/>
            </a:pPr>
            <a:r>
              <a:rPr kumimoji="0" lang="en-US" sz="1400" kern="0" dirty="0" smtClean="0"/>
              <a:t>Compare the selected best CQI of each RU, and choose the top 3 RUs and the lowest 3 RUs </a:t>
            </a:r>
          </a:p>
          <a:p>
            <a:pPr lvl="2" latinLnBrk="0">
              <a:buFont typeface="Arial" pitchFamily="34" charset="0"/>
              <a:buChar char="•"/>
            </a:pPr>
            <a:r>
              <a:rPr kumimoji="0" lang="en-US" sz="1400" kern="0" dirty="0" smtClean="0"/>
              <a:t>Allocate 20%, 30%, 40% less power to the top 3 RUs and allocate 20, 30, 40% more power to the worst 3 RUs</a:t>
            </a:r>
          </a:p>
          <a:p>
            <a:pPr marL="457200" lvl="1" indent="0" latinLnBrk="0">
              <a:buFontTx/>
              <a:buNone/>
            </a:pPr>
            <a:endParaRPr kumimoji="0" lang="en-US" sz="1600" kern="0" dirty="0" smtClean="0"/>
          </a:p>
          <a:p>
            <a:pPr latinLnBrk="0">
              <a:buFont typeface="Arial" pitchFamily="34" charset="0"/>
              <a:buChar char="•"/>
            </a:pPr>
            <a:r>
              <a:rPr kumimoji="0" lang="en-US" altLang="zh-CN" sz="2000" kern="0" dirty="0" smtClean="0"/>
              <a:t>Without adaptive </a:t>
            </a:r>
            <a:r>
              <a:rPr kumimoji="0" lang="en-US" altLang="zh-CN" sz="2000" kern="0" dirty="0"/>
              <a:t>power allocation across RUs</a:t>
            </a:r>
          </a:p>
          <a:p>
            <a:pPr lvl="1" latinLnBrk="0">
              <a:buFont typeface="Arial" pitchFamily="34" charset="0"/>
              <a:buChar char="•"/>
            </a:pPr>
            <a:r>
              <a:rPr kumimoji="0" lang="en-US" altLang="zh-CN" sz="1600" kern="0" dirty="0"/>
              <a:t>CQI information per RU (26 tone RU) is collected </a:t>
            </a:r>
          </a:p>
          <a:p>
            <a:pPr lvl="2" latinLnBrk="0">
              <a:buFont typeface="Arial" pitchFamily="34" charset="0"/>
              <a:buChar char="•"/>
            </a:pPr>
            <a:r>
              <a:rPr kumimoji="0" lang="en-US" altLang="zh-CN" sz="1400" kern="0" dirty="0"/>
              <a:t>Allocate each RU with the STA having the best CQI to the corresponding </a:t>
            </a:r>
            <a:r>
              <a:rPr kumimoji="0" lang="en-US" altLang="zh-CN" sz="1400" kern="0" dirty="0" smtClean="0"/>
              <a:t>RU</a:t>
            </a:r>
          </a:p>
          <a:p>
            <a:pPr marL="857250" lvl="2" indent="0" latinLnBrk="0">
              <a:buNone/>
            </a:pPr>
            <a:endParaRPr kumimoji="0" lang="en-US" altLang="zh-CN" sz="1400" kern="0" dirty="0" smtClean="0"/>
          </a:p>
          <a:p>
            <a:pPr latinLnBrk="0">
              <a:buFont typeface="Arial" pitchFamily="34" charset="0"/>
              <a:buChar char="•"/>
            </a:pPr>
            <a:r>
              <a:rPr kumimoji="0" lang="en-US" altLang="zh-CN" sz="2000" kern="0" dirty="0" smtClean="0"/>
              <a:t>Gain with the adaptive power allocation is minimal </a:t>
            </a:r>
            <a:endParaRPr kumimoji="0" lang="en-US" altLang="zh-CN" sz="1400" kern="0" dirty="0"/>
          </a:p>
          <a:p>
            <a:pPr latinLnBrk="0">
              <a:buFontTx/>
              <a:buNone/>
            </a:pPr>
            <a:endParaRPr kumimoji="0" lang="en-US" sz="2000" kern="0" dirty="0" smtClean="0"/>
          </a:p>
        </p:txBody>
      </p:sp>
      <p:sp>
        <p:nvSpPr>
          <p:cNvPr id="3" name="Rectangle 2"/>
          <p:cNvSpPr/>
          <p:nvPr/>
        </p:nvSpPr>
        <p:spPr bwMode="auto">
          <a:xfrm>
            <a:off x="5715000" y="5486400"/>
            <a:ext cx="457200" cy="304800"/>
          </a:xfrm>
          <a:prstGeom prst="rect">
            <a:avLst/>
          </a:prstGeom>
          <a:solidFill>
            <a:srgbClr val="FFC000">
              <a:alpha val="65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400" b="1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AP</a:t>
            </a:r>
            <a:endParaRPr kumimoji="0" lang="zh-CN" altLang="en-US" sz="1400" b="1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495800" y="5410200"/>
            <a:ext cx="609600" cy="2286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STA0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" name="Rounded Rectangle 9"/>
          <p:cNvSpPr/>
          <p:nvPr/>
        </p:nvSpPr>
        <p:spPr bwMode="auto">
          <a:xfrm>
            <a:off x="4800600" y="6044838"/>
            <a:ext cx="609600" cy="2286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STA1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1" name="Rounded Rectangle 10"/>
          <p:cNvSpPr/>
          <p:nvPr/>
        </p:nvSpPr>
        <p:spPr bwMode="auto">
          <a:xfrm>
            <a:off x="7162800" y="5029200"/>
            <a:ext cx="609600" cy="2286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STA2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2" name="Rounded Rectangle 11"/>
          <p:cNvSpPr/>
          <p:nvPr/>
        </p:nvSpPr>
        <p:spPr bwMode="auto">
          <a:xfrm>
            <a:off x="7010400" y="6019800"/>
            <a:ext cx="609600" cy="228600"/>
          </a:xfrm>
          <a:prstGeom prst="roundRect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zh-CN" sz="12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STA3</a:t>
            </a:r>
            <a:endParaRPr kumimoji="0" lang="zh-CN" altLang="en-US" sz="12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247747517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45655" y="577532"/>
            <a:ext cx="8281988" cy="7178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000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Adaptive power allocation per RU vs. Equal power allocation per RU in 20 MHz</a:t>
            </a:r>
            <a:r>
              <a:rPr kumimoji="0" lang="en-US" altLang="zh-CN" sz="2000" i="0" u="none" strike="noStrike" kern="0" cap="none" spc="0" normalizeH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OFDMA packet</a:t>
            </a:r>
            <a:r>
              <a:rPr kumimoji="0" lang="en-US" altLang="zh-CN" sz="2000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 </a:t>
            </a:r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0" y="1371600"/>
            <a:ext cx="9144000" cy="4572000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2133600" y="6035040"/>
            <a:ext cx="4568879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40% less or more power allocated to the top 3 RUs and bottom 3 </a:t>
            </a:r>
            <a:r>
              <a:rPr lang="en-US" altLang="zh-CN" dirty="0" err="1" smtClean="0"/>
              <a:t>RUs.</a:t>
            </a:r>
            <a:r>
              <a:rPr lang="en-US" altLang="zh-CN" dirty="0" smtClean="0"/>
              <a:t> 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2045741883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4" name="Rectangle 2"/>
          <p:cNvSpPr txBox="1">
            <a:spLocks noChangeArrowheads="1"/>
          </p:cNvSpPr>
          <p:nvPr/>
        </p:nvSpPr>
        <p:spPr bwMode="auto">
          <a:xfrm>
            <a:off x="0" y="635727"/>
            <a:ext cx="6975408" cy="56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 Transmissions (OFDMA vs SOMA)</a:t>
            </a:r>
            <a:endParaRPr kumimoji="0" lang="en-US" altLang="zh-CN" sz="2400" i="0" u="none" strike="noStrike" kern="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sp>
        <p:nvSpPr>
          <p:cNvPr id="14" name="Cube 13"/>
          <p:cNvSpPr/>
          <p:nvPr/>
        </p:nvSpPr>
        <p:spPr bwMode="auto">
          <a:xfrm rot="9723397">
            <a:off x="4641802" y="2200398"/>
            <a:ext cx="3627618" cy="2812521"/>
          </a:xfrm>
          <a:prstGeom prst="cube">
            <a:avLst/>
          </a:prstGeom>
          <a:solidFill>
            <a:srgbClr val="FF0000">
              <a:alpha val="50000"/>
            </a:srgb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9" name="Cube 18"/>
          <p:cNvSpPr/>
          <p:nvPr/>
        </p:nvSpPr>
        <p:spPr bwMode="auto">
          <a:xfrm rot="9706694">
            <a:off x="5142992" y="1182452"/>
            <a:ext cx="3627618" cy="2812521"/>
          </a:xfrm>
          <a:prstGeom prst="cube">
            <a:avLst/>
          </a:prstGeom>
          <a:solidFill>
            <a:schemeClr val="accent1">
              <a:alpha val="50000"/>
            </a:schemeClr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grpSp>
        <p:nvGrpSpPr>
          <p:cNvPr id="30" name="Group 29"/>
          <p:cNvGrpSpPr/>
          <p:nvPr/>
        </p:nvGrpSpPr>
        <p:grpSpPr>
          <a:xfrm rot="805328">
            <a:off x="958099" y="2465967"/>
            <a:ext cx="4217851" cy="2809405"/>
            <a:chOff x="-47582" y="2849388"/>
            <a:chExt cx="4217851" cy="2809405"/>
          </a:xfrm>
        </p:grpSpPr>
        <p:grpSp>
          <p:nvGrpSpPr>
            <p:cNvPr id="25" name="Group 24"/>
            <p:cNvGrpSpPr/>
            <p:nvPr/>
          </p:nvGrpSpPr>
          <p:grpSpPr>
            <a:xfrm>
              <a:off x="-47582" y="3906709"/>
              <a:ext cx="3925292" cy="1752084"/>
              <a:chOff x="-47582" y="3906709"/>
              <a:chExt cx="3925292" cy="1752084"/>
            </a:xfrm>
          </p:grpSpPr>
          <p:sp>
            <p:nvSpPr>
              <p:cNvPr id="21" name="Cube 20"/>
              <p:cNvSpPr/>
              <p:nvPr/>
            </p:nvSpPr>
            <p:spPr bwMode="auto">
              <a:xfrm rot="9065131">
                <a:off x="-47582" y="4619794"/>
                <a:ext cx="3733800" cy="1038999"/>
              </a:xfrm>
              <a:prstGeom prst="cub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2" name="Cube 21"/>
              <p:cNvSpPr/>
              <p:nvPr/>
            </p:nvSpPr>
            <p:spPr bwMode="auto">
              <a:xfrm rot="9065131">
                <a:off x="48164" y="4263252"/>
                <a:ext cx="3733800" cy="1038999"/>
              </a:xfrm>
              <a:prstGeom prst="cub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3" name="Cube 22"/>
              <p:cNvSpPr/>
              <p:nvPr/>
            </p:nvSpPr>
            <p:spPr bwMode="auto">
              <a:xfrm rot="9065131">
                <a:off x="143910" y="3906709"/>
                <a:ext cx="3733800" cy="1038999"/>
              </a:xfrm>
              <a:prstGeom prst="cub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26" name="Group 25"/>
            <p:cNvGrpSpPr/>
            <p:nvPr/>
          </p:nvGrpSpPr>
          <p:grpSpPr>
            <a:xfrm>
              <a:off x="244977" y="2849388"/>
              <a:ext cx="3925292" cy="1752084"/>
              <a:chOff x="-47582" y="3906709"/>
              <a:chExt cx="3925292" cy="1752084"/>
            </a:xfrm>
          </p:grpSpPr>
          <p:sp>
            <p:nvSpPr>
              <p:cNvPr id="27" name="Cube 26"/>
              <p:cNvSpPr/>
              <p:nvPr/>
            </p:nvSpPr>
            <p:spPr bwMode="auto">
              <a:xfrm rot="9065131">
                <a:off x="-47582" y="4619794"/>
                <a:ext cx="3733800" cy="1038999"/>
              </a:xfrm>
              <a:prstGeom prst="cub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8" name="Cube 27"/>
              <p:cNvSpPr/>
              <p:nvPr/>
            </p:nvSpPr>
            <p:spPr bwMode="auto">
              <a:xfrm rot="9065131">
                <a:off x="48164" y="4263252"/>
                <a:ext cx="3733800" cy="1038999"/>
              </a:xfrm>
              <a:prstGeom prst="cub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29" name="Cube 28"/>
              <p:cNvSpPr/>
              <p:nvPr/>
            </p:nvSpPr>
            <p:spPr bwMode="auto">
              <a:xfrm rot="9065131">
                <a:off x="143910" y="3906709"/>
                <a:ext cx="3733800" cy="1038999"/>
              </a:xfrm>
              <a:prstGeom prst="cube">
                <a:avLst/>
              </a:prstGeom>
              <a:solidFill>
                <a:srgbClr val="FFC00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grpSp>
        <p:nvGrpSpPr>
          <p:cNvPr id="31" name="Group 30"/>
          <p:cNvGrpSpPr/>
          <p:nvPr/>
        </p:nvGrpSpPr>
        <p:grpSpPr>
          <a:xfrm rot="749063">
            <a:off x="1248230" y="3430918"/>
            <a:ext cx="4217851" cy="2809405"/>
            <a:chOff x="-47582" y="2849388"/>
            <a:chExt cx="4217851" cy="2809405"/>
          </a:xfrm>
        </p:grpSpPr>
        <p:grpSp>
          <p:nvGrpSpPr>
            <p:cNvPr id="32" name="Group 31"/>
            <p:cNvGrpSpPr/>
            <p:nvPr/>
          </p:nvGrpSpPr>
          <p:grpSpPr>
            <a:xfrm>
              <a:off x="-47582" y="3906709"/>
              <a:ext cx="3925292" cy="1752084"/>
              <a:chOff x="-47582" y="3906709"/>
              <a:chExt cx="3925292" cy="1752084"/>
            </a:xfrm>
          </p:grpSpPr>
          <p:sp>
            <p:nvSpPr>
              <p:cNvPr id="37" name="Cube 36"/>
              <p:cNvSpPr/>
              <p:nvPr/>
            </p:nvSpPr>
            <p:spPr bwMode="auto">
              <a:xfrm rot="9065131">
                <a:off x="-47582" y="4619794"/>
                <a:ext cx="3733800" cy="1038999"/>
              </a:xfrm>
              <a:prstGeom prst="cub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8" name="Cube 37"/>
              <p:cNvSpPr/>
              <p:nvPr/>
            </p:nvSpPr>
            <p:spPr bwMode="auto">
              <a:xfrm rot="9065131">
                <a:off x="48164" y="4263252"/>
                <a:ext cx="3733800" cy="1038999"/>
              </a:xfrm>
              <a:prstGeom prst="cub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9" name="Cube 38"/>
              <p:cNvSpPr/>
              <p:nvPr/>
            </p:nvSpPr>
            <p:spPr bwMode="auto">
              <a:xfrm rot="9065131">
                <a:off x="143910" y="3906709"/>
                <a:ext cx="3733800" cy="1038999"/>
              </a:xfrm>
              <a:prstGeom prst="cub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  <p:grpSp>
          <p:nvGrpSpPr>
            <p:cNvPr id="33" name="Group 32"/>
            <p:cNvGrpSpPr/>
            <p:nvPr/>
          </p:nvGrpSpPr>
          <p:grpSpPr>
            <a:xfrm>
              <a:off x="244977" y="2849388"/>
              <a:ext cx="3925292" cy="1752084"/>
              <a:chOff x="-47582" y="3906709"/>
              <a:chExt cx="3925292" cy="1752084"/>
            </a:xfrm>
          </p:grpSpPr>
          <p:sp>
            <p:nvSpPr>
              <p:cNvPr id="34" name="Cube 33"/>
              <p:cNvSpPr/>
              <p:nvPr/>
            </p:nvSpPr>
            <p:spPr bwMode="auto">
              <a:xfrm rot="9065131">
                <a:off x="-47582" y="4619794"/>
                <a:ext cx="3733800" cy="1038999"/>
              </a:xfrm>
              <a:prstGeom prst="cub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5" name="Cube 34"/>
              <p:cNvSpPr/>
              <p:nvPr/>
            </p:nvSpPr>
            <p:spPr bwMode="auto">
              <a:xfrm rot="9065131">
                <a:off x="48164" y="4263252"/>
                <a:ext cx="3733800" cy="1038999"/>
              </a:xfrm>
              <a:prstGeom prst="cub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  <p:sp>
            <p:nvSpPr>
              <p:cNvPr id="36" name="Cube 35"/>
              <p:cNvSpPr/>
              <p:nvPr/>
            </p:nvSpPr>
            <p:spPr bwMode="auto">
              <a:xfrm rot="9065131">
                <a:off x="143910" y="3906709"/>
                <a:ext cx="3733800" cy="1038999"/>
              </a:xfrm>
              <a:prstGeom prst="cube">
                <a:avLst/>
              </a:prstGeom>
              <a:solidFill>
                <a:srgbClr val="00B0F0"/>
              </a:solidFill>
              <a:ln w="12700" cap="flat" cmpd="sng" algn="ctr">
                <a:noFill/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marL="0" marR="0" indent="0" algn="l" defTabSz="914400" rtl="0" eaLnBrk="0" fontAlgn="base" latinLnBrk="0" hangingPunct="0">
                  <a:lnSpc>
                    <a:spcPct val="100000"/>
                  </a:lnSpc>
                  <a:spcBef>
                    <a:spcPct val="0"/>
                  </a:spcBef>
                  <a:spcAft>
                    <a:spcPct val="0"/>
                  </a:spcAft>
                  <a:buClrTx/>
                  <a:buSzTx/>
                  <a:buFontTx/>
                  <a:buNone/>
                  <a:tabLst/>
                </a:pPr>
                <a:endParaRPr kumimoji="0" lang="zh-CN" altLang="en-US" sz="1200" b="0" i="0" u="none" strike="noStrike" cap="none" normalizeH="0" baseline="0" smtClean="0">
                  <a:ln>
                    <a:noFill/>
                  </a:ln>
                  <a:solidFill>
                    <a:schemeClr val="tx1"/>
                  </a:solidFill>
                  <a:effectLst/>
                  <a:latin typeface="Times New Roman" pitchFamily="18" charset="0"/>
                </a:endParaRPr>
              </a:p>
            </p:txBody>
          </p:sp>
        </p:grpSp>
      </p:grpSp>
      <p:cxnSp>
        <p:nvCxnSpPr>
          <p:cNvPr id="41" name="Straight Connector 40"/>
          <p:cNvCxnSpPr/>
          <p:nvPr/>
        </p:nvCxnSpPr>
        <p:spPr bwMode="auto">
          <a:xfrm flipV="1">
            <a:off x="384836" y="2456363"/>
            <a:ext cx="1371600" cy="245404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43" name="Straight Connector 42"/>
          <p:cNvCxnSpPr/>
          <p:nvPr/>
        </p:nvCxnSpPr>
        <p:spPr bwMode="auto">
          <a:xfrm>
            <a:off x="381000" y="4901006"/>
            <a:ext cx="267272" cy="1084906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44" name="TextBox 43"/>
          <p:cNvSpPr txBox="1"/>
          <p:nvPr/>
        </p:nvSpPr>
        <p:spPr>
          <a:xfrm>
            <a:off x="1394191" y="2209800"/>
            <a:ext cx="1112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Power Domain</a:t>
            </a:r>
            <a:endParaRPr lang="zh-CN" altLang="en-US" dirty="0"/>
          </a:p>
        </p:txBody>
      </p:sp>
      <p:sp>
        <p:nvSpPr>
          <p:cNvPr id="45" name="TextBox 44"/>
          <p:cNvSpPr txBox="1"/>
          <p:nvPr/>
        </p:nvSpPr>
        <p:spPr>
          <a:xfrm>
            <a:off x="98609" y="5977030"/>
            <a:ext cx="1002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Freq</a:t>
            </a:r>
            <a:r>
              <a:rPr lang="en-US" altLang="zh-CN" dirty="0" smtClean="0"/>
              <a:t> Domain</a:t>
            </a:r>
            <a:endParaRPr lang="zh-CN" altLang="en-US" dirty="0"/>
          </a:p>
        </p:txBody>
      </p:sp>
      <p:cxnSp>
        <p:nvCxnSpPr>
          <p:cNvPr id="47" name="Straight Arrow Connector 46"/>
          <p:cNvCxnSpPr/>
          <p:nvPr/>
        </p:nvCxnSpPr>
        <p:spPr bwMode="auto">
          <a:xfrm>
            <a:off x="3448528" y="5913011"/>
            <a:ext cx="853084" cy="1385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48" name="TextBox 47"/>
          <p:cNvSpPr txBox="1"/>
          <p:nvPr/>
        </p:nvSpPr>
        <p:spPr>
          <a:xfrm>
            <a:off x="4291498" y="5930094"/>
            <a:ext cx="737702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OFDMA</a:t>
            </a:r>
            <a:endParaRPr lang="zh-CN" altLang="en-US" dirty="0"/>
          </a:p>
        </p:txBody>
      </p:sp>
      <p:cxnSp>
        <p:nvCxnSpPr>
          <p:cNvPr id="50" name="Straight Arrow Connector 49"/>
          <p:cNvCxnSpPr/>
          <p:nvPr/>
        </p:nvCxnSpPr>
        <p:spPr bwMode="auto">
          <a:xfrm>
            <a:off x="6975408" y="4582988"/>
            <a:ext cx="609600" cy="327415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sp>
        <p:nvSpPr>
          <p:cNvPr id="51" name="TextBox 50"/>
          <p:cNvSpPr txBox="1"/>
          <p:nvPr/>
        </p:nvSpPr>
        <p:spPr>
          <a:xfrm>
            <a:off x="7544901" y="4854244"/>
            <a:ext cx="6270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SOMA</a:t>
            </a:r>
            <a:endParaRPr lang="zh-CN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TextBox 52"/>
              <p:cNvSpPr txBox="1"/>
              <p:nvPr/>
            </p:nvSpPr>
            <p:spPr>
              <a:xfrm>
                <a:off x="1218298" y="1342745"/>
                <a:ext cx="1296509" cy="414985"/>
              </a:xfrm>
              <a:prstGeom prst="rect">
                <a:avLst/>
              </a:prstGeom>
              <a:noFill/>
            </p:spPr>
            <p:txBody>
              <a:bodyPr wrap="none" lIns="0" tIns="0" rIns="0" bIns="0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zh-CN" altLang="en-US" i="1" smtClean="0">
                          <a:latin typeface="Cambria Math" panose="02040503050406030204" pitchFamily="18" charset="0"/>
                        </a:rPr>
                        <m:t>∁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=</m:t>
                      </m:r>
                      <m:r>
                        <a:rPr lang="en-US" altLang="zh-CN" b="0" i="1" smtClean="0">
                          <a:latin typeface="Cambria Math" panose="02040503050406030204" pitchFamily="18" charset="0"/>
                        </a:rPr>
                        <m:t>𝐵</m:t>
                      </m:r>
                      <m:func>
                        <m:funcPr>
                          <m:ctrlPr>
                            <a:rPr lang="en-US" altLang="zh-CN" b="0" i="1" smtClean="0">
                              <a:latin typeface="Cambria Math" panose="02040503050406030204" pitchFamily="18" charset="0"/>
                            </a:rPr>
                          </m:ctrlPr>
                        </m:funcPr>
                        <m:fName>
                          <m:sSub>
                            <m:sSub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sSubPr>
                            <m:e>
                              <m:r>
                                <m:rPr>
                                  <m:sty m:val="p"/>
                                </m:rPr>
                                <a:rPr lang="en-US" altLang="zh-CN" b="0" i="0" smtClean="0">
                                  <a:latin typeface="Cambria Math" panose="02040503050406030204" pitchFamily="18" charset="0"/>
                                </a:rPr>
                                <m:t>log</m:t>
                              </m:r>
                            </m:e>
                            <m:sub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2</m:t>
                              </m:r>
                            </m:sub>
                          </m:sSub>
                        </m:fName>
                        <m:e>
                          <m:d>
                            <m:dPr>
                              <m:ctrlP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</m:ctrlPr>
                            </m:dPr>
                            <m:e>
                              <m:r>
                                <a:rPr lang="en-US" altLang="zh-CN" b="0" i="1" smtClean="0">
                                  <a:latin typeface="Cambria Math" panose="02040503050406030204" pitchFamily="18" charset="0"/>
                                </a:rPr>
                                <m:t>1+</m:t>
                              </m:r>
                              <m:f>
                                <m:fPr>
                                  <m:ctrlP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</m:ctrlPr>
                                </m:fPr>
                                <m:num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𝑆</m:t>
                                  </m:r>
                                </m:num>
                                <m:den>
                                  <m:r>
                                    <a:rPr lang="en-US" altLang="zh-CN" b="0" i="1" smtClean="0">
                                      <a:latin typeface="Cambria Math" panose="02040503050406030204" pitchFamily="18" charset="0"/>
                                    </a:rPr>
                                    <m:t>𝑁</m:t>
                                  </m:r>
                                </m:den>
                              </m:f>
                            </m:e>
                          </m:d>
                        </m:e>
                      </m:func>
                    </m:oMath>
                  </m:oMathPara>
                </a14:m>
                <a:endParaRPr lang="zh-CN" altLang="en-US" dirty="0"/>
              </a:p>
            </p:txBody>
          </p:sp>
        </mc:Choice>
        <mc:Fallback xmlns="">
          <p:sp>
            <p:nvSpPr>
              <p:cNvPr id="53" name="TextBox 52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218298" y="1342745"/>
                <a:ext cx="1296509" cy="414985"/>
              </a:xfrm>
              <a:prstGeom prst="rect">
                <a:avLst/>
              </a:prstGeom>
              <a:blipFill rotWithShape="0">
                <a:blip r:embed="rId3"/>
                <a:stretch>
                  <a:fillRect l="-1878" b="-1471"/>
                </a:stretch>
              </a:blipFill>
            </p:spPr>
            <p:txBody>
              <a:bodyPr/>
              <a:lstStyle/>
              <a:p>
                <a:r>
                  <a:rPr lang="zh-CN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5" name="Straight Connector 54"/>
          <p:cNvCxnSpPr/>
          <p:nvPr/>
        </p:nvCxnSpPr>
        <p:spPr bwMode="auto">
          <a:xfrm flipV="1">
            <a:off x="381000" y="4582988"/>
            <a:ext cx="659087" cy="318018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sp>
        <p:nvSpPr>
          <p:cNvPr id="56" name="TextBox 55"/>
          <p:cNvSpPr txBox="1"/>
          <p:nvPr/>
        </p:nvSpPr>
        <p:spPr>
          <a:xfrm>
            <a:off x="573597" y="4392786"/>
            <a:ext cx="104169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Time Domain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3871639905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16626" y="640080"/>
            <a:ext cx="7661208" cy="56546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30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MU Transmissions (MU-MIMO vs SOMA)</a:t>
            </a:r>
            <a:endParaRPr kumimoji="0" lang="en-US" altLang="zh-CN" sz="2400" i="0" u="none" strike="noStrike" kern="0" cap="none" spc="0" normalizeH="0" baseline="0" noProof="0" dirty="0" smtClean="0">
              <a:ln>
                <a:noFill/>
              </a:ln>
              <a:solidFill>
                <a:srgbClr val="990000"/>
              </a:solidFill>
              <a:effectLst/>
              <a:uLnTx/>
              <a:uFillTx/>
              <a:latin typeface="+mj-lt"/>
              <a:ea typeface="+mj-ea"/>
              <a:cs typeface="+mj-cs"/>
            </a:endParaRPr>
          </a:p>
        </p:txBody>
      </p:sp>
      <p:grpSp>
        <p:nvGrpSpPr>
          <p:cNvPr id="8" name="Group 7"/>
          <p:cNvGrpSpPr/>
          <p:nvPr/>
        </p:nvGrpSpPr>
        <p:grpSpPr>
          <a:xfrm>
            <a:off x="1568432" y="3033362"/>
            <a:ext cx="2553578" cy="1705676"/>
            <a:chOff x="1668087" y="3793374"/>
            <a:chExt cx="2553578" cy="1705676"/>
          </a:xfrm>
        </p:grpSpPr>
        <p:sp>
          <p:nvSpPr>
            <p:cNvPr id="4" name="Cube 3"/>
            <p:cNvSpPr/>
            <p:nvPr/>
          </p:nvSpPr>
          <p:spPr bwMode="auto">
            <a:xfrm rot="20784140">
              <a:off x="1668087" y="3793374"/>
              <a:ext cx="2286000" cy="533400"/>
            </a:xfrm>
            <a:prstGeom prst="cub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5" name="Cube 4"/>
            <p:cNvSpPr/>
            <p:nvPr/>
          </p:nvSpPr>
          <p:spPr bwMode="auto">
            <a:xfrm rot="20784140">
              <a:off x="1756570" y="4182081"/>
              <a:ext cx="2286000" cy="533400"/>
            </a:xfrm>
            <a:prstGeom prst="cub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6" name="Cube 5"/>
            <p:cNvSpPr/>
            <p:nvPr/>
          </p:nvSpPr>
          <p:spPr bwMode="auto">
            <a:xfrm rot="20784140">
              <a:off x="1847182" y="4576943"/>
              <a:ext cx="2286000" cy="533400"/>
            </a:xfrm>
            <a:prstGeom prst="cub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7" name="Cube 6"/>
            <p:cNvSpPr/>
            <p:nvPr/>
          </p:nvSpPr>
          <p:spPr bwMode="auto">
            <a:xfrm rot="20784140">
              <a:off x="1935665" y="4965650"/>
              <a:ext cx="2286000" cy="533400"/>
            </a:xfrm>
            <a:prstGeom prst="cube">
              <a:avLst/>
            </a:prstGeom>
            <a:solidFill>
              <a:schemeClr val="tx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cxnSp>
        <p:nvCxnSpPr>
          <p:cNvPr id="10" name="Straight Connector 9"/>
          <p:cNvCxnSpPr/>
          <p:nvPr/>
        </p:nvCxnSpPr>
        <p:spPr bwMode="auto">
          <a:xfrm>
            <a:off x="1575359" y="2819400"/>
            <a:ext cx="401871" cy="1828800"/>
          </a:xfrm>
          <a:prstGeom prst="line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</p:cxnSp>
      <p:cxnSp>
        <p:nvCxnSpPr>
          <p:cNvPr id="14" name="Straight Arrow Connector 13"/>
          <p:cNvCxnSpPr/>
          <p:nvPr/>
        </p:nvCxnSpPr>
        <p:spPr bwMode="auto">
          <a:xfrm flipV="1">
            <a:off x="1975101" y="3124200"/>
            <a:ext cx="6711699" cy="1524000"/>
          </a:xfrm>
          <a:prstGeom prst="straightConnector1">
            <a:avLst/>
          </a:prstGeom>
          <a:solidFill>
            <a:schemeClr val="accent1"/>
          </a:solidFill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triangle"/>
          </a:ln>
          <a:effectLst/>
        </p:spPr>
      </p:cxnSp>
      <p:grpSp>
        <p:nvGrpSpPr>
          <p:cNvPr id="15" name="Group 14"/>
          <p:cNvGrpSpPr/>
          <p:nvPr/>
        </p:nvGrpSpPr>
        <p:grpSpPr>
          <a:xfrm>
            <a:off x="3866159" y="2443465"/>
            <a:ext cx="2553578" cy="1705676"/>
            <a:chOff x="1668087" y="3793374"/>
            <a:chExt cx="2553578" cy="1705676"/>
          </a:xfrm>
        </p:grpSpPr>
        <p:sp>
          <p:nvSpPr>
            <p:cNvPr id="16" name="Cube 15"/>
            <p:cNvSpPr/>
            <p:nvPr/>
          </p:nvSpPr>
          <p:spPr bwMode="auto">
            <a:xfrm rot="20784140">
              <a:off x="1668087" y="3793374"/>
              <a:ext cx="2286000" cy="533400"/>
            </a:xfrm>
            <a:prstGeom prst="cub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7" name="Cube 16"/>
            <p:cNvSpPr/>
            <p:nvPr/>
          </p:nvSpPr>
          <p:spPr bwMode="auto">
            <a:xfrm rot="20784140">
              <a:off x="1756570" y="4182081"/>
              <a:ext cx="2286000" cy="533400"/>
            </a:xfrm>
            <a:prstGeom prst="cub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8" name="Cube 17"/>
            <p:cNvSpPr/>
            <p:nvPr/>
          </p:nvSpPr>
          <p:spPr bwMode="auto">
            <a:xfrm rot="20784140">
              <a:off x="1847182" y="4576943"/>
              <a:ext cx="2286000" cy="533400"/>
            </a:xfrm>
            <a:prstGeom prst="cub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19" name="Cube 18"/>
            <p:cNvSpPr/>
            <p:nvPr/>
          </p:nvSpPr>
          <p:spPr bwMode="auto">
            <a:xfrm rot="20784140">
              <a:off x="1935665" y="4965650"/>
              <a:ext cx="2286000" cy="533400"/>
            </a:xfrm>
            <a:prstGeom prst="cube">
              <a:avLst/>
            </a:prstGeom>
            <a:solidFill>
              <a:schemeClr val="accent1"/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grpSp>
        <p:nvGrpSpPr>
          <p:cNvPr id="30" name="Group 29"/>
          <p:cNvGrpSpPr/>
          <p:nvPr/>
        </p:nvGrpSpPr>
        <p:grpSpPr>
          <a:xfrm>
            <a:off x="1206383" y="4648200"/>
            <a:ext cx="4885787" cy="1524000"/>
            <a:chOff x="1206383" y="4648200"/>
            <a:chExt cx="4885787" cy="1524000"/>
          </a:xfrm>
        </p:grpSpPr>
        <p:cxnSp>
          <p:nvCxnSpPr>
            <p:cNvPr id="12" name="Straight Connector 11"/>
            <p:cNvCxnSpPr/>
            <p:nvPr/>
          </p:nvCxnSpPr>
          <p:spPr bwMode="auto">
            <a:xfrm flipH="1">
              <a:off x="1219200" y="4648200"/>
              <a:ext cx="755901" cy="1524000"/>
            </a:xfrm>
            <a:prstGeom prst="line">
              <a:avLst/>
            </a:prstGeom>
            <a:solidFill>
              <a:schemeClr val="accent1"/>
            </a:solidFill>
            <a:ln w="12700" cap="flat" cmpd="sng" algn="ctr">
              <a:solidFill>
                <a:schemeClr val="tx1"/>
              </a:solidFill>
              <a:prstDash val="solid"/>
              <a:round/>
              <a:headEnd type="none" w="sm" len="sm"/>
              <a:tailEnd type="none" w="sm" len="sm"/>
            </a:ln>
            <a:effectLst/>
          </p:spPr>
        </p:cxnSp>
        <p:sp>
          <p:nvSpPr>
            <p:cNvPr id="22" name="Cube 21"/>
            <p:cNvSpPr/>
            <p:nvPr/>
          </p:nvSpPr>
          <p:spPr bwMode="auto">
            <a:xfrm rot="20784140">
              <a:off x="1296738" y="5118955"/>
              <a:ext cx="4795432" cy="533400"/>
            </a:xfrm>
            <a:prstGeom prst="cube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26" name="Cube 25"/>
            <p:cNvSpPr/>
            <p:nvPr/>
          </p:nvSpPr>
          <p:spPr bwMode="auto">
            <a:xfrm rot="20784140">
              <a:off x="1206383" y="4735067"/>
              <a:ext cx="4795432" cy="533400"/>
            </a:xfrm>
            <a:prstGeom prst="cube">
              <a:avLst/>
            </a:prstGeom>
            <a:solidFill>
              <a:srgbClr val="FF0000">
                <a:alpha val="5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27" name="TextBox 26"/>
          <p:cNvSpPr txBox="1"/>
          <p:nvPr/>
        </p:nvSpPr>
        <p:spPr>
          <a:xfrm>
            <a:off x="1075113" y="2564478"/>
            <a:ext cx="1112805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Power Domain</a:t>
            </a:r>
            <a:endParaRPr lang="zh-CN" altLang="en-US" dirty="0"/>
          </a:p>
        </p:txBody>
      </p:sp>
      <p:sp>
        <p:nvSpPr>
          <p:cNvPr id="28" name="TextBox 27"/>
          <p:cNvSpPr txBox="1"/>
          <p:nvPr/>
        </p:nvSpPr>
        <p:spPr>
          <a:xfrm>
            <a:off x="325255" y="6113223"/>
            <a:ext cx="10021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err="1" smtClean="0"/>
              <a:t>Freq</a:t>
            </a:r>
            <a:r>
              <a:rPr lang="en-US" altLang="zh-CN" dirty="0" smtClean="0"/>
              <a:t> Domain</a:t>
            </a:r>
            <a:endParaRPr lang="zh-CN" altLang="en-US" dirty="0"/>
          </a:p>
        </p:txBody>
      </p:sp>
      <p:sp>
        <p:nvSpPr>
          <p:cNvPr id="29" name="TextBox 28"/>
          <p:cNvSpPr txBox="1"/>
          <p:nvPr/>
        </p:nvSpPr>
        <p:spPr>
          <a:xfrm>
            <a:off x="7924800" y="2772115"/>
            <a:ext cx="1149674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Spatial Domain</a:t>
            </a:r>
            <a:endParaRPr lang="zh-CN" altLang="en-US" dirty="0"/>
          </a:p>
        </p:txBody>
      </p:sp>
      <p:grpSp>
        <p:nvGrpSpPr>
          <p:cNvPr id="31" name="Group 30"/>
          <p:cNvGrpSpPr/>
          <p:nvPr/>
        </p:nvGrpSpPr>
        <p:grpSpPr>
          <a:xfrm>
            <a:off x="1018236" y="3814024"/>
            <a:ext cx="4885787" cy="917288"/>
            <a:chOff x="1206383" y="4735067"/>
            <a:chExt cx="4885787" cy="917288"/>
          </a:xfrm>
        </p:grpSpPr>
        <p:sp>
          <p:nvSpPr>
            <p:cNvPr id="33" name="Cube 32"/>
            <p:cNvSpPr/>
            <p:nvPr/>
          </p:nvSpPr>
          <p:spPr bwMode="auto">
            <a:xfrm rot="20784140">
              <a:off x="1296738" y="5118955"/>
              <a:ext cx="4795432" cy="533400"/>
            </a:xfrm>
            <a:prstGeom prst="cube">
              <a:avLst/>
            </a:prstGeom>
            <a:solidFill>
              <a:srgbClr val="0000FF">
                <a:alpha val="5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  <p:sp>
          <p:nvSpPr>
            <p:cNvPr id="34" name="Cube 33"/>
            <p:cNvSpPr/>
            <p:nvPr/>
          </p:nvSpPr>
          <p:spPr bwMode="auto">
            <a:xfrm rot="20784140">
              <a:off x="1206383" y="4735067"/>
              <a:ext cx="4795432" cy="533400"/>
            </a:xfrm>
            <a:prstGeom prst="cube">
              <a:avLst/>
            </a:prstGeom>
            <a:solidFill>
              <a:srgbClr val="0000FF">
                <a:alpha val="50000"/>
              </a:srgbClr>
            </a:solidFill>
            <a:ln w="12700" cap="flat" cmpd="sng" algn="ctr">
              <a:noFill/>
              <a:prstDash val="solid"/>
              <a:round/>
              <a:headEnd type="none" w="sm" len="sm"/>
              <a:tailEnd type="none" w="sm" len="sm"/>
            </a:ln>
            <a:effectLst/>
          </p:spPr>
          <p:txBody>
            <a:bodyPr vert="horz" wrap="square" lIns="91440" tIns="45720" rIns="91440" bIns="45720" numCol="1" rtlCol="0" anchor="t" anchorCtr="0" compatLnSpc="1">
              <a:prstTxWarp prst="textNoShape">
                <a:avLst/>
              </a:prstTxWarp>
            </a:bodyPr>
            <a:lstStyle/>
            <a:p>
              <a:pPr marL="0" marR="0" indent="0" algn="l" defTabSz="914400" rtl="0" eaLnBrk="0" fontAlgn="base" latinLnBrk="0" hangingPunct="0">
                <a:lnSpc>
                  <a:spcPct val="100000"/>
                </a:lnSpc>
                <a:spcBef>
                  <a:spcPct val="0"/>
                </a:spcBef>
                <a:spcAft>
                  <a:spcPct val="0"/>
                </a:spcAft>
                <a:buClrTx/>
                <a:buSzTx/>
                <a:buFontTx/>
                <a:buNone/>
                <a:tabLst/>
              </a:pPr>
              <a:endParaRPr kumimoji="0" lang="zh-CN" altLang="en-US" sz="1200" b="0" i="0" u="none" strike="noStrike" cap="none" normalizeH="0" baseline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endParaRPr>
            </a:p>
          </p:txBody>
        </p:sp>
      </p:grpSp>
      <p:sp>
        <p:nvSpPr>
          <p:cNvPr id="35" name="Left Brace 34"/>
          <p:cNvSpPr/>
          <p:nvPr/>
        </p:nvSpPr>
        <p:spPr bwMode="auto">
          <a:xfrm rot="4603896">
            <a:off x="3672179" y="1195887"/>
            <a:ext cx="184812" cy="2633735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6" name="Left Brace 35"/>
          <p:cNvSpPr/>
          <p:nvPr/>
        </p:nvSpPr>
        <p:spPr bwMode="auto">
          <a:xfrm rot="20860264">
            <a:off x="982325" y="4566470"/>
            <a:ext cx="95113" cy="1360238"/>
          </a:xfrm>
          <a:prstGeom prst="leftBrace">
            <a:avLst/>
          </a:prstGeom>
          <a:noFill/>
          <a:ln w="12700" cap="flat" cmpd="sng" algn="ctr">
            <a:solidFill>
              <a:schemeClr val="tx1"/>
            </a:solidFill>
            <a:prstDash val="solid"/>
            <a:round/>
            <a:headEnd type="none" w="sm" len="sm"/>
            <a:tailEnd type="none" w="sm" len="sm"/>
          </a:ln>
          <a:effec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</a:bodyPr>
          <a:lstStyle/>
          <a:p>
            <a:pPr marL="0" marR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zh-CN" altLang="en-US" sz="12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7" name="TextBox 36"/>
          <p:cNvSpPr txBox="1"/>
          <p:nvPr/>
        </p:nvSpPr>
        <p:spPr>
          <a:xfrm rot="20758744">
            <a:off x="2417883" y="2056261"/>
            <a:ext cx="3256597" cy="276999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2 STA MU-MIMO with a single stream each STA</a:t>
            </a:r>
            <a:endParaRPr lang="zh-CN" altLang="en-US" dirty="0"/>
          </a:p>
        </p:txBody>
      </p:sp>
      <p:sp>
        <p:nvSpPr>
          <p:cNvPr id="38" name="TextBox 37"/>
          <p:cNvSpPr txBox="1"/>
          <p:nvPr/>
        </p:nvSpPr>
        <p:spPr>
          <a:xfrm rot="20980900">
            <a:off x="28875" y="5118634"/>
            <a:ext cx="1712834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zh-CN" dirty="0" smtClean="0"/>
              <a:t>2 STA SOMA</a:t>
            </a:r>
          </a:p>
          <a:p>
            <a:r>
              <a:rPr lang="en-US" altLang="zh-CN" dirty="0" smtClean="0"/>
              <a:t>with two streams </a:t>
            </a:r>
          </a:p>
        </p:txBody>
      </p:sp>
      <p:sp>
        <p:nvSpPr>
          <p:cNvPr id="39" name="TextBox 38"/>
          <p:cNvSpPr txBox="1"/>
          <p:nvPr/>
        </p:nvSpPr>
        <p:spPr>
          <a:xfrm>
            <a:off x="5945939" y="5479361"/>
            <a:ext cx="2763898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altLang="zh-CN" dirty="0" smtClean="0"/>
              <a:t>Similar capacity between </a:t>
            </a:r>
          </a:p>
          <a:p>
            <a:r>
              <a:rPr lang="en-US" altLang="zh-CN" dirty="0" smtClean="0"/>
              <a:t>MU-MIMO and SOMA according to [1],</a:t>
            </a:r>
          </a:p>
          <a:p>
            <a:r>
              <a:rPr lang="en-US" altLang="zh-CN" dirty="0" smtClean="0"/>
              <a:t>but no CSI feedback is needed for SOMA</a:t>
            </a:r>
            <a:endParaRPr lang="zh-CN" altLang="en-US" dirty="0"/>
          </a:p>
        </p:txBody>
      </p:sp>
    </p:spTree>
    <p:extLst>
      <p:ext uri="{BB962C8B-B14F-4D97-AF65-F5344CB8AC3E}">
        <p14:creationId xmlns:p14="http://schemas.microsoft.com/office/powerpoint/2010/main" val="533467892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References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4800" y="1752600"/>
            <a:ext cx="8534400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sz="1800" dirty="0" smtClean="0"/>
              <a:t> </a:t>
            </a:r>
            <a:r>
              <a:rPr lang="en-US" sz="2000" dirty="0" smtClean="0"/>
              <a:t>[1] </a:t>
            </a:r>
            <a:r>
              <a:rPr lang="en-US" altLang="zh-CN" sz="2000" dirty="0" smtClean="0">
                <a:solidFill>
                  <a:srgbClr val="000000"/>
                </a:solidFill>
              </a:rPr>
              <a:t>J. Suh, </a:t>
            </a:r>
            <a:r>
              <a:rPr lang="en-US" altLang="zh-CN" sz="2000" dirty="0">
                <a:solidFill>
                  <a:srgbClr val="000000"/>
                </a:solidFill>
              </a:rPr>
              <a:t>“</a:t>
            </a:r>
            <a:r>
              <a:rPr lang="en-US" altLang="zh-CN" sz="2000" dirty="0" smtClean="0">
                <a:solidFill>
                  <a:srgbClr val="000000"/>
                </a:solidFill>
              </a:rPr>
              <a:t>18/1462r0 SOMA for EHT”, </a:t>
            </a:r>
            <a:r>
              <a:rPr lang="en-US" altLang="zh-CN" sz="2000" dirty="0">
                <a:solidFill>
                  <a:srgbClr val="000000"/>
                </a:solidFill>
              </a:rPr>
              <a:t>IEEE 802.11 </a:t>
            </a:r>
            <a:r>
              <a:rPr lang="en-US" altLang="zh-CN" sz="2000" dirty="0" smtClean="0">
                <a:solidFill>
                  <a:srgbClr val="000000"/>
                </a:solidFill>
              </a:rPr>
              <a:t>EHT SG, Sep 2018, Waikoloa HI, USA</a:t>
            </a:r>
            <a:endParaRPr lang="en-US" altLang="zh-CN" sz="2000" dirty="0">
              <a:solidFill>
                <a:srgbClr val="000000"/>
              </a:solidFill>
            </a:endParaRP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US" altLang="ko-KR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19</a:t>
            </a:fld>
            <a:endParaRPr lang="en-US" altLang="ko-KR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제목 1"/>
          <p:cNvSpPr>
            <a:spLocks noGrp="1"/>
          </p:cNvSpPr>
          <p:nvPr>
            <p:ph type="title"/>
          </p:nvPr>
        </p:nvSpPr>
        <p:spPr>
          <a:xfrm>
            <a:off x="685800" y="685800"/>
            <a:ext cx="7772400" cy="458787"/>
          </a:xfrm>
        </p:spPr>
        <p:txBody>
          <a:bodyPr/>
          <a:lstStyle/>
          <a:p>
            <a:r>
              <a:rPr lang="en-US" altLang="ko-KR" dirty="0" smtClean="0">
                <a:ea typeface="Gulim" panose="020B0600000101010101" pitchFamily="34" charset="-127"/>
              </a:rPr>
              <a:t>Background</a:t>
            </a:r>
            <a:endParaRPr lang="ko-KR" altLang="en-US" dirty="0" smtClean="0">
              <a:ea typeface="Gulim" panose="020B0600000101010101" pitchFamily="34" charset="-127"/>
            </a:endParaRPr>
          </a:p>
        </p:txBody>
      </p:sp>
      <p:sp>
        <p:nvSpPr>
          <p:cNvPr id="5123" name="내용 개체 틀 2"/>
          <p:cNvSpPr>
            <a:spLocks noGrp="1"/>
          </p:cNvSpPr>
          <p:nvPr>
            <p:ph idx="1"/>
          </p:nvPr>
        </p:nvSpPr>
        <p:spPr>
          <a:xfrm>
            <a:off x="228600" y="1524000"/>
            <a:ext cx="8610600" cy="4343400"/>
          </a:xfrm>
        </p:spPr>
        <p:txBody>
          <a:bodyPr/>
          <a:lstStyle/>
          <a:p>
            <a:pPr>
              <a:buFont typeface="Arial" pitchFamily="34" charset="0"/>
              <a:buChar char="•"/>
            </a:pPr>
            <a:r>
              <a:rPr lang="en-US" altLang="zh-CN" sz="2000" dirty="0"/>
              <a:t>Semi Orthogonal Multiple Access (SOMA</a:t>
            </a:r>
            <a:r>
              <a:rPr lang="en-US" altLang="zh-CN" sz="2000" dirty="0" smtClean="0"/>
              <a:t>) was proposed to improve the efficiency of 802.11 </a:t>
            </a:r>
            <a:r>
              <a:rPr lang="en-US" sz="2000" dirty="0" smtClean="0"/>
              <a:t>[1]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SISO and MIMO based SOMA was presented with the current 802.11 QAM constellation used for SOMA constellations</a:t>
            </a:r>
            <a:endParaRPr lang="en-US" sz="1600" dirty="0"/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The gain of the SOMA was achieved with the entire Bandwidth (BW) resource used 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The performance loss by the split power resource  is smaller than the performance loss by the split BW resource</a:t>
            </a:r>
            <a:endParaRPr lang="en-US" sz="1400" dirty="0"/>
          </a:p>
          <a:p>
            <a:pPr marL="457200" lvl="1" indent="0">
              <a:buNone/>
            </a:pPr>
            <a:endParaRPr lang="en-US" sz="1600" dirty="0" smtClean="0"/>
          </a:p>
          <a:p>
            <a:pPr>
              <a:buFont typeface="Arial" pitchFamily="34" charset="0"/>
              <a:buChar char="•"/>
            </a:pPr>
            <a:r>
              <a:rPr lang="en-US" sz="2000" dirty="0" smtClean="0"/>
              <a:t>Further performance examination on SOMA</a:t>
            </a:r>
          </a:p>
          <a:p>
            <a:pPr lvl="1">
              <a:buFont typeface="Arial" pitchFamily="34" charset="0"/>
              <a:buChar char="•"/>
            </a:pPr>
            <a:r>
              <a:rPr lang="en-US" sz="1600" dirty="0" smtClean="0"/>
              <a:t>Adaptive power allocation based SOMA for various MCS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New QAM constellation is introduced according to the power allocation factor</a:t>
            </a:r>
          </a:p>
          <a:p>
            <a:pPr lvl="2">
              <a:buFont typeface="Arial" pitchFamily="34" charset="0"/>
              <a:buChar char="•"/>
            </a:pPr>
            <a:r>
              <a:rPr lang="en-US" sz="1400" dirty="0" smtClean="0"/>
              <a:t>Performance is checked, based on the SNR gap between Far and Near STAs including the zero SNR gap</a:t>
            </a:r>
            <a:endParaRPr lang="en-US" sz="1600" dirty="0" smtClean="0"/>
          </a:p>
          <a:p>
            <a:pPr marL="0" indent="0">
              <a:buNone/>
            </a:pPr>
            <a:r>
              <a:rPr lang="en-US" sz="2000" dirty="0" smtClean="0"/>
              <a:t> </a:t>
            </a:r>
            <a:endParaRPr lang="en-US" sz="1600" dirty="0" smtClean="0"/>
          </a:p>
          <a:p>
            <a:pPr>
              <a:buNone/>
            </a:pPr>
            <a:endParaRPr lang="en-US" sz="2000" dirty="0" smtClean="0"/>
          </a:p>
        </p:txBody>
      </p:sp>
      <p:sp>
        <p:nvSpPr>
          <p:cNvPr id="4" name="날짜 개체 틀 3"/>
          <p:cNvSpPr>
            <a:spLocks noGrp="1"/>
          </p:cNvSpPr>
          <p:nvPr>
            <p:ph type="dt" sz="quarter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US" altLang="ko-KR"/>
          </a:p>
        </p:txBody>
      </p:sp>
      <p:sp>
        <p:nvSpPr>
          <p:cNvPr id="5126" name="슬라이드 번호 개체 틀 5"/>
          <p:cNvSpPr>
            <a:spLocks noGrp="1"/>
          </p:cNvSpPr>
          <p:nvPr>
            <p:ph type="sldNum" sz="quarter" idx="12"/>
          </p:nvPr>
        </p:nvSpPr>
        <p:spPr>
          <a:noFill/>
          <a:ln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/>
          <a:lstStyle>
            <a:lvl1pPr eaLnBrk="0" hangingPunct="0">
              <a:spcBef>
                <a:spcPct val="20000"/>
              </a:spcBef>
              <a:buChar char="•"/>
              <a:defRPr sz="2400" b="1">
                <a:solidFill>
                  <a:schemeClr val="tx1"/>
                </a:solidFill>
                <a:latin typeface="Times New Roman" panose="02020603050405020304" pitchFamily="18" charset="0"/>
              </a:defRPr>
            </a:lvl1pPr>
            <a:lvl2pPr marL="742950" indent="-285750" eaLnBrk="0" hangingPunct="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Times New Roman" panose="02020603050405020304" pitchFamily="18" charset="0"/>
              </a:defRPr>
            </a:lvl2pPr>
            <a:lvl3pPr marL="1143000" indent="-228600" eaLnBrk="0" hangingPunct="0">
              <a:spcBef>
                <a:spcPct val="20000"/>
              </a:spcBef>
              <a:buChar char="•"/>
              <a:defRPr>
                <a:solidFill>
                  <a:schemeClr val="tx1"/>
                </a:solidFill>
                <a:latin typeface="Times New Roman" panose="02020603050405020304" pitchFamily="18" charset="0"/>
              </a:defRPr>
            </a:lvl3pPr>
            <a:lvl4pPr marL="1600200" indent="-228600" eaLnBrk="0" hangingPunct="0">
              <a:spcBef>
                <a:spcPct val="20000"/>
              </a:spcBef>
              <a:buChar char="–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4pPr>
            <a:lvl5pPr marL="2057400" indent="-228600" eaLnBrk="0" hangingPunct="0">
              <a:spcBef>
                <a:spcPct val="20000"/>
              </a:spcBef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•"/>
              <a:defRPr sz="1600">
                <a:solidFill>
                  <a:schemeClr val="tx1"/>
                </a:solidFill>
                <a:latin typeface="Times New Roman" panose="02020603050405020304" pitchFamily="18" charset="0"/>
              </a:defRPr>
            </a:lvl9pPr>
          </a:lstStyle>
          <a:p>
            <a:pPr>
              <a:spcBef>
                <a:spcPct val="0"/>
              </a:spcBef>
              <a:buFontTx/>
              <a:buNone/>
            </a:pPr>
            <a:r>
              <a:rPr lang="en-US" altLang="ko-KR" sz="1200" b="0"/>
              <a:t>Slide </a:t>
            </a:r>
            <a:fld id="{5128BAC4-F7E3-4930-9F5B-4136CA8B6505}" type="slidenum">
              <a:rPr lang="en-US" altLang="ko-KR" sz="1200" b="0"/>
              <a:pPr>
                <a:spcBef>
                  <a:spcPct val="0"/>
                </a:spcBef>
                <a:buFontTx/>
                <a:buNone/>
              </a:pPr>
              <a:t>2</a:t>
            </a:fld>
            <a:endParaRPr lang="en-US" altLang="ko-KR" sz="1200" b="0"/>
          </a:p>
        </p:txBody>
      </p:sp>
      <p:sp>
        <p:nvSpPr>
          <p:cNvPr id="7" name="바닥글 개체 틀 4"/>
          <p:cNvSpPr>
            <a:spLocks noGrp="1"/>
          </p:cNvSpPr>
          <p:nvPr>
            <p:ph type="ftr" sz="quarter" idx="11"/>
          </p:nvPr>
        </p:nvSpPr>
        <p:spPr>
          <a:xfrm>
            <a:off x="6859489" y="6475413"/>
            <a:ext cx="1684436" cy="184666"/>
          </a:xfrm>
        </p:spPr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5800" y="533400"/>
            <a:ext cx="7772400" cy="609600"/>
          </a:xfrm>
        </p:spPr>
        <p:txBody>
          <a:bodyPr/>
          <a:lstStyle/>
          <a:p>
            <a:r>
              <a:rPr lang="en-US" altLang="zh-CN" dirty="0" smtClean="0"/>
              <a:t>Recap: SOMA</a:t>
            </a:r>
            <a:endParaRPr lang="zh-CN" alt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6200" y="1066800"/>
            <a:ext cx="6248400" cy="5105400"/>
          </a:xfrm>
        </p:spPr>
        <p:txBody>
          <a:bodyPr/>
          <a:lstStyle/>
          <a:p>
            <a:pPr>
              <a:buFont typeface="Arial" panose="020B0604020202020204" pitchFamily="34" charset="0"/>
              <a:buChar char="•"/>
            </a:pPr>
            <a:r>
              <a:rPr lang="en-US" altLang="zh-CN" sz="1600" b="0" dirty="0" smtClean="0"/>
              <a:t>For </a:t>
            </a:r>
            <a:r>
              <a:rPr lang="en-US" altLang="zh-CN" sz="1600" b="0" dirty="0"/>
              <a:t>STA 1 (Near STA) and STA 2 (Far STA) in the figure beside, the SOMA is not just a superposition of two constellations from two STAs, but, instead, the property of more and less reliable bits in a constellation is used to schedule Far and Near STAs as seen in the figure </a:t>
            </a:r>
            <a:r>
              <a:rPr lang="en-US" altLang="zh-CN" sz="1600" b="0" dirty="0" smtClean="0"/>
              <a:t>below</a:t>
            </a:r>
            <a:endParaRPr lang="en-US" altLang="zh-CN" sz="1600" b="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3</a:t>
            </a:fld>
            <a:endParaRPr lang="en-US" altLang="ko-KR"/>
          </a:p>
        </p:txBody>
      </p:sp>
      <p:pic>
        <p:nvPicPr>
          <p:cNvPr id="7" name="Picture 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6324600" y="618309"/>
            <a:ext cx="2794130" cy="23907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0" name="Rectangle 19"/>
          <p:cNvSpPr/>
          <p:nvPr/>
        </p:nvSpPr>
        <p:spPr>
          <a:xfrm>
            <a:off x="3942398" y="3153972"/>
            <a:ext cx="5139322" cy="32070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342900" indent="-342900">
              <a:spcBef>
                <a:spcPct val="20000"/>
              </a:spcBef>
              <a:buFont typeface="Arial" pitchFamily="34" charset="0"/>
              <a:buChar char="•"/>
            </a:pPr>
            <a:r>
              <a:rPr lang="en-US" altLang="zh-CN" sz="1600" dirty="0">
                <a:cs typeface="Times New Roman" panose="02020603050405020304" pitchFamily="18" charset="0"/>
              </a:rPr>
              <a:t>For Near-STA to decode Near-STA bits, Far-STA bits </a:t>
            </a:r>
            <a:r>
              <a:rPr lang="en-US" altLang="zh-CN" sz="1600" dirty="0" smtClean="0">
                <a:cs typeface="Times New Roman" panose="02020603050405020304" pitchFamily="18" charset="0"/>
              </a:rPr>
              <a:t>   need </a:t>
            </a:r>
            <a:r>
              <a:rPr lang="en-US" altLang="zh-CN" sz="1600" dirty="0">
                <a:cs typeface="Times New Roman" panose="02020603050405020304" pitchFamily="18" charset="0"/>
              </a:rPr>
              <a:t>Not to be known</a:t>
            </a:r>
            <a:endParaRPr lang="en-US" altLang="zh-CN" sz="1600" b="1" kern="0" dirty="0">
              <a:solidFill>
                <a:srgbClr val="000000"/>
              </a:solidFill>
              <a:cs typeface="Times New Roman" panose="02020603050405020304" pitchFamily="18" charset="0"/>
            </a:endParaRPr>
          </a:p>
          <a:p>
            <a:pPr marL="342900" lvl="0" indent="-342900" defTabSz="914400">
              <a:spcBef>
                <a:spcPct val="20000"/>
              </a:spcBef>
              <a:buClrTx/>
              <a:buSzTx/>
              <a:buFont typeface="Arial" pitchFamily="34" charset="0"/>
              <a:buChar char="•"/>
            </a:pPr>
            <a:r>
              <a:rPr lang="en-US" altLang="zh-CN" sz="1600" b="1" kern="0" dirty="0">
                <a:solidFill>
                  <a:srgbClr val="000000"/>
                </a:solidFill>
                <a:latin typeface="Times New Roman"/>
              </a:rPr>
              <a:t>The Far-STA decodes its own signal, and treats Near-STA as noise just like </a:t>
            </a:r>
            <a:r>
              <a:rPr lang="en-US" altLang="zh-CN" sz="1600" b="1" kern="0" dirty="0" smtClean="0">
                <a:solidFill>
                  <a:srgbClr val="000000"/>
                </a:solidFill>
                <a:latin typeface="Times New Roman"/>
              </a:rPr>
              <a:t>a Superposition</a:t>
            </a:r>
            <a:endParaRPr lang="en-US" altLang="zh-CN" sz="1600" kern="0" dirty="0">
              <a:solidFill>
                <a:srgbClr val="000000"/>
              </a:solidFill>
              <a:latin typeface="Times New Roman"/>
            </a:endParaRPr>
          </a:p>
          <a:p>
            <a:pPr marL="342900" indent="-342900" defTabSz="914400">
              <a:spcBef>
                <a:spcPct val="20000"/>
              </a:spcBef>
              <a:buClrTx/>
              <a:buSzTx/>
              <a:buFontTx/>
              <a:buChar char="•"/>
            </a:pPr>
            <a:r>
              <a:rPr lang="en-US" altLang="zh-CN" sz="1600" b="1" kern="0" dirty="0">
                <a:solidFill>
                  <a:srgbClr val="000000"/>
                </a:solidFill>
                <a:latin typeface="Times New Roman"/>
              </a:rPr>
              <a:t>The Near-STA performs the demodulation of </a:t>
            </a:r>
            <a:r>
              <a:rPr lang="en-US" altLang="zh-CN" sz="1600" b="1" kern="0" dirty="0" smtClean="0">
                <a:solidFill>
                  <a:srgbClr val="000000"/>
                </a:solidFill>
                <a:latin typeface="Times New Roman"/>
              </a:rPr>
              <a:t>the re-</a:t>
            </a:r>
            <a:r>
              <a:rPr lang="en-US" altLang="zh-CN" sz="1600" b="1" kern="0" dirty="0" err="1" smtClean="0">
                <a:solidFill>
                  <a:srgbClr val="000000"/>
                </a:solidFill>
                <a:latin typeface="Times New Roman"/>
              </a:rPr>
              <a:t>ceived</a:t>
            </a:r>
            <a:r>
              <a:rPr lang="en-US" altLang="zh-CN" sz="1600" b="1" kern="0" dirty="0" smtClean="0">
                <a:solidFill>
                  <a:srgbClr val="000000"/>
                </a:solidFill>
                <a:latin typeface="Times New Roman"/>
              </a:rPr>
              <a:t> </a:t>
            </a:r>
            <a:r>
              <a:rPr lang="en-US" altLang="zh-CN" sz="1600" b="1" kern="0" dirty="0">
                <a:solidFill>
                  <a:srgbClr val="000000"/>
                </a:solidFill>
                <a:latin typeface="Times New Roman"/>
              </a:rPr>
              <a:t>signal, collecting the LLRs </a:t>
            </a:r>
            <a:r>
              <a:rPr lang="en-US" altLang="zh-CN" sz="1600" b="1" kern="0" dirty="0" smtClean="0">
                <a:solidFill>
                  <a:srgbClr val="000000"/>
                </a:solidFill>
                <a:latin typeface="Times New Roman"/>
              </a:rPr>
              <a:t>corresponding </a:t>
            </a:r>
            <a:r>
              <a:rPr lang="en-US" altLang="zh-CN" sz="1600" b="1" kern="0" dirty="0">
                <a:solidFill>
                  <a:srgbClr val="000000"/>
                </a:solidFill>
                <a:latin typeface="Times New Roman"/>
              </a:rPr>
              <a:t>to </a:t>
            </a:r>
            <a:r>
              <a:rPr lang="en-US" altLang="zh-CN" sz="1600" b="1" kern="0" dirty="0" smtClean="0">
                <a:solidFill>
                  <a:srgbClr val="000000"/>
                </a:solidFill>
                <a:latin typeface="Times New Roman"/>
              </a:rPr>
              <a:t>  the </a:t>
            </a:r>
            <a:r>
              <a:rPr lang="en-US" altLang="zh-CN" sz="1600" b="1" kern="0" dirty="0">
                <a:solidFill>
                  <a:srgbClr val="000000"/>
                </a:solidFill>
                <a:latin typeface="Times New Roman"/>
              </a:rPr>
              <a:t>near coded bits, and then </a:t>
            </a:r>
            <a:r>
              <a:rPr lang="en-US" altLang="zh-CN" sz="1600" b="1" kern="0" dirty="0" smtClean="0">
                <a:solidFill>
                  <a:srgbClr val="000000"/>
                </a:solidFill>
                <a:latin typeface="Times New Roman"/>
              </a:rPr>
              <a:t>performs </a:t>
            </a:r>
            <a:r>
              <a:rPr lang="en-US" altLang="zh-CN" sz="1600" b="1" kern="0" dirty="0">
                <a:solidFill>
                  <a:srgbClr val="000000"/>
                </a:solidFill>
                <a:latin typeface="Times New Roman"/>
              </a:rPr>
              <a:t>decoding of </a:t>
            </a:r>
            <a:r>
              <a:rPr lang="en-US" altLang="zh-CN" sz="1600" b="1" kern="0" dirty="0" smtClean="0">
                <a:solidFill>
                  <a:srgbClr val="000000"/>
                </a:solidFill>
                <a:latin typeface="Times New Roman"/>
              </a:rPr>
              <a:t>  the </a:t>
            </a:r>
            <a:r>
              <a:rPr lang="en-US" altLang="zh-CN" sz="1600" b="1" kern="0" dirty="0">
                <a:solidFill>
                  <a:srgbClr val="000000"/>
                </a:solidFill>
                <a:latin typeface="Times New Roman"/>
              </a:rPr>
              <a:t>near-STA </a:t>
            </a:r>
            <a:r>
              <a:rPr lang="en-US" altLang="zh-CN" sz="1600" b="1" kern="0" dirty="0" err="1">
                <a:solidFill>
                  <a:srgbClr val="000000"/>
                </a:solidFill>
                <a:latin typeface="Times New Roman"/>
              </a:rPr>
              <a:t>codeword</a:t>
            </a:r>
            <a:r>
              <a:rPr lang="en-US" altLang="zh-CN" sz="1600" b="1" kern="0" dirty="0">
                <a:solidFill>
                  <a:srgbClr val="000000"/>
                </a:solidFill>
                <a:latin typeface="Times New Roman"/>
              </a:rPr>
              <a:t>.</a:t>
            </a:r>
          </a:p>
          <a:p>
            <a:pPr lvl="1" defTabSz="914400">
              <a:spcBef>
                <a:spcPct val="20000"/>
              </a:spcBef>
              <a:buClrTx/>
              <a:buSzTx/>
              <a:buFontTx/>
              <a:buChar char="–"/>
            </a:pPr>
            <a:r>
              <a:rPr lang="en-US" altLang="zh-CN" sz="1400" kern="0" dirty="0">
                <a:solidFill>
                  <a:srgbClr val="000000"/>
                </a:solidFill>
                <a:latin typeface="Times New Roman"/>
              </a:rPr>
              <a:t>Complexity in the Receiver side is reduced </a:t>
            </a:r>
          </a:p>
          <a:p>
            <a:pPr marL="342900" lvl="0" indent="-342900">
              <a:spcBef>
                <a:spcPct val="20000"/>
              </a:spcBef>
              <a:buFontTx/>
              <a:buChar char="•"/>
            </a:pP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宋体"/>
              </a:rPr>
              <a:t>SOMA can be applied with OFDMA and its 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  <a:ea typeface="宋体"/>
              </a:rPr>
              <a:t>throughput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宋体"/>
              </a:rPr>
              <a:t>enhancement at AP side is significant, </a:t>
            </a:r>
            <a:r>
              <a:rPr lang="en-US" altLang="zh-CN" sz="1600" kern="0" dirty="0" smtClean="0">
                <a:solidFill>
                  <a:srgbClr val="000000"/>
                </a:solidFill>
                <a:latin typeface="Times New Roman"/>
                <a:ea typeface="宋体"/>
              </a:rPr>
              <a:t>compared </a:t>
            </a:r>
            <a:r>
              <a:rPr lang="en-US" altLang="zh-CN" sz="1600" kern="0" dirty="0">
                <a:solidFill>
                  <a:srgbClr val="000000"/>
                </a:solidFill>
                <a:latin typeface="Times New Roman"/>
                <a:ea typeface="宋体"/>
              </a:rPr>
              <a:t>to the OFDMA only</a:t>
            </a:r>
            <a:endParaRPr lang="en-US" altLang="zh-CN" dirty="0"/>
          </a:p>
        </p:txBody>
      </p:sp>
      <p:grpSp>
        <p:nvGrpSpPr>
          <p:cNvPr id="21" name="Group 20"/>
          <p:cNvGrpSpPr/>
          <p:nvPr/>
        </p:nvGrpSpPr>
        <p:grpSpPr>
          <a:xfrm>
            <a:off x="152400" y="2743200"/>
            <a:ext cx="3668495" cy="3429000"/>
            <a:chOff x="409312" y="2741416"/>
            <a:chExt cx="3640183" cy="3432956"/>
          </a:xfrm>
        </p:grpSpPr>
        <p:grpSp>
          <p:nvGrpSpPr>
            <p:cNvPr id="22" name="Group 21"/>
            <p:cNvGrpSpPr/>
            <p:nvPr/>
          </p:nvGrpSpPr>
          <p:grpSpPr>
            <a:xfrm>
              <a:off x="409312" y="2741416"/>
              <a:ext cx="3640183" cy="3432956"/>
              <a:chOff x="3516279" y="1993617"/>
              <a:chExt cx="5463348" cy="4183722"/>
            </a:xfrm>
          </p:grpSpPr>
          <p:pic>
            <p:nvPicPr>
              <p:cNvPr id="27" name="Picture 2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3516279" y="1993617"/>
                <a:ext cx="5463348" cy="4141176"/>
              </a:xfrm>
              <a:prstGeom prst="rect">
                <a:avLst/>
              </a:prstGeom>
              <a:noFill/>
              <a:ln w="9525">
                <a:noFill/>
                <a:miter lim="800000"/>
                <a:headEnd/>
                <a:tailEnd/>
              </a:ln>
            </p:spPr>
          </p:pic>
          <p:sp>
            <p:nvSpPr>
              <p:cNvPr id="28" name="Oval 27"/>
              <p:cNvSpPr/>
              <p:nvPr/>
            </p:nvSpPr>
            <p:spPr bwMode="auto">
              <a:xfrm>
                <a:off x="4243111" y="5525193"/>
                <a:ext cx="152400" cy="152400"/>
              </a:xfrm>
              <a:prstGeom prst="ellipse">
                <a:avLst/>
              </a:prstGeom>
              <a:solidFill>
                <a:srgbClr val="00CC99">
                  <a:alpha val="31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auto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b="0" ker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29" name="Oval 28"/>
              <p:cNvSpPr/>
              <p:nvPr/>
            </p:nvSpPr>
            <p:spPr bwMode="auto">
              <a:xfrm>
                <a:off x="4049679" y="5525193"/>
                <a:ext cx="152400" cy="152400"/>
              </a:xfrm>
              <a:prstGeom prst="ellipse">
                <a:avLst/>
              </a:prstGeom>
              <a:solidFill>
                <a:srgbClr val="00CC99">
                  <a:alpha val="31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auto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b="0" ker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0" name="Isosceles Triangle 29"/>
              <p:cNvSpPr/>
              <p:nvPr/>
            </p:nvSpPr>
            <p:spPr bwMode="auto">
              <a:xfrm>
                <a:off x="4152255" y="5554505"/>
                <a:ext cx="152400" cy="152400"/>
              </a:xfrm>
              <a:prstGeom prst="triangle">
                <a:avLst/>
              </a:prstGeom>
              <a:solidFill>
                <a:srgbClr val="FF0000">
                  <a:alpha val="29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auto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b="0" ker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sp>
            <p:nvSpPr>
              <p:cNvPr id="31" name="Isosceles Triangle 30"/>
              <p:cNvSpPr/>
              <p:nvPr/>
            </p:nvSpPr>
            <p:spPr bwMode="auto">
              <a:xfrm>
                <a:off x="4351551" y="5542777"/>
                <a:ext cx="152400" cy="152400"/>
              </a:xfrm>
              <a:prstGeom prst="triangle">
                <a:avLst/>
              </a:prstGeom>
              <a:solidFill>
                <a:srgbClr val="FF0000">
                  <a:alpha val="29000"/>
                </a:srgbClr>
              </a:solidFill>
              <a:ln w="12700" cap="flat" cmpd="sng" algn="ctr">
                <a:solidFill>
                  <a:srgbClr val="000000"/>
                </a:solidFill>
                <a:prstDash val="solid"/>
                <a:round/>
                <a:headEnd type="none" w="sm" len="sm"/>
                <a:tailEnd type="none" w="sm" len="sm"/>
              </a:ln>
              <a:effectLst/>
            </p:spPr>
            <p:txBody>
              <a:bodyPr vert="horz" wrap="square" lIns="91440" tIns="45720" rIns="91440" bIns="45720" numCol="1" rtlCol="0" anchor="t" anchorCtr="0" compatLnSpc="1">
                <a:prstTxWarp prst="textNoShape">
                  <a:avLst/>
                </a:prstTxWarp>
              </a:bodyPr>
              <a:lstStyle/>
              <a:p>
                <a:pPr eaLnBrk="0" fontAlgn="auto" hangingPunct="0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defRPr/>
                </a:pPr>
                <a:endParaRPr lang="en-US" sz="1200" b="0" kern="0">
                  <a:solidFill>
                    <a:srgbClr val="000000"/>
                  </a:solidFill>
                  <a:latin typeface="Times New Roman" pitchFamily="18" charset="0"/>
                  <a:ea typeface="+mn-ea"/>
                  <a:cs typeface="+mn-cs"/>
                </a:endParaRPr>
              </a:p>
            </p:txBody>
          </p:sp>
          <p:cxnSp>
            <p:nvCxnSpPr>
              <p:cNvPr id="32" name="Straight Arrow Connector 31"/>
              <p:cNvCxnSpPr>
                <a:stCxn id="29" idx="4"/>
              </p:cNvCxnSpPr>
              <p:nvPr/>
            </p:nvCxnSpPr>
            <p:spPr bwMode="auto">
              <a:xfrm flipH="1">
                <a:off x="3973479" y="5677593"/>
                <a:ext cx="152400" cy="228600"/>
              </a:xfrm>
              <a:prstGeom prst="straightConnector1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CC99">
                    <a:lumMod val="50000"/>
                  </a:srgbClr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33" name="Straight Arrow Connector 32"/>
              <p:cNvCxnSpPr/>
              <p:nvPr/>
            </p:nvCxnSpPr>
            <p:spPr bwMode="auto">
              <a:xfrm flipH="1">
                <a:off x="4175703" y="5646483"/>
                <a:ext cx="171114" cy="250918"/>
              </a:xfrm>
              <a:prstGeom prst="straightConnector1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00CC99">
                    <a:lumMod val="50000"/>
                  </a:srgbClr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34" name="Straight Arrow Connector 33"/>
              <p:cNvCxnSpPr>
                <a:stCxn id="30" idx="3"/>
              </p:cNvCxnSpPr>
              <p:nvPr/>
            </p:nvCxnSpPr>
            <p:spPr bwMode="auto">
              <a:xfrm>
                <a:off x="4228455" y="5706905"/>
                <a:ext cx="202224" cy="199288"/>
              </a:xfrm>
              <a:prstGeom prst="straightConnector1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cxnSp>
            <p:nvCxnSpPr>
              <p:cNvPr id="35" name="Straight Arrow Connector 34"/>
              <p:cNvCxnSpPr>
                <a:stCxn id="31" idx="3"/>
              </p:cNvCxnSpPr>
              <p:nvPr/>
            </p:nvCxnSpPr>
            <p:spPr bwMode="auto">
              <a:xfrm>
                <a:off x="4427751" y="5695177"/>
                <a:ext cx="155328" cy="211016"/>
              </a:xfrm>
              <a:prstGeom prst="straightConnector1">
                <a:avLst/>
              </a:prstGeom>
              <a:solidFill>
                <a:srgbClr val="00CC99"/>
              </a:solidFill>
              <a:ln w="12700" cap="flat" cmpd="sng" algn="ctr">
                <a:solidFill>
                  <a:srgbClr val="FF0000"/>
                </a:solidFill>
                <a:prstDash val="solid"/>
                <a:round/>
                <a:headEnd type="none" w="sm" len="sm"/>
                <a:tailEnd type="arrow"/>
              </a:ln>
              <a:effectLst/>
            </p:spPr>
          </p:cxnSp>
          <p:sp>
            <p:nvSpPr>
              <p:cNvPr id="36" name="TextBox 35"/>
              <p:cNvSpPr txBox="1"/>
              <p:nvPr/>
            </p:nvSpPr>
            <p:spPr>
              <a:xfrm>
                <a:off x="3516279" y="5829993"/>
                <a:ext cx="6695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>
                  <a:lnSpc>
                    <a:spcPct val="100000"/>
                  </a:lnSpc>
                </a:pPr>
                <a:r>
                  <a:rPr lang="en-US" sz="1600" dirty="0">
                    <a:solidFill>
                      <a:srgbClr val="00CC99">
                        <a:lumMod val="75000"/>
                      </a:srgbClr>
                    </a:solidFill>
                    <a:latin typeface="Times New Roman" pitchFamily="18" charset="0"/>
                    <a:ea typeface="+mn-ea"/>
                    <a:cs typeface="+mn-cs"/>
                  </a:rPr>
                  <a:t>STA2</a:t>
                </a:r>
              </a:p>
            </p:txBody>
          </p:sp>
          <p:sp>
            <p:nvSpPr>
              <p:cNvPr id="37" name="TextBox 36"/>
              <p:cNvSpPr txBox="1"/>
              <p:nvPr/>
            </p:nvSpPr>
            <p:spPr>
              <a:xfrm>
                <a:off x="4304356" y="5838785"/>
                <a:ext cx="669542" cy="3385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 eaLnBrk="0" hangingPunct="0">
                  <a:lnSpc>
                    <a:spcPct val="100000"/>
                  </a:lnSpc>
                </a:pPr>
                <a:r>
                  <a:rPr lang="en-US" sz="1600" dirty="0">
                    <a:solidFill>
                      <a:srgbClr val="FF0000"/>
                    </a:solidFill>
                    <a:latin typeface="Times New Roman" pitchFamily="18" charset="0"/>
                    <a:ea typeface="+mn-ea"/>
                    <a:cs typeface="+mn-cs"/>
                  </a:rPr>
                  <a:t>STA1</a:t>
                </a:r>
              </a:p>
            </p:txBody>
          </p:sp>
        </p:grpSp>
        <p:cxnSp>
          <p:nvCxnSpPr>
            <p:cNvPr id="23" name="Straight Arrow Connector 22"/>
            <p:cNvCxnSpPr/>
            <p:nvPr/>
          </p:nvCxnSpPr>
          <p:spPr bwMode="auto">
            <a:xfrm flipV="1">
              <a:off x="2151015" y="3665099"/>
              <a:ext cx="809900" cy="713167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cxnSp>
          <p:nvCxnSpPr>
            <p:cNvPr id="24" name="Straight Arrow Connector 23"/>
            <p:cNvCxnSpPr/>
            <p:nvPr/>
          </p:nvCxnSpPr>
          <p:spPr bwMode="auto">
            <a:xfrm flipH="1" flipV="1">
              <a:off x="2603866" y="3317963"/>
              <a:ext cx="339636" cy="329362"/>
            </a:xfrm>
            <a:prstGeom prst="straightConnector1">
              <a:avLst/>
            </a:prstGeom>
            <a:noFill/>
            <a:ln w="9525" cap="flat" cmpd="sng" algn="ctr">
              <a:solidFill>
                <a:schemeClr val="tx1"/>
              </a:solidFill>
              <a:prstDash val="solid"/>
              <a:round/>
              <a:headEnd type="none" w="med" len="med"/>
              <a:tailEnd type="triangle"/>
            </a:ln>
            <a:effectLst/>
          </p:spPr>
        </p:cxnSp>
        <p:pic>
          <p:nvPicPr>
            <p:cNvPr id="25" name="Picture 104"/>
            <p:cNvPicPr>
              <a:picLocks noChangeAspect="1" noChangeArrowheads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211980" y="3757420"/>
              <a:ext cx="443457" cy="216101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  <p:pic>
          <p:nvPicPr>
            <p:cNvPr id="26" name="Picture 106"/>
            <p:cNvPicPr>
              <a:picLocks noChangeAspect="1" noChangeArrowheads="1"/>
            </p:cNvPicPr>
            <p:nvPr/>
          </p:nvPicPr>
          <p:blipFill>
            <a:blip r:embed="rId5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2724430" y="3274855"/>
              <a:ext cx="183491" cy="19644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70566272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33400" y="533400"/>
            <a:ext cx="8001000" cy="457200"/>
          </a:xfrm>
        </p:spPr>
        <p:txBody>
          <a:bodyPr/>
          <a:lstStyle/>
          <a:p>
            <a:r>
              <a:rPr lang="en-US" altLang="zh-CN" sz="2800" dirty="0"/>
              <a:t>TX/RX design flow for </a:t>
            </a:r>
            <a:r>
              <a:rPr lang="en-US" altLang="zh-CN" sz="2800" dirty="0" smtClean="0"/>
              <a:t>Single Stream </a:t>
            </a:r>
            <a:r>
              <a:rPr lang="en-US" altLang="zh-CN" sz="2800" dirty="0"/>
              <a:t>based </a:t>
            </a:r>
            <a:r>
              <a:rPr lang="en-US" altLang="zh-CN" sz="2800" dirty="0" smtClean="0"/>
              <a:t>SOMA</a:t>
            </a:r>
            <a:endParaRPr lang="zh-CN" altLang="en-US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863" y="5244744"/>
            <a:ext cx="7772400" cy="1293813"/>
          </a:xfrm>
        </p:spPr>
        <p:txBody>
          <a:bodyPr/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The data of each STA are separately encoded and interleaved, before being combined for the SOMA constellation mapping.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The STA 1 through STA N represent the SOMA scheduled STAs.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US" altLang="zh-CN" sz="1400" dirty="0"/>
              <a:t>Each STA can take the corresponding LLR information and take the De-interleaving separately, </a:t>
            </a:r>
            <a:r>
              <a:rPr lang="en-US" altLang="zh-CN" sz="1400" dirty="0" smtClean="0"/>
              <a:t>followed </a:t>
            </a:r>
            <a:r>
              <a:rPr lang="en-US" altLang="zh-CN" sz="1400" dirty="0"/>
              <a:t>by FEC Decoder for each STA to recover its </a:t>
            </a:r>
            <a:r>
              <a:rPr lang="en-US" altLang="zh-CN" sz="1400" dirty="0" smtClean="0"/>
              <a:t>data</a:t>
            </a:r>
            <a:endParaRPr lang="en-US" altLang="zh-CN" sz="1400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US" altLang="ko-KR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pPr>
              <a:defRPr/>
            </a:pPr>
            <a:r>
              <a:rPr lang="en-US" altLang="ko-KR" smtClean="0"/>
              <a:t>Junghoon Suh, et. al, Huawei</a:t>
            </a:r>
            <a:endParaRPr lang="en-US" altLang="ko-KR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r>
              <a:rPr lang="en-US" altLang="ko-KR" smtClean="0"/>
              <a:t>Slide </a:t>
            </a:r>
            <a:fld id="{E792CD62-9AAA-4B66-A216-7F1F565D5B47}" type="slidenum">
              <a:rPr lang="en-US" altLang="ko-KR" smtClean="0"/>
              <a:pPr/>
              <a:t>4</a:t>
            </a:fld>
            <a:endParaRPr lang="en-US" altLang="ko-KR"/>
          </a:p>
        </p:txBody>
      </p:sp>
      <p:grpSp>
        <p:nvGrpSpPr>
          <p:cNvPr id="7" name="Group 6"/>
          <p:cNvGrpSpPr/>
          <p:nvPr/>
        </p:nvGrpSpPr>
        <p:grpSpPr>
          <a:xfrm>
            <a:off x="290811" y="1047444"/>
            <a:ext cx="8579406" cy="1846052"/>
            <a:chOff x="228600" y="1132271"/>
            <a:chExt cx="8579406" cy="1846052"/>
          </a:xfrm>
        </p:grpSpPr>
        <p:sp>
          <p:nvSpPr>
            <p:cNvPr id="8" name="TextBox 7"/>
            <p:cNvSpPr txBox="1"/>
            <p:nvPr/>
          </p:nvSpPr>
          <p:spPr>
            <a:xfrm>
              <a:off x="228822" y="1149523"/>
              <a:ext cx="6860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STA 1</a:t>
              </a:r>
            </a:p>
          </p:txBody>
        </p:sp>
        <p:sp>
          <p:nvSpPr>
            <p:cNvPr id="9" name="TextBox 8"/>
            <p:cNvSpPr txBox="1"/>
            <p:nvPr/>
          </p:nvSpPr>
          <p:spPr>
            <a:xfrm>
              <a:off x="228600" y="1737721"/>
              <a:ext cx="68602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STA 2</a:t>
              </a:r>
            </a:p>
          </p:txBody>
        </p:sp>
        <p:sp>
          <p:nvSpPr>
            <p:cNvPr id="10" name="TextBox 9"/>
            <p:cNvSpPr txBox="1"/>
            <p:nvPr/>
          </p:nvSpPr>
          <p:spPr>
            <a:xfrm>
              <a:off x="236014" y="2608991"/>
              <a:ext cx="71808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STA N</a:t>
              </a:r>
            </a:p>
          </p:txBody>
        </p:sp>
        <p:cxnSp>
          <p:nvCxnSpPr>
            <p:cNvPr id="11" name="Straight Connector 10"/>
            <p:cNvCxnSpPr/>
            <p:nvPr/>
          </p:nvCxnSpPr>
          <p:spPr>
            <a:xfrm>
              <a:off x="904562" y="1343619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12" name="Rectangle 11"/>
            <p:cNvSpPr/>
            <p:nvPr/>
          </p:nvSpPr>
          <p:spPr>
            <a:xfrm>
              <a:off x="1345944" y="1156715"/>
              <a:ext cx="1371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13" name="Straight Connector 12"/>
            <p:cNvCxnSpPr/>
            <p:nvPr/>
          </p:nvCxnSpPr>
          <p:spPr>
            <a:xfrm>
              <a:off x="905996" y="1946027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14" name="Rectangle 13"/>
            <p:cNvSpPr/>
            <p:nvPr/>
          </p:nvSpPr>
          <p:spPr>
            <a:xfrm>
              <a:off x="1347378" y="1759123"/>
              <a:ext cx="1371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5" name="TextBox 14"/>
            <p:cNvSpPr txBox="1"/>
            <p:nvPr/>
          </p:nvSpPr>
          <p:spPr>
            <a:xfrm rot="5400000">
              <a:off x="369568" y="2183267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…..</a:t>
              </a:r>
            </a:p>
          </p:txBody>
        </p:sp>
        <p:cxnSp>
          <p:nvCxnSpPr>
            <p:cNvPr id="16" name="Straight Connector 15"/>
            <p:cNvCxnSpPr/>
            <p:nvPr/>
          </p:nvCxnSpPr>
          <p:spPr>
            <a:xfrm>
              <a:off x="914622" y="2784227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17" name="Rectangle 16"/>
            <p:cNvSpPr/>
            <p:nvPr/>
          </p:nvSpPr>
          <p:spPr>
            <a:xfrm>
              <a:off x="1356004" y="2597323"/>
              <a:ext cx="1371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18" name="TextBox 17"/>
            <p:cNvSpPr txBox="1"/>
            <p:nvPr/>
          </p:nvSpPr>
          <p:spPr>
            <a:xfrm rot="5400000">
              <a:off x="1860498" y="2176221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…..</a:t>
              </a:r>
            </a:p>
          </p:txBody>
        </p:sp>
        <p:sp>
          <p:nvSpPr>
            <p:cNvPr id="19" name="TextBox 18"/>
            <p:cNvSpPr txBox="1"/>
            <p:nvPr/>
          </p:nvSpPr>
          <p:spPr>
            <a:xfrm>
              <a:off x="1371822" y="1149523"/>
              <a:ext cx="13454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FEC Encoder</a:t>
              </a:r>
            </a:p>
          </p:txBody>
        </p:sp>
        <p:sp>
          <p:nvSpPr>
            <p:cNvPr id="20" name="TextBox 19"/>
            <p:cNvSpPr txBox="1"/>
            <p:nvPr/>
          </p:nvSpPr>
          <p:spPr>
            <a:xfrm>
              <a:off x="1363485" y="1759123"/>
              <a:ext cx="13454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FEC Encoder</a:t>
              </a:r>
            </a:p>
          </p:txBody>
        </p:sp>
        <p:sp>
          <p:nvSpPr>
            <p:cNvPr id="21" name="TextBox 20"/>
            <p:cNvSpPr txBox="1"/>
            <p:nvPr/>
          </p:nvSpPr>
          <p:spPr>
            <a:xfrm>
              <a:off x="1371822" y="2608991"/>
              <a:ext cx="134543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FEC Encoder</a:t>
              </a:r>
            </a:p>
          </p:txBody>
        </p:sp>
        <p:cxnSp>
          <p:nvCxnSpPr>
            <p:cNvPr id="22" name="Straight Connector 21"/>
            <p:cNvCxnSpPr/>
            <p:nvPr/>
          </p:nvCxnSpPr>
          <p:spPr>
            <a:xfrm>
              <a:off x="2776492" y="1343619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23" name="Rectangle 22"/>
            <p:cNvSpPr/>
            <p:nvPr/>
          </p:nvSpPr>
          <p:spPr>
            <a:xfrm>
              <a:off x="3217874" y="1156715"/>
              <a:ext cx="1371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4" name="TextBox 23"/>
            <p:cNvSpPr txBox="1"/>
            <p:nvPr/>
          </p:nvSpPr>
          <p:spPr>
            <a:xfrm>
              <a:off x="3291333" y="1149523"/>
              <a:ext cx="12046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 err="1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Interleaver</a:t>
              </a:r>
              <a:endParaRPr lang="en-US" sz="1800" b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5" name="Straight Connector 24"/>
            <p:cNvCxnSpPr/>
            <p:nvPr/>
          </p:nvCxnSpPr>
          <p:spPr>
            <a:xfrm>
              <a:off x="2769300" y="1946027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26" name="Rectangle 25"/>
            <p:cNvSpPr/>
            <p:nvPr/>
          </p:nvSpPr>
          <p:spPr>
            <a:xfrm>
              <a:off x="3210682" y="1759123"/>
              <a:ext cx="1371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27" name="TextBox 26"/>
            <p:cNvSpPr txBox="1"/>
            <p:nvPr/>
          </p:nvSpPr>
          <p:spPr>
            <a:xfrm>
              <a:off x="3284141" y="1751931"/>
              <a:ext cx="12046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 err="1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Interleaver</a:t>
              </a:r>
              <a:endParaRPr lang="en-US" sz="1800" b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28" name="Straight Connector 27"/>
            <p:cNvCxnSpPr/>
            <p:nvPr/>
          </p:nvCxnSpPr>
          <p:spPr>
            <a:xfrm>
              <a:off x="2792310" y="2784227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29" name="Rectangle 28"/>
            <p:cNvSpPr/>
            <p:nvPr/>
          </p:nvSpPr>
          <p:spPr>
            <a:xfrm>
              <a:off x="3233692" y="2597323"/>
              <a:ext cx="1371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0" name="TextBox 29"/>
            <p:cNvSpPr txBox="1"/>
            <p:nvPr/>
          </p:nvSpPr>
          <p:spPr>
            <a:xfrm>
              <a:off x="3307151" y="2590131"/>
              <a:ext cx="1204689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 err="1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Interleaver</a:t>
              </a:r>
              <a:endParaRPr lang="en-US" sz="1800" b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1" name="TextBox 30"/>
            <p:cNvSpPr txBox="1"/>
            <p:nvPr/>
          </p:nvSpPr>
          <p:spPr>
            <a:xfrm rot="5400000">
              <a:off x="3723802" y="2184847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…..</a:t>
              </a:r>
            </a:p>
          </p:txBody>
        </p:sp>
        <p:sp>
          <p:nvSpPr>
            <p:cNvPr id="32" name="Rectangle 31"/>
            <p:cNvSpPr/>
            <p:nvPr/>
          </p:nvSpPr>
          <p:spPr>
            <a:xfrm>
              <a:off x="5105622" y="1149523"/>
              <a:ext cx="990600" cy="18288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3" name="Straight Connector 32"/>
            <p:cNvCxnSpPr/>
            <p:nvPr/>
          </p:nvCxnSpPr>
          <p:spPr>
            <a:xfrm>
              <a:off x="4658482" y="1336427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34" name="Straight Connector 33"/>
            <p:cNvCxnSpPr/>
            <p:nvPr/>
          </p:nvCxnSpPr>
          <p:spPr>
            <a:xfrm>
              <a:off x="4651290" y="1938835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cxnSp>
          <p:nvCxnSpPr>
            <p:cNvPr id="35" name="Straight Connector 34"/>
            <p:cNvCxnSpPr/>
            <p:nvPr/>
          </p:nvCxnSpPr>
          <p:spPr>
            <a:xfrm>
              <a:off x="4674300" y="2777035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36" name="TextBox 35"/>
            <p:cNvSpPr txBox="1"/>
            <p:nvPr/>
          </p:nvSpPr>
          <p:spPr>
            <a:xfrm>
              <a:off x="4901466" y="1571111"/>
              <a:ext cx="1416606" cy="738664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SOMA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Constellation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 err="1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Mapper</a:t>
              </a:r>
              <a:endParaRPr lang="en-US" b="0" dirty="0">
                <a:solidFill>
                  <a:prstClr val="black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37" name="Rectangle 36"/>
            <p:cNvSpPr/>
            <p:nvPr/>
          </p:nvSpPr>
          <p:spPr>
            <a:xfrm>
              <a:off x="6536170" y="1749063"/>
              <a:ext cx="609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38" name="Straight Connector 37"/>
            <p:cNvCxnSpPr/>
            <p:nvPr/>
          </p:nvCxnSpPr>
          <p:spPr>
            <a:xfrm>
              <a:off x="6130726" y="1937401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39" name="TextBox 38"/>
            <p:cNvSpPr txBox="1"/>
            <p:nvPr/>
          </p:nvSpPr>
          <p:spPr>
            <a:xfrm>
              <a:off x="6562048" y="1750497"/>
              <a:ext cx="566181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sz="1800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IFFT</a:t>
              </a:r>
            </a:p>
          </p:txBody>
        </p:sp>
        <p:sp>
          <p:nvSpPr>
            <p:cNvPr id="40" name="Rectangle 39"/>
            <p:cNvSpPr/>
            <p:nvPr/>
          </p:nvSpPr>
          <p:spPr>
            <a:xfrm>
              <a:off x="7594122" y="1132271"/>
              <a:ext cx="990600" cy="18288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1" name="Straight Connector 40"/>
            <p:cNvCxnSpPr/>
            <p:nvPr/>
          </p:nvCxnSpPr>
          <p:spPr>
            <a:xfrm>
              <a:off x="7180052" y="1920149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triangle"/>
            </a:ln>
            <a:effectLst/>
          </p:spPr>
        </p:cxnSp>
        <p:sp>
          <p:nvSpPr>
            <p:cNvPr id="42" name="TextBox 41"/>
            <p:cNvSpPr txBox="1"/>
            <p:nvPr/>
          </p:nvSpPr>
          <p:spPr>
            <a:xfrm>
              <a:off x="7391400" y="1606723"/>
              <a:ext cx="1416606" cy="954107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Spatial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Mapping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To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</a:pPr>
              <a:r>
                <a:rPr lang="en-US" b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Antenna</a:t>
              </a:r>
            </a:p>
          </p:txBody>
        </p:sp>
      </p:grpSp>
      <p:grpSp>
        <p:nvGrpSpPr>
          <p:cNvPr id="43" name="Group 42"/>
          <p:cNvGrpSpPr/>
          <p:nvPr/>
        </p:nvGrpSpPr>
        <p:grpSpPr>
          <a:xfrm>
            <a:off x="304800" y="3054498"/>
            <a:ext cx="7790538" cy="2237905"/>
            <a:chOff x="518794" y="1580721"/>
            <a:chExt cx="7790538" cy="2237905"/>
          </a:xfrm>
        </p:grpSpPr>
        <p:sp>
          <p:nvSpPr>
            <p:cNvPr id="44" name="TextBox 43"/>
            <p:cNvSpPr txBox="1"/>
            <p:nvPr/>
          </p:nvSpPr>
          <p:spPr>
            <a:xfrm>
              <a:off x="519016" y="1828800"/>
              <a:ext cx="7056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STA 1</a:t>
              </a:r>
            </a:p>
          </p:txBody>
        </p:sp>
        <p:sp>
          <p:nvSpPr>
            <p:cNvPr id="45" name="TextBox 44"/>
            <p:cNvSpPr txBox="1"/>
            <p:nvPr/>
          </p:nvSpPr>
          <p:spPr>
            <a:xfrm>
              <a:off x="518794" y="2416998"/>
              <a:ext cx="70564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STA 2</a:t>
              </a:r>
            </a:p>
          </p:txBody>
        </p:sp>
        <p:sp>
          <p:nvSpPr>
            <p:cNvPr id="46" name="TextBox 45"/>
            <p:cNvSpPr txBox="1"/>
            <p:nvPr/>
          </p:nvSpPr>
          <p:spPr>
            <a:xfrm>
              <a:off x="526208" y="3288268"/>
              <a:ext cx="73770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STA N</a:t>
              </a:r>
            </a:p>
          </p:txBody>
        </p:sp>
        <p:cxnSp>
          <p:nvCxnSpPr>
            <p:cNvPr id="47" name="Straight Connector 46"/>
            <p:cNvCxnSpPr/>
            <p:nvPr/>
          </p:nvCxnSpPr>
          <p:spPr>
            <a:xfrm>
              <a:off x="1194756" y="2022896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sp>
          <p:nvSpPr>
            <p:cNvPr id="48" name="Rectangle 47"/>
            <p:cNvSpPr/>
            <p:nvPr/>
          </p:nvSpPr>
          <p:spPr>
            <a:xfrm>
              <a:off x="1636138" y="1835992"/>
              <a:ext cx="1371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49" name="Straight Connector 48"/>
            <p:cNvCxnSpPr/>
            <p:nvPr/>
          </p:nvCxnSpPr>
          <p:spPr>
            <a:xfrm>
              <a:off x="1196190" y="2625304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sp>
          <p:nvSpPr>
            <p:cNvPr id="50" name="Rectangle 49"/>
            <p:cNvSpPr/>
            <p:nvPr/>
          </p:nvSpPr>
          <p:spPr>
            <a:xfrm>
              <a:off x="1637572" y="2438400"/>
              <a:ext cx="1371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1" name="TextBox 50"/>
            <p:cNvSpPr txBox="1"/>
            <p:nvPr/>
          </p:nvSpPr>
          <p:spPr>
            <a:xfrm rot="5400000">
              <a:off x="659762" y="2862544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…..</a:t>
              </a:r>
            </a:p>
          </p:txBody>
        </p:sp>
        <p:cxnSp>
          <p:nvCxnSpPr>
            <p:cNvPr id="52" name="Straight Connector 51"/>
            <p:cNvCxnSpPr/>
            <p:nvPr/>
          </p:nvCxnSpPr>
          <p:spPr>
            <a:xfrm>
              <a:off x="1204816" y="3463504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sp>
          <p:nvSpPr>
            <p:cNvPr id="53" name="Rectangle 52"/>
            <p:cNvSpPr/>
            <p:nvPr/>
          </p:nvSpPr>
          <p:spPr>
            <a:xfrm>
              <a:off x="1646198" y="3276600"/>
              <a:ext cx="1371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4" name="TextBox 53"/>
            <p:cNvSpPr txBox="1"/>
            <p:nvPr/>
          </p:nvSpPr>
          <p:spPr>
            <a:xfrm rot="5400000">
              <a:off x="2150692" y="2855498"/>
              <a:ext cx="458780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…..</a:t>
              </a:r>
            </a:p>
          </p:txBody>
        </p:sp>
        <p:sp>
          <p:nvSpPr>
            <p:cNvPr id="55" name="TextBox 54"/>
            <p:cNvSpPr txBox="1"/>
            <p:nvPr/>
          </p:nvSpPr>
          <p:spPr>
            <a:xfrm>
              <a:off x="1662016" y="1828800"/>
              <a:ext cx="1369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FEC Decoder</a:t>
              </a:r>
            </a:p>
          </p:txBody>
        </p:sp>
        <p:sp>
          <p:nvSpPr>
            <p:cNvPr id="56" name="TextBox 55"/>
            <p:cNvSpPr txBox="1"/>
            <p:nvPr/>
          </p:nvSpPr>
          <p:spPr>
            <a:xfrm>
              <a:off x="1653679" y="2438400"/>
              <a:ext cx="1369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FEC Decoder</a:t>
              </a:r>
            </a:p>
          </p:txBody>
        </p:sp>
        <p:sp>
          <p:nvSpPr>
            <p:cNvPr id="57" name="TextBox 56"/>
            <p:cNvSpPr txBox="1"/>
            <p:nvPr/>
          </p:nvSpPr>
          <p:spPr>
            <a:xfrm>
              <a:off x="1662016" y="3288268"/>
              <a:ext cx="1369477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FEC Decoder</a:t>
              </a:r>
            </a:p>
          </p:txBody>
        </p:sp>
        <p:sp>
          <p:nvSpPr>
            <p:cNvPr id="58" name="Rectangle 57"/>
            <p:cNvSpPr/>
            <p:nvPr/>
          </p:nvSpPr>
          <p:spPr>
            <a:xfrm>
              <a:off x="3429000" y="1601634"/>
              <a:ext cx="959186" cy="6096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59" name="TextBox 58"/>
            <p:cNvSpPr txBox="1"/>
            <p:nvPr/>
          </p:nvSpPr>
          <p:spPr>
            <a:xfrm>
              <a:off x="3414152" y="1580721"/>
              <a:ext cx="10264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De-inter-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leaver</a:t>
              </a:r>
            </a:p>
          </p:txBody>
        </p:sp>
        <p:sp>
          <p:nvSpPr>
            <p:cNvPr id="60" name="TextBox 59"/>
            <p:cNvSpPr txBox="1"/>
            <p:nvPr/>
          </p:nvSpPr>
          <p:spPr>
            <a:xfrm rot="5400000">
              <a:off x="3794130" y="2862409"/>
              <a:ext cx="401072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….</a:t>
              </a:r>
            </a:p>
          </p:txBody>
        </p:sp>
        <p:sp>
          <p:nvSpPr>
            <p:cNvPr id="61" name="Rectangle 60"/>
            <p:cNvSpPr/>
            <p:nvPr/>
          </p:nvSpPr>
          <p:spPr>
            <a:xfrm>
              <a:off x="6269184" y="1752600"/>
              <a:ext cx="990600" cy="18288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2" name="Straight Connector 61"/>
            <p:cNvCxnSpPr/>
            <p:nvPr/>
          </p:nvCxnSpPr>
          <p:spPr>
            <a:xfrm>
              <a:off x="4388186" y="2015704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cxnSp>
          <p:nvCxnSpPr>
            <p:cNvPr id="63" name="Straight Connector 62"/>
            <p:cNvCxnSpPr/>
            <p:nvPr/>
          </p:nvCxnSpPr>
          <p:spPr>
            <a:xfrm>
              <a:off x="4380994" y="2618112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cxnSp>
          <p:nvCxnSpPr>
            <p:cNvPr id="64" name="Straight Connector 63"/>
            <p:cNvCxnSpPr/>
            <p:nvPr/>
          </p:nvCxnSpPr>
          <p:spPr>
            <a:xfrm>
              <a:off x="4404004" y="3456312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sp>
          <p:nvSpPr>
            <p:cNvPr id="65" name="TextBox 64"/>
            <p:cNvSpPr txBox="1"/>
            <p:nvPr/>
          </p:nvSpPr>
          <p:spPr>
            <a:xfrm>
              <a:off x="6065028" y="2174188"/>
              <a:ext cx="1416606" cy="1077218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Channel 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Estimation 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and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Equalization</a:t>
              </a:r>
            </a:p>
          </p:txBody>
        </p:sp>
        <p:sp>
          <p:nvSpPr>
            <p:cNvPr id="66" name="Rectangle 65"/>
            <p:cNvSpPr/>
            <p:nvPr/>
          </p:nvSpPr>
          <p:spPr>
            <a:xfrm>
              <a:off x="7699732" y="2352140"/>
              <a:ext cx="609600" cy="3810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67" name="Straight Connector 66"/>
            <p:cNvCxnSpPr/>
            <p:nvPr/>
          </p:nvCxnSpPr>
          <p:spPr>
            <a:xfrm>
              <a:off x="7294288" y="2540478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sp>
          <p:nvSpPr>
            <p:cNvPr id="68" name="TextBox 67"/>
            <p:cNvSpPr txBox="1"/>
            <p:nvPr/>
          </p:nvSpPr>
          <p:spPr>
            <a:xfrm>
              <a:off x="7725610" y="2353574"/>
              <a:ext cx="508473" cy="369332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FFT</a:t>
              </a:r>
            </a:p>
          </p:txBody>
        </p:sp>
        <p:cxnSp>
          <p:nvCxnSpPr>
            <p:cNvPr id="69" name="Straight Connector 68"/>
            <p:cNvCxnSpPr/>
            <p:nvPr/>
          </p:nvCxnSpPr>
          <p:spPr>
            <a:xfrm>
              <a:off x="5839296" y="2540478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sp>
          <p:nvSpPr>
            <p:cNvPr id="70" name="Rectangle 69"/>
            <p:cNvSpPr/>
            <p:nvPr/>
          </p:nvSpPr>
          <p:spPr>
            <a:xfrm>
              <a:off x="4810882" y="1752600"/>
              <a:ext cx="990600" cy="18288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1" name="TextBox 70"/>
            <p:cNvSpPr txBox="1"/>
            <p:nvPr/>
          </p:nvSpPr>
          <p:spPr>
            <a:xfrm>
              <a:off x="4606726" y="2174188"/>
              <a:ext cx="1416606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LLR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6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Computation</a:t>
              </a:r>
            </a:p>
          </p:txBody>
        </p:sp>
        <p:sp>
          <p:nvSpPr>
            <p:cNvPr id="72" name="Rectangle 71"/>
            <p:cNvSpPr/>
            <p:nvPr/>
          </p:nvSpPr>
          <p:spPr>
            <a:xfrm>
              <a:off x="3429000" y="2286000"/>
              <a:ext cx="951994" cy="6096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73" name="Rectangle 72"/>
            <p:cNvSpPr/>
            <p:nvPr/>
          </p:nvSpPr>
          <p:spPr>
            <a:xfrm>
              <a:off x="3429000" y="3200400"/>
              <a:ext cx="967812" cy="609600"/>
            </a:xfrm>
            <a:prstGeom prst="rect">
              <a:avLst/>
            </a:prstGeom>
            <a:noFill/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endParaRPr lang="en-US" sz="1800" b="0" kern="0">
                <a:solidFill>
                  <a:prstClr val="white"/>
                </a:solidFill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74" name="Straight Connector 73"/>
            <p:cNvCxnSpPr/>
            <p:nvPr/>
          </p:nvCxnSpPr>
          <p:spPr>
            <a:xfrm>
              <a:off x="3007738" y="2012836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cxnSp>
          <p:nvCxnSpPr>
            <p:cNvPr id="75" name="Straight Connector 74"/>
            <p:cNvCxnSpPr/>
            <p:nvPr/>
          </p:nvCxnSpPr>
          <p:spPr>
            <a:xfrm>
              <a:off x="3000546" y="2615244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cxnSp>
          <p:nvCxnSpPr>
            <p:cNvPr id="76" name="Straight Connector 75"/>
            <p:cNvCxnSpPr/>
            <p:nvPr/>
          </p:nvCxnSpPr>
          <p:spPr>
            <a:xfrm>
              <a:off x="3023556" y="3453444"/>
              <a:ext cx="381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none"/>
            </a:ln>
            <a:effectLst/>
          </p:spPr>
        </p:cxnSp>
        <p:sp>
          <p:nvSpPr>
            <p:cNvPr id="77" name="TextBox 76"/>
            <p:cNvSpPr txBox="1"/>
            <p:nvPr/>
          </p:nvSpPr>
          <p:spPr>
            <a:xfrm>
              <a:off x="3381082" y="2249269"/>
              <a:ext cx="10264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De-inter-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leaver</a:t>
              </a:r>
            </a:p>
          </p:txBody>
        </p:sp>
        <p:sp>
          <p:nvSpPr>
            <p:cNvPr id="78" name="TextBox 77"/>
            <p:cNvSpPr txBox="1"/>
            <p:nvPr/>
          </p:nvSpPr>
          <p:spPr>
            <a:xfrm>
              <a:off x="3414152" y="3172295"/>
              <a:ext cx="1026436" cy="646331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De-inter-</a:t>
              </a:r>
            </a:p>
            <a:p>
              <a:pPr algn="ctr" fontAlgn="auto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en-US" sz="1800" b="0" kern="0" dirty="0">
                  <a:solidFill>
                    <a:prstClr val="black"/>
                  </a:solidFill>
                  <a:latin typeface="Calibri"/>
                  <a:ea typeface="+mn-ea"/>
                  <a:cs typeface="+mn-cs"/>
                </a:rPr>
                <a:t>leaver</a:t>
              </a:r>
            </a:p>
          </p:txBody>
        </p:sp>
      </p:grpSp>
      <p:cxnSp>
        <p:nvCxnSpPr>
          <p:cNvPr id="79" name="Straight Connector 78"/>
          <p:cNvCxnSpPr/>
          <p:nvPr/>
        </p:nvCxnSpPr>
        <p:spPr bwMode="auto">
          <a:xfrm>
            <a:off x="236384" y="3010940"/>
            <a:ext cx="8659960" cy="0"/>
          </a:xfrm>
          <a:prstGeom prst="line">
            <a:avLst/>
          </a:prstGeom>
          <a:noFill/>
          <a:ln w="22225" cap="flat" cmpd="sng" algn="ctr">
            <a:solidFill>
              <a:srgbClr val="FF3300"/>
            </a:solidFill>
            <a:prstDash val="dash"/>
            <a:round/>
            <a:headEnd type="none" w="med" len="med"/>
            <a:tailEnd type="none" w="med" len="med"/>
          </a:ln>
          <a:effectLst/>
        </p:spPr>
      </p:cxnSp>
    </p:spTree>
    <p:extLst>
      <p:ext uri="{BB962C8B-B14F-4D97-AF65-F5344CB8AC3E}">
        <p14:creationId xmlns:p14="http://schemas.microsoft.com/office/powerpoint/2010/main" val="782194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371532" y="713228"/>
            <a:ext cx="8281988" cy="70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QPSK</a:t>
            </a:r>
          </a:p>
        </p:txBody>
      </p:sp>
      <p:sp>
        <p:nvSpPr>
          <p:cNvPr id="129026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en-US"/>
          </a:p>
        </p:txBody>
      </p:sp>
      <p:grpSp>
        <p:nvGrpSpPr>
          <p:cNvPr id="43" name="Group 42"/>
          <p:cNvGrpSpPr/>
          <p:nvPr/>
        </p:nvGrpSpPr>
        <p:grpSpPr>
          <a:xfrm>
            <a:off x="6270863" y="1143000"/>
            <a:ext cx="2492137" cy="2478136"/>
            <a:chOff x="3200400" y="1828800"/>
            <a:chExt cx="3048000" cy="2971800"/>
          </a:xfrm>
        </p:grpSpPr>
        <p:cxnSp>
          <p:nvCxnSpPr>
            <p:cNvPr id="44" name="Straight Connector 43"/>
            <p:cNvCxnSpPr/>
            <p:nvPr/>
          </p:nvCxnSpPr>
          <p:spPr>
            <a:xfrm>
              <a:off x="3200400" y="3327861"/>
              <a:ext cx="30480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45" name="Straight Connector 44"/>
            <p:cNvCxnSpPr/>
            <p:nvPr/>
          </p:nvCxnSpPr>
          <p:spPr>
            <a:xfrm>
              <a:off x="4698078" y="1828800"/>
              <a:ext cx="0" cy="297180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sp>
          <p:nvSpPr>
            <p:cNvPr id="46" name="Oval 45"/>
            <p:cNvSpPr/>
            <p:nvPr/>
          </p:nvSpPr>
          <p:spPr>
            <a:xfrm>
              <a:off x="5715000" y="2819400"/>
              <a:ext cx="76200" cy="7620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7" name="Oval 46"/>
            <p:cNvSpPr/>
            <p:nvPr/>
          </p:nvSpPr>
          <p:spPr>
            <a:xfrm>
              <a:off x="3563391" y="2819400"/>
              <a:ext cx="76200" cy="7620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8" name="Oval 47"/>
            <p:cNvSpPr/>
            <p:nvPr/>
          </p:nvSpPr>
          <p:spPr>
            <a:xfrm>
              <a:off x="5741322" y="3699165"/>
              <a:ext cx="76200" cy="7620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sp>
          <p:nvSpPr>
            <p:cNvPr id="49" name="Oval 48"/>
            <p:cNvSpPr/>
            <p:nvPr/>
          </p:nvSpPr>
          <p:spPr>
            <a:xfrm>
              <a:off x="3589713" y="3699165"/>
              <a:ext cx="76200" cy="76200"/>
            </a:xfrm>
            <a:prstGeom prst="ellipse">
              <a:avLst/>
            </a:prstGeom>
            <a:solidFill>
              <a:srgbClr val="4F81BD"/>
            </a:solidFill>
            <a:ln w="25400" cap="flat" cmpd="sng" algn="ctr">
              <a:solidFill>
                <a:srgbClr val="4F81BD">
                  <a:shade val="50000"/>
                </a:srgbClr>
              </a:solidFill>
              <a:prstDash val="solid"/>
            </a:ln>
            <a:effectLst/>
          </p:spPr>
          <p:txBody>
            <a:bodyPr rtlCol="0" anchor="ctr"/>
            <a:lstStyle/>
            <a:p>
              <a:pPr marL="0" marR="0" lvl="0" indent="0" algn="ctr" defTabSz="91440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endParaRPr kumimoji="0" lang="en-US" sz="1800" b="0" i="0" u="none" strike="noStrike" kern="0" cap="none" spc="0" normalizeH="0" baseline="0" noProof="0" smtClean="0">
                <a:ln>
                  <a:noFill/>
                </a:ln>
                <a:solidFill>
                  <a:prstClr val="white"/>
                </a:solidFill>
                <a:effectLst/>
                <a:uLnTx/>
                <a:uFillTx/>
                <a:latin typeface="Calibri"/>
                <a:ea typeface="+mn-ea"/>
                <a:cs typeface="+mn-cs"/>
              </a:endParaRPr>
            </a:p>
          </p:txBody>
        </p:sp>
        <p:cxnSp>
          <p:nvCxnSpPr>
            <p:cNvPr id="50" name="Straight Arrow Connector 49"/>
            <p:cNvCxnSpPr/>
            <p:nvPr/>
          </p:nvCxnSpPr>
          <p:spPr>
            <a:xfrm>
              <a:off x="4698078" y="3327861"/>
              <a:ext cx="1066800" cy="0"/>
            </a:xfrm>
            <a:prstGeom prst="straightConnector1">
              <a:avLst/>
            </a:prstGeom>
            <a:noFill/>
            <a:ln w="222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graphicFrame>
          <p:nvGraphicFramePr>
            <p:cNvPr id="51" name="Object 3"/>
            <p:cNvGraphicFramePr>
              <a:graphicFrameLocks noChangeAspect="1"/>
            </p:cNvGraphicFramePr>
            <p:nvPr/>
          </p:nvGraphicFramePr>
          <p:xfrm>
            <a:off x="5029200" y="3352800"/>
            <a:ext cx="4445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274" name="Equation" r:id="rId3" imgW="444240" imgH="228600" progId="Equation.3">
                    <p:embed/>
                  </p:oleObj>
                </mc:Choice>
                <mc:Fallback>
                  <p:oleObj name="Equation" r:id="rId3" imgW="4442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029200" y="3352800"/>
                          <a:ext cx="4445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52" name="Straight Arrow Connector 51"/>
            <p:cNvCxnSpPr/>
            <p:nvPr/>
          </p:nvCxnSpPr>
          <p:spPr>
            <a:xfrm flipV="1">
              <a:off x="4707774" y="2811087"/>
              <a:ext cx="0" cy="533400"/>
            </a:xfrm>
            <a:prstGeom prst="straightConnector1">
              <a:avLst/>
            </a:prstGeom>
            <a:noFill/>
            <a:ln w="222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graphicFrame>
          <p:nvGraphicFramePr>
            <p:cNvPr id="53" name="Object 4"/>
            <p:cNvGraphicFramePr>
              <a:graphicFrameLocks noChangeAspect="1"/>
            </p:cNvGraphicFramePr>
            <p:nvPr/>
          </p:nvGraphicFramePr>
          <p:xfrm>
            <a:off x="4419600" y="2971800"/>
            <a:ext cx="2667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275" name="Equation" r:id="rId5" imgW="266400" imgH="228600" progId="Equation.3">
                    <p:embed/>
                  </p:oleObj>
                </mc:Choice>
                <mc:Fallback>
                  <p:oleObj name="Equation" r:id="rId5" imgW="266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419600" y="2971800"/>
                          <a:ext cx="2667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4" name="Object 6"/>
            <p:cNvGraphicFramePr>
              <a:graphicFrameLocks noChangeAspect="1"/>
            </p:cNvGraphicFramePr>
            <p:nvPr/>
          </p:nvGraphicFramePr>
          <p:xfrm>
            <a:off x="5562600" y="2438400"/>
            <a:ext cx="381000" cy="326571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35276" name="Equation" r:id="rId7" imgW="266400" imgH="228600" progId="Equation.3">
                    <p:embed/>
                  </p:oleObj>
                </mc:Choice>
                <mc:Fallback>
                  <p:oleObj name="Equation" r:id="rId7" imgW="266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562600" y="2438400"/>
                          <a:ext cx="381000" cy="326571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55" name="TextBox 54"/>
          <p:cNvSpPr txBox="1"/>
          <p:nvPr/>
        </p:nvSpPr>
        <p:spPr>
          <a:xfrm>
            <a:off x="269974" y="2487682"/>
            <a:ext cx="5209311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600" dirty="0" smtClean="0"/>
              <a:t>Superposition of BPSK (Far STA) and QBPSK (Near STA) </a:t>
            </a:r>
            <a:endParaRPr lang="en-US" sz="1600" dirty="0"/>
          </a:p>
        </p:txBody>
      </p:sp>
      <p:sp>
        <p:nvSpPr>
          <p:cNvPr id="56" name="TextBox 55"/>
          <p:cNvSpPr txBox="1"/>
          <p:nvPr/>
        </p:nvSpPr>
        <p:spPr>
          <a:xfrm>
            <a:off x="269974" y="2792482"/>
            <a:ext cx="5624040" cy="33855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600" dirty="0" smtClean="0"/>
              <a:t>When          is 0.5, the constellation becomes the 802.11ac QPSK</a:t>
            </a:r>
            <a:endParaRPr lang="en-US" sz="1600" dirty="0"/>
          </a:p>
        </p:txBody>
      </p:sp>
      <p:graphicFrame>
        <p:nvGraphicFramePr>
          <p:cNvPr id="57" name="Object 56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95866181"/>
              </p:ext>
            </p:extLst>
          </p:nvPr>
        </p:nvGraphicFramePr>
        <p:xfrm>
          <a:off x="1021673" y="2819400"/>
          <a:ext cx="332509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5277" name="Equation" r:id="rId9" imgW="152280" imgH="139680" progId="Equation.3">
                  <p:embed/>
                </p:oleObj>
              </mc:Choice>
              <mc:Fallback>
                <p:oleObj name="Equation" r:id="rId9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021673" y="2819400"/>
                        <a:ext cx="332509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9" name="TextBox 58"/>
          <p:cNvSpPr txBox="1"/>
          <p:nvPr/>
        </p:nvSpPr>
        <p:spPr>
          <a:xfrm>
            <a:off x="546290" y="4203918"/>
            <a:ext cx="7911910" cy="181588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sz="1600" dirty="0" smtClean="0"/>
              <a:t>The receivers (both the far and the near) can demodulate the received SOMA QPSK </a:t>
            </a:r>
          </a:p>
          <a:p>
            <a:r>
              <a:rPr lang="en-US" sz="1600" dirty="0" smtClean="0"/>
              <a:t>modulated signal just like a QPSK symbol and take each bit for its corresponding purpose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 Or, the far STA can take the received SOMA QPSK modulated signal as a BPSK modulated </a:t>
            </a:r>
          </a:p>
          <a:p>
            <a:r>
              <a:rPr lang="en-US" sz="1600" dirty="0" smtClean="0"/>
              <a:t>signal, thinking of the other bit as noise.</a:t>
            </a:r>
          </a:p>
          <a:p>
            <a:pPr>
              <a:buFont typeface="Arial" pitchFamily="34" charset="0"/>
              <a:buChar char="•"/>
            </a:pPr>
            <a:r>
              <a:rPr lang="en-US" sz="1600" dirty="0" smtClean="0"/>
              <a:t>Those two bits of a QPSK symbol can be obtained when the real part and the imaginary </a:t>
            </a:r>
          </a:p>
          <a:p>
            <a:r>
              <a:rPr lang="en-US" sz="1600" dirty="0" smtClean="0"/>
              <a:t>part are separated in the RF, even before the received signal comes into the digital </a:t>
            </a:r>
          </a:p>
          <a:p>
            <a:r>
              <a:rPr lang="en-US" sz="1600" dirty="0" smtClean="0"/>
              <a:t>baseband processor.</a:t>
            </a:r>
          </a:p>
        </p:txBody>
      </p:sp>
    </p:spTree>
    <p:extLst>
      <p:ext uri="{BB962C8B-B14F-4D97-AF65-F5344CB8AC3E}">
        <p14:creationId xmlns:p14="http://schemas.microsoft.com/office/powerpoint/2010/main" val="38090359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808158" y="495818"/>
            <a:ext cx="8281988" cy="70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16-QAM</a:t>
            </a:r>
          </a:p>
        </p:txBody>
      </p:sp>
      <p:grpSp>
        <p:nvGrpSpPr>
          <p:cNvPr id="4" name="Group 3"/>
          <p:cNvGrpSpPr/>
          <p:nvPr/>
        </p:nvGrpSpPr>
        <p:grpSpPr>
          <a:xfrm>
            <a:off x="1303712" y="837335"/>
            <a:ext cx="5791200" cy="5181600"/>
            <a:chOff x="1303712" y="304800"/>
            <a:chExt cx="6392488" cy="6019800"/>
          </a:xfrm>
        </p:grpSpPr>
        <p:grpSp>
          <p:nvGrpSpPr>
            <p:cNvPr id="5" name="Group 4"/>
            <p:cNvGrpSpPr/>
            <p:nvPr/>
          </p:nvGrpSpPr>
          <p:grpSpPr>
            <a:xfrm>
              <a:off x="1303712" y="304800"/>
              <a:ext cx="6392488" cy="6019800"/>
              <a:chOff x="1303712" y="304800"/>
              <a:chExt cx="6392488" cy="6019800"/>
            </a:xfrm>
          </p:grpSpPr>
          <p:cxnSp>
            <p:nvCxnSpPr>
              <p:cNvPr id="7" name="Straight Connector 6"/>
              <p:cNvCxnSpPr/>
              <p:nvPr/>
            </p:nvCxnSpPr>
            <p:spPr>
              <a:xfrm>
                <a:off x="1447800" y="3200400"/>
                <a:ext cx="62484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8" name="Straight Connector 7"/>
              <p:cNvCxnSpPr/>
              <p:nvPr/>
            </p:nvCxnSpPr>
            <p:spPr>
              <a:xfrm>
                <a:off x="4419600" y="304800"/>
                <a:ext cx="0" cy="60198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sp>
            <p:nvSpPr>
              <p:cNvPr id="9" name="Oval 8"/>
              <p:cNvSpPr/>
              <p:nvPr/>
            </p:nvSpPr>
            <p:spPr>
              <a:xfrm>
                <a:off x="7078287" y="7620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0" name="Oval 9"/>
              <p:cNvSpPr/>
              <p:nvPr/>
            </p:nvSpPr>
            <p:spPr>
              <a:xfrm>
                <a:off x="5706687" y="7620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1" name="Oval 10"/>
              <p:cNvSpPr/>
              <p:nvPr/>
            </p:nvSpPr>
            <p:spPr>
              <a:xfrm>
                <a:off x="7086600" y="19812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2" name="Oval 11"/>
              <p:cNvSpPr/>
              <p:nvPr/>
            </p:nvSpPr>
            <p:spPr>
              <a:xfrm>
                <a:off x="5715000" y="19812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13" name="Straight Arrow Connector 12"/>
              <p:cNvCxnSpPr/>
              <p:nvPr/>
            </p:nvCxnSpPr>
            <p:spPr>
              <a:xfrm flipV="1">
                <a:off x="4419600" y="1447800"/>
                <a:ext cx="1981200" cy="1752600"/>
              </a:xfrm>
              <a:prstGeom prst="straightConnector1">
                <a:avLst/>
              </a:prstGeom>
              <a:noFill/>
              <a:ln w="222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14" name="Straight Arrow Connector 13"/>
              <p:cNvCxnSpPr>
                <a:endCxn id="10" idx="5"/>
              </p:cNvCxnSpPr>
              <p:nvPr/>
            </p:nvCxnSpPr>
            <p:spPr>
              <a:xfrm flipH="1" flipV="1">
                <a:off x="5771728" y="827041"/>
                <a:ext cx="629072" cy="620759"/>
              </a:xfrm>
              <a:prstGeom prst="straightConnector1">
                <a:avLst/>
              </a:prstGeom>
              <a:noFill/>
              <a:ln w="222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sp>
            <p:nvSpPr>
              <p:cNvPr id="15" name="Oval 14"/>
              <p:cNvSpPr/>
              <p:nvPr/>
            </p:nvSpPr>
            <p:spPr>
              <a:xfrm>
                <a:off x="3048000" y="7620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6" name="Oval 15"/>
              <p:cNvSpPr/>
              <p:nvPr/>
            </p:nvSpPr>
            <p:spPr>
              <a:xfrm>
                <a:off x="1676400" y="7620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7" name="Oval 16"/>
              <p:cNvSpPr/>
              <p:nvPr/>
            </p:nvSpPr>
            <p:spPr>
              <a:xfrm>
                <a:off x="3056313" y="19812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8" name="Oval 17"/>
              <p:cNvSpPr/>
              <p:nvPr/>
            </p:nvSpPr>
            <p:spPr>
              <a:xfrm>
                <a:off x="1684713" y="19812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19" name="Oval 18"/>
              <p:cNvSpPr/>
              <p:nvPr/>
            </p:nvSpPr>
            <p:spPr>
              <a:xfrm>
                <a:off x="3048000" y="44196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0" name="Oval 19"/>
              <p:cNvSpPr/>
              <p:nvPr/>
            </p:nvSpPr>
            <p:spPr>
              <a:xfrm>
                <a:off x="1676400" y="44196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1" name="Oval 20"/>
              <p:cNvSpPr/>
              <p:nvPr/>
            </p:nvSpPr>
            <p:spPr>
              <a:xfrm>
                <a:off x="3056313" y="56388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2" name="Oval 21"/>
              <p:cNvSpPr/>
              <p:nvPr/>
            </p:nvSpPr>
            <p:spPr>
              <a:xfrm>
                <a:off x="1684713" y="56388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3" name="Oval 22"/>
              <p:cNvSpPr/>
              <p:nvPr/>
            </p:nvSpPr>
            <p:spPr>
              <a:xfrm>
                <a:off x="7154487" y="44196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4" name="Oval 23"/>
              <p:cNvSpPr/>
              <p:nvPr/>
            </p:nvSpPr>
            <p:spPr>
              <a:xfrm>
                <a:off x="5782887" y="44196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5" name="Oval 24"/>
              <p:cNvSpPr/>
              <p:nvPr/>
            </p:nvSpPr>
            <p:spPr>
              <a:xfrm>
                <a:off x="7162800" y="56388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sp>
            <p:nvSpPr>
              <p:cNvPr id="26" name="Oval 25"/>
              <p:cNvSpPr/>
              <p:nvPr/>
            </p:nvSpPr>
            <p:spPr>
              <a:xfrm>
                <a:off x="5791200" y="5638800"/>
                <a:ext cx="76200" cy="76200"/>
              </a:xfrm>
              <a:prstGeom prst="ellipse">
                <a:avLst/>
              </a:prstGeom>
              <a:solidFill>
                <a:srgbClr val="4F81BD"/>
              </a:solidFill>
              <a:ln w="25400" cap="flat" cmpd="sng" algn="ctr">
                <a:solidFill>
                  <a:srgbClr val="4F81BD">
                    <a:shade val="50000"/>
                  </a:srgbClr>
                </a:solidFill>
                <a:prstDash val="solid"/>
              </a:ln>
              <a:effectLst/>
            </p:spPr>
            <p:txBody>
              <a:bodyPr rtlCol="0" anchor="ctr"/>
              <a:lstStyle/>
              <a:p>
                <a:pPr marL="0" marR="0" lvl="0" indent="0" algn="ctr" defTabSz="914400" eaLnBrk="1" fontAlgn="auto" latinLnBrk="0" hangingPunct="1">
                  <a:lnSpc>
                    <a:spcPct val="100000"/>
                  </a:lnSpc>
                  <a:spcBef>
                    <a:spcPts val="0"/>
                  </a:spcBef>
                  <a:spcAft>
                    <a:spcPts val="0"/>
                  </a:spcAft>
                  <a:buClrTx/>
                  <a:buSzTx/>
                  <a:buFontTx/>
                  <a:buNone/>
                  <a:tabLst/>
                  <a:defRPr/>
                </a:pPr>
                <a:endParaRPr kumimoji="0" lang="en-US" sz="1800" b="0" i="0" u="none" strike="noStrike" kern="0" cap="none" spc="0" normalizeH="0" baseline="0" noProof="0" smtClean="0">
                  <a:ln>
                    <a:noFill/>
                  </a:ln>
                  <a:solidFill>
                    <a:prstClr val="white"/>
                  </a:solidFill>
                  <a:effectLst/>
                  <a:uLnTx/>
                  <a:uFillTx/>
                  <a:latin typeface="Calibri"/>
                  <a:ea typeface="+mn-ea"/>
                  <a:cs typeface="+mn-cs"/>
                </a:endParaRPr>
              </a:p>
            </p:txBody>
          </p:sp>
          <p:cxnSp>
            <p:nvCxnSpPr>
              <p:cNvPr id="27" name="Straight Connector 26"/>
              <p:cNvCxnSpPr/>
              <p:nvPr/>
            </p:nvCxnSpPr>
            <p:spPr>
              <a:xfrm>
                <a:off x="6400800" y="1447800"/>
                <a:ext cx="0" cy="19050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28" name="Straight Connector 27"/>
              <p:cNvCxnSpPr/>
              <p:nvPr/>
            </p:nvCxnSpPr>
            <p:spPr>
              <a:xfrm>
                <a:off x="4419600" y="3276600"/>
                <a:ext cx="1981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headEnd type="triangle"/>
                <a:tailEnd type="triangle"/>
              </a:ln>
              <a:effectLst/>
            </p:spPr>
          </p:cxnSp>
          <p:graphicFrame>
            <p:nvGraphicFramePr>
              <p:cNvPr id="29" name="Object 3"/>
              <p:cNvGraphicFramePr>
                <a:graphicFrameLocks noChangeAspect="1"/>
              </p:cNvGraphicFramePr>
              <p:nvPr/>
            </p:nvGraphicFramePr>
            <p:xfrm>
              <a:off x="5105400" y="2057400"/>
              <a:ext cx="44450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07" name="Equation" r:id="rId3" imgW="444240" imgH="228600" progId="Equation.3">
                      <p:embed/>
                    </p:oleObj>
                  </mc:Choice>
                  <mc:Fallback>
                    <p:oleObj name="Equation" r:id="rId3" imgW="44424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105400" y="2057400"/>
                            <a:ext cx="444500" cy="228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0" name="Object 4"/>
              <p:cNvGraphicFramePr>
                <a:graphicFrameLocks noChangeAspect="1"/>
              </p:cNvGraphicFramePr>
              <p:nvPr/>
            </p:nvGraphicFramePr>
            <p:xfrm>
              <a:off x="6019800" y="914400"/>
              <a:ext cx="26670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08" name="Equation" r:id="rId5" imgW="266400" imgH="228600" progId="Equation.3">
                      <p:embed/>
                    </p:oleObj>
                  </mc:Choice>
                  <mc:Fallback>
                    <p:oleObj name="Equation" r:id="rId5" imgW="2664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019800" y="914400"/>
                            <a:ext cx="266700" cy="228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1" name="Object 5"/>
              <p:cNvGraphicFramePr>
                <a:graphicFrameLocks noChangeAspect="1"/>
              </p:cNvGraphicFramePr>
              <p:nvPr/>
            </p:nvGraphicFramePr>
            <p:xfrm>
              <a:off x="5334000" y="3276599"/>
              <a:ext cx="304800" cy="3217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09" name="Equation" r:id="rId7" imgW="228600" imgH="241200" progId="Equation.3">
                      <p:embed/>
                    </p:oleObj>
                  </mc:Choice>
                  <mc:Fallback>
                    <p:oleObj name="Equation" r:id="rId7" imgW="22860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4000" y="3276599"/>
                            <a:ext cx="304800" cy="32173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32" name="Object 6"/>
              <p:cNvGraphicFramePr>
                <a:graphicFrameLocks noChangeAspect="1"/>
              </p:cNvGraphicFramePr>
              <p:nvPr/>
            </p:nvGraphicFramePr>
            <p:xfrm>
              <a:off x="5867400" y="1262148"/>
              <a:ext cx="304800" cy="3227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10" name="Equation" r:id="rId9" imgW="215640" imgH="228600" progId="Equation.3">
                      <p:embed/>
                    </p:oleObj>
                  </mc:Choice>
                  <mc:Fallback>
                    <p:oleObj name="Equation" r:id="rId9" imgW="21564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867400" y="1262148"/>
                            <a:ext cx="304800" cy="3227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33" name="Straight Connector 32"/>
              <p:cNvCxnSpPr/>
              <p:nvPr/>
            </p:nvCxnSpPr>
            <p:spPr>
              <a:xfrm flipH="1">
                <a:off x="5723313" y="821574"/>
                <a:ext cx="34636" cy="2370513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34" name="Straight Connector 33"/>
              <p:cNvCxnSpPr/>
              <p:nvPr/>
            </p:nvCxnSpPr>
            <p:spPr>
              <a:xfrm flipH="1">
                <a:off x="5766261" y="1447800"/>
                <a:ext cx="6096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headEnd type="triangle"/>
                <a:tailEnd type="triangle"/>
              </a:ln>
              <a:effectLst/>
            </p:spPr>
          </p:cxnSp>
          <p:cxnSp>
            <p:nvCxnSpPr>
              <p:cNvPr id="35" name="Straight Connector 34"/>
              <p:cNvCxnSpPr/>
              <p:nvPr/>
            </p:nvCxnSpPr>
            <p:spPr>
              <a:xfrm>
                <a:off x="4384965" y="762000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36" name="Straight Connector 35"/>
              <p:cNvCxnSpPr/>
              <p:nvPr/>
            </p:nvCxnSpPr>
            <p:spPr>
              <a:xfrm>
                <a:off x="4384965" y="2024148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37" name="Straight Connector 36"/>
              <p:cNvCxnSpPr/>
              <p:nvPr/>
            </p:nvCxnSpPr>
            <p:spPr>
              <a:xfrm>
                <a:off x="4386348" y="5663739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38" name="Straight Connector 37"/>
              <p:cNvCxnSpPr/>
              <p:nvPr/>
            </p:nvCxnSpPr>
            <p:spPr>
              <a:xfrm>
                <a:off x="4386348" y="4462548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39" name="Straight Connector 38"/>
              <p:cNvCxnSpPr/>
              <p:nvPr/>
            </p:nvCxnSpPr>
            <p:spPr>
              <a:xfrm>
                <a:off x="1735974" y="3165765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40" name="Straight Connector 39"/>
              <p:cNvCxnSpPr/>
              <p:nvPr/>
            </p:nvCxnSpPr>
            <p:spPr>
              <a:xfrm>
                <a:off x="3115887" y="3158835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41" name="Straight Connector 40"/>
              <p:cNvCxnSpPr/>
              <p:nvPr/>
            </p:nvCxnSpPr>
            <p:spPr>
              <a:xfrm>
                <a:off x="7162800" y="3165765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graphicFrame>
            <p:nvGraphicFramePr>
              <p:cNvPr id="42" name="Object 8"/>
              <p:cNvGraphicFramePr>
                <a:graphicFrameLocks noChangeAspect="1"/>
              </p:cNvGraphicFramePr>
              <p:nvPr/>
            </p:nvGraphicFramePr>
            <p:xfrm>
              <a:off x="6800308" y="2902530"/>
              <a:ext cx="718553" cy="317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11" name="Equation" r:id="rId11" imgW="545760" imgH="241200" progId="Equation.3">
                      <p:embed/>
                    </p:oleObj>
                  </mc:Choice>
                  <mc:Fallback>
                    <p:oleObj name="Equation" r:id="rId11" imgW="54576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00308" y="2902530"/>
                            <a:ext cx="718553" cy="317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3" name="Object 9"/>
              <p:cNvGraphicFramePr>
                <a:graphicFrameLocks noChangeAspect="1"/>
              </p:cNvGraphicFramePr>
              <p:nvPr/>
            </p:nvGraphicFramePr>
            <p:xfrm>
              <a:off x="5332617" y="2876089"/>
              <a:ext cx="790408" cy="3492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12" name="Equation" r:id="rId13" imgW="545760" imgH="241200" progId="Equation.3">
                      <p:embed/>
                    </p:oleObj>
                  </mc:Choice>
                  <mc:Fallback>
                    <p:oleObj name="Equation" r:id="rId13" imgW="54576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2617" y="2876089"/>
                            <a:ext cx="790408" cy="3492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4" name="Object 10"/>
              <p:cNvGraphicFramePr>
                <a:graphicFrameLocks noChangeAspect="1"/>
              </p:cNvGraphicFramePr>
              <p:nvPr/>
            </p:nvGraphicFramePr>
            <p:xfrm>
              <a:off x="1303712" y="2920539"/>
              <a:ext cx="818147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13" name="Equation" r:id="rId15" imgW="647640" imgH="241200" progId="Equation.3">
                      <p:embed/>
                    </p:oleObj>
                  </mc:Choice>
                  <mc:Fallback>
                    <p:oleObj name="Equation" r:id="rId15" imgW="6476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303712" y="2920539"/>
                            <a:ext cx="818147" cy="304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5" name="Object 11"/>
              <p:cNvGraphicFramePr>
                <a:graphicFrameLocks noChangeAspect="1"/>
              </p:cNvGraphicFramePr>
              <p:nvPr/>
            </p:nvGraphicFramePr>
            <p:xfrm>
              <a:off x="2648990" y="2920539"/>
              <a:ext cx="834189" cy="3048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14" name="Equation" r:id="rId17" imgW="660240" imgH="241200" progId="Equation.3">
                      <p:embed/>
                    </p:oleObj>
                  </mc:Choice>
                  <mc:Fallback>
                    <p:oleObj name="Equation" r:id="rId17" imgW="6602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648990" y="2920539"/>
                            <a:ext cx="834189" cy="3048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6" name="Object 12"/>
              <p:cNvGraphicFramePr>
                <a:graphicFrameLocks noChangeAspect="1"/>
              </p:cNvGraphicFramePr>
              <p:nvPr/>
            </p:nvGraphicFramePr>
            <p:xfrm>
              <a:off x="3622965" y="601287"/>
              <a:ext cx="786062" cy="34733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15" name="Equation" r:id="rId19" imgW="545760" imgH="241200" progId="Equation.3">
                      <p:embed/>
                    </p:oleObj>
                  </mc:Choice>
                  <mc:Fallback>
                    <p:oleObj name="Equation" r:id="rId19" imgW="54576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22965" y="601287"/>
                            <a:ext cx="786062" cy="34733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7" name="Object 13"/>
              <p:cNvGraphicFramePr>
                <a:graphicFrameLocks noChangeAspect="1"/>
              </p:cNvGraphicFramePr>
              <p:nvPr/>
            </p:nvGraphicFramePr>
            <p:xfrm>
              <a:off x="3616035" y="1837113"/>
              <a:ext cx="790408" cy="34925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16" name="Equation" r:id="rId21" imgW="545760" imgH="241200" progId="Equation.3">
                      <p:embed/>
                    </p:oleObj>
                  </mc:Choice>
                  <mc:Fallback>
                    <p:oleObj name="Equation" r:id="rId21" imgW="54576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616035" y="1837113"/>
                            <a:ext cx="790408" cy="34925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8" name="Object 14"/>
              <p:cNvGraphicFramePr>
                <a:graphicFrameLocks noChangeAspect="1"/>
              </p:cNvGraphicFramePr>
              <p:nvPr/>
            </p:nvGraphicFramePr>
            <p:xfrm>
              <a:off x="3538452" y="5524961"/>
              <a:ext cx="852237" cy="317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17" name="Equation" r:id="rId23" imgW="647640" imgH="241200" progId="Equation.3">
                      <p:embed/>
                    </p:oleObj>
                  </mc:Choice>
                  <mc:Fallback>
                    <p:oleObj name="Equation" r:id="rId23" imgW="6476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38452" y="5524961"/>
                            <a:ext cx="852237" cy="317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49" name="Object 15"/>
              <p:cNvGraphicFramePr>
                <a:graphicFrameLocks noChangeAspect="1"/>
              </p:cNvGraphicFramePr>
              <p:nvPr/>
            </p:nvGraphicFramePr>
            <p:xfrm>
              <a:off x="3525714" y="4330700"/>
              <a:ext cx="868947" cy="3175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3918" name="Equation" r:id="rId25" imgW="660240" imgH="241200" progId="Equation.3">
                      <p:embed/>
                    </p:oleObj>
                  </mc:Choice>
                  <mc:Fallback>
                    <p:oleObj name="Equation" r:id="rId25" imgW="6602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525714" y="4330700"/>
                            <a:ext cx="868947" cy="3175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6" name="Object 17"/>
            <p:cNvGraphicFramePr>
              <a:graphicFrameLocks noChangeAspect="1"/>
            </p:cNvGraphicFramePr>
            <p:nvPr/>
          </p:nvGraphicFramePr>
          <p:xfrm>
            <a:off x="6781800" y="381000"/>
            <a:ext cx="660400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3919" name="Equation" r:id="rId27" imgW="495000" imgH="228600" progId="Equation.3">
                    <p:embed/>
                  </p:oleObj>
                </mc:Choice>
                <mc:Fallback>
                  <p:oleObj name="Equation" r:id="rId27" imgW="4950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1800" y="381000"/>
                          <a:ext cx="660400" cy="3048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50" name="Object 18"/>
          <p:cNvGraphicFramePr>
            <a:graphicFrameLocks noChangeAspect="1"/>
          </p:cNvGraphicFramePr>
          <p:nvPr>
            <p:extLst/>
          </p:nvPr>
        </p:nvGraphicFramePr>
        <p:xfrm>
          <a:off x="7559676" y="1055906"/>
          <a:ext cx="1365250" cy="762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20" name="Equation" r:id="rId29" imgW="825500" imgH="457200" progId="Equation.3">
                  <p:embed/>
                </p:oleObj>
              </mc:Choice>
              <mc:Fallback>
                <p:oleObj name="Equation" r:id="rId29" imgW="8255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59676" y="1055906"/>
                        <a:ext cx="1365250" cy="7620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1" name="Object 20"/>
          <p:cNvGraphicFramePr>
            <a:graphicFrameLocks noChangeAspect="1"/>
          </p:cNvGraphicFramePr>
          <p:nvPr>
            <p:extLst/>
          </p:nvPr>
        </p:nvGraphicFramePr>
        <p:xfrm>
          <a:off x="7542366" y="1894106"/>
          <a:ext cx="1135063" cy="8382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21" name="Equation" r:id="rId31" imgW="622300" imgH="457200" progId="Equation.3">
                  <p:embed/>
                </p:oleObj>
              </mc:Choice>
              <mc:Fallback>
                <p:oleObj name="Equation" r:id="rId31" imgW="622300" imgH="4572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42366" y="1894106"/>
                        <a:ext cx="1135063" cy="8382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2" name="TextBox 51"/>
          <p:cNvSpPr txBox="1"/>
          <p:nvPr/>
        </p:nvSpPr>
        <p:spPr>
          <a:xfrm>
            <a:off x="1303712" y="5839238"/>
            <a:ext cx="5900718" cy="359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3300"/>
                </a:solidFill>
              </a:rPr>
              <a:t>When          is 0.2, the constellation becomes the 802.11ac 16-QAM</a:t>
            </a:r>
            <a:endParaRPr lang="en-US" dirty="0">
              <a:solidFill>
                <a:srgbClr val="FF3300"/>
              </a:solidFill>
            </a:endParaRPr>
          </a:p>
        </p:txBody>
      </p:sp>
      <p:graphicFrame>
        <p:nvGraphicFramePr>
          <p:cNvPr id="53" name="Object 22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53591918"/>
              </p:ext>
            </p:extLst>
          </p:nvPr>
        </p:nvGraphicFramePr>
        <p:xfrm>
          <a:off x="1896291" y="5849982"/>
          <a:ext cx="331787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22" name="Equation" r:id="rId33" imgW="152280" imgH="139680" progId="Equation.3">
                  <p:embed/>
                </p:oleObj>
              </mc:Choice>
              <mc:Fallback>
                <p:oleObj name="Equation" r:id="rId33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6291" y="5849982"/>
                        <a:ext cx="331787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4" name="TextBox 53"/>
          <p:cNvSpPr txBox="1"/>
          <p:nvPr/>
        </p:nvSpPr>
        <p:spPr>
          <a:xfrm>
            <a:off x="1303712" y="6079506"/>
            <a:ext cx="5581977" cy="359394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>
              <a:buFont typeface="Arial" pitchFamily="34" charset="0"/>
              <a:buChar char="•"/>
            </a:pPr>
            <a:r>
              <a:rPr lang="en-US" dirty="0" smtClean="0"/>
              <a:t> </a:t>
            </a:r>
            <a:r>
              <a:rPr lang="en-US" dirty="0" smtClean="0">
                <a:solidFill>
                  <a:srgbClr val="FF3300"/>
                </a:solidFill>
              </a:rPr>
              <a:t>The receiver needs to know the          to compute the right LLR</a:t>
            </a:r>
            <a:endParaRPr lang="en-US" dirty="0">
              <a:solidFill>
                <a:srgbClr val="FF3300"/>
              </a:solidFill>
            </a:endParaRPr>
          </a:p>
        </p:txBody>
      </p:sp>
      <p:graphicFrame>
        <p:nvGraphicFramePr>
          <p:cNvPr id="55" name="Object 23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200918932"/>
              </p:ext>
            </p:extLst>
          </p:nvPr>
        </p:nvGraphicFramePr>
        <p:xfrm>
          <a:off x="3422472" y="6087291"/>
          <a:ext cx="3317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3923" name="Equation" r:id="rId35" imgW="152280" imgH="139680" progId="Equation.3">
                  <p:embed/>
                </p:oleObj>
              </mc:Choice>
              <mc:Fallback>
                <p:oleObj name="Equation" r:id="rId35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422472" y="6087291"/>
                        <a:ext cx="3317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350135739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3" name="Rectangle 2"/>
          <p:cNvSpPr txBox="1">
            <a:spLocks noChangeArrowheads="1"/>
          </p:cNvSpPr>
          <p:nvPr/>
        </p:nvSpPr>
        <p:spPr bwMode="auto">
          <a:xfrm>
            <a:off x="696913" y="487755"/>
            <a:ext cx="8281988" cy="70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64-QAM</a:t>
            </a:r>
          </a:p>
        </p:txBody>
      </p:sp>
      <p:grpSp>
        <p:nvGrpSpPr>
          <p:cNvPr id="52" name="Group 51"/>
          <p:cNvGrpSpPr/>
          <p:nvPr/>
        </p:nvGrpSpPr>
        <p:grpSpPr>
          <a:xfrm>
            <a:off x="1219200" y="990600"/>
            <a:ext cx="6058982" cy="5105400"/>
            <a:chOff x="685800" y="152400"/>
            <a:chExt cx="7315200" cy="6400800"/>
          </a:xfrm>
        </p:grpSpPr>
        <p:grpSp>
          <p:nvGrpSpPr>
            <p:cNvPr id="53" name="Group 52"/>
            <p:cNvGrpSpPr/>
            <p:nvPr/>
          </p:nvGrpSpPr>
          <p:grpSpPr>
            <a:xfrm>
              <a:off x="685800" y="152400"/>
              <a:ext cx="7315200" cy="6400800"/>
              <a:chOff x="685800" y="152400"/>
              <a:chExt cx="7315200" cy="6400800"/>
            </a:xfrm>
          </p:grpSpPr>
          <p:cxnSp>
            <p:nvCxnSpPr>
              <p:cNvPr id="71" name="Straight Connector 70"/>
              <p:cNvCxnSpPr/>
              <p:nvPr/>
            </p:nvCxnSpPr>
            <p:spPr>
              <a:xfrm>
                <a:off x="685800" y="3200400"/>
                <a:ext cx="7315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72" name="Straight Connector 71"/>
              <p:cNvCxnSpPr/>
              <p:nvPr/>
            </p:nvCxnSpPr>
            <p:spPr>
              <a:xfrm>
                <a:off x="4419600" y="152400"/>
                <a:ext cx="0" cy="64008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73" name="Straight Arrow Connector 72"/>
              <p:cNvCxnSpPr/>
              <p:nvPr/>
            </p:nvCxnSpPr>
            <p:spPr>
              <a:xfrm flipV="1">
                <a:off x="4402974" y="1464426"/>
                <a:ext cx="1981200" cy="1752600"/>
              </a:xfrm>
              <a:prstGeom prst="straightConnector1">
                <a:avLst/>
              </a:prstGeom>
              <a:noFill/>
              <a:ln w="222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74" name="Straight Arrow Connector 73"/>
              <p:cNvCxnSpPr/>
              <p:nvPr/>
            </p:nvCxnSpPr>
            <p:spPr>
              <a:xfrm flipH="1" flipV="1">
                <a:off x="5562600" y="685800"/>
                <a:ext cx="788322" cy="782856"/>
              </a:xfrm>
              <a:prstGeom prst="straightConnector1">
                <a:avLst/>
              </a:prstGeom>
              <a:noFill/>
              <a:ln w="222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tailEnd type="arrow"/>
              </a:ln>
              <a:effectLst/>
            </p:spPr>
          </p:cxnSp>
          <p:cxnSp>
            <p:nvCxnSpPr>
              <p:cNvPr id="75" name="Straight Connector 74"/>
              <p:cNvCxnSpPr/>
              <p:nvPr/>
            </p:nvCxnSpPr>
            <p:spPr>
              <a:xfrm>
                <a:off x="6375861" y="1472739"/>
                <a:ext cx="0" cy="19050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76" name="Straight Connector 75"/>
              <p:cNvCxnSpPr/>
              <p:nvPr/>
            </p:nvCxnSpPr>
            <p:spPr>
              <a:xfrm>
                <a:off x="4394661" y="3268287"/>
                <a:ext cx="1981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headEnd type="triangle"/>
                <a:tailEnd type="triangle"/>
              </a:ln>
              <a:effectLst/>
            </p:spPr>
          </p:cxnSp>
          <p:graphicFrame>
            <p:nvGraphicFramePr>
              <p:cNvPr id="77" name="Object 3"/>
              <p:cNvGraphicFramePr>
                <a:graphicFrameLocks noChangeAspect="1"/>
              </p:cNvGraphicFramePr>
              <p:nvPr/>
            </p:nvGraphicFramePr>
            <p:xfrm>
              <a:off x="4648200" y="2448096"/>
              <a:ext cx="44450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007" name="Equation" r:id="rId3" imgW="444240" imgH="228600" progId="Equation.3">
                      <p:embed/>
                    </p:oleObj>
                  </mc:Choice>
                  <mc:Fallback>
                    <p:oleObj name="Equation" r:id="rId3" imgW="44424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48200" y="2448096"/>
                            <a:ext cx="444500" cy="228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8" name="Object 4"/>
              <p:cNvGraphicFramePr>
                <a:graphicFrameLocks noChangeAspect="1"/>
              </p:cNvGraphicFramePr>
              <p:nvPr/>
            </p:nvGraphicFramePr>
            <p:xfrm>
              <a:off x="5791200" y="762000"/>
              <a:ext cx="26670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008" name="Equation" r:id="rId5" imgW="266400" imgH="228600" progId="Equation.3">
                      <p:embed/>
                    </p:oleObj>
                  </mc:Choice>
                  <mc:Fallback>
                    <p:oleObj name="Equation" r:id="rId5" imgW="2664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91200" y="762000"/>
                            <a:ext cx="266700" cy="2286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79" name="Object 5"/>
              <p:cNvGraphicFramePr>
                <a:graphicFrameLocks noChangeAspect="1"/>
              </p:cNvGraphicFramePr>
              <p:nvPr/>
            </p:nvGraphicFramePr>
            <p:xfrm>
              <a:off x="5334000" y="3276599"/>
              <a:ext cx="304800" cy="321733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009" name="Equation" r:id="rId7" imgW="228600" imgH="241200" progId="Equation.3">
                      <p:embed/>
                    </p:oleObj>
                  </mc:Choice>
                  <mc:Fallback>
                    <p:oleObj name="Equation" r:id="rId7" imgW="22860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34000" y="3276599"/>
                            <a:ext cx="304800" cy="321733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80" name="Object 6"/>
              <p:cNvGraphicFramePr>
                <a:graphicFrameLocks noChangeAspect="1"/>
              </p:cNvGraphicFramePr>
              <p:nvPr/>
            </p:nvGraphicFramePr>
            <p:xfrm>
              <a:off x="5715000" y="1219200"/>
              <a:ext cx="304800" cy="322729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010" name="Equation" r:id="rId9" imgW="215640" imgH="228600" progId="Equation.3">
                      <p:embed/>
                    </p:oleObj>
                  </mc:Choice>
                  <mc:Fallback>
                    <p:oleObj name="Equation" r:id="rId9" imgW="21564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715000" y="1219200"/>
                            <a:ext cx="304800" cy="322729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cxnSp>
            <p:nvCxnSpPr>
              <p:cNvPr id="81" name="Straight Connector 80"/>
              <p:cNvCxnSpPr/>
              <p:nvPr/>
            </p:nvCxnSpPr>
            <p:spPr>
              <a:xfrm flipH="1">
                <a:off x="5562600" y="737061"/>
                <a:ext cx="18010" cy="2463339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grpSp>
            <p:nvGrpSpPr>
              <p:cNvPr id="82" name="Group 81"/>
              <p:cNvGrpSpPr/>
              <p:nvPr/>
            </p:nvGrpSpPr>
            <p:grpSpPr>
              <a:xfrm>
                <a:off x="1295400" y="482139"/>
                <a:ext cx="2310939" cy="2032461"/>
                <a:chOff x="1295400" y="482139"/>
                <a:chExt cx="2310939" cy="2032461"/>
              </a:xfrm>
            </p:grpSpPr>
            <p:grpSp>
              <p:nvGrpSpPr>
                <p:cNvPr id="178" name="Group 177"/>
                <p:cNvGrpSpPr/>
                <p:nvPr/>
              </p:nvGrpSpPr>
              <p:grpSpPr>
                <a:xfrm>
                  <a:off x="1295400" y="482139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90" name="Group 18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96" name="Oval 195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7" name="Oval 196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8" name="Oval 197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9" name="Oval 198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91" name="Group 19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92" name="Oval 191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3" name="Oval 192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4" name="Oval 193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95" name="Oval 194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grpSp>
              <p:nvGrpSpPr>
                <p:cNvPr id="179" name="Group 178"/>
                <p:cNvGrpSpPr/>
                <p:nvPr/>
              </p:nvGrpSpPr>
              <p:grpSpPr>
                <a:xfrm>
                  <a:off x="1295400" y="1828800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80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86" name="Oval 185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87" name="Oval 186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88" name="Oval 187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89" name="Oval 188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81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82" name="Oval 181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83" name="Oval 182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84" name="Oval 183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85" name="Oval 184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grpSp>
            <p:nvGrpSpPr>
              <p:cNvPr id="83" name="Group 82"/>
              <p:cNvGrpSpPr/>
              <p:nvPr/>
            </p:nvGrpSpPr>
            <p:grpSpPr>
              <a:xfrm>
                <a:off x="5232861" y="465513"/>
                <a:ext cx="2310939" cy="2032461"/>
                <a:chOff x="1295400" y="482139"/>
                <a:chExt cx="2310939" cy="2032461"/>
              </a:xfrm>
            </p:grpSpPr>
            <p:grpSp>
              <p:nvGrpSpPr>
                <p:cNvPr id="156" name="Group 57"/>
                <p:cNvGrpSpPr/>
                <p:nvPr/>
              </p:nvGrpSpPr>
              <p:grpSpPr>
                <a:xfrm>
                  <a:off x="1295400" y="482139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68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74" name="Oval 14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5" name="Oval 15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6" name="Oval 175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7" name="Oval 176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69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70" name="Oval 169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1" name="Oval 170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2" name="Oval 171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73" name="Oval 172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grpSp>
              <p:nvGrpSpPr>
                <p:cNvPr id="157" name="Group 58"/>
                <p:cNvGrpSpPr/>
                <p:nvPr/>
              </p:nvGrpSpPr>
              <p:grpSpPr>
                <a:xfrm>
                  <a:off x="1295400" y="1828800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58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64" name="Oval 163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5" name="Oval 164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6" name="Oval 165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7" name="Oval 166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59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60" name="Oval 159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1" name="Oval 160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2" name="Oval 161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63" name="Oval 162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cxnSp>
            <p:nvCxnSpPr>
              <p:cNvPr id="84" name="Straight Connector 83"/>
              <p:cNvCxnSpPr/>
              <p:nvPr/>
            </p:nvCxnSpPr>
            <p:spPr>
              <a:xfrm flipH="1">
                <a:off x="5579226" y="1489365"/>
                <a:ext cx="7620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headEnd type="triangle"/>
                <a:tailEnd type="triangle"/>
              </a:ln>
              <a:effectLst/>
            </p:spPr>
          </p:cxnSp>
          <p:grpSp>
            <p:nvGrpSpPr>
              <p:cNvPr id="85" name="Group 84"/>
              <p:cNvGrpSpPr/>
              <p:nvPr/>
            </p:nvGrpSpPr>
            <p:grpSpPr>
              <a:xfrm>
                <a:off x="4386348" y="482139"/>
                <a:ext cx="83130" cy="2014452"/>
                <a:chOff x="4386348" y="482139"/>
                <a:chExt cx="83130" cy="2014452"/>
              </a:xfrm>
            </p:grpSpPr>
            <p:cxnSp>
              <p:nvCxnSpPr>
                <p:cNvPr id="152" name="Straight Connector 151"/>
                <p:cNvCxnSpPr/>
                <p:nvPr/>
              </p:nvCxnSpPr>
              <p:spPr>
                <a:xfrm>
                  <a:off x="4393278" y="482139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53" name="Straight Connector 152"/>
                <p:cNvCxnSpPr/>
                <p:nvPr/>
              </p:nvCxnSpPr>
              <p:spPr>
                <a:xfrm>
                  <a:off x="4386348" y="1151313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54" name="Straight Connector 153"/>
                <p:cNvCxnSpPr/>
                <p:nvPr/>
              </p:nvCxnSpPr>
              <p:spPr>
                <a:xfrm>
                  <a:off x="4386348" y="1863435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55" name="Straight Connector 154"/>
                <p:cNvCxnSpPr/>
                <p:nvPr/>
              </p:nvCxnSpPr>
              <p:spPr>
                <a:xfrm>
                  <a:off x="4386348" y="2496591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86" name="Group 85"/>
              <p:cNvGrpSpPr/>
              <p:nvPr/>
            </p:nvGrpSpPr>
            <p:grpSpPr>
              <a:xfrm>
                <a:off x="4376652" y="3920835"/>
                <a:ext cx="83130" cy="2014452"/>
                <a:chOff x="4386348" y="482139"/>
                <a:chExt cx="83130" cy="2014452"/>
              </a:xfrm>
            </p:grpSpPr>
            <p:cxnSp>
              <p:nvCxnSpPr>
                <p:cNvPr id="148" name="Straight Connector 147"/>
                <p:cNvCxnSpPr/>
                <p:nvPr/>
              </p:nvCxnSpPr>
              <p:spPr>
                <a:xfrm>
                  <a:off x="4393278" y="482139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49" name="Straight Connector 148"/>
                <p:cNvCxnSpPr/>
                <p:nvPr/>
              </p:nvCxnSpPr>
              <p:spPr>
                <a:xfrm>
                  <a:off x="4386348" y="1151313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50" name="Straight Connector 149"/>
                <p:cNvCxnSpPr/>
                <p:nvPr/>
              </p:nvCxnSpPr>
              <p:spPr>
                <a:xfrm>
                  <a:off x="4386348" y="1863435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51" name="Straight Connector 150"/>
                <p:cNvCxnSpPr/>
                <p:nvPr/>
              </p:nvCxnSpPr>
              <p:spPr>
                <a:xfrm>
                  <a:off x="4386348" y="2496591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87" name="Group 86"/>
              <p:cNvGrpSpPr/>
              <p:nvPr/>
            </p:nvGrpSpPr>
            <p:grpSpPr>
              <a:xfrm>
                <a:off x="1320339" y="3911139"/>
                <a:ext cx="2310939" cy="2032461"/>
                <a:chOff x="1295400" y="482139"/>
                <a:chExt cx="2310939" cy="2032461"/>
              </a:xfrm>
            </p:grpSpPr>
            <p:grpSp>
              <p:nvGrpSpPr>
                <p:cNvPr id="126" name="Group 57"/>
                <p:cNvGrpSpPr/>
                <p:nvPr/>
              </p:nvGrpSpPr>
              <p:grpSpPr>
                <a:xfrm>
                  <a:off x="1295400" y="482139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38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44" name="Oval 14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5" name="Oval 15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6" name="Oval 145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7" name="Oval 146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39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40" name="Oval 139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1" name="Oval 140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2" name="Oval 141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3" name="Oval 142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grpSp>
              <p:nvGrpSpPr>
                <p:cNvPr id="127" name="Group 58"/>
                <p:cNvGrpSpPr/>
                <p:nvPr/>
              </p:nvGrpSpPr>
              <p:grpSpPr>
                <a:xfrm>
                  <a:off x="1295400" y="1828800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28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34" name="Oval 133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5" name="Oval 134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6" name="Oval 135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" name="Oval 136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29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30" name="Oval 129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1" name="Oval 130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2" name="Oval 131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3" name="Oval 132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grpSp>
            <p:nvGrpSpPr>
              <p:cNvPr id="88" name="Group 87"/>
              <p:cNvGrpSpPr/>
              <p:nvPr/>
            </p:nvGrpSpPr>
            <p:grpSpPr>
              <a:xfrm>
                <a:off x="5267496" y="3912522"/>
                <a:ext cx="2310939" cy="2032461"/>
                <a:chOff x="1295400" y="482139"/>
                <a:chExt cx="2310939" cy="2032461"/>
              </a:xfrm>
            </p:grpSpPr>
            <p:grpSp>
              <p:nvGrpSpPr>
                <p:cNvPr id="104" name="Group 57"/>
                <p:cNvGrpSpPr/>
                <p:nvPr/>
              </p:nvGrpSpPr>
              <p:grpSpPr>
                <a:xfrm>
                  <a:off x="1295400" y="482139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16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22" name="Oval 14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3" name="Oval 15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4" name="Oval 123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5" name="Oval 124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17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18" name="Oval 117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9" name="Oval 118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0" name="Oval 119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1" name="Oval 120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grpSp>
              <p:nvGrpSpPr>
                <p:cNvPr id="105" name="Group 58"/>
                <p:cNvGrpSpPr/>
                <p:nvPr/>
              </p:nvGrpSpPr>
              <p:grpSpPr>
                <a:xfrm>
                  <a:off x="1295400" y="1828800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06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12" name="Oval 111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3" name="Oval 112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4" name="Oval 113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5" name="Oval 114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07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08" name="Oval 107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9" name="Oval 108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0" name="Oval 109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1" name="Oval 110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cxnSp>
            <p:nvCxnSpPr>
              <p:cNvPr id="89" name="Straight Connector 88"/>
              <p:cNvCxnSpPr/>
              <p:nvPr/>
            </p:nvCxnSpPr>
            <p:spPr>
              <a:xfrm>
                <a:off x="6384174" y="1828800"/>
                <a:ext cx="3810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headEnd type="triangle"/>
                <a:tailEnd type="triangle"/>
              </a:ln>
              <a:effectLst/>
            </p:spPr>
          </p:cxnSp>
          <p:cxnSp>
            <p:nvCxnSpPr>
              <p:cNvPr id="90" name="Straight Connector 89"/>
              <p:cNvCxnSpPr/>
              <p:nvPr/>
            </p:nvCxnSpPr>
            <p:spPr>
              <a:xfrm>
                <a:off x="6384174" y="2479965"/>
                <a:ext cx="11430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  <a:headEnd type="triangle"/>
                <a:tailEnd type="triangle"/>
              </a:ln>
              <a:effectLst/>
            </p:spPr>
          </p:cxnSp>
          <p:graphicFrame>
            <p:nvGraphicFramePr>
              <p:cNvPr id="91" name="Object 16"/>
              <p:cNvGraphicFramePr>
                <a:graphicFrameLocks noChangeAspect="1"/>
              </p:cNvGraphicFramePr>
              <p:nvPr/>
            </p:nvGraphicFramePr>
            <p:xfrm>
              <a:off x="6477000" y="1828800"/>
              <a:ext cx="228600" cy="242888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011" name="Equation" r:id="rId11" imgW="203040" imgH="215640" progId="Equation.3">
                      <p:embed/>
                    </p:oleObj>
                  </mc:Choice>
                  <mc:Fallback>
                    <p:oleObj name="Equation" r:id="rId11" imgW="203040" imgH="21564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477000" y="1828800"/>
                            <a:ext cx="228600" cy="242888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2" name="Object 17"/>
              <p:cNvGraphicFramePr>
                <a:graphicFrameLocks noChangeAspect="1"/>
              </p:cNvGraphicFramePr>
              <p:nvPr/>
            </p:nvGraphicFramePr>
            <p:xfrm>
              <a:off x="6892635" y="2473034"/>
              <a:ext cx="228600" cy="242047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012" name="Equation" r:id="rId13" imgW="215640" imgH="228600" progId="Equation.3">
                      <p:embed/>
                    </p:oleObj>
                  </mc:Choice>
                  <mc:Fallback>
                    <p:oleObj name="Equation" r:id="rId13" imgW="21564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892635" y="2473034"/>
                            <a:ext cx="228600" cy="242047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93" name="Object 92"/>
              <p:cNvGraphicFramePr>
                <a:graphicFrameLocks noChangeAspect="1"/>
              </p:cNvGraphicFramePr>
              <p:nvPr/>
            </p:nvGraphicFramePr>
            <p:xfrm>
              <a:off x="7010400" y="609600"/>
              <a:ext cx="990600" cy="2286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6013" name="Equation" r:id="rId15" imgW="723600" imgH="228600" progId="Equation.3">
                      <p:embed/>
                    </p:oleObj>
                  </mc:Choice>
                  <mc:Fallback>
                    <p:oleObj name="Equation" r:id="rId15" imgW="723600" imgH="2286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7010400" y="609600"/>
                            <a:ext cx="990600" cy="228600"/>
                          </a:xfrm>
                          <a:prstGeom prst="rect">
                            <a:avLst/>
                          </a:prstGeom>
                          <a:noFill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rgbClr val="FFFFFF"/>
                                </a:solidFill>
                              </a14:hiddenFill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pSp>
            <p:nvGrpSpPr>
              <p:cNvPr id="94" name="Group 93"/>
              <p:cNvGrpSpPr/>
              <p:nvPr/>
            </p:nvGrpSpPr>
            <p:grpSpPr>
              <a:xfrm>
                <a:off x="1328652" y="3165765"/>
                <a:ext cx="2269374" cy="78966"/>
                <a:chOff x="1328652" y="3165765"/>
                <a:chExt cx="2269374" cy="78966"/>
              </a:xfrm>
            </p:grpSpPr>
            <p:cxnSp>
              <p:nvCxnSpPr>
                <p:cNvPr id="100" name="Straight Connector 99"/>
                <p:cNvCxnSpPr/>
                <p:nvPr/>
              </p:nvCxnSpPr>
              <p:spPr>
                <a:xfrm>
                  <a:off x="3598026" y="3165765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01" name="Straight Connector 100"/>
                <p:cNvCxnSpPr/>
                <p:nvPr/>
              </p:nvCxnSpPr>
              <p:spPr>
                <a:xfrm>
                  <a:off x="2877591" y="3167148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02" name="Straight Connector 101"/>
                <p:cNvCxnSpPr/>
                <p:nvPr/>
              </p:nvCxnSpPr>
              <p:spPr>
                <a:xfrm>
                  <a:off x="2049087" y="3167148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03" name="Straight Connector 102"/>
                <p:cNvCxnSpPr/>
                <p:nvPr/>
              </p:nvCxnSpPr>
              <p:spPr>
                <a:xfrm>
                  <a:off x="1328652" y="3168531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95" name="Group 94"/>
              <p:cNvGrpSpPr/>
              <p:nvPr/>
            </p:nvGrpSpPr>
            <p:grpSpPr>
              <a:xfrm>
                <a:off x="5274426" y="3157452"/>
                <a:ext cx="2269374" cy="78966"/>
                <a:chOff x="1328652" y="3165765"/>
                <a:chExt cx="2269374" cy="78966"/>
              </a:xfrm>
            </p:grpSpPr>
            <p:cxnSp>
              <p:nvCxnSpPr>
                <p:cNvPr id="96" name="Straight Connector 95"/>
                <p:cNvCxnSpPr/>
                <p:nvPr/>
              </p:nvCxnSpPr>
              <p:spPr>
                <a:xfrm>
                  <a:off x="3598026" y="3165765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97" name="Straight Connector 96"/>
                <p:cNvCxnSpPr/>
                <p:nvPr/>
              </p:nvCxnSpPr>
              <p:spPr>
                <a:xfrm>
                  <a:off x="2877591" y="3167148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98" name="Straight Connector 97"/>
                <p:cNvCxnSpPr/>
                <p:nvPr/>
              </p:nvCxnSpPr>
              <p:spPr>
                <a:xfrm>
                  <a:off x="2049087" y="3167148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99" name="Straight Connector 98"/>
                <p:cNvCxnSpPr/>
                <p:nvPr/>
              </p:nvCxnSpPr>
              <p:spPr>
                <a:xfrm>
                  <a:off x="1328652" y="3168531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</p:grpSp>
        <p:graphicFrame>
          <p:nvGraphicFramePr>
            <p:cNvPr id="54" name="Object 53"/>
            <p:cNvGraphicFramePr>
              <a:graphicFrameLocks noChangeAspect="1"/>
            </p:cNvGraphicFramePr>
            <p:nvPr/>
          </p:nvGraphicFramePr>
          <p:xfrm>
            <a:off x="6781800" y="1981200"/>
            <a:ext cx="795867" cy="3048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14" name="Equation" r:id="rId17" imgW="596880" imgH="228600" progId="Equation.3">
                    <p:embed/>
                  </p:oleObj>
                </mc:Choice>
                <mc:Fallback>
                  <p:oleObj name="Equation" r:id="rId17" imgW="596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781800" y="1981200"/>
                          <a:ext cx="795867" cy="3048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5" name="Object 21"/>
            <p:cNvGraphicFramePr>
              <a:graphicFrameLocks noChangeAspect="1"/>
            </p:cNvGraphicFramePr>
            <p:nvPr/>
          </p:nvGraphicFramePr>
          <p:xfrm>
            <a:off x="990600" y="3276600"/>
            <a:ext cx="647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15" name="Equation" r:id="rId19" imgW="647640" imgH="241200" progId="Equation.3">
                    <p:embed/>
                  </p:oleObj>
                </mc:Choice>
                <mc:Fallback>
                  <p:oleObj name="Equation" r:id="rId19" imgW="6476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990600" y="3276600"/>
                          <a:ext cx="6477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6" name="Object 22"/>
            <p:cNvGraphicFramePr>
              <a:graphicFrameLocks noChangeAspect="1"/>
            </p:cNvGraphicFramePr>
            <p:nvPr/>
          </p:nvGraphicFramePr>
          <p:xfrm>
            <a:off x="1752600" y="3276600"/>
            <a:ext cx="6350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16" name="Equation" r:id="rId21" imgW="634680" imgH="241200" progId="Equation.3">
                    <p:embed/>
                  </p:oleObj>
                </mc:Choice>
                <mc:Fallback>
                  <p:oleObj name="Equation" r:id="rId21" imgW="6346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752600" y="3276600"/>
                          <a:ext cx="6350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7" name="Object 23"/>
            <p:cNvGraphicFramePr>
              <a:graphicFrameLocks noChangeAspect="1"/>
            </p:cNvGraphicFramePr>
            <p:nvPr/>
          </p:nvGraphicFramePr>
          <p:xfrm>
            <a:off x="2590800" y="3276600"/>
            <a:ext cx="647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17" name="Equation" r:id="rId23" imgW="647640" imgH="241200" progId="Equation.3">
                    <p:embed/>
                  </p:oleObj>
                </mc:Choice>
                <mc:Fallback>
                  <p:oleObj name="Equation" r:id="rId23" imgW="6476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590800" y="3276600"/>
                          <a:ext cx="6477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8" name="Object 24"/>
            <p:cNvGraphicFramePr>
              <a:graphicFrameLocks noChangeAspect="1"/>
            </p:cNvGraphicFramePr>
            <p:nvPr/>
          </p:nvGraphicFramePr>
          <p:xfrm>
            <a:off x="3302922" y="3250278"/>
            <a:ext cx="660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18" name="Equation" r:id="rId25" imgW="660240" imgH="241200" progId="Equation.3">
                    <p:embed/>
                  </p:oleObj>
                </mc:Choice>
                <mc:Fallback>
                  <p:oleObj name="Equation" r:id="rId25" imgW="6602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302922" y="3250278"/>
                          <a:ext cx="660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9" name="Object 25"/>
            <p:cNvGraphicFramePr>
              <a:graphicFrameLocks noChangeAspect="1"/>
            </p:cNvGraphicFramePr>
            <p:nvPr/>
          </p:nvGraphicFramePr>
          <p:xfrm>
            <a:off x="4953000" y="28956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19" name="Equation" r:id="rId27" imgW="545760" imgH="241200" progId="Equation.3">
                    <p:embed/>
                  </p:oleObj>
                </mc:Choice>
                <mc:Fallback>
                  <p:oleObj name="Equation" r:id="rId27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3000" y="28956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0" name="Object 26"/>
            <p:cNvGraphicFramePr>
              <a:graphicFrameLocks noChangeAspect="1"/>
            </p:cNvGraphicFramePr>
            <p:nvPr/>
          </p:nvGraphicFramePr>
          <p:xfrm>
            <a:off x="5715000" y="2895600"/>
            <a:ext cx="533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20" name="Equation" r:id="rId29" imgW="533160" imgH="241200" progId="Equation.3">
                    <p:embed/>
                  </p:oleObj>
                </mc:Choice>
                <mc:Fallback>
                  <p:oleObj name="Equation" r:id="rId29" imgW="533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5000" y="2895600"/>
                          <a:ext cx="533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1" name="Object 27"/>
            <p:cNvGraphicFramePr>
              <a:graphicFrameLocks noChangeAspect="1"/>
            </p:cNvGraphicFramePr>
            <p:nvPr/>
          </p:nvGraphicFramePr>
          <p:xfrm>
            <a:off x="6477000" y="2895600"/>
            <a:ext cx="533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21" name="Equation" r:id="rId31" imgW="533160" imgH="241200" progId="Equation.3">
                    <p:embed/>
                  </p:oleObj>
                </mc:Choice>
                <mc:Fallback>
                  <p:oleObj name="Equation" r:id="rId31" imgW="533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7000" y="2895600"/>
                          <a:ext cx="533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2" name="Object 28"/>
            <p:cNvGraphicFramePr>
              <a:graphicFrameLocks noChangeAspect="1"/>
            </p:cNvGraphicFramePr>
            <p:nvPr/>
          </p:nvGraphicFramePr>
          <p:xfrm>
            <a:off x="7239000" y="28956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22" name="Equation" r:id="rId33" imgW="545760" imgH="241200" progId="Equation.3">
                    <p:embed/>
                  </p:oleObj>
                </mc:Choice>
                <mc:Fallback>
                  <p:oleObj name="Equation" r:id="rId33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7239000" y="28956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3" name="Object 29"/>
            <p:cNvGraphicFramePr>
              <a:graphicFrameLocks noChangeAspect="1"/>
            </p:cNvGraphicFramePr>
            <p:nvPr/>
          </p:nvGraphicFramePr>
          <p:xfrm>
            <a:off x="3733800" y="5791200"/>
            <a:ext cx="647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23" name="Equation" r:id="rId35" imgW="647640" imgH="241200" progId="Equation.3">
                    <p:embed/>
                  </p:oleObj>
                </mc:Choice>
                <mc:Fallback>
                  <p:oleObj name="Equation" r:id="rId35" imgW="6476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3800" y="5791200"/>
                          <a:ext cx="6477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4" name="Object 30"/>
            <p:cNvGraphicFramePr>
              <a:graphicFrameLocks noChangeAspect="1"/>
            </p:cNvGraphicFramePr>
            <p:nvPr/>
          </p:nvGraphicFramePr>
          <p:xfrm>
            <a:off x="3733800" y="5181600"/>
            <a:ext cx="6350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24" name="Equation" r:id="rId37" imgW="634680" imgH="241200" progId="Equation.3">
                    <p:embed/>
                  </p:oleObj>
                </mc:Choice>
                <mc:Fallback>
                  <p:oleObj name="Equation" r:id="rId37" imgW="6346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3800" y="5181600"/>
                          <a:ext cx="6350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5" name="Object 31"/>
            <p:cNvGraphicFramePr>
              <a:graphicFrameLocks noChangeAspect="1"/>
            </p:cNvGraphicFramePr>
            <p:nvPr/>
          </p:nvGraphicFramePr>
          <p:xfrm>
            <a:off x="3733800" y="4495800"/>
            <a:ext cx="647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25" name="Equation" r:id="rId39" imgW="647640" imgH="241200" progId="Equation.3">
                    <p:embed/>
                  </p:oleObj>
                </mc:Choice>
                <mc:Fallback>
                  <p:oleObj name="Equation" r:id="rId39" imgW="6476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3800" y="4495800"/>
                          <a:ext cx="6477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6" name="Object 32"/>
            <p:cNvGraphicFramePr>
              <a:graphicFrameLocks noChangeAspect="1"/>
            </p:cNvGraphicFramePr>
            <p:nvPr/>
          </p:nvGraphicFramePr>
          <p:xfrm>
            <a:off x="3733800" y="3810000"/>
            <a:ext cx="660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26" name="Equation" r:id="rId41" imgW="660240" imgH="241200" progId="Equation.3">
                    <p:embed/>
                  </p:oleObj>
                </mc:Choice>
                <mc:Fallback>
                  <p:oleObj name="Equation" r:id="rId41" imgW="6602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733800" y="3810000"/>
                          <a:ext cx="660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7" name="Object 33"/>
            <p:cNvGraphicFramePr>
              <a:graphicFrameLocks noChangeAspect="1"/>
            </p:cNvGraphicFramePr>
            <p:nvPr/>
          </p:nvGraphicFramePr>
          <p:xfrm>
            <a:off x="3861261" y="2387139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27" name="Equation" r:id="rId43" imgW="545760" imgH="241200" progId="Equation.3">
                    <p:embed/>
                  </p:oleObj>
                </mc:Choice>
                <mc:Fallback>
                  <p:oleObj name="Equation" r:id="rId43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1261" y="2387139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8" name="Object 34"/>
            <p:cNvGraphicFramePr>
              <a:graphicFrameLocks noChangeAspect="1"/>
            </p:cNvGraphicFramePr>
            <p:nvPr/>
          </p:nvGraphicFramePr>
          <p:xfrm>
            <a:off x="3877887" y="1744287"/>
            <a:ext cx="533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28" name="Equation" r:id="rId45" imgW="533160" imgH="241200" progId="Equation.3">
                    <p:embed/>
                  </p:oleObj>
                </mc:Choice>
                <mc:Fallback>
                  <p:oleObj name="Equation" r:id="rId45" imgW="533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77887" y="1744287"/>
                          <a:ext cx="533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69" name="Object 35"/>
            <p:cNvGraphicFramePr>
              <a:graphicFrameLocks noChangeAspect="1"/>
            </p:cNvGraphicFramePr>
            <p:nvPr/>
          </p:nvGraphicFramePr>
          <p:xfrm>
            <a:off x="3861261" y="1058487"/>
            <a:ext cx="533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29" name="Equation" r:id="rId47" imgW="533160" imgH="241200" progId="Equation.3">
                    <p:embed/>
                  </p:oleObj>
                </mc:Choice>
                <mc:Fallback>
                  <p:oleObj name="Equation" r:id="rId47" imgW="533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61261" y="1058487"/>
                          <a:ext cx="533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70" name="Object 36"/>
            <p:cNvGraphicFramePr>
              <a:graphicFrameLocks noChangeAspect="1"/>
            </p:cNvGraphicFramePr>
            <p:nvPr/>
          </p:nvGraphicFramePr>
          <p:xfrm>
            <a:off x="3854331" y="3810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030" name="Equation" r:id="rId49" imgW="545760" imgH="241200" progId="Equation.3">
                    <p:embed/>
                  </p:oleObj>
                </mc:Choice>
                <mc:Fallback>
                  <p:oleObj name="Equation" r:id="rId49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854331" y="3810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200" name="Object 37"/>
          <p:cNvGraphicFramePr>
            <a:graphicFrameLocks noChangeAspect="1"/>
          </p:cNvGraphicFramePr>
          <p:nvPr>
            <p:extLst/>
          </p:nvPr>
        </p:nvGraphicFramePr>
        <p:xfrm>
          <a:off x="7438288" y="1159626"/>
          <a:ext cx="1385455" cy="6096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31" name="Equation" r:id="rId51" imgW="952087" imgH="418918" progId="Equation.3">
                  <p:embed/>
                </p:oleObj>
              </mc:Choice>
              <mc:Fallback>
                <p:oleObj name="Equation" r:id="rId51" imgW="952087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438288" y="1159626"/>
                        <a:ext cx="1385455" cy="6096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1" name="Object 40"/>
          <p:cNvGraphicFramePr>
            <a:graphicFrameLocks noChangeAspect="1"/>
          </p:cNvGraphicFramePr>
          <p:nvPr>
            <p:extLst/>
          </p:nvPr>
        </p:nvGraphicFramePr>
        <p:xfrm>
          <a:off x="7590689" y="1969095"/>
          <a:ext cx="990600" cy="7145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32" name="Equation" r:id="rId53" imgW="583947" imgH="418918" progId="Equation.3">
                  <p:embed/>
                </p:oleObj>
              </mc:Choice>
              <mc:Fallback>
                <p:oleObj name="Equation" r:id="rId53" imgW="583947" imgH="418918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7590689" y="1969095"/>
                        <a:ext cx="990600" cy="714531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02" name="TextBox 201"/>
          <p:cNvSpPr txBox="1"/>
          <p:nvPr/>
        </p:nvSpPr>
        <p:spPr>
          <a:xfrm>
            <a:off x="1038483" y="6116760"/>
            <a:ext cx="694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b="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800" b="0" dirty="0" smtClean="0">
                <a:solidFill>
                  <a:srgbClr val="FF3300"/>
                </a:solidFill>
                <a:latin typeface="Calibri"/>
                <a:ea typeface="+mn-ea"/>
                <a:cs typeface="+mn-cs"/>
              </a:rPr>
              <a:t>When          is 0.2381, the constellation becomes the 802.11ac 64-QAM</a:t>
            </a:r>
            <a:endParaRPr lang="en-US" sz="1800" b="0" dirty="0">
              <a:solidFill>
                <a:srgbClr val="FF3300"/>
              </a:solidFill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203" name="Object 39"/>
          <p:cNvGraphicFramePr>
            <a:graphicFrameLocks noChangeAspect="1"/>
          </p:cNvGraphicFramePr>
          <p:nvPr>
            <p:extLst/>
          </p:nvPr>
        </p:nvGraphicFramePr>
        <p:xfrm>
          <a:off x="1917958" y="6159623"/>
          <a:ext cx="3317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033" name="Equation" r:id="rId55" imgW="152280" imgH="139680" progId="Equation.3">
                  <p:embed/>
                </p:oleObj>
              </mc:Choice>
              <mc:Fallback>
                <p:oleObj name="Equation" r:id="rId55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917958" y="6159623"/>
                        <a:ext cx="3317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220151954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sp>
        <p:nvSpPr>
          <p:cNvPr id="5" name="Rectangle 2"/>
          <p:cNvSpPr txBox="1">
            <a:spLocks noChangeArrowheads="1"/>
          </p:cNvSpPr>
          <p:nvPr/>
        </p:nvSpPr>
        <p:spPr bwMode="auto">
          <a:xfrm>
            <a:off x="5156195" y="641318"/>
            <a:ext cx="1596606" cy="70924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78151" tIns="39081" rIns="78151" bIns="39081" numCol="1" anchor="ctr" anchorCtr="0" compatLnSpc="1">
            <a:prstTxWarp prst="textNoShape">
              <a:avLst/>
            </a:prstTxWarp>
          </a:bodyPr>
          <a:lstStyle/>
          <a:p>
            <a:pPr marL="0" marR="0" lvl="0" indent="0" algn="ctr" defTabSz="784225" rtl="0" eaLnBrk="1" fontAlgn="ctr" latinLnBrk="0" hangingPunct="1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  <a:defRPr/>
            </a:pPr>
            <a:r>
              <a:rPr kumimoji="0" lang="en-US" altLang="zh-CN" sz="2600" b="1" i="0" u="none" strike="noStrike" kern="0" cap="none" spc="0" normalizeH="0" baseline="0" noProof="0" dirty="0" smtClean="0">
                <a:ln>
                  <a:noFill/>
                </a:ln>
                <a:solidFill>
                  <a:srgbClr val="990000"/>
                </a:solidFill>
                <a:effectLst/>
                <a:uLnTx/>
                <a:uFillTx/>
                <a:latin typeface="+mj-lt"/>
                <a:ea typeface="+mj-ea"/>
                <a:cs typeface="+mj-cs"/>
              </a:rPr>
              <a:t>256-QAM</a:t>
            </a:r>
          </a:p>
        </p:txBody>
      </p:sp>
      <p:grpSp>
        <p:nvGrpSpPr>
          <p:cNvPr id="6" name="Group 5"/>
          <p:cNvGrpSpPr/>
          <p:nvPr/>
        </p:nvGrpSpPr>
        <p:grpSpPr>
          <a:xfrm>
            <a:off x="551584" y="1066800"/>
            <a:ext cx="6400800" cy="5135904"/>
            <a:chOff x="152400" y="152400"/>
            <a:chExt cx="7848600" cy="6630783"/>
          </a:xfrm>
        </p:grpSpPr>
        <p:cxnSp>
          <p:nvCxnSpPr>
            <p:cNvPr id="7" name="Straight Connector 6"/>
            <p:cNvCxnSpPr/>
            <p:nvPr/>
          </p:nvCxnSpPr>
          <p:spPr>
            <a:xfrm>
              <a:off x="685800" y="6409113"/>
              <a:ext cx="73152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8" name="Straight Connector 7"/>
            <p:cNvCxnSpPr/>
            <p:nvPr/>
          </p:nvCxnSpPr>
          <p:spPr>
            <a:xfrm>
              <a:off x="804948" y="152400"/>
              <a:ext cx="0" cy="640080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grpSp>
          <p:nvGrpSpPr>
            <p:cNvPr id="9" name="Group 104"/>
            <p:cNvGrpSpPr/>
            <p:nvPr/>
          </p:nvGrpSpPr>
          <p:grpSpPr>
            <a:xfrm>
              <a:off x="755070" y="1084809"/>
              <a:ext cx="83130" cy="2014452"/>
              <a:chOff x="4386348" y="482139"/>
              <a:chExt cx="83130" cy="2014452"/>
            </a:xfrm>
          </p:grpSpPr>
          <p:cxnSp>
            <p:nvCxnSpPr>
              <p:cNvPr id="156" name="Straight Connector 37"/>
              <p:cNvCxnSpPr/>
              <p:nvPr/>
            </p:nvCxnSpPr>
            <p:spPr>
              <a:xfrm>
                <a:off x="4393278" y="482139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157" name="Straight Connector 156"/>
              <p:cNvCxnSpPr/>
              <p:nvPr/>
            </p:nvCxnSpPr>
            <p:spPr>
              <a:xfrm>
                <a:off x="4386348" y="1151313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158" name="Straight Connector 157"/>
              <p:cNvCxnSpPr/>
              <p:nvPr/>
            </p:nvCxnSpPr>
            <p:spPr>
              <a:xfrm>
                <a:off x="4386348" y="1863435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159" name="Straight Connector 158"/>
              <p:cNvCxnSpPr/>
              <p:nvPr/>
            </p:nvCxnSpPr>
            <p:spPr>
              <a:xfrm>
                <a:off x="4386348" y="2496591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grpSp>
          <p:nvGrpSpPr>
            <p:cNvPr id="10" name="Group 105"/>
            <p:cNvGrpSpPr/>
            <p:nvPr/>
          </p:nvGrpSpPr>
          <p:grpSpPr>
            <a:xfrm>
              <a:off x="753687" y="3758739"/>
              <a:ext cx="83130" cy="2014452"/>
              <a:chOff x="4386348" y="482139"/>
              <a:chExt cx="83130" cy="2014452"/>
            </a:xfrm>
          </p:grpSpPr>
          <p:cxnSp>
            <p:nvCxnSpPr>
              <p:cNvPr id="152" name="Straight Connector 151"/>
              <p:cNvCxnSpPr/>
              <p:nvPr/>
            </p:nvCxnSpPr>
            <p:spPr>
              <a:xfrm>
                <a:off x="4393278" y="482139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153" name="Straight Connector 152"/>
              <p:cNvCxnSpPr/>
              <p:nvPr/>
            </p:nvCxnSpPr>
            <p:spPr>
              <a:xfrm>
                <a:off x="4386348" y="1151313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154" name="Straight Connector 153"/>
              <p:cNvCxnSpPr/>
              <p:nvPr/>
            </p:nvCxnSpPr>
            <p:spPr>
              <a:xfrm>
                <a:off x="4386348" y="1863435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155" name="Straight Connector 154"/>
              <p:cNvCxnSpPr/>
              <p:nvPr/>
            </p:nvCxnSpPr>
            <p:spPr>
              <a:xfrm>
                <a:off x="4386348" y="2496591"/>
                <a:ext cx="76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grpSp>
          <p:nvGrpSpPr>
            <p:cNvPr id="11" name="Group 10"/>
            <p:cNvGrpSpPr/>
            <p:nvPr/>
          </p:nvGrpSpPr>
          <p:grpSpPr>
            <a:xfrm>
              <a:off x="1499061" y="1066800"/>
              <a:ext cx="5282739" cy="4709157"/>
              <a:chOff x="1295400" y="1235826"/>
              <a:chExt cx="5282739" cy="4709157"/>
            </a:xfrm>
          </p:grpSpPr>
          <p:grpSp>
            <p:nvGrpSpPr>
              <p:cNvPr id="60" name="Group 69"/>
              <p:cNvGrpSpPr/>
              <p:nvPr/>
            </p:nvGrpSpPr>
            <p:grpSpPr>
              <a:xfrm>
                <a:off x="1295400" y="1244139"/>
                <a:ext cx="2310939" cy="2032461"/>
                <a:chOff x="1295400" y="482139"/>
                <a:chExt cx="2310939" cy="2032461"/>
              </a:xfrm>
            </p:grpSpPr>
            <p:grpSp>
              <p:nvGrpSpPr>
                <p:cNvPr id="130" name="Group 57"/>
                <p:cNvGrpSpPr/>
                <p:nvPr/>
              </p:nvGrpSpPr>
              <p:grpSpPr>
                <a:xfrm>
                  <a:off x="1295400" y="482139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42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48" name="Oval 14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9" name="Oval 15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50" name="Oval 16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51" name="Oval 17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43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44" name="Oval 143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5" name="Oval 144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6" name="Oval 53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7" name="Oval 54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grpSp>
              <p:nvGrpSpPr>
                <p:cNvPr id="131" name="Group 58"/>
                <p:cNvGrpSpPr/>
                <p:nvPr/>
              </p:nvGrpSpPr>
              <p:grpSpPr>
                <a:xfrm>
                  <a:off x="1295400" y="1828800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32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38" name="Oval 65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9" name="Oval 66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0" name="Oval 139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41" name="Oval 140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33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34" name="Oval 133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5" name="Oval 134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6" name="Oval 135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37" name="Oval 136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grpSp>
            <p:nvGrpSpPr>
              <p:cNvPr id="61" name="Group 70"/>
              <p:cNvGrpSpPr/>
              <p:nvPr/>
            </p:nvGrpSpPr>
            <p:grpSpPr>
              <a:xfrm>
                <a:off x="4267200" y="1235826"/>
                <a:ext cx="2310939" cy="2032461"/>
                <a:chOff x="1295400" y="482139"/>
                <a:chExt cx="2310939" cy="2032461"/>
              </a:xfrm>
            </p:grpSpPr>
            <p:grpSp>
              <p:nvGrpSpPr>
                <p:cNvPr id="108" name="Group 57"/>
                <p:cNvGrpSpPr/>
                <p:nvPr/>
              </p:nvGrpSpPr>
              <p:grpSpPr>
                <a:xfrm>
                  <a:off x="1295400" y="482139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20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26" name="Oval 14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7" name="Oval 15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8" name="Oval 127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9" name="Oval 128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21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22" name="Oval 121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3" name="Oval 122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4" name="Oval 87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25" name="Oval 88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grpSp>
              <p:nvGrpSpPr>
                <p:cNvPr id="109" name="Group 58"/>
                <p:cNvGrpSpPr/>
                <p:nvPr/>
              </p:nvGrpSpPr>
              <p:grpSpPr>
                <a:xfrm>
                  <a:off x="1295400" y="1828800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110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16" name="Oval 115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7" name="Oval 116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8" name="Oval 117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9" name="Oval 118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111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12" name="Oval 75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3" name="Oval 76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4" name="Oval 77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15" name="Oval 78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grpSp>
            <p:nvGrpSpPr>
              <p:cNvPr id="62" name="Group 110"/>
              <p:cNvGrpSpPr/>
              <p:nvPr/>
            </p:nvGrpSpPr>
            <p:grpSpPr>
              <a:xfrm>
                <a:off x="1320339" y="3911139"/>
                <a:ext cx="2310939" cy="2032461"/>
                <a:chOff x="1295400" y="482139"/>
                <a:chExt cx="2310939" cy="2032461"/>
              </a:xfrm>
            </p:grpSpPr>
            <p:grpSp>
              <p:nvGrpSpPr>
                <p:cNvPr id="86" name="Group 57"/>
                <p:cNvGrpSpPr/>
                <p:nvPr/>
              </p:nvGrpSpPr>
              <p:grpSpPr>
                <a:xfrm>
                  <a:off x="1295400" y="482139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98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04" name="Oval 14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5" name="Oval 15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6" name="Oval 105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7" name="Oval 106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99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100" name="Oval 99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1" name="Oval 100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2" name="Oval 101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103" name="Oval 102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grpSp>
              <p:nvGrpSpPr>
                <p:cNvPr id="87" name="Group 58"/>
                <p:cNvGrpSpPr/>
                <p:nvPr/>
              </p:nvGrpSpPr>
              <p:grpSpPr>
                <a:xfrm>
                  <a:off x="1295400" y="1828800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88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94" name="Oval 93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5" name="Oval 94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6" name="Oval 95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7" name="Oval 96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89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90" name="Oval 89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1" name="Oval 90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2" name="Oval 91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93" name="Oval 92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  <p:grpSp>
            <p:nvGrpSpPr>
              <p:cNvPr id="63" name="Group 133"/>
              <p:cNvGrpSpPr/>
              <p:nvPr/>
            </p:nvGrpSpPr>
            <p:grpSpPr>
              <a:xfrm>
                <a:off x="4267200" y="3912522"/>
                <a:ext cx="2310939" cy="2032461"/>
                <a:chOff x="1295400" y="482139"/>
                <a:chExt cx="2310939" cy="2032461"/>
              </a:xfrm>
            </p:grpSpPr>
            <p:grpSp>
              <p:nvGrpSpPr>
                <p:cNvPr id="64" name="Group 57"/>
                <p:cNvGrpSpPr/>
                <p:nvPr/>
              </p:nvGrpSpPr>
              <p:grpSpPr>
                <a:xfrm>
                  <a:off x="1295400" y="482139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76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82" name="Oval 14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3" name="Oval 15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4" name="Oval 83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5" name="Oval 84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77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78" name="Oval 77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9" name="Oval 78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0" name="Oval 79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81" name="Oval 80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  <p:grpSp>
              <p:nvGrpSpPr>
                <p:cNvPr id="65" name="Group 58"/>
                <p:cNvGrpSpPr/>
                <p:nvPr/>
              </p:nvGrpSpPr>
              <p:grpSpPr>
                <a:xfrm>
                  <a:off x="1295400" y="1828800"/>
                  <a:ext cx="2310939" cy="685800"/>
                  <a:chOff x="1354974" y="381000"/>
                  <a:chExt cx="2310939" cy="685800"/>
                </a:xfrm>
              </p:grpSpPr>
              <p:grpSp>
                <p:nvGrpSpPr>
                  <p:cNvPr id="66" name="Group 49"/>
                  <p:cNvGrpSpPr/>
                  <p:nvPr/>
                </p:nvGrpSpPr>
                <p:grpSpPr>
                  <a:xfrm>
                    <a:off x="1354974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72" name="Oval 71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3" name="Oval 72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4" name="Oval 73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5" name="Oval 74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  <p:grpSp>
                <p:nvGrpSpPr>
                  <p:cNvPr id="67" name="Group 50"/>
                  <p:cNvGrpSpPr/>
                  <p:nvPr/>
                </p:nvGrpSpPr>
                <p:grpSpPr>
                  <a:xfrm>
                    <a:off x="2895600" y="381000"/>
                    <a:ext cx="770313" cy="685800"/>
                    <a:chOff x="1676400" y="762000"/>
                    <a:chExt cx="1456113" cy="1295400"/>
                  </a:xfrm>
                </p:grpSpPr>
                <p:sp>
                  <p:nvSpPr>
                    <p:cNvPr id="68" name="Oval 67"/>
                    <p:cNvSpPr/>
                    <p:nvPr/>
                  </p:nvSpPr>
                  <p:spPr>
                    <a:xfrm>
                      <a:off x="30480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69" name="Oval 68"/>
                    <p:cNvSpPr/>
                    <p:nvPr/>
                  </p:nvSpPr>
                  <p:spPr>
                    <a:xfrm>
                      <a:off x="1676400" y="7620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0" name="Oval 69"/>
                    <p:cNvSpPr/>
                    <p:nvPr/>
                  </p:nvSpPr>
                  <p:spPr>
                    <a:xfrm>
                      <a:off x="30563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  <p:sp>
                  <p:nvSpPr>
                    <p:cNvPr id="71" name="Oval 70"/>
                    <p:cNvSpPr/>
                    <p:nvPr/>
                  </p:nvSpPr>
                  <p:spPr>
                    <a:xfrm>
                      <a:off x="1684713" y="1981200"/>
                      <a:ext cx="76200" cy="76200"/>
                    </a:xfrm>
                    <a:prstGeom prst="ellipse">
                      <a:avLst/>
                    </a:prstGeom>
                    <a:solidFill>
                      <a:srgbClr val="4F81BD"/>
                    </a:solidFill>
                    <a:ln w="25400" cap="flat" cmpd="sng" algn="ctr">
                      <a:solidFill>
                        <a:srgbClr val="4F81BD">
                          <a:shade val="50000"/>
                        </a:srgbClr>
                      </a:solidFill>
                      <a:prstDash val="solid"/>
                    </a:ln>
                    <a:effectLst/>
                  </p:spPr>
                  <p:txBody>
                    <a:bodyPr rtlCol="0" anchor="ctr"/>
                    <a:lstStyle/>
                    <a:p>
                      <a:pPr marL="0" marR="0" lvl="0" indent="0" algn="ctr" defTabSz="91440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0" lang="en-US" sz="1800" b="0" i="0" u="none" strike="noStrike" kern="0" cap="none" spc="0" normalizeH="0" baseline="0" noProof="0" smtClean="0">
                        <a:ln>
                          <a:noFill/>
                        </a:ln>
                        <a:solidFill>
                          <a:prstClr val="white"/>
                        </a:solidFill>
                        <a:effectLst/>
                        <a:uLnTx/>
                        <a:uFillTx/>
                        <a:latin typeface="Calibri"/>
                        <a:ea typeface="+mn-ea"/>
                        <a:cs typeface="+mn-cs"/>
                      </a:endParaRPr>
                    </a:p>
                  </p:txBody>
                </p:sp>
              </p:grpSp>
            </p:grpSp>
          </p:grpSp>
        </p:grpSp>
        <p:grpSp>
          <p:nvGrpSpPr>
            <p:cNvPr id="12" name="Group 179"/>
            <p:cNvGrpSpPr/>
            <p:nvPr/>
          </p:nvGrpSpPr>
          <p:grpSpPr>
            <a:xfrm>
              <a:off x="1565565" y="6374478"/>
              <a:ext cx="2269374" cy="78966"/>
              <a:chOff x="1328652" y="3165765"/>
              <a:chExt cx="2269374" cy="78966"/>
            </a:xfrm>
          </p:grpSpPr>
          <p:cxnSp>
            <p:nvCxnSpPr>
              <p:cNvPr id="56" name="Straight Connector 55"/>
              <p:cNvCxnSpPr/>
              <p:nvPr/>
            </p:nvCxnSpPr>
            <p:spPr>
              <a:xfrm>
                <a:off x="3598026" y="3165765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57" name="Straight Connector 56"/>
              <p:cNvCxnSpPr/>
              <p:nvPr/>
            </p:nvCxnSpPr>
            <p:spPr>
              <a:xfrm>
                <a:off x="2877591" y="3167148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58" name="Straight Connector 57"/>
              <p:cNvCxnSpPr/>
              <p:nvPr/>
            </p:nvCxnSpPr>
            <p:spPr>
              <a:xfrm>
                <a:off x="2049087" y="3167148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59" name="Straight Connector 58"/>
              <p:cNvCxnSpPr/>
              <p:nvPr/>
            </p:nvCxnSpPr>
            <p:spPr>
              <a:xfrm>
                <a:off x="1328652" y="3168531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grpSp>
          <p:nvGrpSpPr>
            <p:cNvPr id="13" name="Group 180"/>
            <p:cNvGrpSpPr/>
            <p:nvPr/>
          </p:nvGrpSpPr>
          <p:grpSpPr>
            <a:xfrm>
              <a:off x="4495800" y="6366165"/>
              <a:ext cx="2269374" cy="78966"/>
              <a:chOff x="1328652" y="3165765"/>
              <a:chExt cx="2269374" cy="78966"/>
            </a:xfrm>
          </p:grpSpPr>
          <p:cxnSp>
            <p:nvCxnSpPr>
              <p:cNvPr id="52" name="Straight Connector 51"/>
              <p:cNvCxnSpPr/>
              <p:nvPr/>
            </p:nvCxnSpPr>
            <p:spPr>
              <a:xfrm>
                <a:off x="3598026" y="3165765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53" name="Straight Connector 52"/>
              <p:cNvCxnSpPr/>
              <p:nvPr/>
            </p:nvCxnSpPr>
            <p:spPr>
              <a:xfrm>
                <a:off x="2877591" y="3167148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54" name="Straight Connector 53"/>
              <p:cNvCxnSpPr/>
              <p:nvPr/>
            </p:nvCxnSpPr>
            <p:spPr>
              <a:xfrm>
                <a:off x="2049087" y="3167148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cxnSp>
            <p:nvCxnSpPr>
              <p:cNvPr id="55" name="Straight Connector 54"/>
              <p:cNvCxnSpPr/>
              <p:nvPr/>
            </p:nvCxnSpPr>
            <p:spPr>
              <a:xfrm>
                <a:off x="1328652" y="3168531"/>
                <a:ext cx="0" cy="762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</p:grpSp>
        <p:cxnSp>
          <p:nvCxnSpPr>
            <p:cNvPr id="14" name="Straight Arrow Connector 13"/>
            <p:cNvCxnSpPr/>
            <p:nvPr/>
          </p:nvCxnSpPr>
          <p:spPr>
            <a:xfrm flipV="1">
              <a:off x="811878" y="3429000"/>
              <a:ext cx="3379122" cy="2971800"/>
            </a:xfrm>
            <a:prstGeom prst="straightConnector1">
              <a:avLst/>
            </a:prstGeom>
            <a:noFill/>
            <a:ln w="222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cxnSp>
          <p:nvCxnSpPr>
            <p:cNvPr id="15" name="Straight Arrow Connector 14"/>
            <p:cNvCxnSpPr/>
            <p:nvPr/>
          </p:nvCxnSpPr>
          <p:spPr>
            <a:xfrm flipH="1" flipV="1">
              <a:off x="2514600" y="1981200"/>
              <a:ext cx="1661158" cy="1468656"/>
            </a:xfrm>
            <a:prstGeom prst="straightConnector1">
              <a:avLst/>
            </a:prstGeom>
            <a:noFill/>
            <a:ln w="222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tailEnd type="arrow"/>
            </a:ln>
            <a:effectLst/>
          </p:spPr>
        </p:cxnSp>
        <p:graphicFrame>
          <p:nvGraphicFramePr>
            <p:cNvPr id="16" name="Object 26"/>
            <p:cNvGraphicFramePr>
              <a:graphicFrameLocks noChangeAspect="1"/>
            </p:cNvGraphicFramePr>
            <p:nvPr/>
          </p:nvGraphicFramePr>
          <p:xfrm>
            <a:off x="1600200" y="5105400"/>
            <a:ext cx="4445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40" name="Equation" r:id="rId3" imgW="444240" imgH="228600" progId="Equation.3">
                    <p:embed/>
                  </p:oleObj>
                </mc:Choice>
                <mc:Fallback>
                  <p:oleObj name="Equation" r:id="rId3" imgW="4442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600200" y="5105400"/>
                          <a:ext cx="4445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27"/>
            <p:cNvGraphicFramePr>
              <a:graphicFrameLocks noChangeAspect="1"/>
            </p:cNvGraphicFramePr>
            <p:nvPr/>
          </p:nvGraphicFramePr>
          <p:xfrm>
            <a:off x="3276600" y="2438400"/>
            <a:ext cx="2667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41" name="Equation" r:id="rId5" imgW="266400" imgH="228600" progId="Equation.3">
                    <p:embed/>
                  </p:oleObj>
                </mc:Choice>
                <mc:Fallback>
                  <p:oleObj name="Equation" r:id="rId5" imgW="26640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76600" y="2438400"/>
                          <a:ext cx="2667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18" name="Straight Connector 17"/>
            <p:cNvCxnSpPr/>
            <p:nvPr/>
          </p:nvCxnSpPr>
          <p:spPr>
            <a:xfrm flipH="1">
              <a:off x="4166061" y="3429000"/>
              <a:ext cx="1384" cy="312420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cxnSp>
          <p:nvCxnSpPr>
            <p:cNvPr id="19" name="Straight Connector 18"/>
            <p:cNvCxnSpPr/>
            <p:nvPr/>
          </p:nvCxnSpPr>
          <p:spPr>
            <a:xfrm>
              <a:off x="821574" y="6485313"/>
              <a:ext cx="33528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triangle"/>
            </a:ln>
            <a:effectLst/>
          </p:spPr>
        </p:cxnSp>
        <p:graphicFrame>
          <p:nvGraphicFramePr>
            <p:cNvPr id="20" name="Object 28"/>
            <p:cNvGraphicFramePr>
              <a:graphicFrameLocks noChangeAspect="1"/>
            </p:cNvGraphicFramePr>
            <p:nvPr/>
          </p:nvGraphicFramePr>
          <p:xfrm>
            <a:off x="2304009" y="6460920"/>
            <a:ext cx="304800" cy="322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42" name="Equation" r:id="rId7" imgW="228600" imgH="241200" progId="Equation.3">
                    <p:embed/>
                  </p:oleObj>
                </mc:Choice>
                <mc:Fallback>
                  <p:oleObj name="Equation" r:id="rId7" imgW="22860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304009" y="6460920"/>
                          <a:ext cx="304800" cy="322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1" name="Straight Connector 20"/>
            <p:cNvCxnSpPr/>
            <p:nvPr/>
          </p:nvCxnSpPr>
          <p:spPr>
            <a:xfrm>
              <a:off x="2514600" y="3429000"/>
              <a:ext cx="1676400" cy="0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triangle"/>
            </a:ln>
            <a:effectLst/>
          </p:spPr>
        </p:cxnSp>
        <p:cxnSp>
          <p:nvCxnSpPr>
            <p:cNvPr id="22" name="Straight Connector 21"/>
            <p:cNvCxnSpPr/>
            <p:nvPr/>
          </p:nvCxnSpPr>
          <p:spPr>
            <a:xfrm flipH="1">
              <a:off x="2514600" y="1997826"/>
              <a:ext cx="8313" cy="4402974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</a:ln>
            <a:effectLst/>
          </p:spPr>
        </p:cxnSp>
        <p:graphicFrame>
          <p:nvGraphicFramePr>
            <p:cNvPr id="23" name="Object 29"/>
            <p:cNvGraphicFramePr>
              <a:graphicFrameLocks noChangeAspect="1"/>
            </p:cNvGraphicFramePr>
            <p:nvPr/>
          </p:nvGraphicFramePr>
          <p:xfrm>
            <a:off x="3200400" y="3124200"/>
            <a:ext cx="304800" cy="322263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43" name="Equation" r:id="rId9" imgW="215640" imgH="228600" progId="Equation.3">
                    <p:embed/>
                  </p:oleObj>
                </mc:Choice>
                <mc:Fallback>
                  <p:oleObj name="Equation" r:id="rId9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200400" y="3124200"/>
                          <a:ext cx="304800" cy="322263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24" name="Object 30"/>
            <p:cNvGraphicFramePr>
              <a:graphicFrameLocks noChangeAspect="1"/>
            </p:cNvGraphicFramePr>
            <p:nvPr/>
          </p:nvGraphicFramePr>
          <p:xfrm>
            <a:off x="6146800" y="1143000"/>
            <a:ext cx="13208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44" name="Equation" r:id="rId11" imgW="965160" imgH="228600" progId="Equation.3">
                    <p:embed/>
                  </p:oleObj>
                </mc:Choice>
                <mc:Fallback>
                  <p:oleObj name="Equation" r:id="rId11" imgW="9651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146800" y="1143000"/>
                          <a:ext cx="1320800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5" name="Straight Connector 24"/>
            <p:cNvCxnSpPr/>
            <p:nvPr/>
          </p:nvCxnSpPr>
          <p:spPr>
            <a:xfrm flipH="1" flipV="1">
              <a:off x="4174374" y="3750426"/>
              <a:ext cx="300017" cy="9696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triangle"/>
            </a:ln>
            <a:effectLst/>
          </p:spPr>
        </p:cxnSp>
        <p:graphicFrame>
          <p:nvGraphicFramePr>
            <p:cNvPr id="26" name="Object 31"/>
            <p:cNvGraphicFramePr>
              <a:graphicFrameLocks noChangeAspect="1"/>
            </p:cNvGraphicFramePr>
            <p:nvPr/>
          </p:nvGraphicFramePr>
          <p:xfrm>
            <a:off x="4191000" y="3505200"/>
            <a:ext cx="228600" cy="242888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45" name="Equation" r:id="rId13" imgW="203040" imgH="215640" progId="Equation.3">
                    <p:embed/>
                  </p:oleObj>
                </mc:Choice>
                <mc:Fallback>
                  <p:oleObj name="Equation" r:id="rId13" imgW="203040" imgH="21564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191000" y="3505200"/>
                          <a:ext cx="228600" cy="242888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7" name="Straight Connector 26"/>
            <p:cNvCxnSpPr/>
            <p:nvPr/>
          </p:nvCxnSpPr>
          <p:spPr>
            <a:xfrm flipH="1">
              <a:off x="4166061" y="4409126"/>
              <a:ext cx="1050174" cy="10474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triangle"/>
            </a:ln>
            <a:effectLst/>
          </p:spPr>
        </p:cxnSp>
        <p:graphicFrame>
          <p:nvGraphicFramePr>
            <p:cNvPr id="28" name="Object 32"/>
            <p:cNvGraphicFramePr>
              <a:graphicFrameLocks noChangeAspect="1"/>
            </p:cNvGraphicFramePr>
            <p:nvPr/>
          </p:nvGraphicFramePr>
          <p:xfrm>
            <a:off x="4648200" y="4191000"/>
            <a:ext cx="2286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46" name="Equation" r:id="rId15" imgW="215640" imgH="228600" progId="Equation.3">
                    <p:embed/>
                  </p:oleObj>
                </mc:Choice>
                <mc:Fallback>
                  <p:oleObj name="Equation" r:id="rId15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648200" y="4191000"/>
                          <a:ext cx="2286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29" name="Straight Connector 28"/>
            <p:cNvCxnSpPr/>
            <p:nvPr/>
          </p:nvCxnSpPr>
          <p:spPr>
            <a:xfrm flipH="1">
              <a:off x="4174374" y="5104378"/>
              <a:ext cx="1826390" cy="9335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triangle"/>
            </a:ln>
            <a:effectLst/>
          </p:spPr>
        </p:cxnSp>
        <p:graphicFrame>
          <p:nvGraphicFramePr>
            <p:cNvPr id="30" name="Object 33"/>
            <p:cNvGraphicFramePr>
              <a:graphicFrameLocks noChangeAspect="1"/>
            </p:cNvGraphicFramePr>
            <p:nvPr/>
          </p:nvGraphicFramePr>
          <p:xfrm>
            <a:off x="4953000" y="4876800"/>
            <a:ext cx="2286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47" name="Equation" r:id="rId17" imgW="215640" imgH="228600" progId="Equation.3">
                    <p:embed/>
                  </p:oleObj>
                </mc:Choice>
                <mc:Fallback>
                  <p:oleObj name="Equation" r:id="rId17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1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3000" y="4876800"/>
                          <a:ext cx="2286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cxnSp>
          <p:nvCxnSpPr>
            <p:cNvPr id="31" name="Straight Connector 30"/>
            <p:cNvCxnSpPr/>
            <p:nvPr/>
          </p:nvCxnSpPr>
          <p:spPr>
            <a:xfrm flipH="1">
              <a:off x="4166061" y="5753423"/>
              <a:ext cx="2584897" cy="21151"/>
            </a:xfrm>
            <a:prstGeom prst="line">
              <a:avLst/>
            </a:prstGeom>
            <a:noFill/>
            <a:ln w="9525" cap="flat" cmpd="sng" algn="ctr">
              <a:solidFill>
                <a:srgbClr val="4F81BD">
                  <a:shade val="95000"/>
                  <a:satMod val="105000"/>
                </a:srgbClr>
              </a:solidFill>
              <a:prstDash val="solid"/>
              <a:headEnd type="triangle"/>
              <a:tailEnd type="triangle"/>
            </a:ln>
            <a:effectLst/>
          </p:spPr>
        </p:cxnSp>
        <p:graphicFrame>
          <p:nvGraphicFramePr>
            <p:cNvPr id="32" name="Object 34"/>
            <p:cNvGraphicFramePr>
              <a:graphicFrameLocks noChangeAspect="1"/>
            </p:cNvGraphicFramePr>
            <p:nvPr/>
          </p:nvGraphicFramePr>
          <p:xfrm>
            <a:off x="5478087" y="5536278"/>
            <a:ext cx="2286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48" name="Equation" r:id="rId19" imgW="215640" imgH="228600" progId="Equation.3">
                    <p:embed/>
                  </p:oleObj>
                </mc:Choice>
                <mc:Fallback>
                  <p:oleObj name="Equation" r:id="rId19" imgW="21564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478087" y="5536278"/>
                          <a:ext cx="2286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6" name="Object 39"/>
            <p:cNvGraphicFramePr>
              <a:graphicFrameLocks noChangeAspect="1"/>
            </p:cNvGraphicFramePr>
            <p:nvPr/>
          </p:nvGraphicFramePr>
          <p:xfrm>
            <a:off x="1295400" y="60960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49" name="Equation" r:id="rId21" imgW="545760" imgH="241200" progId="Equation.3">
                    <p:embed/>
                  </p:oleObj>
                </mc:Choice>
                <mc:Fallback>
                  <p:oleObj name="Equation" r:id="rId21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295400" y="60960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7" name="Object 40"/>
            <p:cNvGraphicFramePr>
              <a:graphicFrameLocks noChangeAspect="1"/>
            </p:cNvGraphicFramePr>
            <p:nvPr/>
          </p:nvGraphicFramePr>
          <p:xfrm>
            <a:off x="1905000" y="60960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50" name="Equation" r:id="rId23" imgW="545760" imgH="241200" progId="Equation.3">
                    <p:embed/>
                  </p:oleObj>
                </mc:Choice>
                <mc:Fallback>
                  <p:oleObj name="Equation" r:id="rId23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905000" y="60960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8" name="Object 41"/>
            <p:cNvGraphicFramePr>
              <a:graphicFrameLocks noChangeAspect="1"/>
            </p:cNvGraphicFramePr>
            <p:nvPr/>
          </p:nvGraphicFramePr>
          <p:xfrm>
            <a:off x="2743200" y="60960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51" name="Equation" r:id="rId25" imgW="545760" imgH="241200" progId="Equation.3">
                    <p:embed/>
                  </p:oleObj>
                </mc:Choice>
                <mc:Fallback>
                  <p:oleObj name="Equation" r:id="rId25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2743200" y="60960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9" name="Object 42"/>
            <p:cNvGraphicFramePr>
              <a:graphicFrameLocks noChangeAspect="1"/>
            </p:cNvGraphicFramePr>
            <p:nvPr/>
          </p:nvGraphicFramePr>
          <p:xfrm>
            <a:off x="3581400" y="6096000"/>
            <a:ext cx="533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52" name="Equation" r:id="rId27" imgW="533160" imgH="241200" progId="Equation.3">
                    <p:embed/>
                  </p:oleObj>
                </mc:Choice>
                <mc:Fallback>
                  <p:oleObj name="Equation" r:id="rId27" imgW="533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3581400" y="6096000"/>
                          <a:ext cx="533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0" name="Object 43"/>
            <p:cNvGraphicFramePr>
              <a:graphicFrameLocks noChangeAspect="1"/>
            </p:cNvGraphicFramePr>
            <p:nvPr/>
          </p:nvGraphicFramePr>
          <p:xfrm>
            <a:off x="4267200" y="6096000"/>
            <a:ext cx="533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53" name="Equation" r:id="rId29" imgW="533160" imgH="241200" progId="Equation.3">
                    <p:embed/>
                  </p:oleObj>
                </mc:Choice>
                <mc:Fallback>
                  <p:oleObj name="Equation" r:id="rId29" imgW="533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267200" y="6096000"/>
                          <a:ext cx="533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1" name="Object 44"/>
            <p:cNvGraphicFramePr>
              <a:graphicFrameLocks noChangeAspect="1"/>
            </p:cNvGraphicFramePr>
            <p:nvPr/>
          </p:nvGraphicFramePr>
          <p:xfrm>
            <a:off x="4953000" y="60960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54" name="Equation" r:id="rId31" imgW="545760" imgH="241200" progId="Equation.3">
                    <p:embed/>
                  </p:oleObj>
                </mc:Choice>
                <mc:Fallback>
                  <p:oleObj name="Equation" r:id="rId31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4953000" y="60960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2" name="Object 45"/>
            <p:cNvGraphicFramePr>
              <a:graphicFrameLocks noChangeAspect="1"/>
            </p:cNvGraphicFramePr>
            <p:nvPr/>
          </p:nvGraphicFramePr>
          <p:xfrm>
            <a:off x="5715000" y="60960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55" name="Equation" r:id="rId33" imgW="545760" imgH="241200" progId="Equation.3">
                    <p:embed/>
                  </p:oleObj>
                </mc:Choice>
                <mc:Fallback>
                  <p:oleObj name="Equation" r:id="rId33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5000" y="60960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3" name="Object 46"/>
            <p:cNvGraphicFramePr>
              <a:graphicFrameLocks noChangeAspect="1"/>
            </p:cNvGraphicFramePr>
            <p:nvPr/>
          </p:nvGraphicFramePr>
          <p:xfrm>
            <a:off x="6477000" y="60960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56" name="Equation" r:id="rId35" imgW="545760" imgH="241200" progId="Equation.3">
                    <p:embed/>
                  </p:oleObj>
                </mc:Choice>
                <mc:Fallback>
                  <p:oleObj name="Equation" r:id="rId35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6477000" y="60960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4" name="Object 47"/>
            <p:cNvGraphicFramePr>
              <a:graphicFrameLocks noChangeAspect="1"/>
            </p:cNvGraphicFramePr>
            <p:nvPr/>
          </p:nvGraphicFramePr>
          <p:xfrm>
            <a:off x="152400" y="57150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57" name="Equation" r:id="rId37" imgW="545760" imgH="241200" progId="Equation.3">
                    <p:embed/>
                  </p:oleObj>
                </mc:Choice>
                <mc:Fallback>
                  <p:oleObj name="Equation" r:id="rId37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57150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5" name="Object 48"/>
            <p:cNvGraphicFramePr>
              <a:graphicFrameLocks noChangeAspect="1"/>
            </p:cNvGraphicFramePr>
            <p:nvPr/>
          </p:nvGraphicFramePr>
          <p:xfrm>
            <a:off x="152400" y="50292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58" name="Equation" r:id="rId38" imgW="545760" imgH="241200" progId="Equation.3">
                    <p:embed/>
                  </p:oleObj>
                </mc:Choice>
                <mc:Fallback>
                  <p:oleObj name="Equation" r:id="rId38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50292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6" name="Object 49"/>
            <p:cNvGraphicFramePr>
              <a:graphicFrameLocks noChangeAspect="1"/>
            </p:cNvGraphicFramePr>
            <p:nvPr/>
          </p:nvGraphicFramePr>
          <p:xfrm>
            <a:off x="152400" y="43434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59" name="Equation" r:id="rId39" imgW="545760" imgH="241200" progId="Equation.3">
                    <p:embed/>
                  </p:oleObj>
                </mc:Choice>
                <mc:Fallback>
                  <p:oleObj name="Equation" r:id="rId39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43434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7" name="Object 50"/>
            <p:cNvGraphicFramePr>
              <a:graphicFrameLocks noChangeAspect="1"/>
            </p:cNvGraphicFramePr>
            <p:nvPr/>
          </p:nvGraphicFramePr>
          <p:xfrm>
            <a:off x="152400" y="3657600"/>
            <a:ext cx="533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60" name="Equation" r:id="rId40" imgW="533160" imgH="241200" progId="Equation.3">
                    <p:embed/>
                  </p:oleObj>
                </mc:Choice>
                <mc:Fallback>
                  <p:oleObj name="Equation" r:id="rId40" imgW="533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3657600"/>
                          <a:ext cx="533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8" name="Object 51"/>
            <p:cNvGraphicFramePr>
              <a:graphicFrameLocks noChangeAspect="1"/>
            </p:cNvGraphicFramePr>
            <p:nvPr/>
          </p:nvGraphicFramePr>
          <p:xfrm>
            <a:off x="152400" y="2971800"/>
            <a:ext cx="533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61" name="Equation" r:id="rId41" imgW="533160" imgH="241200" progId="Equation.3">
                    <p:embed/>
                  </p:oleObj>
                </mc:Choice>
                <mc:Fallback>
                  <p:oleObj name="Equation" r:id="rId41" imgW="5331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2971800"/>
                          <a:ext cx="533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49" name="Object 52"/>
            <p:cNvGraphicFramePr>
              <a:graphicFrameLocks noChangeAspect="1"/>
            </p:cNvGraphicFramePr>
            <p:nvPr/>
          </p:nvGraphicFramePr>
          <p:xfrm>
            <a:off x="152400" y="23622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62" name="Equation" r:id="rId42" imgW="545760" imgH="241200" progId="Equation.3">
                    <p:embed/>
                  </p:oleObj>
                </mc:Choice>
                <mc:Fallback>
                  <p:oleObj name="Equation" r:id="rId42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23622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0" name="Object 53"/>
            <p:cNvGraphicFramePr>
              <a:graphicFrameLocks noChangeAspect="1"/>
            </p:cNvGraphicFramePr>
            <p:nvPr/>
          </p:nvGraphicFramePr>
          <p:xfrm>
            <a:off x="152400" y="16764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63" name="Equation" r:id="rId43" imgW="545760" imgH="241200" progId="Equation.3">
                    <p:embed/>
                  </p:oleObj>
                </mc:Choice>
                <mc:Fallback>
                  <p:oleObj name="Equation" r:id="rId43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16764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51" name="Object 54"/>
            <p:cNvGraphicFramePr>
              <a:graphicFrameLocks noChangeAspect="1"/>
            </p:cNvGraphicFramePr>
            <p:nvPr/>
          </p:nvGraphicFramePr>
          <p:xfrm>
            <a:off x="152400" y="990600"/>
            <a:ext cx="5461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64" name="Equation" r:id="rId44" imgW="545760" imgH="241200" progId="Equation.3">
                    <p:embed/>
                  </p:oleObj>
                </mc:Choice>
                <mc:Fallback>
                  <p:oleObj name="Equation" r:id="rId44" imgW="54576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52400" y="990600"/>
                          <a:ext cx="5461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3" name="Object 35"/>
            <p:cNvGraphicFramePr>
              <a:graphicFrameLocks noChangeAspect="1"/>
            </p:cNvGraphicFramePr>
            <p:nvPr/>
          </p:nvGraphicFramePr>
          <p:xfrm>
            <a:off x="5715000" y="3962400"/>
            <a:ext cx="5969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65" name="Equation" r:id="rId45" imgW="596880" imgH="228600" progId="Equation.3">
                    <p:embed/>
                  </p:oleObj>
                </mc:Choice>
                <mc:Fallback>
                  <p:oleObj name="Equation" r:id="rId45" imgW="5968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5000" y="3962400"/>
                          <a:ext cx="5969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4" name="Object 36"/>
            <p:cNvGraphicFramePr>
              <a:graphicFrameLocks noChangeAspect="1"/>
            </p:cNvGraphicFramePr>
            <p:nvPr/>
          </p:nvGraphicFramePr>
          <p:xfrm>
            <a:off x="5715000" y="4648200"/>
            <a:ext cx="6096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66" name="Equation" r:id="rId47" imgW="609480" imgH="228600" progId="Equation.3">
                    <p:embed/>
                  </p:oleObj>
                </mc:Choice>
                <mc:Fallback>
                  <p:oleObj name="Equation" r:id="rId47" imgW="6094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15000" y="4648200"/>
                          <a:ext cx="6096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35" name="Object 37"/>
            <p:cNvGraphicFramePr>
              <a:graphicFrameLocks noChangeAspect="1"/>
            </p:cNvGraphicFramePr>
            <p:nvPr/>
          </p:nvGraphicFramePr>
          <p:xfrm>
            <a:off x="5791200" y="5360322"/>
            <a:ext cx="6223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6367" name="Equation" r:id="rId49" imgW="622080" imgH="228600" progId="Equation.3">
                    <p:embed/>
                  </p:oleObj>
                </mc:Choice>
                <mc:Fallback>
                  <p:oleObj name="Equation" r:id="rId49" imgW="62208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5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5791200" y="5360322"/>
                          <a:ext cx="622300" cy="2286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graphicFrame>
        <p:nvGraphicFramePr>
          <p:cNvPr id="160" name="Object 55"/>
          <p:cNvGraphicFramePr>
            <a:graphicFrameLocks noChangeAspect="1"/>
          </p:cNvGraphicFramePr>
          <p:nvPr>
            <p:extLst/>
          </p:nvPr>
        </p:nvGraphicFramePr>
        <p:xfrm>
          <a:off x="6952384" y="1619573"/>
          <a:ext cx="2097232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68" name="Equation" r:id="rId51" imgW="1638300" imgH="419100" progId="Equation.3">
                  <p:embed/>
                </p:oleObj>
              </mc:Choice>
              <mc:Fallback>
                <p:oleObj name="Equation" r:id="rId51" imgW="16383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52384" y="1619573"/>
                        <a:ext cx="2097232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1" name="Object 57"/>
          <p:cNvGraphicFramePr>
            <a:graphicFrameLocks noChangeAspect="1"/>
          </p:cNvGraphicFramePr>
          <p:nvPr>
            <p:extLst/>
          </p:nvPr>
        </p:nvGraphicFramePr>
        <p:xfrm>
          <a:off x="6966239" y="2381573"/>
          <a:ext cx="824345" cy="5334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6369" name="Equation" r:id="rId53" imgW="647700" imgH="419100" progId="Equation.3">
                  <p:embed/>
                </p:oleObj>
              </mc:Choice>
              <mc:Fallback>
                <p:oleObj name="Equation" r:id="rId53" imgW="647700" imgH="41910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6966239" y="2381573"/>
                        <a:ext cx="824345" cy="5334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8734676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r>
              <a:rPr lang="en-US" altLang="zh-CN" smtClean="0"/>
              <a:t>May 2019</a:t>
            </a:r>
            <a:endParaRPr lang="en-GB"/>
          </a:p>
        </p:txBody>
      </p:sp>
      <p:grpSp>
        <p:nvGrpSpPr>
          <p:cNvPr id="3" name="Group 2"/>
          <p:cNvGrpSpPr/>
          <p:nvPr/>
        </p:nvGrpSpPr>
        <p:grpSpPr>
          <a:xfrm>
            <a:off x="1143000" y="838200"/>
            <a:ext cx="6620691" cy="5253438"/>
            <a:chOff x="1133304" y="76200"/>
            <a:chExt cx="7610646" cy="6409113"/>
          </a:xfrm>
        </p:grpSpPr>
        <p:grpSp>
          <p:nvGrpSpPr>
            <p:cNvPr id="4" name="Group 3"/>
            <p:cNvGrpSpPr/>
            <p:nvPr/>
          </p:nvGrpSpPr>
          <p:grpSpPr>
            <a:xfrm>
              <a:off x="7924800" y="84513"/>
              <a:ext cx="84513" cy="6400800"/>
              <a:chOff x="1237209" y="110835"/>
              <a:chExt cx="84513" cy="6400800"/>
            </a:xfrm>
          </p:grpSpPr>
          <p:cxnSp>
            <p:nvCxnSpPr>
              <p:cNvPr id="126" name="Straight Connector 125"/>
              <p:cNvCxnSpPr/>
              <p:nvPr/>
            </p:nvCxnSpPr>
            <p:spPr>
              <a:xfrm>
                <a:off x="1288470" y="110835"/>
                <a:ext cx="0" cy="640080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grpSp>
            <p:nvGrpSpPr>
              <p:cNvPr id="127" name="Group 104"/>
              <p:cNvGrpSpPr/>
              <p:nvPr/>
            </p:nvGrpSpPr>
            <p:grpSpPr>
              <a:xfrm>
                <a:off x="1238592" y="1043244"/>
                <a:ext cx="83130" cy="2014452"/>
                <a:chOff x="4386348" y="482139"/>
                <a:chExt cx="83130" cy="2014452"/>
              </a:xfrm>
            </p:grpSpPr>
            <p:cxnSp>
              <p:nvCxnSpPr>
                <p:cNvPr id="133" name="Straight Connector 37"/>
                <p:cNvCxnSpPr/>
                <p:nvPr/>
              </p:nvCxnSpPr>
              <p:spPr>
                <a:xfrm>
                  <a:off x="4393278" y="482139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34" name="Straight Connector 104"/>
                <p:cNvCxnSpPr/>
                <p:nvPr/>
              </p:nvCxnSpPr>
              <p:spPr>
                <a:xfrm>
                  <a:off x="4386348" y="1151313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35" name="Straight Connector 105"/>
                <p:cNvCxnSpPr/>
                <p:nvPr/>
              </p:nvCxnSpPr>
              <p:spPr>
                <a:xfrm>
                  <a:off x="4386348" y="1863435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36" name="Straight Connector 106"/>
                <p:cNvCxnSpPr/>
                <p:nvPr/>
              </p:nvCxnSpPr>
              <p:spPr>
                <a:xfrm>
                  <a:off x="4386348" y="2496591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128" name="Group 105"/>
              <p:cNvGrpSpPr/>
              <p:nvPr/>
            </p:nvGrpSpPr>
            <p:grpSpPr>
              <a:xfrm>
                <a:off x="1237209" y="3717174"/>
                <a:ext cx="83130" cy="2014452"/>
                <a:chOff x="4386348" y="482139"/>
                <a:chExt cx="83130" cy="2014452"/>
              </a:xfrm>
            </p:grpSpPr>
            <p:cxnSp>
              <p:nvCxnSpPr>
                <p:cNvPr id="129" name="Straight Connector 128"/>
                <p:cNvCxnSpPr/>
                <p:nvPr/>
              </p:nvCxnSpPr>
              <p:spPr>
                <a:xfrm>
                  <a:off x="4393278" y="482139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30" name="Straight Connector 129"/>
                <p:cNvCxnSpPr/>
                <p:nvPr/>
              </p:nvCxnSpPr>
              <p:spPr>
                <a:xfrm>
                  <a:off x="4386348" y="1151313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31" name="Straight Connector 130"/>
                <p:cNvCxnSpPr/>
                <p:nvPr/>
              </p:nvCxnSpPr>
              <p:spPr>
                <a:xfrm>
                  <a:off x="4386348" y="1863435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132" name="Straight Connector 131"/>
                <p:cNvCxnSpPr/>
                <p:nvPr/>
              </p:nvCxnSpPr>
              <p:spPr>
                <a:xfrm>
                  <a:off x="4386348" y="2496591"/>
                  <a:ext cx="76200" cy="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</p:grpSp>
        <p:grpSp>
          <p:nvGrpSpPr>
            <p:cNvPr id="5" name="Group 69"/>
            <p:cNvGrpSpPr/>
            <p:nvPr/>
          </p:nvGrpSpPr>
          <p:grpSpPr>
            <a:xfrm>
              <a:off x="1982583" y="1033548"/>
              <a:ext cx="2310939" cy="2032461"/>
              <a:chOff x="1295400" y="482139"/>
              <a:chExt cx="2310939" cy="2032461"/>
            </a:xfrm>
          </p:grpSpPr>
          <p:grpSp>
            <p:nvGrpSpPr>
              <p:cNvPr id="104" name="Group 57"/>
              <p:cNvGrpSpPr/>
              <p:nvPr/>
            </p:nvGrpSpPr>
            <p:grpSpPr>
              <a:xfrm>
                <a:off x="1295400" y="482139"/>
                <a:ext cx="2310939" cy="685800"/>
                <a:chOff x="1354974" y="381000"/>
                <a:chExt cx="2310939" cy="685800"/>
              </a:xfrm>
            </p:grpSpPr>
            <p:grpSp>
              <p:nvGrpSpPr>
                <p:cNvPr id="116" name="Group 49"/>
                <p:cNvGrpSpPr/>
                <p:nvPr/>
              </p:nvGrpSpPr>
              <p:grpSpPr>
                <a:xfrm>
                  <a:off x="1354974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122" name="Oval 14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3" name="Oval 15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4" name="Oval 16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5" name="Oval 17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17" name="Group 50"/>
                <p:cNvGrpSpPr/>
                <p:nvPr/>
              </p:nvGrpSpPr>
              <p:grpSpPr>
                <a:xfrm>
                  <a:off x="2895600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118" name="Oval 117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9" name="Oval 118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0" name="Oval 53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21" name="Oval 54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105" name="Group 58"/>
              <p:cNvGrpSpPr/>
              <p:nvPr/>
            </p:nvGrpSpPr>
            <p:grpSpPr>
              <a:xfrm>
                <a:off x="1295400" y="1828800"/>
                <a:ext cx="2310939" cy="685800"/>
                <a:chOff x="1354974" y="381000"/>
                <a:chExt cx="2310939" cy="685800"/>
              </a:xfrm>
            </p:grpSpPr>
            <p:grpSp>
              <p:nvGrpSpPr>
                <p:cNvPr id="106" name="Group 49"/>
                <p:cNvGrpSpPr/>
                <p:nvPr/>
              </p:nvGrpSpPr>
              <p:grpSpPr>
                <a:xfrm>
                  <a:off x="1354974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112" name="Oval 65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3" name="Oval 66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4" name="Oval 113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5" name="Oval 114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107" name="Group 50"/>
                <p:cNvGrpSpPr/>
                <p:nvPr/>
              </p:nvGrpSpPr>
              <p:grpSpPr>
                <a:xfrm>
                  <a:off x="2895600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108" name="Oval 107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9" name="Oval 108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0" name="Oval 109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11" name="Oval 110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6" name="Group 70"/>
            <p:cNvGrpSpPr/>
            <p:nvPr/>
          </p:nvGrpSpPr>
          <p:grpSpPr>
            <a:xfrm>
              <a:off x="4954383" y="1025235"/>
              <a:ext cx="2310939" cy="2032461"/>
              <a:chOff x="1295400" y="482139"/>
              <a:chExt cx="2310939" cy="2032461"/>
            </a:xfrm>
          </p:grpSpPr>
          <p:grpSp>
            <p:nvGrpSpPr>
              <p:cNvPr id="82" name="Group 57"/>
              <p:cNvGrpSpPr/>
              <p:nvPr/>
            </p:nvGrpSpPr>
            <p:grpSpPr>
              <a:xfrm>
                <a:off x="1295400" y="482139"/>
                <a:ext cx="2310939" cy="685800"/>
                <a:chOff x="1354974" y="381000"/>
                <a:chExt cx="2310939" cy="685800"/>
              </a:xfrm>
            </p:grpSpPr>
            <p:grpSp>
              <p:nvGrpSpPr>
                <p:cNvPr id="94" name="Group 49"/>
                <p:cNvGrpSpPr/>
                <p:nvPr/>
              </p:nvGrpSpPr>
              <p:grpSpPr>
                <a:xfrm>
                  <a:off x="1354974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100" name="Oval 14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1" name="Oval 15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2" name="Oval 101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103" name="Oval 102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95" name="Group 50"/>
                <p:cNvGrpSpPr/>
                <p:nvPr/>
              </p:nvGrpSpPr>
              <p:grpSpPr>
                <a:xfrm>
                  <a:off x="2895600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96" name="Oval 95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7" name="Oval 96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8" name="Oval 87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9" name="Oval 88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83" name="Group 58"/>
              <p:cNvGrpSpPr/>
              <p:nvPr/>
            </p:nvGrpSpPr>
            <p:grpSpPr>
              <a:xfrm>
                <a:off x="1295400" y="1828800"/>
                <a:ext cx="2310939" cy="685800"/>
                <a:chOff x="1354974" y="381000"/>
                <a:chExt cx="2310939" cy="685800"/>
              </a:xfrm>
            </p:grpSpPr>
            <p:grpSp>
              <p:nvGrpSpPr>
                <p:cNvPr id="84" name="Group 49"/>
                <p:cNvGrpSpPr/>
                <p:nvPr/>
              </p:nvGrpSpPr>
              <p:grpSpPr>
                <a:xfrm>
                  <a:off x="1354974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90" name="Oval 89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1" name="Oval 90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2" name="Oval 91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93" name="Oval 92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85" name="Group 50"/>
                <p:cNvGrpSpPr/>
                <p:nvPr/>
              </p:nvGrpSpPr>
              <p:grpSpPr>
                <a:xfrm>
                  <a:off x="2895600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86" name="Oval 75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7" name="Oval 76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8" name="Oval 77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9" name="Oval 78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7" name="Group 110"/>
            <p:cNvGrpSpPr/>
            <p:nvPr/>
          </p:nvGrpSpPr>
          <p:grpSpPr>
            <a:xfrm>
              <a:off x="2007522" y="3700548"/>
              <a:ext cx="2310939" cy="2032461"/>
              <a:chOff x="1295400" y="482139"/>
              <a:chExt cx="2310939" cy="2032461"/>
            </a:xfrm>
          </p:grpSpPr>
          <p:grpSp>
            <p:nvGrpSpPr>
              <p:cNvPr id="60" name="Group 57"/>
              <p:cNvGrpSpPr/>
              <p:nvPr/>
            </p:nvGrpSpPr>
            <p:grpSpPr>
              <a:xfrm>
                <a:off x="1295400" y="482139"/>
                <a:ext cx="2310939" cy="685800"/>
                <a:chOff x="1354974" y="381000"/>
                <a:chExt cx="2310939" cy="685800"/>
              </a:xfrm>
            </p:grpSpPr>
            <p:grpSp>
              <p:nvGrpSpPr>
                <p:cNvPr id="72" name="Group 49"/>
                <p:cNvGrpSpPr/>
                <p:nvPr/>
              </p:nvGrpSpPr>
              <p:grpSpPr>
                <a:xfrm>
                  <a:off x="1354974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78" name="Oval 14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9" name="Oval 15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0" name="Oval 79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81" name="Oval 80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73" name="Group 50"/>
                <p:cNvGrpSpPr/>
                <p:nvPr/>
              </p:nvGrpSpPr>
              <p:grpSpPr>
                <a:xfrm>
                  <a:off x="2895600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74" name="Oval 73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5" name="Oval 74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6" name="Oval 93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7" name="Oval 94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61" name="Group 58"/>
              <p:cNvGrpSpPr/>
              <p:nvPr/>
            </p:nvGrpSpPr>
            <p:grpSpPr>
              <a:xfrm>
                <a:off x="1295400" y="1828800"/>
                <a:ext cx="2310939" cy="685800"/>
                <a:chOff x="1354974" y="381000"/>
                <a:chExt cx="2310939" cy="685800"/>
              </a:xfrm>
            </p:grpSpPr>
            <p:grpSp>
              <p:nvGrpSpPr>
                <p:cNvPr id="62" name="Group 49"/>
                <p:cNvGrpSpPr/>
                <p:nvPr/>
              </p:nvGrpSpPr>
              <p:grpSpPr>
                <a:xfrm>
                  <a:off x="1354974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68" name="Oval 67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9" name="Oval 68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0" name="Oval 69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71" name="Oval 70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63" name="Group 50"/>
                <p:cNvGrpSpPr/>
                <p:nvPr/>
              </p:nvGrpSpPr>
              <p:grpSpPr>
                <a:xfrm>
                  <a:off x="2895600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64" name="Oval 81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5" name="Oval 82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6" name="Oval 83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67" name="Oval 84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grpSp>
          <p:nvGrpSpPr>
            <p:cNvPr id="8" name="Group 133"/>
            <p:cNvGrpSpPr/>
            <p:nvPr/>
          </p:nvGrpSpPr>
          <p:grpSpPr>
            <a:xfrm>
              <a:off x="4954383" y="3701931"/>
              <a:ext cx="2310939" cy="2032461"/>
              <a:chOff x="1295400" y="482139"/>
              <a:chExt cx="2310939" cy="2032461"/>
            </a:xfrm>
          </p:grpSpPr>
          <p:grpSp>
            <p:nvGrpSpPr>
              <p:cNvPr id="38" name="Group 57"/>
              <p:cNvGrpSpPr/>
              <p:nvPr/>
            </p:nvGrpSpPr>
            <p:grpSpPr>
              <a:xfrm>
                <a:off x="1295400" y="482139"/>
                <a:ext cx="2310939" cy="685800"/>
                <a:chOff x="1354974" y="381000"/>
                <a:chExt cx="2310939" cy="685800"/>
              </a:xfrm>
            </p:grpSpPr>
            <p:grpSp>
              <p:nvGrpSpPr>
                <p:cNvPr id="50" name="Group 49"/>
                <p:cNvGrpSpPr/>
                <p:nvPr/>
              </p:nvGrpSpPr>
              <p:grpSpPr>
                <a:xfrm>
                  <a:off x="1354974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56" name="Oval 14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7" name="Oval 15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8" name="Oval 57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9" name="Oval 58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51" name="Group 50"/>
                <p:cNvGrpSpPr/>
                <p:nvPr/>
              </p:nvGrpSpPr>
              <p:grpSpPr>
                <a:xfrm>
                  <a:off x="2895600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52" name="Oval 51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3" name="Oval 52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4" name="Oval 71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55" name="Oval 72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  <p:grpSp>
            <p:nvGrpSpPr>
              <p:cNvPr id="39" name="Group 58"/>
              <p:cNvGrpSpPr/>
              <p:nvPr/>
            </p:nvGrpSpPr>
            <p:grpSpPr>
              <a:xfrm>
                <a:off x="1295400" y="1828800"/>
                <a:ext cx="2310939" cy="685800"/>
                <a:chOff x="1354974" y="381000"/>
                <a:chExt cx="2310939" cy="685800"/>
              </a:xfrm>
            </p:grpSpPr>
            <p:grpSp>
              <p:nvGrpSpPr>
                <p:cNvPr id="40" name="Group 49"/>
                <p:cNvGrpSpPr/>
                <p:nvPr/>
              </p:nvGrpSpPr>
              <p:grpSpPr>
                <a:xfrm>
                  <a:off x="1354974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46" name="Oval 45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7" name="Oval 46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8" name="Oval 47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9" name="Oval 48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  <p:grpSp>
              <p:nvGrpSpPr>
                <p:cNvPr id="41" name="Group 50"/>
                <p:cNvGrpSpPr/>
                <p:nvPr/>
              </p:nvGrpSpPr>
              <p:grpSpPr>
                <a:xfrm>
                  <a:off x="2895600" y="381000"/>
                  <a:ext cx="770313" cy="685800"/>
                  <a:chOff x="1676400" y="762000"/>
                  <a:chExt cx="1456113" cy="1295400"/>
                </a:xfrm>
              </p:grpSpPr>
              <p:sp>
                <p:nvSpPr>
                  <p:cNvPr id="42" name="Oval 59"/>
                  <p:cNvSpPr/>
                  <p:nvPr/>
                </p:nvSpPr>
                <p:spPr>
                  <a:xfrm>
                    <a:off x="30480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3" name="Oval 60"/>
                  <p:cNvSpPr/>
                  <p:nvPr/>
                </p:nvSpPr>
                <p:spPr>
                  <a:xfrm>
                    <a:off x="1676400" y="7620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4" name="Oval 61"/>
                  <p:cNvSpPr/>
                  <p:nvPr/>
                </p:nvSpPr>
                <p:spPr>
                  <a:xfrm>
                    <a:off x="30563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  <p:sp>
                <p:nvSpPr>
                  <p:cNvPr id="45" name="Oval 62"/>
                  <p:cNvSpPr/>
                  <p:nvPr/>
                </p:nvSpPr>
                <p:spPr>
                  <a:xfrm>
                    <a:off x="1684713" y="1981200"/>
                    <a:ext cx="76200" cy="76200"/>
                  </a:xfrm>
                  <a:prstGeom prst="ellipse">
                    <a:avLst/>
                  </a:prstGeom>
                  <a:solidFill>
                    <a:srgbClr val="4F81BD"/>
                  </a:solidFill>
                  <a:ln w="25400" cap="flat" cmpd="sng" algn="ctr">
                    <a:solidFill>
                      <a:srgbClr val="4F81BD">
                        <a:shade val="50000"/>
                      </a:srgbClr>
                    </a:solidFill>
                    <a:prstDash val="solid"/>
                  </a:ln>
                  <a:effectLst/>
                </p:spPr>
                <p:txBody>
                  <a:bodyPr rtlCol="0" anchor="ctr"/>
                  <a:lstStyle/>
                  <a:p>
                    <a:pPr marL="0" marR="0" lvl="0" indent="0" algn="ctr" defTabSz="914400" eaLnBrk="1" fontAlgn="auto" latinLnBrk="0" hangingPunct="1">
                      <a:lnSpc>
                        <a:spcPct val="100000"/>
                      </a:lnSpc>
                      <a:spcBef>
                        <a:spcPts val="0"/>
                      </a:spcBef>
                      <a:spcAft>
                        <a:spcPts val="0"/>
                      </a:spcAft>
                      <a:buClrTx/>
                      <a:buSzTx/>
                      <a:buFontTx/>
                      <a:buNone/>
                      <a:tabLst/>
                      <a:defRPr/>
                    </a:pPr>
                    <a:endParaRPr kumimoji="0" lang="en-US" sz="1800" b="0" i="0" u="none" strike="noStrike" kern="0" cap="none" spc="0" normalizeH="0" baseline="0" noProof="0" smtClean="0">
                      <a:ln>
                        <a:noFill/>
                      </a:ln>
                      <a:solidFill>
                        <a:prstClr val="white"/>
                      </a:solidFill>
                      <a:effectLst/>
                      <a:uLnTx/>
                      <a:uFillTx/>
                      <a:latin typeface="Calibri"/>
                      <a:ea typeface="+mn-ea"/>
                      <a:cs typeface="+mn-cs"/>
                    </a:endParaRPr>
                  </a:p>
                </p:txBody>
              </p:sp>
            </p:grpSp>
          </p:grpSp>
        </p:grpSp>
        <p:graphicFrame>
          <p:nvGraphicFramePr>
            <p:cNvPr id="9" name="Object 30"/>
            <p:cNvGraphicFramePr>
              <a:graphicFrameLocks noChangeAspect="1"/>
            </p:cNvGraphicFramePr>
            <p:nvPr/>
          </p:nvGraphicFramePr>
          <p:xfrm>
            <a:off x="1371600" y="2514600"/>
            <a:ext cx="1320800" cy="2286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960" name="Equation" r:id="rId3" imgW="965160" imgH="228600" progId="Equation.3">
                    <p:embed/>
                  </p:oleObj>
                </mc:Choice>
                <mc:Fallback>
                  <p:oleObj name="Equation" r:id="rId3" imgW="965160" imgH="2286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1371600" y="2514600"/>
                          <a:ext cx="1320800" cy="228600"/>
                        </a:xfrm>
                        <a:prstGeom prst="rect">
                          <a:avLst/>
                        </a:prstGeom>
                        <a:noFill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rgbClr val="FFFFFF"/>
                              </a:solidFill>
                            </a14:hiddenFill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pSp>
          <p:nvGrpSpPr>
            <p:cNvPr id="10" name="Group 9"/>
            <p:cNvGrpSpPr/>
            <p:nvPr/>
          </p:nvGrpSpPr>
          <p:grpSpPr>
            <a:xfrm>
              <a:off x="1133304" y="76200"/>
              <a:ext cx="7315200" cy="357444"/>
              <a:chOff x="1169322" y="6054435"/>
              <a:chExt cx="7315200" cy="357444"/>
            </a:xfrm>
          </p:grpSpPr>
          <p:cxnSp>
            <p:nvCxnSpPr>
              <p:cNvPr id="19" name="Straight Connector 18"/>
              <p:cNvCxnSpPr/>
              <p:nvPr/>
            </p:nvCxnSpPr>
            <p:spPr>
              <a:xfrm>
                <a:off x="1169322" y="6367548"/>
                <a:ext cx="7315200" cy="0"/>
              </a:xfrm>
              <a:prstGeom prst="line">
                <a:avLst/>
              </a:prstGeom>
              <a:noFill/>
              <a:ln w="9525" cap="flat" cmpd="sng" algn="ctr">
                <a:solidFill>
                  <a:srgbClr val="4F81BD">
                    <a:shade val="95000"/>
                    <a:satMod val="105000"/>
                  </a:srgbClr>
                </a:solidFill>
                <a:prstDash val="solid"/>
              </a:ln>
              <a:effectLst/>
            </p:spPr>
          </p:cxnSp>
          <p:grpSp>
            <p:nvGrpSpPr>
              <p:cNvPr id="20" name="Group 179"/>
              <p:cNvGrpSpPr/>
              <p:nvPr/>
            </p:nvGrpSpPr>
            <p:grpSpPr>
              <a:xfrm>
                <a:off x="2049087" y="6332913"/>
                <a:ext cx="2269374" cy="78966"/>
                <a:chOff x="1328652" y="3165765"/>
                <a:chExt cx="2269374" cy="78966"/>
              </a:xfrm>
            </p:grpSpPr>
            <p:cxnSp>
              <p:nvCxnSpPr>
                <p:cNvPr id="34" name="Straight Connector 33"/>
                <p:cNvCxnSpPr/>
                <p:nvPr/>
              </p:nvCxnSpPr>
              <p:spPr>
                <a:xfrm>
                  <a:off x="3598026" y="3165765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5" name="Straight Connector 34"/>
                <p:cNvCxnSpPr/>
                <p:nvPr/>
              </p:nvCxnSpPr>
              <p:spPr>
                <a:xfrm>
                  <a:off x="2877591" y="3167148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6" name="Straight Connector 35"/>
                <p:cNvCxnSpPr/>
                <p:nvPr/>
              </p:nvCxnSpPr>
              <p:spPr>
                <a:xfrm>
                  <a:off x="2049087" y="3167148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7" name="Straight Connector 36"/>
                <p:cNvCxnSpPr/>
                <p:nvPr/>
              </p:nvCxnSpPr>
              <p:spPr>
                <a:xfrm>
                  <a:off x="1328652" y="3168531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pSp>
            <p:nvGrpSpPr>
              <p:cNvPr id="21" name="Group 180"/>
              <p:cNvGrpSpPr/>
              <p:nvPr/>
            </p:nvGrpSpPr>
            <p:grpSpPr>
              <a:xfrm>
                <a:off x="4979322" y="6324600"/>
                <a:ext cx="2269374" cy="78966"/>
                <a:chOff x="1328652" y="3165765"/>
                <a:chExt cx="2269374" cy="78966"/>
              </a:xfrm>
            </p:grpSpPr>
            <p:cxnSp>
              <p:nvCxnSpPr>
                <p:cNvPr id="30" name="Straight Connector 29"/>
                <p:cNvCxnSpPr/>
                <p:nvPr/>
              </p:nvCxnSpPr>
              <p:spPr>
                <a:xfrm>
                  <a:off x="3598026" y="3165765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1" name="Straight Connector 30"/>
                <p:cNvCxnSpPr/>
                <p:nvPr/>
              </p:nvCxnSpPr>
              <p:spPr>
                <a:xfrm>
                  <a:off x="2877591" y="3167148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2" name="Straight Connector 31"/>
                <p:cNvCxnSpPr/>
                <p:nvPr/>
              </p:nvCxnSpPr>
              <p:spPr>
                <a:xfrm>
                  <a:off x="2049087" y="3167148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  <p:cxnSp>
              <p:nvCxnSpPr>
                <p:cNvPr id="33" name="Straight Connector 32"/>
                <p:cNvCxnSpPr/>
                <p:nvPr/>
              </p:nvCxnSpPr>
              <p:spPr>
                <a:xfrm>
                  <a:off x="1328652" y="3168531"/>
                  <a:ext cx="0" cy="76200"/>
                </a:xfrm>
                <a:prstGeom prst="line">
                  <a:avLst/>
                </a:prstGeom>
                <a:noFill/>
                <a:ln w="9525" cap="flat" cmpd="sng" algn="ctr">
                  <a:solidFill>
                    <a:srgbClr val="4F81BD">
                      <a:shade val="95000"/>
                      <a:satMod val="105000"/>
                    </a:srgbClr>
                  </a:solidFill>
                  <a:prstDash val="solid"/>
                </a:ln>
                <a:effectLst/>
              </p:spPr>
            </p:cxnSp>
          </p:grpSp>
          <p:graphicFrame>
            <p:nvGraphicFramePr>
              <p:cNvPr id="22" name="Object 39"/>
              <p:cNvGraphicFramePr>
                <a:graphicFrameLocks noChangeAspect="1"/>
              </p:cNvGraphicFramePr>
              <p:nvPr/>
            </p:nvGraphicFramePr>
            <p:xfrm>
              <a:off x="1721943" y="6054435"/>
              <a:ext cx="660400" cy="24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61" name="Equation" r:id="rId5" imgW="660240" imgH="241200" progId="Equation.3">
                      <p:embed/>
                    </p:oleObj>
                  </mc:Choice>
                  <mc:Fallback>
                    <p:oleObj name="Equation" r:id="rId5" imgW="6602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1721943" y="6054435"/>
                            <a:ext cx="660400" cy="241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3" name="Object 40"/>
              <p:cNvGraphicFramePr>
                <a:graphicFrameLocks noChangeAspect="1"/>
              </p:cNvGraphicFramePr>
              <p:nvPr/>
            </p:nvGraphicFramePr>
            <p:xfrm>
              <a:off x="2487118" y="6054435"/>
              <a:ext cx="647700" cy="24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62" name="Equation" r:id="rId7" imgW="647640" imgH="241200" progId="Equation.3">
                      <p:embed/>
                    </p:oleObj>
                  </mc:Choice>
                  <mc:Fallback>
                    <p:oleObj name="Equation" r:id="rId7" imgW="6476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2487118" y="6054435"/>
                            <a:ext cx="647700" cy="241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4" name="Object 41"/>
              <p:cNvGraphicFramePr>
                <a:graphicFrameLocks noChangeAspect="1"/>
              </p:cNvGraphicFramePr>
              <p:nvPr/>
            </p:nvGraphicFramePr>
            <p:xfrm>
              <a:off x="3176093" y="6054435"/>
              <a:ext cx="647700" cy="24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63" name="Equation" r:id="rId9" imgW="647640" imgH="241200" progId="Equation.3">
                      <p:embed/>
                    </p:oleObj>
                  </mc:Choice>
                  <mc:Fallback>
                    <p:oleObj name="Equation" r:id="rId9" imgW="6476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3176093" y="6054435"/>
                            <a:ext cx="647700" cy="241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5" name="Object 42"/>
              <p:cNvGraphicFramePr>
                <a:graphicFrameLocks noChangeAspect="1"/>
              </p:cNvGraphicFramePr>
              <p:nvPr/>
            </p:nvGraphicFramePr>
            <p:xfrm>
              <a:off x="4014293" y="6054435"/>
              <a:ext cx="635000" cy="24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64" name="Equation" r:id="rId11" imgW="634680" imgH="241200" progId="Equation.3">
                      <p:embed/>
                    </p:oleObj>
                  </mc:Choice>
                  <mc:Fallback>
                    <p:oleObj name="Equation" r:id="rId11" imgW="63468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2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014293" y="6054435"/>
                            <a:ext cx="635000" cy="241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6" name="Object 43"/>
              <p:cNvGraphicFramePr>
                <a:graphicFrameLocks noChangeAspect="1"/>
              </p:cNvGraphicFramePr>
              <p:nvPr/>
            </p:nvGraphicFramePr>
            <p:xfrm>
              <a:off x="4693743" y="6054435"/>
              <a:ext cx="647700" cy="24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65" name="Equation" r:id="rId13" imgW="647640" imgH="241200" progId="Equation.3">
                      <p:embed/>
                    </p:oleObj>
                  </mc:Choice>
                  <mc:Fallback>
                    <p:oleObj name="Equation" r:id="rId13" imgW="6476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4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4693743" y="6054435"/>
                            <a:ext cx="647700" cy="241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7" name="Object 44"/>
              <p:cNvGraphicFramePr>
                <a:graphicFrameLocks noChangeAspect="1"/>
              </p:cNvGraphicFramePr>
              <p:nvPr/>
            </p:nvGraphicFramePr>
            <p:xfrm>
              <a:off x="5379543" y="6054435"/>
              <a:ext cx="660400" cy="24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66" name="Equation" r:id="rId15" imgW="660240" imgH="241200" progId="Equation.3">
                      <p:embed/>
                    </p:oleObj>
                  </mc:Choice>
                  <mc:Fallback>
                    <p:oleObj name="Equation" r:id="rId15" imgW="6602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6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5379543" y="6054435"/>
                            <a:ext cx="660400" cy="241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8" name="Object 45"/>
              <p:cNvGraphicFramePr>
                <a:graphicFrameLocks noChangeAspect="1"/>
              </p:cNvGraphicFramePr>
              <p:nvPr/>
            </p:nvGraphicFramePr>
            <p:xfrm>
              <a:off x="6141543" y="6054435"/>
              <a:ext cx="660400" cy="24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67" name="Equation" r:id="rId17" imgW="660240" imgH="241200" progId="Equation.3">
                      <p:embed/>
                    </p:oleObj>
                  </mc:Choice>
                  <mc:Fallback>
                    <p:oleObj name="Equation" r:id="rId17" imgW="6602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18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141543" y="6054435"/>
                            <a:ext cx="660400" cy="241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  <p:graphicFrame>
            <p:nvGraphicFramePr>
              <p:cNvPr id="29" name="Object 46"/>
              <p:cNvGraphicFramePr>
                <a:graphicFrameLocks noChangeAspect="1"/>
              </p:cNvGraphicFramePr>
              <p:nvPr/>
            </p:nvGraphicFramePr>
            <p:xfrm>
              <a:off x="6903543" y="6054435"/>
              <a:ext cx="660400" cy="241300"/>
            </p:xfrm>
            <a:graphic>
              <a:graphicData uri="http://schemas.openxmlformats.org/presentationml/2006/ole">
                <mc:AlternateContent xmlns:mc="http://schemas.openxmlformats.org/markup-compatibility/2006">
                  <mc:Choice xmlns:v="urn:schemas-microsoft-com:vml" Requires="v">
                    <p:oleObj spid="_x0000_s42968" name="Equation" r:id="rId19" imgW="660240" imgH="241200" progId="Equation.3">
                      <p:embed/>
                    </p:oleObj>
                  </mc:Choice>
                  <mc:Fallback>
                    <p:oleObj name="Equation" r:id="rId19" imgW="660240" imgH="241200" progId="Equation.3">
                      <p:embed/>
                      <p:pic>
                        <p:nvPicPr>
                          <p:cNvPr id="0" name=""/>
                          <p:cNvPicPr>
                            <a:picLocks noChangeAspect="1" noChangeArrowheads="1"/>
                          </p:cNvPicPr>
                          <p:nvPr/>
                        </p:nvPicPr>
                        <p:blipFill>
                          <a:blip r:embed="rId20">
                            <a:extLst>
                              <a:ext uri="{28A0092B-C50C-407E-A947-70E740481C1C}">
                                <a14:useLocalDpi xmlns:a14="http://schemas.microsoft.com/office/drawing/2010/main" val="0"/>
                              </a:ext>
                            </a:extLst>
                          </a:blip>
                          <a:srcRect/>
                          <a:stretch>
                            <a:fillRect/>
                          </a:stretch>
                        </p:blipFill>
                        <p:spPr bwMode="auto">
                          <a:xfrm>
                            <a:off x="6903543" y="6054435"/>
                            <a:ext cx="660400" cy="241300"/>
                          </a:xfrm>
                          <a:prstGeom prst="rect">
                            <a:avLst/>
                          </a:prstGeom>
                          <a:noFill/>
                          <a:ln>
                            <a:noFill/>
                          </a:ln>
                          <a:effectLst/>
                          <a:extLst>
                            <a:ext uri="{909E8E84-426E-40DD-AFC4-6F175D3DCCD1}">
                              <a14:hiddenFill xmlns:a14="http://schemas.microsoft.com/office/drawing/2010/main">
                                <a:solidFill>
                                  <a:schemeClr val="accent1"/>
                                </a:solidFill>
                              </a14:hiddenFill>
                            </a:ext>
                            <a:ext uri="{91240B29-F687-4F45-9708-019B960494DF}">
                              <a14:hiddenLine xmlns:a14="http://schemas.microsoft.com/office/drawing/2010/main" w="9525">
                                <a:solidFill>
                                  <a:schemeClr val="tx1"/>
                                </a:solidFill>
                                <a:miter lim="800000"/>
                                <a:headEnd/>
                                <a:tailEnd/>
                              </a14:hiddenLine>
                            </a:ext>
                            <a:ext uri="{AF507438-7753-43E0-B8FC-AC1667EBCBE1}">
                              <a14:hiddenEffects xmlns:a14="http://schemas.microsoft.com/office/drawing/2010/main">
                                <a:effectLst>
                                  <a:outerShdw dist="35921" dir="2700000" algn="ctr" rotWithShape="0">
                                    <a:schemeClr val="bg2"/>
                                  </a:outerShdw>
                                </a:effectLst>
                              </a14:hiddenEffects>
                            </a:ext>
                          </a:extLst>
                        </p:spPr>
                      </p:pic>
                    </p:oleObj>
                  </mc:Fallback>
                </mc:AlternateContent>
              </a:graphicData>
            </a:graphic>
          </p:graphicFrame>
        </p:grpSp>
        <p:graphicFrame>
          <p:nvGraphicFramePr>
            <p:cNvPr id="11" name="Object 47"/>
            <p:cNvGraphicFramePr>
              <a:graphicFrameLocks noChangeAspect="1"/>
            </p:cNvGraphicFramePr>
            <p:nvPr/>
          </p:nvGraphicFramePr>
          <p:xfrm>
            <a:off x="8083550" y="5673725"/>
            <a:ext cx="660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969" name="Equation" r:id="rId21" imgW="660240" imgH="241200" progId="Equation.3">
                    <p:embed/>
                  </p:oleObj>
                </mc:Choice>
                <mc:Fallback>
                  <p:oleObj name="Equation" r:id="rId21" imgW="6602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3550" y="5673725"/>
                          <a:ext cx="660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2" name="Object 48"/>
            <p:cNvGraphicFramePr>
              <a:graphicFrameLocks noChangeAspect="1"/>
            </p:cNvGraphicFramePr>
            <p:nvPr/>
          </p:nvGraphicFramePr>
          <p:xfrm>
            <a:off x="8089900" y="4987925"/>
            <a:ext cx="647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970" name="Equation" r:id="rId23" imgW="647640" imgH="241200" progId="Equation.3">
                    <p:embed/>
                  </p:oleObj>
                </mc:Choice>
                <mc:Fallback>
                  <p:oleObj name="Equation" r:id="rId23" imgW="6476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9900" y="4987925"/>
                          <a:ext cx="6477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3" name="Object 49"/>
            <p:cNvGraphicFramePr>
              <a:graphicFrameLocks noChangeAspect="1"/>
            </p:cNvGraphicFramePr>
            <p:nvPr/>
          </p:nvGraphicFramePr>
          <p:xfrm>
            <a:off x="8089900" y="4302125"/>
            <a:ext cx="647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971" name="Equation" r:id="rId25" imgW="647640" imgH="241200" progId="Equation.3">
                    <p:embed/>
                  </p:oleObj>
                </mc:Choice>
                <mc:Fallback>
                  <p:oleObj name="Equation" r:id="rId25" imgW="6476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9900" y="4302125"/>
                          <a:ext cx="6477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4" name="Object 50"/>
            <p:cNvGraphicFramePr>
              <a:graphicFrameLocks noChangeAspect="1"/>
            </p:cNvGraphicFramePr>
            <p:nvPr/>
          </p:nvGraphicFramePr>
          <p:xfrm>
            <a:off x="8089900" y="3616325"/>
            <a:ext cx="6350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972" name="Equation" r:id="rId27" imgW="634680" imgH="241200" progId="Equation.3">
                    <p:embed/>
                  </p:oleObj>
                </mc:Choice>
                <mc:Fallback>
                  <p:oleObj name="Equation" r:id="rId27" imgW="63468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28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9900" y="3616325"/>
                          <a:ext cx="6350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5" name="Object 51"/>
            <p:cNvGraphicFramePr>
              <a:graphicFrameLocks noChangeAspect="1"/>
            </p:cNvGraphicFramePr>
            <p:nvPr/>
          </p:nvGraphicFramePr>
          <p:xfrm>
            <a:off x="8083550" y="2930525"/>
            <a:ext cx="6477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973" name="Equation" r:id="rId29" imgW="647640" imgH="241200" progId="Equation.3">
                    <p:embed/>
                  </p:oleObj>
                </mc:Choice>
                <mc:Fallback>
                  <p:oleObj name="Equation" r:id="rId29" imgW="6476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0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3550" y="2930525"/>
                          <a:ext cx="6477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6" name="Object 52"/>
            <p:cNvGraphicFramePr>
              <a:graphicFrameLocks noChangeAspect="1"/>
            </p:cNvGraphicFramePr>
            <p:nvPr/>
          </p:nvGraphicFramePr>
          <p:xfrm>
            <a:off x="8083550" y="2320925"/>
            <a:ext cx="660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974" name="Equation" r:id="rId31" imgW="660240" imgH="241200" progId="Equation.3">
                    <p:embed/>
                  </p:oleObj>
                </mc:Choice>
                <mc:Fallback>
                  <p:oleObj name="Equation" r:id="rId31" imgW="6602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2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3550" y="2320925"/>
                          <a:ext cx="660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7" name="Object 53"/>
            <p:cNvGraphicFramePr>
              <a:graphicFrameLocks noChangeAspect="1"/>
            </p:cNvGraphicFramePr>
            <p:nvPr/>
          </p:nvGraphicFramePr>
          <p:xfrm>
            <a:off x="8083550" y="1635125"/>
            <a:ext cx="660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975" name="Equation" r:id="rId33" imgW="660240" imgH="241200" progId="Equation.3">
                    <p:embed/>
                  </p:oleObj>
                </mc:Choice>
                <mc:Fallback>
                  <p:oleObj name="Equation" r:id="rId33" imgW="6602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4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3550" y="1635125"/>
                          <a:ext cx="660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  <p:graphicFrame>
          <p:nvGraphicFramePr>
            <p:cNvPr id="18" name="Object 54"/>
            <p:cNvGraphicFramePr>
              <a:graphicFrameLocks noChangeAspect="1"/>
            </p:cNvGraphicFramePr>
            <p:nvPr/>
          </p:nvGraphicFramePr>
          <p:xfrm>
            <a:off x="8083550" y="949325"/>
            <a:ext cx="660400" cy="241300"/>
          </p:xfrm>
          <a:graphic>
            <a:graphicData uri="http://schemas.openxmlformats.org/presentationml/2006/ole">
              <mc:AlternateContent xmlns:mc="http://schemas.openxmlformats.org/markup-compatibility/2006">
                <mc:Choice xmlns:v="urn:schemas-microsoft-com:vml" Requires="v">
                  <p:oleObj spid="_x0000_s42976" name="Equation" r:id="rId35" imgW="660240" imgH="241200" progId="Equation.3">
                    <p:embed/>
                  </p:oleObj>
                </mc:Choice>
                <mc:Fallback>
                  <p:oleObj name="Equation" r:id="rId35" imgW="660240" imgH="241200" progId="Equation.3">
                    <p:embed/>
                    <p:pic>
                      <p:nvPicPr>
                        <p:cNvPr id="0" name=""/>
                        <p:cNvPicPr>
                          <a:picLocks noChangeAspect="1" noChangeArrowheads="1"/>
                        </p:cNvPicPr>
                        <p:nvPr/>
                      </p:nvPicPr>
                      <p:blipFill>
                        <a:blip r:embed="rId36">
                          <a:extLst>
                            <a:ext uri="{28A0092B-C50C-407E-A947-70E740481C1C}">
                              <a14:useLocalDpi xmlns:a14="http://schemas.microsoft.com/office/drawing/2010/main" val="0"/>
                            </a:ext>
                          </a:extLst>
                        </a:blip>
                        <a:srcRect/>
                        <a:stretch>
                          <a:fillRect/>
                        </a:stretch>
                      </p:blipFill>
                      <p:spPr bwMode="auto">
                        <a:xfrm>
                          <a:off x="8083550" y="949325"/>
                          <a:ext cx="660400" cy="241300"/>
                        </a:xfrm>
                        <a:prstGeom prst="rect">
                          <a:avLst/>
                        </a:prstGeom>
                        <a:noFill/>
                        <a:ln>
                          <a:noFill/>
                        </a:ln>
                        <a:effectLst/>
                        <a:extLst>
                          <a:ext uri="{909E8E84-426E-40DD-AFC4-6F175D3DCCD1}">
                            <a14:hiddenFill xmlns:a14="http://schemas.microsoft.com/office/drawing/2010/main">
                              <a:solidFill>
                                <a:schemeClr val="accent1"/>
                              </a:solidFill>
                            </a14:hiddenFill>
                          </a:ext>
                          <a:ext uri="{91240B29-F687-4F45-9708-019B960494DF}">
                            <a14:hiddenLine xmlns:a14="http://schemas.microsoft.com/office/drawing/2010/main" w="9525">
                              <a:solidFill>
                                <a:schemeClr val="tx1"/>
                              </a:solidFill>
                              <a:miter lim="800000"/>
                              <a:headEnd/>
                              <a:tailEnd/>
                            </a14:hiddenLine>
                          </a:ext>
                          <a:ext uri="{AF507438-7753-43E0-B8FC-AC1667EBCBE1}">
                            <a14:hiddenEffects xmlns:a14="http://schemas.microsoft.com/office/drawing/2010/main">
                              <a:effectLst>
                                <a:outerShdw dist="35921" dir="2700000" algn="ctr" rotWithShape="0">
                                  <a:schemeClr val="bg2"/>
                                </a:outerShdw>
                              </a:effectLst>
                            </a14:hiddenEffects>
                          </a:ext>
                        </a:extLst>
                      </p:spPr>
                    </p:pic>
                  </p:oleObj>
                </mc:Fallback>
              </mc:AlternateContent>
            </a:graphicData>
          </a:graphic>
        </p:graphicFrame>
      </p:grpSp>
      <p:sp>
        <p:nvSpPr>
          <p:cNvPr id="137" name="TextBox 136"/>
          <p:cNvSpPr txBox="1"/>
          <p:nvPr/>
        </p:nvSpPr>
        <p:spPr>
          <a:xfrm>
            <a:off x="1030560" y="6082858"/>
            <a:ext cx="6943119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fontAlgn="auto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Font typeface="Arial" pitchFamily="34" charset="0"/>
              <a:buChar char="•"/>
            </a:pPr>
            <a:r>
              <a:rPr lang="en-US" sz="1800" b="0" dirty="0" smtClean="0">
                <a:solidFill>
                  <a:prstClr val="black"/>
                </a:solidFill>
                <a:latin typeface="Calibri"/>
                <a:ea typeface="+mn-ea"/>
                <a:cs typeface="+mn-cs"/>
              </a:rPr>
              <a:t> </a:t>
            </a:r>
            <a:r>
              <a:rPr lang="en-US" sz="1800" b="0" dirty="0" smtClean="0">
                <a:solidFill>
                  <a:srgbClr val="FF3300"/>
                </a:solidFill>
                <a:latin typeface="Calibri"/>
                <a:ea typeface="+mn-ea"/>
                <a:cs typeface="+mn-cs"/>
              </a:rPr>
              <a:t>When          is 0.247, the constellation becomes the 802.11ac 256-QAM</a:t>
            </a:r>
            <a:endParaRPr lang="en-US" sz="1800" b="0" dirty="0">
              <a:solidFill>
                <a:srgbClr val="FF3300"/>
              </a:solidFill>
              <a:latin typeface="Calibri"/>
              <a:ea typeface="+mn-ea"/>
              <a:cs typeface="+mn-cs"/>
            </a:endParaRPr>
          </a:p>
        </p:txBody>
      </p:sp>
      <p:graphicFrame>
        <p:nvGraphicFramePr>
          <p:cNvPr id="138" name="Object 30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441365513"/>
              </p:ext>
            </p:extLst>
          </p:nvPr>
        </p:nvGraphicFramePr>
        <p:xfrm>
          <a:off x="1896291" y="6130836"/>
          <a:ext cx="331788" cy="3048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42977" name="Equation" r:id="rId37" imgW="152280" imgH="139680" progId="Equation.3">
                  <p:embed/>
                </p:oleObj>
              </mc:Choice>
              <mc:Fallback>
                <p:oleObj name="Equation" r:id="rId37" imgW="152280" imgH="139680" progId="Equation.3">
                  <p:embed/>
                  <p:pic>
                    <p:nvPicPr>
                      <p:cNvPr id="0" name="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38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896291" y="6130836"/>
                        <a:ext cx="331788" cy="304800"/>
                      </a:xfrm>
                      <a:prstGeom prst="rect">
                        <a:avLst/>
                      </a:prstGeom>
                      <a:noFill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812525869"/>
      </p:ext>
    </p:extLst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802-11-Submission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0066FF"/>
      </a:hlink>
      <a:folHlink>
        <a:srgbClr val="0000CC"/>
      </a:folHlink>
    </a:clrScheme>
    <a:fontScheme name="802-11-Submission">
      <a:majorFont>
        <a:latin typeface="Times New Roman"/>
        <a:ea typeface=""/>
        <a:cs typeface=""/>
      </a:majorFont>
      <a:minorFont>
        <a:latin typeface="Times New Roman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12700" cap="flat" cmpd="sng" algn="ctr">
          <a:solidFill>
            <a:schemeClr val="tx1"/>
          </a:solidFill>
          <a:prstDash val="solid"/>
          <a:round/>
          <a:headEnd type="none" w="sm" len="sm"/>
          <a:tailEnd type="none" w="sm" len="sm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12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802-11-Submission 1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2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33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802-11-Submission 3">
        <a:dk1>
          <a:srgbClr val="000000"/>
        </a:dk1>
        <a:lt1>
          <a:srgbClr val="FFFFCC"/>
        </a:lt1>
        <a:dk2>
          <a:srgbClr val="999933"/>
        </a:dk2>
        <a:lt2>
          <a:srgbClr val="808000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4">
        <a:dk1>
          <a:srgbClr val="000000"/>
        </a:dk1>
        <a:lt1>
          <a:srgbClr val="FFFFFF"/>
        </a:lt1>
        <a:dk2>
          <a:srgbClr val="000000"/>
        </a:dk2>
        <a:lt2>
          <a:srgbClr val="393939"/>
        </a:lt2>
        <a:accent1>
          <a:srgbClr val="CBCBCB"/>
        </a:accent1>
        <a:accent2>
          <a:srgbClr val="868686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797979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5">
        <a:dk1>
          <a:srgbClr val="000000"/>
        </a:dk1>
        <a:lt1>
          <a:srgbClr val="FFFFFF"/>
        </a:lt1>
        <a:dk2>
          <a:srgbClr val="000000"/>
        </a:dk2>
        <a:lt2>
          <a:srgbClr val="9F9F9F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6">
        <a:dk1>
          <a:srgbClr val="000000"/>
        </a:dk1>
        <a:lt1>
          <a:srgbClr val="FFFFFF"/>
        </a:lt1>
        <a:dk2>
          <a:srgbClr val="000000"/>
        </a:dk2>
        <a:lt2>
          <a:srgbClr val="868686"/>
        </a:lt2>
        <a:accent1>
          <a:srgbClr val="CBCBCB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E2E2E2"/>
        </a:accent5>
        <a:accent6>
          <a:srgbClr val="005CE7"/>
        </a:accent6>
        <a:hlink>
          <a:srgbClr val="FF0033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802-11-Submission 7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137872</TotalTime>
  <Words>1167</Words>
  <Application>Microsoft Office PowerPoint</Application>
  <PresentationFormat>On-screen Show (4:3)</PresentationFormat>
  <Paragraphs>201</Paragraphs>
  <Slides>19</Slides>
  <Notes>3</Notes>
  <HiddenSlides>0</HiddenSlides>
  <MMClips>0</MMClips>
  <ScaleCrop>false</ScaleCrop>
  <HeadingPairs>
    <vt:vector size="8" baseType="variant">
      <vt:variant>
        <vt:lpstr>Fonts Used</vt:lpstr>
      </vt:variant>
      <vt:variant>
        <vt:i4>10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19</vt:i4>
      </vt:variant>
    </vt:vector>
  </HeadingPairs>
  <TitlesOfParts>
    <vt:vector size="31" baseType="lpstr">
      <vt:lpstr>Arial Unicode MS</vt:lpstr>
      <vt:lpstr>Gulim</vt:lpstr>
      <vt:lpstr>Gulim</vt:lpstr>
      <vt:lpstr>맑은 고딕</vt:lpstr>
      <vt:lpstr>MS Gothic</vt:lpstr>
      <vt:lpstr>宋体</vt:lpstr>
      <vt:lpstr>Arial</vt:lpstr>
      <vt:lpstr>Calibri</vt:lpstr>
      <vt:lpstr>Cambria Math</vt:lpstr>
      <vt:lpstr>Times New Roman</vt:lpstr>
      <vt:lpstr>802-11-Submission</vt:lpstr>
      <vt:lpstr>Equation</vt:lpstr>
      <vt:lpstr>SOMA Updates</vt:lpstr>
      <vt:lpstr>Background</vt:lpstr>
      <vt:lpstr>Recap: SOMA</vt:lpstr>
      <vt:lpstr>TX/RX design flow for Single Stream based SOMA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References</vt:lpstr>
    </vt:vector>
  </TitlesOfParts>
  <Company>LG Electronics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System Information update procedure</dc:title>
  <dc:creator>Giwon Park</dc:creator>
  <cp:lastModifiedBy>Junghoon Suh</cp:lastModifiedBy>
  <cp:revision>3022</cp:revision>
  <cp:lastPrinted>2016-07-18T07:45:05Z</cp:lastPrinted>
  <dcterms:created xsi:type="dcterms:W3CDTF">2007-05-21T21:00:37Z</dcterms:created>
  <dcterms:modified xsi:type="dcterms:W3CDTF">2019-05-11T01:05:13Z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readonly">
    <vt:lpwstr/>
  </property>
  <property fmtid="{D5CDD505-2E9C-101B-9397-08002B2CF9AE}" pid="3" name="_change">
    <vt:lpwstr/>
  </property>
  <property fmtid="{D5CDD505-2E9C-101B-9397-08002B2CF9AE}" pid="4" name="_full-control">
    <vt:lpwstr/>
  </property>
  <property fmtid="{D5CDD505-2E9C-101B-9397-08002B2CF9AE}" pid="5" name="sflag">
    <vt:lpwstr>1557405854</vt:lpwstr>
  </property>
  <property fmtid="{D5CDD505-2E9C-101B-9397-08002B2CF9AE}" pid="6" name="_2015_ms_pID_725343">
    <vt:lpwstr>(2)yIIMZRCYlCotpki0cDrOD5GPNs4FR1Zic6+xPbN4s9gaB+Fw3OCJ4p635gFjD7R/DpeRoxGF
Fl2z5/5BENOgMoGRkUAPWqr/CbXQHLsC6GQJ4nWK03j1zXj0JZ8SiYOAeq958ALOoUlxPqax
3FdF6Qk6HYllUIvfGuZL3Ak3KWAa0+Jb9cgzfDU2bke9sRxWl/zadWeNbBs5ApBsKnyAv/Pk
vqXqzepN5SXXQyx8Dq</vt:lpwstr>
  </property>
  <property fmtid="{D5CDD505-2E9C-101B-9397-08002B2CF9AE}" pid="7" name="_2015_ms_pID_7253431">
    <vt:lpwstr>dz97Rl/VWd9hnLrTWa6+nAzo3osJMWue3VW7tSLHMDsxh8qkdkzmG+
MH/N9LyR4Rg/EVP0NY7642kwu1BmyhCi9ywheWH/KJ4g8XJ3t298Dh++IU6mMfpZ7xRdq0Qe
cKUN3pTn35St3myq5oKaLIwp0Xu54zVxQPXyTVMzet3XFl4clPcjPcg9bv67uR6fN0g=</vt:lpwstr>
  </property>
</Properties>
</file>