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554" r:id="rId3"/>
    <p:sldId id="671" r:id="rId4"/>
    <p:sldId id="672" r:id="rId5"/>
    <p:sldId id="673" r:id="rId6"/>
    <p:sldId id="674" r:id="rId7"/>
    <p:sldId id="675" r:id="rId8"/>
    <p:sldId id="676" r:id="rId9"/>
    <p:sldId id="677" r:id="rId10"/>
    <p:sldId id="678" r:id="rId11"/>
    <p:sldId id="679" r:id="rId12"/>
    <p:sldId id="680" r:id="rId13"/>
    <p:sldId id="681" r:id="rId14"/>
    <p:sldId id="684" r:id="rId15"/>
    <p:sldId id="683" r:id="rId16"/>
    <p:sldId id="682" r:id="rId17"/>
    <p:sldId id="685" r:id="rId18"/>
    <p:sldId id="686" r:id="rId19"/>
    <p:sldId id="575" r:id="rId20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63D"/>
    <a:srgbClr val="006C31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6" Type="http://schemas.openxmlformats.org/officeDocument/2006/relationships/image" Target="../media/image8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18" Type="http://schemas.openxmlformats.org/officeDocument/2006/relationships/image" Target="../media/image37.wmf"/><Relationship Id="rId26" Type="http://schemas.openxmlformats.org/officeDocument/2006/relationships/image" Target="../media/image45.wmf"/><Relationship Id="rId3" Type="http://schemas.openxmlformats.org/officeDocument/2006/relationships/image" Target="../media/image11.wmf"/><Relationship Id="rId21" Type="http://schemas.openxmlformats.org/officeDocument/2006/relationships/image" Target="../media/image40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17" Type="http://schemas.openxmlformats.org/officeDocument/2006/relationships/image" Target="../media/image36.wmf"/><Relationship Id="rId25" Type="http://schemas.openxmlformats.org/officeDocument/2006/relationships/image" Target="../media/image44.wmf"/><Relationship Id="rId2" Type="http://schemas.openxmlformats.org/officeDocument/2006/relationships/image" Target="../media/image10.wmf"/><Relationship Id="rId16" Type="http://schemas.openxmlformats.org/officeDocument/2006/relationships/image" Target="../media/image35.wmf"/><Relationship Id="rId20" Type="http://schemas.openxmlformats.org/officeDocument/2006/relationships/image" Target="../media/image39.wmf"/><Relationship Id="rId1" Type="http://schemas.openxmlformats.org/officeDocument/2006/relationships/image" Target="../media/image9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24" Type="http://schemas.openxmlformats.org/officeDocument/2006/relationships/image" Target="../media/image43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23" Type="http://schemas.openxmlformats.org/officeDocument/2006/relationships/image" Target="../media/image42.wmf"/><Relationship Id="rId10" Type="http://schemas.openxmlformats.org/officeDocument/2006/relationships/image" Target="../media/image29.wmf"/><Relationship Id="rId19" Type="http://schemas.openxmlformats.org/officeDocument/2006/relationships/image" Target="../media/image38.wmf"/><Relationship Id="rId4" Type="http://schemas.openxmlformats.org/officeDocument/2006/relationships/image" Target="../media/image12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Relationship Id="rId22" Type="http://schemas.openxmlformats.org/officeDocument/2006/relationships/image" Target="../media/image41.wmf"/><Relationship Id="rId27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18" Type="http://schemas.openxmlformats.org/officeDocument/2006/relationships/image" Target="../media/image57.wmf"/><Relationship Id="rId3" Type="http://schemas.openxmlformats.org/officeDocument/2006/relationships/image" Target="../media/image11.wmf"/><Relationship Id="rId21" Type="http://schemas.openxmlformats.org/officeDocument/2006/relationships/image" Target="../media/image60.wmf"/><Relationship Id="rId7" Type="http://schemas.openxmlformats.org/officeDocument/2006/relationships/image" Target="../media/image25.wmf"/><Relationship Id="rId12" Type="http://schemas.openxmlformats.org/officeDocument/2006/relationships/image" Target="../media/image51.wmf"/><Relationship Id="rId17" Type="http://schemas.openxmlformats.org/officeDocument/2006/relationships/image" Target="../media/image56.wmf"/><Relationship Id="rId2" Type="http://schemas.openxmlformats.org/officeDocument/2006/relationships/image" Target="../media/image10.wmf"/><Relationship Id="rId16" Type="http://schemas.openxmlformats.org/officeDocument/2006/relationships/image" Target="../media/image55.wmf"/><Relationship Id="rId20" Type="http://schemas.openxmlformats.org/officeDocument/2006/relationships/image" Target="../media/image59.wmf"/><Relationship Id="rId1" Type="http://schemas.openxmlformats.org/officeDocument/2006/relationships/image" Target="../media/image9.wmf"/><Relationship Id="rId6" Type="http://schemas.openxmlformats.org/officeDocument/2006/relationships/image" Target="../media/image24.wmf"/><Relationship Id="rId11" Type="http://schemas.openxmlformats.org/officeDocument/2006/relationships/image" Target="../media/image50.wmf"/><Relationship Id="rId5" Type="http://schemas.openxmlformats.org/officeDocument/2006/relationships/image" Target="../media/image46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19" Type="http://schemas.openxmlformats.org/officeDocument/2006/relationships/image" Target="../media/image58.wmf"/><Relationship Id="rId4" Type="http://schemas.openxmlformats.org/officeDocument/2006/relationships/image" Target="../media/image12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Relationship Id="rId22" Type="http://schemas.openxmlformats.org/officeDocument/2006/relationships/image" Target="../media/image6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18" Type="http://schemas.openxmlformats.org/officeDocument/2006/relationships/image" Target="../media/image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17" Type="http://schemas.openxmlformats.org/officeDocument/2006/relationships/image" Target="../media/image77.wmf"/><Relationship Id="rId2" Type="http://schemas.openxmlformats.org/officeDocument/2006/relationships/image" Target="../media/image62.wmf"/><Relationship Id="rId16" Type="http://schemas.openxmlformats.org/officeDocument/2006/relationships/image" Target="../media/image76.wmf"/><Relationship Id="rId1" Type="http://schemas.openxmlformats.org/officeDocument/2006/relationships/image" Target="../media/image46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5" Type="http://schemas.openxmlformats.org/officeDocument/2006/relationships/image" Target="../media/image7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630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536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2019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May 2019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150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802.11-19/0833r0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34" Type="http://schemas.openxmlformats.org/officeDocument/2006/relationships/image" Target="../media/image8.wmf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0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9.wmf"/><Relationship Id="rId32" Type="http://schemas.openxmlformats.org/officeDocument/2006/relationships/image" Target="../media/image23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21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22.wmf"/><Relationship Id="rId35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7.wmf"/><Relationship Id="rId26" Type="http://schemas.openxmlformats.org/officeDocument/2006/relationships/image" Target="../media/image31.wmf"/><Relationship Id="rId39" Type="http://schemas.openxmlformats.org/officeDocument/2006/relationships/oleObject" Target="../embeddings/oleObject40.bin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35.wmf"/><Relationship Id="rId42" Type="http://schemas.openxmlformats.org/officeDocument/2006/relationships/image" Target="../media/image39.wmf"/><Relationship Id="rId47" Type="http://schemas.openxmlformats.org/officeDocument/2006/relationships/oleObject" Target="../embeddings/oleObject44.bin"/><Relationship Id="rId50" Type="http://schemas.openxmlformats.org/officeDocument/2006/relationships/image" Target="../media/image43.wmf"/><Relationship Id="rId55" Type="http://schemas.openxmlformats.org/officeDocument/2006/relationships/oleObject" Target="../embeddings/oleObject48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37.bin"/><Relationship Id="rId38" Type="http://schemas.openxmlformats.org/officeDocument/2006/relationships/image" Target="../media/image37.wmf"/><Relationship Id="rId46" Type="http://schemas.openxmlformats.org/officeDocument/2006/relationships/image" Target="../media/image41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29" Type="http://schemas.openxmlformats.org/officeDocument/2006/relationships/oleObject" Target="../embeddings/oleObject35.bin"/><Relationship Id="rId41" Type="http://schemas.openxmlformats.org/officeDocument/2006/relationships/oleObject" Target="../embeddings/oleObject41.bin"/><Relationship Id="rId54" Type="http://schemas.openxmlformats.org/officeDocument/2006/relationships/image" Target="../media/image4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0.wmf"/><Relationship Id="rId32" Type="http://schemas.openxmlformats.org/officeDocument/2006/relationships/image" Target="../media/image34.wmf"/><Relationship Id="rId37" Type="http://schemas.openxmlformats.org/officeDocument/2006/relationships/oleObject" Target="../embeddings/oleObject39.bin"/><Relationship Id="rId40" Type="http://schemas.openxmlformats.org/officeDocument/2006/relationships/image" Target="../media/image38.wmf"/><Relationship Id="rId45" Type="http://schemas.openxmlformats.org/officeDocument/2006/relationships/oleObject" Target="../embeddings/oleObject43.bin"/><Relationship Id="rId53" Type="http://schemas.openxmlformats.org/officeDocument/2006/relationships/oleObject" Target="../embeddings/oleObject47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2.wmf"/><Relationship Id="rId36" Type="http://schemas.openxmlformats.org/officeDocument/2006/relationships/image" Target="../media/image36.wmf"/><Relationship Id="rId49" Type="http://schemas.openxmlformats.org/officeDocument/2006/relationships/oleObject" Target="../embeddings/oleObject45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4" Type="http://schemas.openxmlformats.org/officeDocument/2006/relationships/image" Target="../media/image40.wmf"/><Relationship Id="rId52" Type="http://schemas.openxmlformats.org/officeDocument/2006/relationships/image" Target="../media/image44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33.wmf"/><Relationship Id="rId35" Type="http://schemas.openxmlformats.org/officeDocument/2006/relationships/oleObject" Target="../embeddings/oleObject38.bin"/><Relationship Id="rId43" Type="http://schemas.openxmlformats.org/officeDocument/2006/relationships/oleObject" Target="../embeddings/oleObject42.bin"/><Relationship Id="rId48" Type="http://schemas.openxmlformats.org/officeDocument/2006/relationships/image" Target="../media/image42.wmf"/><Relationship Id="rId56" Type="http://schemas.openxmlformats.org/officeDocument/2006/relationships/image" Target="../media/image8.wmf"/><Relationship Id="rId8" Type="http://schemas.openxmlformats.org/officeDocument/2006/relationships/image" Target="../media/image11.wmf"/><Relationship Id="rId51" Type="http://schemas.openxmlformats.org/officeDocument/2006/relationships/oleObject" Target="../embeddings/oleObject46.bin"/><Relationship Id="rId3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4.bin"/><Relationship Id="rId18" Type="http://schemas.openxmlformats.org/officeDocument/2006/relationships/image" Target="../media/image47.wmf"/><Relationship Id="rId26" Type="http://schemas.openxmlformats.org/officeDocument/2006/relationships/image" Target="../media/image51.wmf"/><Relationship Id="rId39" Type="http://schemas.openxmlformats.org/officeDocument/2006/relationships/oleObject" Target="../embeddings/oleObject68.bin"/><Relationship Id="rId3" Type="http://schemas.openxmlformats.org/officeDocument/2006/relationships/oleObject" Target="../embeddings/oleObject49.bin"/><Relationship Id="rId21" Type="http://schemas.openxmlformats.org/officeDocument/2006/relationships/oleObject" Target="../embeddings/oleObject58.bin"/><Relationship Id="rId34" Type="http://schemas.openxmlformats.org/officeDocument/2006/relationships/image" Target="../media/image55.wmf"/><Relationship Id="rId42" Type="http://schemas.openxmlformats.org/officeDocument/2006/relationships/oleObject" Target="../embeddings/oleObject71.bin"/><Relationship Id="rId47" Type="http://schemas.openxmlformats.org/officeDocument/2006/relationships/oleObject" Target="../embeddings/oleObject75.bin"/><Relationship Id="rId50" Type="http://schemas.openxmlformats.org/officeDocument/2006/relationships/image" Target="../media/image59.wmf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6.bin"/><Relationship Id="rId25" Type="http://schemas.openxmlformats.org/officeDocument/2006/relationships/oleObject" Target="../embeddings/oleObject60.bin"/><Relationship Id="rId33" Type="http://schemas.openxmlformats.org/officeDocument/2006/relationships/oleObject" Target="../embeddings/oleObject64.bin"/><Relationship Id="rId38" Type="http://schemas.openxmlformats.org/officeDocument/2006/relationships/oleObject" Target="../embeddings/oleObject67.bin"/><Relationship Id="rId46" Type="http://schemas.openxmlformats.org/officeDocument/2006/relationships/image" Target="../media/image57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5.wmf"/><Relationship Id="rId20" Type="http://schemas.openxmlformats.org/officeDocument/2006/relationships/image" Target="../media/image48.wmf"/><Relationship Id="rId29" Type="http://schemas.openxmlformats.org/officeDocument/2006/relationships/oleObject" Target="../embeddings/oleObject62.bin"/><Relationship Id="rId41" Type="http://schemas.openxmlformats.org/officeDocument/2006/relationships/oleObject" Target="../embeddings/oleObject70.bin"/><Relationship Id="rId54" Type="http://schemas.openxmlformats.org/officeDocument/2006/relationships/image" Target="../media/image6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3.bin"/><Relationship Id="rId24" Type="http://schemas.openxmlformats.org/officeDocument/2006/relationships/image" Target="../media/image50.wmf"/><Relationship Id="rId32" Type="http://schemas.openxmlformats.org/officeDocument/2006/relationships/image" Target="../media/image54.wmf"/><Relationship Id="rId37" Type="http://schemas.openxmlformats.org/officeDocument/2006/relationships/oleObject" Target="../embeddings/oleObject66.bin"/><Relationship Id="rId40" Type="http://schemas.openxmlformats.org/officeDocument/2006/relationships/oleObject" Target="../embeddings/oleObject69.bin"/><Relationship Id="rId45" Type="http://schemas.openxmlformats.org/officeDocument/2006/relationships/oleObject" Target="../embeddings/oleObject74.bin"/><Relationship Id="rId53" Type="http://schemas.openxmlformats.org/officeDocument/2006/relationships/oleObject" Target="../embeddings/oleObject78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23" Type="http://schemas.openxmlformats.org/officeDocument/2006/relationships/oleObject" Target="../embeddings/oleObject59.bin"/><Relationship Id="rId28" Type="http://schemas.openxmlformats.org/officeDocument/2006/relationships/image" Target="../media/image52.wmf"/><Relationship Id="rId36" Type="http://schemas.openxmlformats.org/officeDocument/2006/relationships/image" Target="../media/image56.wmf"/><Relationship Id="rId49" Type="http://schemas.openxmlformats.org/officeDocument/2006/relationships/oleObject" Target="../embeddings/oleObject76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57.bin"/><Relationship Id="rId31" Type="http://schemas.openxmlformats.org/officeDocument/2006/relationships/oleObject" Target="../embeddings/oleObject63.bin"/><Relationship Id="rId44" Type="http://schemas.openxmlformats.org/officeDocument/2006/relationships/oleObject" Target="../embeddings/oleObject73.bin"/><Relationship Id="rId52" Type="http://schemas.openxmlformats.org/officeDocument/2006/relationships/image" Target="../media/image60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24.wmf"/><Relationship Id="rId22" Type="http://schemas.openxmlformats.org/officeDocument/2006/relationships/image" Target="../media/image49.wmf"/><Relationship Id="rId27" Type="http://schemas.openxmlformats.org/officeDocument/2006/relationships/oleObject" Target="../embeddings/oleObject61.bin"/><Relationship Id="rId30" Type="http://schemas.openxmlformats.org/officeDocument/2006/relationships/image" Target="../media/image53.wmf"/><Relationship Id="rId35" Type="http://schemas.openxmlformats.org/officeDocument/2006/relationships/oleObject" Target="../embeddings/oleObject65.bin"/><Relationship Id="rId43" Type="http://schemas.openxmlformats.org/officeDocument/2006/relationships/oleObject" Target="../embeddings/oleObject72.bin"/><Relationship Id="rId48" Type="http://schemas.openxmlformats.org/officeDocument/2006/relationships/image" Target="../media/image58.wmf"/><Relationship Id="rId8" Type="http://schemas.openxmlformats.org/officeDocument/2006/relationships/image" Target="../media/image11.wmf"/><Relationship Id="rId51" Type="http://schemas.openxmlformats.org/officeDocument/2006/relationships/oleObject" Target="../embeddings/oleObject7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68.wmf"/><Relationship Id="rId26" Type="http://schemas.openxmlformats.org/officeDocument/2006/relationships/image" Target="../media/image72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8.bin"/><Relationship Id="rId34" Type="http://schemas.openxmlformats.org/officeDocument/2006/relationships/image" Target="../media/image76.wmf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0.bin"/><Relationship Id="rId33" Type="http://schemas.openxmlformats.org/officeDocument/2006/relationships/oleObject" Target="../embeddings/oleObject94.bin"/><Relationship Id="rId38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29" Type="http://schemas.openxmlformats.org/officeDocument/2006/relationships/oleObject" Target="../embeddings/oleObject9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71.wmf"/><Relationship Id="rId32" Type="http://schemas.openxmlformats.org/officeDocument/2006/relationships/image" Target="../media/image75.wmf"/><Relationship Id="rId37" Type="http://schemas.openxmlformats.org/officeDocument/2006/relationships/oleObject" Target="../embeddings/oleObject96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89.bin"/><Relationship Id="rId28" Type="http://schemas.openxmlformats.org/officeDocument/2006/relationships/image" Target="../media/image73.wmf"/><Relationship Id="rId36" Type="http://schemas.openxmlformats.org/officeDocument/2006/relationships/image" Target="../media/image77.wmf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87.bin"/><Relationship Id="rId31" Type="http://schemas.openxmlformats.org/officeDocument/2006/relationships/oleObject" Target="../embeddings/oleObject93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Relationship Id="rId27" Type="http://schemas.openxmlformats.org/officeDocument/2006/relationships/oleObject" Target="../embeddings/oleObject91.bin"/><Relationship Id="rId30" Type="http://schemas.openxmlformats.org/officeDocument/2006/relationships/image" Target="../media/image74.wmf"/><Relationship Id="rId35" Type="http://schemas.openxmlformats.org/officeDocument/2006/relationships/oleObject" Target="../embeddings/oleObject9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dirty="0" smtClean="0"/>
              <a:t>SOMA Updates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2019-00-xx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88357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Aboul-Magd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Edward Au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edward.ks.au@huawei.com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8686800" cy="510539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3400" y="471100"/>
            <a:ext cx="5538788" cy="71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Performance: SOMA-QPSK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696" y="651165"/>
            <a:ext cx="2546991" cy="577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97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" y="1371600"/>
            <a:ext cx="9077325" cy="50531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3812" y="653732"/>
            <a:ext cx="6834188" cy="71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Performance: SOMA-16QAM:</a:t>
            </a:r>
          </a:p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kern="0" dirty="0" err="1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Goodput</a:t>
            </a:r>
            <a:r>
              <a:rPr kumimoji="0" lang="en-US" altLang="zh-CN" sz="1400" kern="0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performance of SOMA 16-QAM with various delta SNR and alpha</a:t>
            </a:r>
            <a:endParaRPr kumimoji="0" lang="en-US" altLang="zh-CN" sz="140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609600"/>
            <a:ext cx="2426078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56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3" y="1171933"/>
            <a:ext cx="9144000" cy="50354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577532"/>
            <a:ext cx="6553200" cy="71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Performance: SOMA-64QAM</a:t>
            </a:r>
            <a:r>
              <a:rPr kumimoji="0" lang="en-US" altLang="zh-CN" sz="3000" b="1" kern="0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Goodput</a:t>
            </a:r>
            <a:r>
              <a:rPr kumimoji="0" lang="en-US" altLang="zh-CN" i="0" u="none" strike="noStrike" kern="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Performance of SOMA 64-QAM with various delta SNR and alpha over </a:t>
            </a:r>
            <a:r>
              <a:rPr kumimoji="0" lang="en-US" altLang="zh-CN" i="0" u="none" strike="noStrike" kern="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ChanD</a:t>
            </a:r>
            <a:endParaRPr kumimoji="0" lang="en-US" altLang="zh-CN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3" y="622346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Far STA: QPSK, Near STA: 16 QAM </a:t>
            </a:r>
            <a:endParaRPr lang="zh-CN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09600"/>
            <a:ext cx="2971962" cy="584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18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" y="1205100"/>
            <a:ext cx="9144000" cy="50407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6199" y="577532"/>
            <a:ext cx="5734743" cy="71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Performance: SOMA-256QAM:</a:t>
            </a:r>
          </a:p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kern="0" dirty="0" err="1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Goodput</a:t>
            </a:r>
            <a:r>
              <a:rPr kumimoji="0" lang="en-US" altLang="zh-CN" kern="0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Performance of SOMA 256-QAM with various delta SNR and alpha over </a:t>
            </a:r>
            <a:r>
              <a:rPr kumimoji="0" lang="en-US" altLang="zh-CN" kern="0" dirty="0" err="1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ChanD</a:t>
            </a:r>
            <a:endParaRPr kumimoji="0" lang="en-US" altLang="zh-CN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11" y="61722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Far STA: QPSK, Near STA: 64 QAM </a:t>
            </a:r>
            <a:endParaRPr lang="zh-CN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943" y="609600"/>
            <a:ext cx="3295650" cy="583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49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45655" y="451259"/>
            <a:ext cx="8281988" cy="71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228600" y="1524000"/>
            <a:ext cx="8610600" cy="434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 typeface="Arial" pitchFamily="34" charset="0"/>
              <a:buChar char="•"/>
            </a:pPr>
            <a:r>
              <a:rPr kumimoji="0" lang="en-US" altLang="zh-CN" sz="2000" kern="0" dirty="0" smtClean="0"/>
              <a:t>Adaptive power allocation for SOMA provides further flexibility in SOMA scheduling</a:t>
            </a:r>
            <a:endParaRPr kumimoji="0" lang="en-US" sz="2000" kern="0" dirty="0" smtClean="0"/>
          </a:p>
          <a:p>
            <a:pPr lvl="1" latinLnBrk="0">
              <a:buFont typeface="Arial" pitchFamily="34" charset="0"/>
              <a:buChar char="•"/>
            </a:pPr>
            <a:r>
              <a:rPr kumimoji="0" lang="en-US" sz="1600" kern="0" dirty="0" smtClean="0"/>
              <a:t>The SNR gap (delta SNR) between Far STA and Near STA had better be bigger to have more optimum SOMA performances</a:t>
            </a:r>
          </a:p>
          <a:p>
            <a:pPr lvl="2" latinLnBrk="0">
              <a:buFont typeface="Arial" pitchFamily="34" charset="0"/>
              <a:buChar char="•"/>
            </a:pPr>
            <a:r>
              <a:rPr kumimoji="0" lang="en-US" sz="1400" kern="0" dirty="0" smtClean="0"/>
              <a:t>Adaptive power allocation provides more freedom in scheduling, e.g. high alpha value is better for a Far STA in the low SNR region @ SOMA-64QAM</a:t>
            </a:r>
          </a:p>
          <a:p>
            <a:pPr lvl="1" latinLnBrk="0">
              <a:buFont typeface="Arial" pitchFamily="34" charset="0"/>
              <a:buChar char="•"/>
            </a:pPr>
            <a:r>
              <a:rPr kumimoji="0" lang="en-US" sz="1600" kern="0" dirty="0" smtClean="0"/>
              <a:t>For a SOMA-QAM constellation selection, the MCS of each STA (based on </a:t>
            </a:r>
            <a:r>
              <a:rPr kumimoji="0" lang="en-US" sz="1600" kern="0" dirty="0" err="1" smtClean="0"/>
              <a:t>fedback</a:t>
            </a:r>
            <a:r>
              <a:rPr kumimoji="0" lang="en-US" sz="1600" kern="0" dirty="0" smtClean="0"/>
              <a:t> CQI from each STA) needs to be considered</a:t>
            </a:r>
          </a:p>
          <a:p>
            <a:pPr lvl="2" latinLnBrk="0">
              <a:buFont typeface="Arial" pitchFamily="34" charset="0"/>
              <a:buChar char="•"/>
            </a:pPr>
            <a:r>
              <a:rPr kumimoji="0" lang="en-US" sz="1400" kern="0" dirty="0" smtClean="0"/>
              <a:t>The delta SNR can be configured once those STAs for SOMA scheduling are determined</a:t>
            </a:r>
          </a:p>
          <a:p>
            <a:pPr lvl="2" latinLnBrk="0">
              <a:buFont typeface="Arial" pitchFamily="34" charset="0"/>
              <a:buChar char="•"/>
            </a:pPr>
            <a:r>
              <a:rPr kumimoji="0" lang="en-US" sz="1400" kern="0" dirty="0" smtClean="0"/>
              <a:t>Adaptive power allocation factor can be considered afterwards</a:t>
            </a:r>
          </a:p>
          <a:p>
            <a:pPr marL="457200" lvl="1" indent="0" latinLnBrk="0">
              <a:buFontTx/>
              <a:buNone/>
            </a:pPr>
            <a:endParaRPr kumimoji="0" lang="en-US" sz="1600" kern="0" dirty="0" smtClean="0"/>
          </a:p>
          <a:p>
            <a:pPr latinLnBrk="0">
              <a:buFont typeface="Arial" pitchFamily="34" charset="0"/>
              <a:buChar char="•"/>
            </a:pPr>
            <a:r>
              <a:rPr kumimoji="0" lang="en-US" sz="2000" kern="0" dirty="0" smtClean="0"/>
              <a:t>Adaptive power allocation factor needs to be indicated in each SOMA packet in addition to the SOMA indication bit</a:t>
            </a:r>
          </a:p>
        </p:txBody>
      </p:sp>
    </p:spTree>
    <p:extLst>
      <p:ext uri="{BB962C8B-B14F-4D97-AF65-F5344CB8AC3E}">
        <p14:creationId xmlns:p14="http://schemas.microsoft.com/office/powerpoint/2010/main" val="1514882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45655" y="729932"/>
            <a:ext cx="8281988" cy="71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Appendix: </a:t>
            </a:r>
            <a:r>
              <a:rPr kumimoji="0" lang="en-US" altLang="zh-CN" sz="240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Adaptive power allocation across OFDMA RUs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28600" y="1524000"/>
            <a:ext cx="8610600" cy="434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 typeface="Arial" pitchFamily="34" charset="0"/>
              <a:buChar char="•"/>
            </a:pPr>
            <a:r>
              <a:rPr kumimoji="0" lang="en-US" altLang="zh-CN" sz="2000" kern="0" dirty="0" smtClean="0"/>
              <a:t>With adaptive power allocation across RUs</a:t>
            </a:r>
            <a:endParaRPr kumimoji="0" lang="en-US" sz="2000" kern="0" dirty="0" smtClean="0"/>
          </a:p>
          <a:p>
            <a:pPr lvl="1" latinLnBrk="0">
              <a:buFont typeface="Arial" pitchFamily="34" charset="0"/>
              <a:buChar char="•"/>
            </a:pPr>
            <a:r>
              <a:rPr kumimoji="0" lang="en-US" sz="1600" kern="0" dirty="0" smtClean="0"/>
              <a:t>CQI information per RU (26 tone RU) is collected </a:t>
            </a:r>
          </a:p>
          <a:p>
            <a:pPr lvl="2" latinLnBrk="0">
              <a:buFont typeface="Arial" pitchFamily="34" charset="0"/>
              <a:buChar char="•"/>
            </a:pPr>
            <a:r>
              <a:rPr kumimoji="0" lang="en-US" sz="1400" kern="0" dirty="0" smtClean="0"/>
              <a:t>Allocate each RU with the STA having the best CQI to the corresponding RU</a:t>
            </a:r>
          </a:p>
          <a:p>
            <a:pPr lvl="2" latinLnBrk="0">
              <a:buFont typeface="Arial" pitchFamily="34" charset="0"/>
              <a:buChar char="•"/>
            </a:pPr>
            <a:r>
              <a:rPr kumimoji="0" lang="en-US" sz="1400" kern="0" dirty="0" smtClean="0"/>
              <a:t>Compare the selected best CQI of each RU, and choose the top 3 RUs and the lowest 3 RUs </a:t>
            </a:r>
          </a:p>
          <a:p>
            <a:pPr lvl="2" latinLnBrk="0">
              <a:buFont typeface="Arial" pitchFamily="34" charset="0"/>
              <a:buChar char="•"/>
            </a:pPr>
            <a:r>
              <a:rPr kumimoji="0" lang="en-US" sz="1400" kern="0" dirty="0" smtClean="0"/>
              <a:t>Allocate 20%, 30%, 40% less power to the top 3 RUs and allocate 20, 30, 40% more power to the worst 3 RUs</a:t>
            </a:r>
          </a:p>
          <a:p>
            <a:pPr marL="457200" lvl="1" indent="0" latinLnBrk="0">
              <a:buFontTx/>
              <a:buNone/>
            </a:pPr>
            <a:endParaRPr kumimoji="0" lang="en-US" sz="1600" kern="0" dirty="0" smtClean="0"/>
          </a:p>
          <a:p>
            <a:pPr latinLnBrk="0">
              <a:buFont typeface="Arial" pitchFamily="34" charset="0"/>
              <a:buChar char="•"/>
            </a:pPr>
            <a:r>
              <a:rPr kumimoji="0" lang="en-US" altLang="zh-CN" sz="2000" kern="0" dirty="0" smtClean="0"/>
              <a:t>Without adaptive </a:t>
            </a:r>
            <a:r>
              <a:rPr kumimoji="0" lang="en-US" altLang="zh-CN" sz="2000" kern="0" dirty="0"/>
              <a:t>power allocation across RUs</a:t>
            </a:r>
          </a:p>
          <a:p>
            <a:pPr lvl="1" latinLnBrk="0">
              <a:buFont typeface="Arial" pitchFamily="34" charset="0"/>
              <a:buChar char="•"/>
            </a:pPr>
            <a:r>
              <a:rPr kumimoji="0" lang="en-US" altLang="zh-CN" sz="1600" kern="0" dirty="0"/>
              <a:t>CQI information per RU (26 tone RU) is collected </a:t>
            </a:r>
          </a:p>
          <a:p>
            <a:pPr lvl="2" latinLnBrk="0">
              <a:buFont typeface="Arial" pitchFamily="34" charset="0"/>
              <a:buChar char="•"/>
            </a:pPr>
            <a:r>
              <a:rPr kumimoji="0" lang="en-US" altLang="zh-CN" sz="1400" kern="0" dirty="0"/>
              <a:t>Allocate each RU with the STA having the best CQI to the corresponding </a:t>
            </a:r>
            <a:r>
              <a:rPr kumimoji="0" lang="en-US" altLang="zh-CN" sz="1400" kern="0" dirty="0" smtClean="0"/>
              <a:t>RU</a:t>
            </a:r>
          </a:p>
          <a:p>
            <a:pPr marL="857250" lvl="2" indent="0" latinLnBrk="0">
              <a:buNone/>
            </a:pPr>
            <a:endParaRPr kumimoji="0" lang="en-US" altLang="zh-CN" sz="1400" kern="0" dirty="0" smtClean="0"/>
          </a:p>
          <a:p>
            <a:pPr latinLnBrk="0">
              <a:buFont typeface="Arial" pitchFamily="34" charset="0"/>
              <a:buChar char="•"/>
            </a:pPr>
            <a:r>
              <a:rPr kumimoji="0" lang="en-US" altLang="zh-CN" sz="2000" kern="0" dirty="0" smtClean="0"/>
              <a:t>Gain with the adaptive power allocation is minimal </a:t>
            </a:r>
            <a:endParaRPr kumimoji="0" lang="en-US" altLang="zh-CN" sz="1400" kern="0" dirty="0"/>
          </a:p>
          <a:p>
            <a:pPr latinLnBrk="0">
              <a:buFontTx/>
              <a:buNone/>
            </a:pPr>
            <a:endParaRPr kumimoji="0" lang="en-US" sz="2000" kern="0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5715000" y="5486400"/>
            <a:ext cx="457200" cy="304800"/>
          </a:xfrm>
          <a:prstGeom prst="rect">
            <a:avLst/>
          </a:prstGeom>
          <a:solidFill>
            <a:srgbClr val="FFC000">
              <a:alpha val="6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  <a:endParaRPr kumimoji="0" lang="zh-CN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495800" y="5410200"/>
            <a:ext cx="609600" cy="228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STA0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800600" y="6044838"/>
            <a:ext cx="609600" cy="228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162800" y="5029200"/>
            <a:ext cx="609600" cy="228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010400" y="6019800"/>
            <a:ext cx="609600" cy="228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74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45655" y="577532"/>
            <a:ext cx="8281988" cy="71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Adaptive power allocation per RU vs. Equal power allocation per RU in 20 MHz</a:t>
            </a:r>
            <a:r>
              <a:rPr kumimoji="0" lang="en-US" altLang="zh-CN" sz="2000" i="0" u="none" strike="noStrike" kern="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OFDMA packet</a:t>
            </a:r>
            <a:r>
              <a:rPr kumimoji="0" lang="en-US" altLang="zh-CN" sz="200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35040"/>
            <a:ext cx="4568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40% less or more power allocated to the top 3 RUs and bottom 3 </a:t>
            </a:r>
            <a:r>
              <a:rPr lang="en-US" altLang="zh-CN" dirty="0" err="1" smtClean="0"/>
              <a:t>RUs.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5741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635727"/>
            <a:ext cx="6975408" cy="56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 Transmissions (OFDMA vs SOMA)</a:t>
            </a:r>
            <a:endParaRPr kumimoji="0" lang="en-US" altLang="zh-CN" sz="240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Cube 13"/>
          <p:cNvSpPr/>
          <p:nvPr/>
        </p:nvSpPr>
        <p:spPr bwMode="auto">
          <a:xfrm rot="9723397">
            <a:off x="4641802" y="2200398"/>
            <a:ext cx="3627618" cy="2812521"/>
          </a:xfrm>
          <a:prstGeom prst="cube">
            <a:avLst/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Cube 18"/>
          <p:cNvSpPr/>
          <p:nvPr/>
        </p:nvSpPr>
        <p:spPr bwMode="auto">
          <a:xfrm rot="9706694">
            <a:off x="5142992" y="1182452"/>
            <a:ext cx="3627618" cy="2812521"/>
          </a:xfrm>
          <a:prstGeom prst="cube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 rot="805328">
            <a:off x="958099" y="2465967"/>
            <a:ext cx="4217851" cy="2809405"/>
            <a:chOff x="-47582" y="2849388"/>
            <a:chExt cx="4217851" cy="2809405"/>
          </a:xfrm>
        </p:grpSpPr>
        <p:grpSp>
          <p:nvGrpSpPr>
            <p:cNvPr id="25" name="Group 24"/>
            <p:cNvGrpSpPr/>
            <p:nvPr/>
          </p:nvGrpSpPr>
          <p:grpSpPr>
            <a:xfrm>
              <a:off x="-47582" y="3906709"/>
              <a:ext cx="3925292" cy="1752084"/>
              <a:chOff x="-47582" y="3906709"/>
              <a:chExt cx="3925292" cy="1752084"/>
            </a:xfrm>
          </p:grpSpPr>
          <p:sp>
            <p:nvSpPr>
              <p:cNvPr id="21" name="Cube 20"/>
              <p:cNvSpPr/>
              <p:nvPr/>
            </p:nvSpPr>
            <p:spPr bwMode="auto">
              <a:xfrm rot="9065131">
                <a:off x="-47582" y="4619794"/>
                <a:ext cx="3733800" cy="1038999"/>
              </a:xfrm>
              <a:prstGeom prst="cub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Cube 21"/>
              <p:cNvSpPr/>
              <p:nvPr/>
            </p:nvSpPr>
            <p:spPr bwMode="auto">
              <a:xfrm rot="9065131">
                <a:off x="48164" y="4263252"/>
                <a:ext cx="3733800" cy="1038999"/>
              </a:xfrm>
              <a:prstGeom prst="cub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Cube 22"/>
              <p:cNvSpPr/>
              <p:nvPr/>
            </p:nvSpPr>
            <p:spPr bwMode="auto">
              <a:xfrm rot="9065131">
                <a:off x="143910" y="3906709"/>
                <a:ext cx="3733800" cy="1038999"/>
              </a:xfrm>
              <a:prstGeom prst="cub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44977" y="2849388"/>
              <a:ext cx="3925292" cy="1752084"/>
              <a:chOff x="-47582" y="3906709"/>
              <a:chExt cx="3925292" cy="1752084"/>
            </a:xfrm>
          </p:grpSpPr>
          <p:sp>
            <p:nvSpPr>
              <p:cNvPr id="27" name="Cube 26"/>
              <p:cNvSpPr/>
              <p:nvPr/>
            </p:nvSpPr>
            <p:spPr bwMode="auto">
              <a:xfrm rot="9065131">
                <a:off x="-47582" y="4619794"/>
                <a:ext cx="3733800" cy="1038999"/>
              </a:xfrm>
              <a:prstGeom prst="cub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Cube 27"/>
              <p:cNvSpPr/>
              <p:nvPr/>
            </p:nvSpPr>
            <p:spPr bwMode="auto">
              <a:xfrm rot="9065131">
                <a:off x="48164" y="4263252"/>
                <a:ext cx="3733800" cy="1038999"/>
              </a:xfrm>
              <a:prstGeom prst="cub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Cube 28"/>
              <p:cNvSpPr/>
              <p:nvPr/>
            </p:nvSpPr>
            <p:spPr bwMode="auto">
              <a:xfrm rot="9065131">
                <a:off x="143910" y="3906709"/>
                <a:ext cx="3733800" cy="1038999"/>
              </a:xfrm>
              <a:prstGeom prst="cub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 rot="749063">
            <a:off x="1248230" y="3430918"/>
            <a:ext cx="4217851" cy="2809405"/>
            <a:chOff x="-47582" y="2849388"/>
            <a:chExt cx="4217851" cy="2809405"/>
          </a:xfrm>
        </p:grpSpPr>
        <p:grpSp>
          <p:nvGrpSpPr>
            <p:cNvPr id="32" name="Group 31"/>
            <p:cNvGrpSpPr/>
            <p:nvPr/>
          </p:nvGrpSpPr>
          <p:grpSpPr>
            <a:xfrm>
              <a:off x="-47582" y="3906709"/>
              <a:ext cx="3925292" cy="1752084"/>
              <a:chOff x="-47582" y="3906709"/>
              <a:chExt cx="3925292" cy="1752084"/>
            </a:xfrm>
          </p:grpSpPr>
          <p:sp>
            <p:nvSpPr>
              <p:cNvPr id="37" name="Cube 36"/>
              <p:cNvSpPr/>
              <p:nvPr/>
            </p:nvSpPr>
            <p:spPr bwMode="auto">
              <a:xfrm rot="9065131">
                <a:off x="-47582" y="4619794"/>
                <a:ext cx="3733800" cy="1038999"/>
              </a:xfrm>
              <a:prstGeom prst="cub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Cube 37"/>
              <p:cNvSpPr/>
              <p:nvPr/>
            </p:nvSpPr>
            <p:spPr bwMode="auto">
              <a:xfrm rot="9065131">
                <a:off x="48164" y="4263252"/>
                <a:ext cx="3733800" cy="1038999"/>
              </a:xfrm>
              <a:prstGeom prst="cub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Cube 38"/>
              <p:cNvSpPr/>
              <p:nvPr/>
            </p:nvSpPr>
            <p:spPr bwMode="auto">
              <a:xfrm rot="9065131">
                <a:off x="143910" y="3906709"/>
                <a:ext cx="3733800" cy="1038999"/>
              </a:xfrm>
              <a:prstGeom prst="cub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44977" y="2849388"/>
              <a:ext cx="3925292" cy="1752084"/>
              <a:chOff x="-47582" y="3906709"/>
              <a:chExt cx="3925292" cy="1752084"/>
            </a:xfrm>
          </p:grpSpPr>
          <p:sp>
            <p:nvSpPr>
              <p:cNvPr id="34" name="Cube 33"/>
              <p:cNvSpPr/>
              <p:nvPr/>
            </p:nvSpPr>
            <p:spPr bwMode="auto">
              <a:xfrm rot="9065131">
                <a:off x="-47582" y="4619794"/>
                <a:ext cx="3733800" cy="1038999"/>
              </a:xfrm>
              <a:prstGeom prst="cub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Cube 34"/>
              <p:cNvSpPr/>
              <p:nvPr/>
            </p:nvSpPr>
            <p:spPr bwMode="auto">
              <a:xfrm rot="9065131">
                <a:off x="48164" y="4263252"/>
                <a:ext cx="3733800" cy="1038999"/>
              </a:xfrm>
              <a:prstGeom prst="cub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Cube 35"/>
              <p:cNvSpPr/>
              <p:nvPr/>
            </p:nvSpPr>
            <p:spPr bwMode="auto">
              <a:xfrm rot="9065131">
                <a:off x="143910" y="3906709"/>
                <a:ext cx="3733800" cy="1038999"/>
              </a:xfrm>
              <a:prstGeom prst="cub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cxnSp>
        <p:nvCxnSpPr>
          <p:cNvPr id="41" name="Straight Connector 40"/>
          <p:cNvCxnSpPr/>
          <p:nvPr/>
        </p:nvCxnSpPr>
        <p:spPr bwMode="auto">
          <a:xfrm flipV="1">
            <a:off x="384836" y="2456363"/>
            <a:ext cx="1371600" cy="2454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81000" y="4901006"/>
            <a:ext cx="267272" cy="10849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394191" y="2209800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Power Domain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8609" y="5977030"/>
            <a:ext cx="1002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Freq</a:t>
            </a:r>
            <a:r>
              <a:rPr lang="en-US" altLang="zh-CN" dirty="0" smtClean="0"/>
              <a:t> Domain</a:t>
            </a:r>
            <a:endParaRPr lang="zh-CN" altLang="en-US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448528" y="5913011"/>
            <a:ext cx="853084" cy="138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291498" y="5930094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OFDMA</a:t>
            </a:r>
            <a:endParaRPr lang="zh-CN" altLang="en-US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6975408" y="4582988"/>
            <a:ext cx="609600" cy="3274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544901" y="4854244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SOMA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218298" y="1342745"/>
                <a:ext cx="1296509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∁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298" y="1342745"/>
                <a:ext cx="1296509" cy="414985"/>
              </a:xfrm>
              <a:prstGeom prst="rect">
                <a:avLst/>
              </a:prstGeom>
              <a:blipFill rotWithShape="0">
                <a:blip r:embed="rId3"/>
                <a:stretch>
                  <a:fillRect l="-1878" b="-14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 bwMode="auto">
          <a:xfrm flipV="1">
            <a:off x="381000" y="4582988"/>
            <a:ext cx="659087" cy="318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73597" y="4392786"/>
            <a:ext cx="1041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Time Domain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1639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6626" y="640080"/>
            <a:ext cx="7661208" cy="56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 Transmissions (MU-MIMO vs SOMA)</a:t>
            </a:r>
            <a:endParaRPr kumimoji="0" lang="en-US" altLang="zh-CN" sz="240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68432" y="3033362"/>
            <a:ext cx="2553578" cy="1705676"/>
            <a:chOff x="1668087" y="3793374"/>
            <a:chExt cx="2553578" cy="1705676"/>
          </a:xfrm>
        </p:grpSpPr>
        <p:sp>
          <p:nvSpPr>
            <p:cNvPr id="4" name="Cube 3"/>
            <p:cNvSpPr/>
            <p:nvPr/>
          </p:nvSpPr>
          <p:spPr bwMode="auto">
            <a:xfrm rot="20784140">
              <a:off x="1668087" y="3793374"/>
              <a:ext cx="2286000" cy="533400"/>
            </a:xfrm>
            <a:prstGeom prst="cub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Cube 4"/>
            <p:cNvSpPr/>
            <p:nvPr/>
          </p:nvSpPr>
          <p:spPr bwMode="auto">
            <a:xfrm rot="20784140">
              <a:off x="1756570" y="4182081"/>
              <a:ext cx="2286000" cy="533400"/>
            </a:xfrm>
            <a:prstGeom prst="cub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Cube 5"/>
            <p:cNvSpPr/>
            <p:nvPr/>
          </p:nvSpPr>
          <p:spPr bwMode="auto">
            <a:xfrm rot="20784140">
              <a:off x="1847182" y="4576943"/>
              <a:ext cx="2286000" cy="533400"/>
            </a:xfrm>
            <a:prstGeom prst="cub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Cube 6"/>
            <p:cNvSpPr/>
            <p:nvPr/>
          </p:nvSpPr>
          <p:spPr bwMode="auto">
            <a:xfrm rot="20784140">
              <a:off x="1935665" y="4965650"/>
              <a:ext cx="2286000" cy="533400"/>
            </a:xfrm>
            <a:prstGeom prst="cub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1575359" y="2819400"/>
            <a:ext cx="401871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1975101" y="3124200"/>
            <a:ext cx="6711699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3866159" y="2443465"/>
            <a:ext cx="2553578" cy="1705676"/>
            <a:chOff x="1668087" y="3793374"/>
            <a:chExt cx="2553578" cy="1705676"/>
          </a:xfrm>
        </p:grpSpPr>
        <p:sp>
          <p:nvSpPr>
            <p:cNvPr id="16" name="Cube 15"/>
            <p:cNvSpPr/>
            <p:nvPr/>
          </p:nvSpPr>
          <p:spPr bwMode="auto">
            <a:xfrm rot="20784140">
              <a:off x="1668087" y="3793374"/>
              <a:ext cx="2286000" cy="533400"/>
            </a:xfrm>
            <a:prstGeom prst="cub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Cube 16"/>
            <p:cNvSpPr/>
            <p:nvPr/>
          </p:nvSpPr>
          <p:spPr bwMode="auto">
            <a:xfrm rot="20784140">
              <a:off x="1756570" y="4182081"/>
              <a:ext cx="2286000" cy="533400"/>
            </a:xfrm>
            <a:prstGeom prst="cub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Cube 17"/>
            <p:cNvSpPr/>
            <p:nvPr/>
          </p:nvSpPr>
          <p:spPr bwMode="auto">
            <a:xfrm rot="20784140">
              <a:off x="1847182" y="4576943"/>
              <a:ext cx="2286000" cy="533400"/>
            </a:xfrm>
            <a:prstGeom prst="cub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Cube 18"/>
            <p:cNvSpPr/>
            <p:nvPr/>
          </p:nvSpPr>
          <p:spPr bwMode="auto">
            <a:xfrm rot="20784140">
              <a:off x="1935665" y="4965650"/>
              <a:ext cx="2286000" cy="533400"/>
            </a:xfrm>
            <a:prstGeom prst="cub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06383" y="4648200"/>
            <a:ext cx="4885787" cy="1524000"/>
            <a:chOff x="1206383" y="4648200"/>
            <a:chExt cx="4885787" cy="1524000"/>
          </a:xfrm>
        </p:grpSpPr>
        <p:cxnSp>
          <p:nvCxnSpPr>
            <p:cNvPr id="12" name="Straight Connector 11"/>
            <p:cNvCxnSpPr/>
            <p:nvPr/>
          </p:nvCxnSpPr>
          <p:spPr bwMode="auto">
            <a:xfrm flipH="1">
              <a:off x="1219200" y="4648200"/>
              <a:ext cx="755901" cy="1524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Cube 21"/>
            <p:cNvSpPr/>
            <p:nvPr/>
          </p:nvSpPr>
          <p:spPr bwMode="auto">
            <a:xfrm rot="20784140">
              <a:off x="1296738" y="5118955"/>
              <a:ext cx="4795432" cy="533400"/>
            </a:xfrm>
            <a:prstGeom prst="cub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Cube 25"/>
            <p:cNvSpPr/>
            <p:nvPr/>
          </p:nvSpPr>
          <p:spPr bwMode="auto">
            <a:xfrm rot="20784140">
              <a:off x="1206383" y="4735067"/>
              <a:ext cx="4795432" cy="533400"/>
            </a:xfrm>
            <a:prstGeom prst="cub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75113" y="2564478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Power Domain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5255" y="6113223"/>
            <a:ext cx="1002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Freq</a:t>
            </a:r>
            <a:r>
              <a:rPr lang="en-US" altLang="zh-CN" dirty="0" smtClean="0"/>
              <a:t> Domain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24800" y="2772115"/>
            <a:ext cx="1149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Spatial Domain</a:t>
            </a:r>
            <a:endParaRPr lang="zh-CN" alt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018236" y="3814024"/>
            <a:ext cx="4885787" cy="917288"/>
            <a:chOff x="1206383" y="4735067"/>
            <a:chExt cx="4885787" cy="917288"/>
          </a:xfrm>
        </p:grpSpPr>
        <p:sp>
          <p:nvSpPr>
            <p:cNvPr id="33" name="Cube 32"/>
            <p:cNvSpPr/>
            <p:nvPr/>
          </p:nvSpPr>
          <p:spPr bwMode="auto">
            <a:xfrm rot="20784140">
              <a:off x="1296738" y="5118955"/>
              <a:ext cx="4795432" cy="533400"/>
            </a:xfrm>
            <a:prstGeom prst="cube">
              <a:avLst/>
            </a:prstGeom>
            <a:solidFill>
              <a:srgbClr val="0000FF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Cube 33"/>
            <p:cNvSpPr/>
            <p:nvPr/>
          </p:nvSpPr>
          <p:spPr bwMode="auto">
            <a:xfrm rot="20784140">
              <a:off x="1206383" y="4735067"/>
              <a:ext cx="4795432" cy="533400"/>
            </a:xfrm>
            <a:prstGeom prst="cube">
              <a:avLst/>
            </a:prstGeom>
            <a:solidFill>
              <a:srgbClr val="0000FF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5" name="Left Brace 34"/>
          <p:cNvSpPr/>
          <p:nvPr/>
        </p:nvSpPr>
        <p:spPr bwMode="auto">
          <a:xfrm rot="4603896">
            <a:off x="3672179" y="1195887"/>
            <a:ext cx="184812" cy="26337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20860264">
            <a:off x="982325" y="4566470"/>
            <a:ext cx="95113" cy="136023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0758744">
            <a:off x="2417883" y="2056261"/>
            <a:ext cx="3256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 STA MU-MIMO with a single stream each STA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 rot="20980900">
            <a:off x="28875" y="5118634"/>
            <a:ext cx="171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 STA SOMA</a:t>
            </a:r>
          </a:p>
          <a:p>
            <a:r>
              <a:rPr lang="en-US" altLang="zh-CN" dirty="0" smtClean="0"/>
              <a:t>with two streams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45939" y="5479361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Similar capacity between </a:t>
            </a:r>
          </a:p>
          <a:p>
            <a:r>
              <a:rPr lang="en-US" altLang="zh-CN" dirty="0" smtClean="0"/>
              <a:t>MU-MIMO and SOMA according to [1],</a:t>
            </a:r>
          </a:p>
          <a:p>
            <a:r>
              <a:rPr lang="en-US" altLang="zh-CN" dirty="0" smtClean="0"/>
              <a:t>but no CSI feedback is needed for SOMA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346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2000" dirty="0" smtClean="0"/>
              <a:t>[1] </a:t>
            </a:r>
            <a:r>
              <a:rPr lang="en-US" altLang="zh-CN" sz="2000" dirty="0" smtClean="0">
                <a:solidFill>
                  <a:srgbClr val="000000"/>
                </a:solidFill>
              </a:rPr>
              <a:t>J. Suh, </a:t>
            </a:r>
            <a:r>
              <a:rPr lang="en-US" altLang="zh-CN" sz="2000" dirty="0">
                <a:solidFill>
                  <a:srgbClr val="000000"/>
                </a:solidFill>
              </a:rPr>
              <a:t>“</a:t>
            </a:r>
            <a:r>
              <a:rPr lang="en-US" altLang="zh-CN" sz="2000" dirty="0" smtClean="0">
                <a:solidFill>
                  <a:srgbClr val="000000"/>
                </a:solidFill>
              </a:rPr>
              <a:t>18/1462r0 SOMA for EHT”, </a:t>
            </a:r>
            <a:r>
              <a:rPr lang="en-US" altLang="zh-CN" sz="2000" dirty="0">
                <a:solidFill>
                  <a:srgbClr val="000000"/>
                </a:solidFill>
              </a:rPr>
              <a:t>IEEE 802.11 </a:t>
            </a:r>
            <a:r>
              <a:rPr lang="en-US" altLang="zh-CN" sz="2000" dirty="0" smtClean="0">
                <a:solidFill>
                  <a:srgbClr val="000000"/>
                </a:solidFill>
              </a:rPr>
              <a:t>EHT SG, Sep 2018, Waikoloa HI, USA</a:t>
            </a:r>
            <a:endParaRPr lang="en-US" altLang="zh-CN" sz="2000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19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878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dirty="0"/>
              <a:t>Semi Orthogonal Multiple Access (SOMA</a:t>
            </a:r>
            <a:r>
              <a:rPr lang="en-US" altLang="zh-CN" sz="2000" dirty="0" smtClean="0"/>
              <a:t>) was proposed to improve the efficiency of 802.11 </a:t>
            </a:r>
            <a:r>
              <a:rPr lang="en-US" sz="2000" dirty="0" smtClean="0"/>
              <a:t>[1]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SISO and MIMO based SOMA was presented with the current 802.11 QAM constellation used for SOMA constellations</a:t>
            </a:r>
            <a:endParaRPr lang="en-US" sz="1600" dirty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 gain of the SOMA was achieved with the entire Bandwidth (BW) resource used 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The performance loss by the split power resource  is smaller than the performance loss by the split BW resource</a:t>
            </a:r>
            <a:endParaRPr lang="en-US" sz="1400" dirty="0"/>
          </a:p>
          <a:p>
            <a:pPr marL="457200" lvl="1" indent="0">
              <a:buNone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Further performance examination on SOMA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Adaptive power allocation based SOMA for various MCS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New QAM constellation is introduced according to the power allocation factor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Performance is checked, based on the SNR gap between Far and Near STAs including the zero SNR gap</a:t>
            </a: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16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Recap: SOMA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248400" cy="510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For </a:t>
            </a:r>
            <a:r>
              <a:rPr lang="en-US" altLang="zh-CN" sz="1600" b="0" dirty="0"/>
              <a:t>STA 1 (Near STA) and STA 2 (Far STA) in the figure beside, the SOMA is not just a superposition of two constellations from two STAs, but, instead, the property of more and less reliable bits in a constellation is used to schedule Far and Near STAs as seen in the figure </a:t>
            </a:r>
            <a:r>
              <a:rPr lang="en-US" altLang="zh-CN" sz="1600" b="0" dirty="0" smtClean="0"/>
              <a:t>below</a:t>
            </a:r>
            <a:endParaRPr lang="en-US" altLang="zh-CN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18309"/>
            <a:ext cx="279413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3942398" y="3153972"/>
            <a:ext cx="5139322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For Near-STA to decode Near-STA bits, Far-STA bits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   need </a:t>
            </a:r>
            <a:r>
              <a:rPr lang="en-US" altLang="zh-CN" sz="1600" dirty="0">
                <a:cs typeface="Times New Roman" panose="02020603050405020304" pitchFamily="18" charset="0"/>
              </a:rPr>
              <a:t>Not to be known</a:t>
            </a:r>
            <a:endParaRPr lang="en-US" altLang="zh-CN" sz="1600" b="1" kern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altLang="zh-CN" sz="1600" b="1" kern="0" dirty="0">
                <a:solidFill>
                  <a:srgbClr val="000000"/>
                </a:solidFill>
                <a:latin typeface="Times New Roman"/>
              </a:rPr>
              <a:t>The Far-STA decodes its own signal, and treats Near-STA as noise just like </a:t>
            </a:r>
            <a:r>
              <a:rPr lang="en-US" altLang="zh-CN" sz="1600" b="1" kern="0" dirty="0" smtClean="0">
                <a:solidFill>
                  <a:srgbClr val="000000"/>
                </a:solidFill>
                <a:latin typeface="Times New Roman"/>
              </a:rPr>
              <a:t>a Superposition</a:t>
            </a: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600" b="1" kern="0" dirty="0">
                <a:solidFill>
                  <a:srgbClr val="000000"/>
                </a:solidFill>
                <a:latin typeface="Times New Roman"/>
              </a:rPr>
              <a:t>The Near-STA performs the demodulation of </a:t>
            </a:r>
            <a:r>
              <a:rPr lang="en-US" altLang="zh-CN" sz="1600" b="1" kern="0" dirty="0" smtClean="0">
                <a:solidFill>
                  <a:srgbClr val="000000"/>
                </a:solidFill>
                <a:latin typeface="Times New Roman"/>
              </a:rPr>
              <a:t>the re-</a:t>
            </a:r>
            <a:r>
              <a:rPr lang="en-US" altLang="zh-CN" sz="1600" b="1" kern="0" dirty="0" err="1" smtClean="0">
                <a:solidFill>
                  <a:srgbClr val="000000"/>
                </a:solidFill>
                <a:latin typeface="Times New Roman"/>
              </a:rPr>
              <a:t>ceived</a:t>
            </a:r>
            <a:r>
              <a:rPr lang="en-US" altLang="zh-CN" sz="1600" b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CN" sz="1600" b="1" kern="0" dirty="0">
                <a:solidFill>
                  <a:srgbClr val="000000"/>
                </a:solidFill>
                <a:latin typeface="Times New Roman"/>
              </a:rPr>
              <a:t>signal, collecting the LLRs </a:t>
            </a:r>
            <a:r>
              <a:rPr lang="en-US" altLang="zh-CN" sz="1600" b="1" kern="0" dirty="0" smtClean="0">
                <a:solidFill>
                  <a:srgbClr val="000000"/>
                </a:solidFill>
                <a:latin typeface="Times New Roman"/>
              </a:rPr>
              <a:t>corresponding </a:t>
            </a:r>
            <a:r>
              <a:rPr lang="en-US" altLang="zh-CN" sz="1600" b="1" kern="0" dirty="0">
                <a:solidFill>
                  <a:srgbClr val="000000"/>
                </a:solidFill>
                <a:latin typeface="Times New Roman"/>
              </a:rPr>
              <a:t>to </a:t>
            </a:r>
            <a:r>
              <a:rPr lang="en-US" altLang="zh-CN" sz="1600" b="1" kern="0" dirty="0" smtClean="0">
                <a:solidFill>
                  <a:srgbClr val="000000"/>
                </a:solidFill>
                <a:latin typeface="Times New Roman"/>
              </a:rPr>
              <a:t>  the </a:t>
            </a:r>
            <a:r>
              <a:rPr lang="en-US" altLang="zh-CN" sz="1600" b="1" kern="0" dirty="0">
                <a:solidFill>
                  <a:srgbClr val="000000"/>
                </a:solidFill>
                <a:latin typeface="Times New Roman"/>
              </a:rPr>
              <a:t>near coded bits, and then </a:t>
            </a:r>
            <a:r>
              <a:rPr lang="en-US" altLang="zh-CN" sz="1600" b="1" kern="0" dirty="0" smtClean="0">
                <a:solidFill>
                  <a:srgbClr val="000000"/>
                </a:solidFill>
                <a:latin typeface="Times New Roman"/>
              </a:rPr>
              <a:t>performs </a:t>
            </a:r>
            <a:r>
              <a:rPr lang="en-US" altLang="zh-CN" sz="1600" b="1" kern="0" dirty="0">
                <a:solidFill>
                  <a:srgbClr val="000000"/>
                </a:solidFill>
                <a:latin typeface="Times New Roman"/>
              </a:rPr>
              <a:t>decoding of </a:t>
            </a:r>
            <a:r>
              <a:rPr lang="en-US" altLang="zh-CN" sz="1600" b="1" kern="0" dirty="0" smtClean="0">
                <a:solidFill>
                  <a:srgbClr val="000000"/>
                </a:solidFill>
                <a:latin typeface="Times New Roman"/>
              </a:rPr>
              <a:t>  the </a:t>
            </a:r>
            <a:r>
              <a:rPr lang="en-US" altLang="zh-CN" sz="1600" b="1" kern="0" dirty="0">
                <a:solidFill>
                  <a:srgbClr val="000000"/>
                </a:solidFill>
                <a:latin typeface="Times New Roman"/>
              </a:rPr>
              <a:t>near-STA </a:t>
            </a:r>
            <a:r>
              <a:rPr lang="en-US" altLang="zh-CN" sz="1600" b="1" kern="0" dirty="0" err="1">
                <a:solidFill>
                  <a:srgbClr val="000000"/>
                </a:solidFill>
                <a:latin typeface="Times New Roman"/>
              </a:rPr>
              <a:t>codeword</a:t>
            </a:r>
            <a:r>
              <a:rPr lang="en-US" altLang="zh-CN" sz="1600" b="1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</a:rPr>
              <a:t>Complexity in the Receiver side is reduced 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宋体"/>
              </a:rPr>
              <a:t>SOMA can be applied with OFDMA and its 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  <a:ea typeface="宋体"/>
              </a:rPr>
              <a:t>throughput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宋体"/>
              </a:rPr>
              <a:t>enhancement at AP side is significant, 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  <a:ea typeface="宋体"/>
              </a:rPr>
              <a:t>compared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宋体"/>
              </a:rPr>
              <a:t>to the OFDMA only</a:t>
            </a:r>
            <a:endParaRPr lang="en-US" altLang="zh-CN" dirty="0"/>
          </a:p>
        </p:txBody>
      </p:sp>
      <p:grpSp>
        <p:nvGrpSpPr>
          <p:cNvPr id="21" name="Group 20"/>
          <p:cNvGrpSpPr/>
          <p:nvPr/>
        </p:nvGrpSpPr>
        <p:grpSpPr>
          <a:xfrm>
            <a:off x="152400" y="2743200"/>
            <a:ext cx="3668495" cy="3429000"/>
            <a:chOff x="409312" y="2741416"/>
            <a:chExt cx="3640183" cy="3432956"/>
          </a:xfrm>
        </p:grpSpPr>
        <p:grpSp>
          <p:nvGrpSpPr>
            <p:cNvPr id="22" name="Group 21"/>
            <p:cNvGrpSpPr/>
            <p:nvPr/>
          </p:nvGrpSpPr>
          <p:grpSpPr>
            <a:xfrm>
              <a:off x="409312" y="2741416"/>
              <a:ext cx="3640183" cy="3432956"/>
              <a:chOff x="3516279" y="1993617"/>
              <a:chExt cx="5463348" cy="4183722"/>
            </a:xfrm>
          </p:grpSpPr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516279" y="1993617"/>
                <a:ext cx="5463348" cy="4141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" name="Oval 27"/>
              <p:cNvSpPr/>
              <p:nvPr/>
            </p:nvSpPr>
            <p:spPr bwMode="auto">
              <a:xfrm>
                <a:off x="4243111" y="5525193"/>
                <a:ext cx="152400" cy="152400"/>
              </a:xfrm>
              <a:prstGeom prst="ellipse">
                <a:avLst/>
              </a:prstGeom>
              <a:solidFill>
                <a:srgbClr val="00CC99">
                  <a:alpha val="31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auto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0" ker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4049679" y="5525193"/>
                <a:ext cx="152400" cy="152400"/>
              </a:xfrm>
              <a:prstGeom prst="ellipse">
                <a:avLst/>
              </a:prstGeom>
              <a:solidFill>
                <a:srgbClr val="00CC99">
                  <a:alpha val="31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auto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0" ker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" name="Isosceles Triangle 29"/>
              <p:cNvSpPr/>
              <p:nvPr/>
            </p:nvSpPr>
            <p:spPr bwMode="auto">
              <a:xfrm>
                <a:off x="4152255" y="5554505"/>
                <a:ext cx="152400" cy="152400"/>
              </a:xfrm>
              <a:prstGeom prst="triangle">
                <a:avLst/>
              </a:prstGeom>
              <a:solidFill>
                <a:srgbClr val="FF0000">
                  <a:alpha val="29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auto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0" ker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1" name="Isosceles Triangle 30"/>
              <p:cNvSpPr/>
              <p:nvPr/>
            </p:nvSpPr>
            <p:spPr bwMode="auto">
              <a:xfrm>
                <a:off x="4351551" y="5542777"/>
                <a:ext cx="152400" cy="152400"/>
              </a:xfrm>
              <a:prstGeom prst="triangle">
                <a:avLst/>
              </a:prstGeom>
              <a:solidFill>
                <a:srgbClr val="FF0000">
                  <a:alpha val="29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auto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0" ker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cxnSp>
            <p:nvCxnSpPr>
              <p:cNvPr id="32" name="Straight Arrow Connector 31"/>
              <p:cNvCxnSpPr>
                <a:stCxn id="29" idx="4"/>
              </p:cNvCxnSpPr>
              <p:nvPr/>
            </p:nvCxnSpPr>
            <p:spPr bwMode="auto">
              <a:xfrm flipH="1">
                <a:off x="3973479" y="5677593"/>
                <a:ext cx="152400" cy="228600"/>
              </a:xfrm>
              <a:prstGeom prst="straightConnector1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CC99">
                    <a:lumMod val="50000"/>
                  </a:srgbClr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 flipH="1">
                <a:off x="4175703" y="5646483"/>
                <a:ext cx="171114" cy="250918"/>
              </a:xfrm>
              <a:prstGeom prst="straightConnector1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CC99">
                    <a:lumMod val="50000"/>
                  </a:srgbClr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4" name="Straight Arrow Connector 33"/>
              <p:cNvCxnSpPr>
                <a:stCxn id="30" idx="3"/>
              </p:cNvCxnSpPr>
              <p:nvPr/>
            </p:nvCxnSpPr>
            <p:spPr bwMode="auto">
              <a:xfrm>
                <a:off x="4228455" y="5706905"/>
                <a:ext cx="202224" cy="199288"/>
              </a:xfrm>
              <a:prstGeom prst="straightConnector1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5" name="Straight Arrow Connector 34"/>
              <p:cNvCxnSpPr>
                <a:stCxn id="31" idx="3"/>
              </p:cNvCxnSpPr>
              <p:nvPr/>
            </p:nvCxnSpPr>
            <p:spPr bwMode="auto">
              <a:xfrm>
                <a:off x="4427751" y="5695177"/>
                <a:ext cx="155328" cy="211016"/>
              </a:xfrm>
              <a:prstGeom prst="straightConnector1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6" name="TextBox 35"/>
              <p:cNvSpPr txBox="1"/>
              <p:nvPr/>
            </p:nvSpPr>
            <p:spPr>
              <a:xfrm>
                <a:off x="3516279" y="5829993"/>
                <a:ext cx="6695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</a:pPr>
                <a:r>
                  <a:rPr lang="en-US" sz="1600" dirty="0">
                    <a:solidFill>
                      <a:srgbClr val="00CC99">
                        <a:lumMod val="75000"/>
                      </a:srgbClr>
                    </a:solidFill>
                    <a:latin typeface="Times New Roman" pitchFamily="18" charset="0"/>
                    <a:ea typeface="+mn-ea"/>
                    <a:cs typeface="+mn-cs"/>
                  </a:rPr>
                  <a:t>STA2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04356" y="5838785"/>
                <a:ext cx="6695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</a:pPr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ea typeface="+mn-ea"/>
                    <a:cs typeface="+mn-cs"/>
                  </a:rPr>
                  <a:t>STA1</a:t>
                </a: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 bwMode="auto">
            <a:xfrm flipV="1">
              <a:off x="2151015" y="3665099"/>
              <a:ext cx="809900" cy="71316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 flipV="1">
              <a:off x="2603866" y="3317963"/>
              <a:ext cx="339636" cy="32936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pic>
          <p:nvPicPr>
            <p:cNvPr id="25" name="Picture 1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1980" y="3757420"/>
              <a:ext cx="443457" cy="216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0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4430" y="3274855"/>
              <a:ext cx="183491" cy="196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056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457200"/>
          </a:xfrm>
        </p:spPr>
        <p:txBody>
          <a:bodyPr/>
          <a:lstStyle/>
          <a:p>
            <a:r>
              <a:rPr lang="en-US" altLang="zh-CN" sz="2800" dirty="0"/>
              <a:t>TX/RX design flow for </a:t>
            </a:r>
            <a:r>
              <a:rPr lang="en-US" altLang="zh-CN" sz="2800" dirty="0" smtClean="0"/>
              <a:t>Single Stream </a:t>
            </a:r>
            <a:r>
              <a:rPr lang="en-US" altLang="zh-CN" sz="2800" dirty="0"/>
              <a:t>based </a:t>
            </a:r>
            <a:r>
              <a:rPr lang="en-US" altLang="zh-CN" sz="2800" dirty="0" smtClean="0"/>
              <a:t>SOMA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63" y="5244744"/>
            <a:ext cx="7772400" cy="12938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data of each STA are separately encoded and interleaved, before being combined for the SOMA constellation mapping.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STA 1 through STA N represent the SOMA scheduled STAs.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Each STA can take the corresponding LLR information and take the De-interleaving separately, </a:t>
            </a:r>
            <a:r>
              <a:rPr lang="en-US" altLang="zh-CN" sz="1400" dirty="0" smtClean="0"/>
              <a:t>followed </a:t>
            </a:r>
            <a:r>
              <a:rPr lang="en-US" altLang="zh-CN" sz="1400" dirty="0"/>
              <a:t>by FEC Decoder for each STA to recover its </a:t>
            </a:r>
            <a:r>
              <a:rPr lang="en-US" altLang="zh-CN" sz="1400" dirty="0" smtClean="0"/>
              <a:t>data</a:t>
            </a:r>
            <a:endParaRPr lang="en-US" altLang="zh-CN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pSp>
        <p:nvGrpSpPr>
          <p:cNvPr id="7" name="Group 6"/>
          <p:cNvGrpSpPr/>
          <p:nvPr/>
        </p:nvGrpSpPr>
        <p:grpSpPr>
          <a:xfrm>
            <a:off x="290811" y="1047444"/>
            <a:ext cx="8579406" cy="1846052"/>
            <a:chOff x="228600" y="1132271"/>
            <a:chExt cx="8579406" cy="1846052"/>
          </a:xfrm>
        </p:grpSpPr>
        <p:sp>
          <p:nvSpPr>
            <p:cNvPr id="8" name="TextBox 7"/>
            <p:cNvSpPr txBox="1"/>
            <p:nvPr/>
          </p:nvSpPr>
          <p:spPr>
            <a:xfrm>
              <a:off x="228822" y="1149523"/>
              <a:ext cx="686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STA 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8600" y="1737721"/>
              <a:ext cx="686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STA 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014" y="2608991"/>
              <a:ext cx="718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STA N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904562" y="1343619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1345944" y="1156715"/>
              <a:ext cx="1371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05996" y="1946027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4" name="Rectangle 13"/>
            <p:cNvSpPr/>
            <p:nvPr/>
          </p:nvSpPr>
          <p:spPr>
            <a:xfrm>
              <a:off x="1347378" y="1759123"/>
              <a:ext cx="1371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369568" y="2183267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…..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914622" y="2784227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1356004" y="2597323"/>
              <a:ext cx="1371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5400000">
              <a:off x="1860498" y="2176221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…..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71822" y="1149523"/>
              <a:ext cx="1345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FEC Encoder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63485" y="1759123"/>
              <a:ext cx="1345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FEC Encoder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71822" y="2608991"/>
              <a:ext cx="1345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FEC Encoder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776492" y="1343619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>
            <a:xfrm>
              <a:off x="3217874" y="1156715"/>
              <a:ext cx="1371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91333" y="1149523"/>
              <a:ext cx="1204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 err="1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Interleaver</a:t>
              </a:r>
              <a:endParaRPr lang="en-US" sz="1800" b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769300" y="1946027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26" name="Rectangle 25"/>
            <p:cNvSpPr/>
            <p:nvPr/>
          </p:nvSpPr>
          <p:spPr>
            <a:xfrm>
              <a:off x="3210682" y="1759123"/>
              <a:ext cx="1371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84141" y="1751931"/>
              <a:ext cx="1204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 err="1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Interleaver</a:t>
              </a:r>
              <a:endParaRPr lang="en-US" sz="1800" b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792310" y="2784227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3233692" y="2597323"/>
              <a:ext cx="1371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07151" y="2590131"/>
              <a:ext cx="1204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 err="1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Interleaver</a:t>
              </a:r>
              <a:endParaRPr lang="en-US" sz="1800" b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5400000">
              <a:off x="3723802" y="2184847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…..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05622" y="1149523"/>
              <a:ext cx="990600" cy="18288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4658482" y="1336427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>
            <a:xfrm>
              <a:off x="4651290" y="1938835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>
            <a:xfrm>
              <a:off x="4674300" y="2777035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4901466" y="1571111"/>
              <a:ext cx="141660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SOMA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Constellation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err="1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Mapper</a:t>
              </a:r>
              <a:endParaRPr lang="en-US" b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36170" y="1749063"/>
              <a:ext cx="609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130726" y="1937401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6562048" y="1750497"/>
              <a:ext cx="566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IFFT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594122" y="1132271"/>
              <a:ext cx="990600" cy="18288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7180052" y="1920149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7391400" y="1606723"/>
              <a:ext cx="141660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Spatial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Mapping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To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Antenna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4800" y="3054498"/>
            <a:ext cx="7790538" cy="2237905"/>
            <a:chOff x="518794" y="1580721"/>
            <a:chExt cx="7790538" cy="2237905"/>
          </a:xfrm>
        </p:grpSpPr>
        <p:sp>
          <p:nvSpPr>
            <p:cNvPr id="44" name="TextBox 43"/>
            <p:cNvSpPr txBox="1"/>
            <p:nvPr/>
          </p:nvSpPr>
          <p:spPr>
            <a:xfrm>
              <a:off x="519016" y="182880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STA 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794" y="241699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STA 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6208" y="3288268"/>
              <a:ext cx="7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STA N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194756" y="2022896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sp>
          <p:nvSpPr>
            <p:cNvPr id="48" name="Rectangle 47"/>
            <p:cNvSpPr/>
            <p:nvPr/>
          </p:nvSpPr>
          <p:spPr>
            <a:xfrm>
              <a:off x="1636138" y="1835992"/>
              <a:ext cx="1371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196190" y="2625304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sp>
          <p:nvSpPr>
            <p:cNvPr id="50" name="Rectangle 49"/>
            <p:cNvSpPr/>
            <p:nvPr/>
          </p:nvSpPr>
          <p:spPr>
            <a:xfrm>
              <a:off x="1637572" y="2438400"/>
              <a:ext cx="1371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5400000">
              <a:off x="659762" y="2862544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…..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204816" y="3463504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sp>
          <p:nvSpPr>
            <p:cNvPr id="53" name="Rectangle 52"/>
            <p:cNvSpPr/>
            <p:nvPr/>
          </p:nvSpPr>
          <p:spPr>
            <a:xfrm>
              <a:off x="1646198" y="3276600"/>
              <a:ext cx="1371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rot="5400000">
              <a:off x="2150692" y="2855498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…..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62016" y="1828800"/>
              <a:ext cx="1369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FEC Decoder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53679" y="2438400"/>
              <a:ext cx="1369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FEC Decoder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62016" y="3288268"/>
              <a:ext cx="1369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FEC Decoder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429000" y="1601634"/>
              <a:ext cx="959186" cy="6096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414152" y="1580721"/>
              <a:ext cx="10264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De-inter-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leaver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rot="5400000">
              <a:off x="3794130" y="2862409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….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69184" y="1752600"/>
              <a:ext cx="990600" cy="18288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4388186" y="2015704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>
              <a:off x="4380994" y="2618112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>
            <a:xfrm>
              <a:off x="4404004" y="3456312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6065028" y="2174188"/>
              <a:ext cx="141660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Channel 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Estimation 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and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Equalization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699732" y="2352140"/>
              <a:ext cx="609600" cy="381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7294288" y="2540478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7725610" y="2353574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FFT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5839296" y="2540478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sp>
          <p:nvSpPr>
            <p:cNvPr id="70" name="Rectangle 69"/>
            <p:cNvSpPr/>
            <p:nvPr/>
          </p:nvSpPr>
          <p:spPr>
            <a:xfrm>
              <a:off x="4810882" y="1752600"/>
              <a:ext cx="990600" cy="18288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606726" y="2174188"/>
              <a:ext cx="1416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LLR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Computation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429000" y="2286000"/>
              <a:ext cx="951994" cy="6096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429000" y="3200400"/>
              <a:ext cx="967812" cy="6096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3007738" y="2012836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>
            <a:xfrm>
              <a:off x="3000546" y="2615244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>
            <a:xfrm>
              <a:off x="3023556" y="3453444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none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3381082" y="2249269"/>
              <a:ext cx="10264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De-inter-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leaver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414152" y="3172295"/>
              <a:ext cx="10264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De-inter-</a:t>
              </a:r>
            </a:p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0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leaver</a:t>
              </a:r>
            </a:p>
          </p:txBody>
        </p:sp>
      </p:grpSp>
      <p:cxnSp>
        <p:nvCxnSpPr>
          <p:cNvPr id="79" name="Straight Connector 78"/>
          <p:cNvCxnSpPr/>
          <p:nvPr/>
        </p:nvCxnSpPr>
        <p:spPr bwMode="auto">
          <a:xfrm>
            <a:off x="236384" y="3010940"/>
            <a:ext cx="8659960" cy="0"/>
          </a:xfrm>
          <a:prstGeom prst="line">
            <a:avLst/>
          </a:prstGeom>
          <a:noFill/>
          <a:ln w="22225" cap="flat" cmpd="sng" algn="ctr">
            <a:solidFill>
              <a:srgbClr val="FF33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82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71532" y="713228"/>
            <a:ext cx="8281988" cy="70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QPSK</a:t>
            </a:r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270863" y="1143000"/>
            <a:ext cx="2492137" cy="2478136"/>
            <a:chOff x="3200400" y="1828800"/>
            <a:chExt cx="3048000" cy="29718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200400" y="3327861"/>
              <a:ext cx="3048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>
              <a:off x="4698078" y="1828800"/>
              <a:ext cx="0" cy="29718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46" name="Oval 45"/>
            <p:cNvSpPr/>
            <p:nvPr/>
          </p:nvSpPr>
          <p:spPr>
            <a:xfrm>
              <a:off x="5715000" y="2819400"/>
              <a:ext cx="76200" cy="7620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563391" y="2819400"/>
              <a:ext cx="76200" cy="7620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741322" y="3699165"/>
              <a:ext cx="76200" cy="7620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589713" y="3699165"/>
              <a:ext cx="76200" cy="7620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698078" y="3327861"/>
              <a:ext cx="1066800" cy="0"/>
            </a:xfrm>
            <a:prstGeom prst="straightConnector1">
              <a:avLst/>
            </a:prstGeom>
            <a:noFill/>
            <a:ln w="222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graphicFrame>
          <p:nvGraphicFramePr>
            <p:cNvPr id="51" name="Object 3"/>
            <p:cNvGraphicFramePr>
              <a:graphicFrameLocks noChangeAspect="1"/>
            </p:cNvGraphicFramePr>
            <p:nvPr/>
          </p:nvGraphicFramePr>
          <p:xfrm>
            <a:off x="5029200" y="3352800"/>
            <a:ext cx="444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74" name="Equation" r:id="rId3" imgW="444240" imgH="228600" progId="Equation.3">
                    <p:embed/>
                  </p:oleObj>
                </mc:Choice>
                <mc:Fallback>
                  <p:oleObj name="Equation" r:id="rId3" imgW="4442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3352800"/>
                          <a:ext cx="4445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2" name="Straight Arrow Connector 51"/>
            <p:cNvCxnSpPr/>
            <p:nvPr/>
          </p:nvCxnSpPr>
          <p:spPr>
            <a:xfrm flipV="1">
              <a:off x="4707774" y="2811087"/>
              <a:ext cx="0" cy="533400"/>
            </a:xfrm>
            <a:prstGeom prst="straightConnector1">
              <a:avLst/>
            </a:prstGeom>
            <a:noFill/>
            <a:ln w="222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graphicFrame>
          <p:nvGraphicFramePr>
            <p:cNvPr id="53" name="Object 4"/>
            <p:cNvGraphicFramePr>
              <a:graphicFrameLocks noChangeAspect="1"/>
            </p:cNvGraphicFramePr>
            <p:nvPr/>
          </p:nvGraphicFramePr>
          <p:xfrm>
            <a:off x="4419600" y="2971800"/>
            <a:ext cx="2667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75" name="Equation" r:id="rId5" imgW="266400" imgH="228600" progId="Equation.3">
                    <p:embed/>
                  </p:oleObj>
                </mc:Choice>
                <mc:Fallback>
                  <p:oleObj name="Equation" r:id="rId5" imgW="266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2971800"/>
                          <a:ext cx="2667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6"/>
            <p:cNvGraphicFramePr>
              <a:graphicFrameLocks noChangeAspect="1"/>
            </p:cNvGraphicFramePr>
            <p:nvPr/>
          </p:nvGraphicFramePr>
          <p:xfrm>
            <a:off x="5562600" y="2438400"/>
            <a:ext cx="381000" cy="3265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76" name="Equation" r:id="rId7" imgW="266400" imgH="228600" progId="Equation.3">
                    <p:embed/>
                  </p:oleObj>
                </mc:Choice>
                <mc:Fallback>
                  <p:oleObj name="Equation" r:id="rId7" imgW="266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2438400"/>
                          <a:ext cx="381000" cy="3265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TextBox 54"/>
          <p:cNvSpPr txBox="1"/>
          <p:nvPr/>
        </p:nvSpPr>
        <p:spPr>
          <a:xfrm>
            <a:off x="269974" y="2487682"/>
            <a:ext cx="5209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600" dirty="0" smtClean="0"/>
              <a:t>Superposition of BPSK (Far STA) and QBPSK (Near STA) 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269974" y="2792482"/>
            <a:ext cx="5624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600" dirty="0" smtClean="0"/>
              <a:t>When          is 0.5, the constellation becomes the 802.11ac QPSK</a:t>
            </a:r>
            <a:endParaRPr lang="en-US" sz="1600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866181"/>
              </p:ext>
            </p:extLst>
          </p:nvPr>
        </p:nvGraphicFramePr>
        <p:xfrm>
          <a:off x="1021673" y="2819400"/>
          <a:ext cx="33250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7" name="Equation" r:id="rId9" imgW="152280" imgH="139680" progId="Equation.3">
                  <p:embed/>
                </p:oleObj>
              </mc:Choice>
              <mc:Fallback>
                <p:oleObj name="Equation" r:id="rId9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673" y="2819400"/>
                        <a:ext cx="332509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546290" y="4203918"/>
            <a:ext cx="791191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600" dirty="0" smtClean="0"/>
              <a:t>The receivers (both the far and the near) can demodulate the received SOMA QPSK </a:t>
            </a:r>
          </a:p>
          <a:p>
            <a:r>
              <a:rPr lang="en-US" sz="1600" dirty="0" smtClean="0"/>
              <a:t>modulated signal just like a QPSK symbol and take each bit for its corresponding purpose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Or, the far STA can take the received SOMA QPSK modulated signal as a BPSK modulated </a:t>
            </a:r>
          </a:p>
          <a:p>
            <a:r>
              <a:rPr lang="en-US" sz="1600" dirty="0" smtClean="0"/>
              <a:t>signal, thinking of the other bit as noise.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Those two bits of a QPSK symbol can be obtained when the real part and the imaginary </a:t>
            </a:r>
          </a:p>
          <a:p>
            <a:r>
              <a:rPr lang="en-US" sz="1600" dirty="0" smtClean="0"/>
              <a:t>part are separated in the RF, even before the received signal comes into the digital </a:t>
            </a:r>
          </a:p>
          <a:p>
            <a:r>
              <a:rPr lang="en-US" sz="1600" dirty="0" smtClean="0"/>
              <a:t>baseband processor.</a:t>
            </a:r>
          </a:p>
        </p:txBody>
      </p:sp>
    </p:spTree>
    <p:extLst>
      <p:ext uri="{BB962C8B-B14F-4D97-AF65-F5344CB8AC3E}">
        <p14:creationId xmlns:p14="http://schemas.microsoft.com/office/powerpoint/2010/main" val="380903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08158" y="495818"/>
            <a:ext cx="8281988" cy="70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16-QAM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03712" y="837335"/>
            <a:ext cx="5791200" cy="5181600"/>
            <a:chOff x="1303712" y="304800"/>
            <a:chExt cx="6392488" cy="6019800"/>
          </a:xfrm>
        </p:grpSpPr>
        <p:grpSp>
          <p:nvGrpSpPr>
            <p:cNvPr id="5" name="Group 4"/>
            <p:cNvGrpSpPr/>
            <p:nvPr/>
          </p:nvGrpSpPr>
          <p:grpSpPr>
            <a:xfrm>
              <a:off x="1303712" y="304800"/>
              <a:ext cx="6392488" cy="6019800"/>
              <a:chOff x="1303712" y="304800"/>
              <a:chExt cx="6392488" cy="60198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447800" y="3200400"/>
                <a:ext cx="62484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4419600" y="304800"/>
                <a:ext cx="0" cy="60198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9" name="Oval 8"/>
              <p:cNvSpPr/>
              <p:nvPr/>
            </p:nvSpPr>
            <p:spPr>
              <a:xfrm>
                <a:off x="7078287" y="7620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706687" y="7620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086600" y="19812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715000" y="19812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419600" y="1447800"/>
                <a:ext cx="1981200" cy="1752600"/>
              </a:xfrm>
              <a:prstGeom prst="straightConnector1">
                <a:avLst/>
              </a:prstGeom>
              <a:noFill/>
              <a:ln w="222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>
                <a:endCxn id="10" idx="5"/>
              </p:cNvCxnSpPr>
              <p:nvPr/>
            </p:nvCxnSpPr>
            <p:spPr>
              <a:xfrm flipH="1" flipV="1">
                <a:off x="5771728" y="827041"/>
                <a:ext cx="629072" cy="620759"/>
              </a:xfrm>
              <a:prstGeom prst="straightConnector1">
                <a:avLst/>
              </a:prstGeom>
              <a:noFill/>
              <a:ln w="222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sp>
            <p:nvSpPr>
              <p:cNvPr id="15" name="Oval 14"/>
              <p:cNvSpPr/>
              <p:nvPr/>
            </p:nvSpPr>
            <p:spPr>
              <a:xfrm>
                <a:off x="3048000" y="7620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76400" y="7620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56313" y="19812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684713" y="19812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048000" y="44196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76400" y="44196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056313" y="56388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84713" y="56388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154487" y="44196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782887" y="44196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162800" y="56388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91200" y="5638800"/>
                <a:ext cx="76200" cy="762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6400800" y="1447800"/>
                <a:ext cx="0" cy="19050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419600" y="3276600"/>
                <a:ext cx="1981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headEnd type="triangle"/>
                <a:tailEnd type="triangle"/>
              </a:ln>
              <a:effectLst/>
            </p:spPr>
          </p:cxnSp>
          <p:graphicFrame>
            <p:nvGraphicFramePr>
              <p:cNvPr id="29" name="Object 3"/>
              <p:cNvGraphicFramePr>
                <a:graphicFrameLocks noChangeAspect="1"/>
              </p:cNvGraphicFramePr>
              <p:nvPr/>
            </p:nvGraphicFramePr>
            <p:xfrm>
              <a:off x="5105400" y="2057400"/>
              <a:ext cx="4445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07" name="Equation" r:id="rId3" imgW="444240" imgH="228600" progId="Equation.3">
                      <p:embed/>
                    </p:oleObj>
                  </mc:Choice>
                  <mc:Fallback>
                    <p:oleObj name="Equation" r:id="rId3" imgW="44424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05400" y="2057400"/>
                            <a:ext cx="444500" cy="228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Object 4"/>
              <p:cNvGraphicFramePr>
                <a:graphicFrameLocks noChangeAspect="1"/>
              </p:cNvGraphicFramePr>
              <p:nvPr/>
            </p:nvGraphicFramePr>
            <p:xfrm>
              <a:off x="6019800" y="914400"/>
              <a:ext cx="2667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08" name="Equation" r:id="rId5" imgW="266400" imgH="228600" progId="Equation.3">
                      <p:embed/>
                    </p:oleObj>
                  </mc:Choice>
                  <mc:Fallback>
                    <p:oleObj name="Equation" r:id="rId5" imgW="2664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19800" y="914400"/>
                            <a:ext cx="266700" cy="228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Object 5"/>
              <p:cNvGraphicFramePr>
                <a:graphicFrameLocks noChangeAspect="1"/>
              </p:cNvGraphicFramePr>
              <p:nvPr/>
            </p:nvGraphicFramePr>
            <p:xfrm>
              <a:off x="5334000" y="3276599"/>
              <a:ext cx="304800" cy="3217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09" name="Equation" r:id="rId7" imgW="228600" imgH="241200" progId="Equation.3">
                      <p:embed/>
                    </p:oleObj>
                  </mc:Choice>
                  <mc:Fallback>
                    <p:oleObj name="Equation" r:id="rId7" imgW="22860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4000" y="3276599"/>
                            <a:ext cx="304800" cy="32173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bject 6"/>
              <p:cNvGraphicFramePr>
                <a:graphicFrameLocks noChangeAspect="1"/>
              </p:cNvGraphicFramePr>
              <p:nvPr/>
            </p:nvGraphicFramePr>
            <p:xfrm>
              <a:off x="5867400" y="1262148"/>
              <a:ext cx="304800" cy="3227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10" name="Equation" r:id="rId9" imgW="215640" imgH="228600" progId="Equation.3">
                      <p:embed/>
                    </p:oleObj>
                  </mc:Choice>
                  <mc:Fallback>
                    <p:oleObj name="Equation" r:id="rId9" imgW="21564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7400" y="1262148"/>
                            <a:ext cx="304800" cy="32272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3" name="Straight Connector 32"/>
              <p:cNvCxnSpPr/>
              <p:nvPr/>
            </p:nvCxnSpPr>
            <p:spPr>
              <a:xfrm flipH="1">
                <a:off x="5723313" y="821574"/>
                <a:ext cx="34636" cy="2370513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5766261" y="1447800"/>
                <a:ext cx="6096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headEnd type="triangle"/>
                <a:tailEnd type="triangle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384965" y="762000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384965" y="2024148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386348" y="5663739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386348" y="4462548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735974" y="3165765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115887" y="3158835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162800" y="3165765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graphicFrame>
            <p:nvGraphicFramePr>
              <p:cNvPr id="42" name="Object 8"/>
              <p:cNvGraphicFramePr>
                <a:graphicFrameLocks noChangeAspect="1"/>
              </p:cNvGraphicFramePr>
              <p:nvPr/>
            </p:nvGraphicFramePr>
            <p:xfrm>
              <a:off x="6800308" y="2902530"/>
              <a:ext cx="718553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11" name="Equation" r:id="rId11" imgW="545760" imgH="241200" progId="Equation.3">
                      <p:embed/>
                    </p:oleObj>
                  </mc:Choice>
                  <mc:Fallback>
                    <p:oleObj name="Equation" r:id="rId11" imgW="54576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00308" y="2902530"/>
                            <a:ext cx="718553" cy="317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9"/>
              <p:cNvGraphicFramePr>
                <a:graphicFrameLocks noChangeAspect="1"/>
              </p:cNvGraphicFramePr>
              <p:nvPr/>
            </p:nvGraphicFramePr>
            <p:xfrm>
              <a:off x="5332617" y="2876089"/>
              <a:ext cx="790408" cy="349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12" name="Equation" r:id="rId13" imgW="545760" imgH="241200" progId="Equation.3">
                      <p:embed/>
                    </p:oleObj>
                  </mc:Choice>
                  <mc:Fallback>
                    <p:oleObj name="Equation" r:id="rId13" imgW="54576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2617" y="2876089"/>
                            <a:ext cx="790408" cy="3492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" name="Object 10"/>
              <p:cNvGraphicFramePr>
                <a:graphicFrameLocks noChangeAspect="1"/>
              </p:cNvGraphicFramePr>
              <p:nvPr/>
            </p:nvGraphicFramePr>
            <p:xfrm>
              <a:off x="1303712" y="2920539"/>
              <a:ext cx="818147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13" name="Equation" r:id="rId15" imgW="647640" imgH="241200" progId="Equation.3">
                      <p:embed/>
                    </p:oleObj>
                  </mc:Choice>
                  <mc:Fallback>
                    <p:oleObj name="Equation" r:id="rId15" imgW="6476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03712" y="2920539"/>
                            <a:ext cx="818147" cy="304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Object 11"/>
              <p:cNvGraphicFramePr>
                <a:graphicFrameLocks noChangeAspect="1"/>
              </p:cNvGraphicFramePr>
              <p:nvPr/>
            </p:nvGraphicFramePr>
            <p:xfrm>
              <a:off x="2648990" y="2920539"/>
              <a:ext cx="834189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14" name="Equation" r:id="rId17" imgW="660240" imgH="241200" progId="Equation.3">
                      <p:embed/>
                    </p:oleObj>
                  </mc:Choice>
                  <mc:Fallback>
                    <p:oleObj name="Equation" r:id="rId17" imgW="6602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8990" y="2920539"/>
                            <a:ext cx="834189" cy="304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Object 12"/>
              <p:cNvGraphicFramePr>
                <a:graphicFrameLocks noChangeAspect="1"/>
              </p:cNvGraphicFramePr>
              <p:nvPr/>
            </p:nvGraphicFramePr>
            <p:xfrm>
              <a:off x="3622965" y="601287"/>
              <a:ext cx="786062" cy="3473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15" name="Equation" r:id="rId19" imgW="545760" imgH="241200" progId="Equation.3">
                      <p:embed/>
                    </p:oleObj>
                  </mc:Choice>
                  <mc:Fallback>
                    <p:oleObj name="Equation" r:id="rId19" imgW="54576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22965" y="601287"/>
                            <a:ext cx="786062" cy="3473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" name="Object 13"/>
              <p:cNvGraphicFramePr>
                <a:graphicFrameLocks noChangeAspect="1"/>
              </p:cNvGraphicFramePr>
              <p:nvPr/>
            </p:nvGraphicFramePr>
            <p:xfrm>
              <a:off x="3616035" y="1837113"/>
              <a:ext cx="790408" cy="349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16" name="Equation" r:id="rId21" imgW="545760" imgH="241200" progId="Equation.3">
                      <p:embed/>
                    </p:oleObj>
                  </mc:Choice>
                  <mc:Fallback>
                    <p:oleObj name="Equation" r:id="rId21" imgW="54576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16035" y="1837113"/>
                            <a:ext cx="790408" cy="3492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8" name="Object 14"/>
              <p:cNvGraphicFramePr>
                <a:graphicFrameLocks noChangeAspect="1"/>
              </p:cNvGraphicFramePr>
              <p:nvPr/>
            </p:nvGraphicFramePr>
            <p:xfrm>
              <a:off x="3538452" y="5524961"/>
              <a:ext cx="852237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17" name="Equation" r:id="rId23" imgW="647640" imgH="241200" progId="Equation.3">
                      <p:embed/>
                    </p:oleObj>
                  </mc:Choice>
                  <mc:Fallback>
                    <p:oleObj name="Equation" r:id="rId23" imgW="6476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38452" y="5524961"/>
                            <a:ext cx="852237" cy="317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" name="Object 15"/>
              <p:cNvGraphicFramePr>
                <a:graphicFrameLocks noChangeAspect="1"/>
              </p:cNvGraphicFramePr>
              <p:nvPr/>
            </p:nvGraphicFramePr>
            <p:xfrm>
              <a:off x="3525714" y="4330700"/>
              <a:ext cx="868947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918" name="Equation" r:id="rId25" imgW="660240" imgH="241200" progId="Equation.3">
                      <p:embed/>
                    </p:oleObj>
                  </mc:Choice>
                  <mc:Fallback>
                    <p:oleObj name="Equation" r:id="rId25" imgW="6602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25714" y="4330700"/>
                            <a:ext cx="868947" cy="317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17"/>
            <p:cNvGraphicFramePr>
              <a:graphicFrameLocks noChangeAspect="1"/>
            </p:cNvGraphicFramePr>
            <p:nvPr/>
          </p:nvGraphicFramePr>
          <p:xfrm>
            <a:off x="6781800" y="381000"/>
            <a:ext cx="6604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19" name="Equation" r:id="rId27" imgW="495000" imgH="228600" progId="Equation.3">
                    <p:embed/>
                  </p:oleObj>
                </mc:Choice>
                <mc:Fallback>
                  <p:oleObj name="Equation" r:id="rId27" imgW="4950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0" y="381000"/>
                          <a:ext cx="66040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" name="Object 18"/>
          <p:cNvGraphicFramePr>
            <a:graphicFrameLocks noChangeAspect="1"/>
          </p:cNvGraphicFramePr>
          <p:nvPr>
            <p:extLst/>
          </p:nvPr>
        </p:nvGraphicFramePr>
        <p:xfrm>
          <a:off x="7559676" y="1055906"/>
          <a:ext cx="1365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0" name="Equation" r:id="rId29" imgW="825500" imgH="457200" progId="Equation.3">
                  <p:embed/>
                </p:oleObj>
              </mc:Choice>
              <mc:Fallback>
                <p:oleObj name="Equation" r:id="rId29" imgW="825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676" y="1055906"/>
                        <a:ext cx="13652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0"/>
          <p:cNvGraphicFramePr>
            <a:graphicFrameLocks noChangeAspect="1"/>
          </p:cNvGraphicFramePr>
          <p:nvPr>
            <p:extLst/>
          </p:nvPr>
        </p:nvGraphicFramePr>
        <p:xfrm>
          <a:off x="7542366" y="1894106"/>
          <a:ext cx="11350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1" name="Equation" r:id="rId31" imgW="622300" imgH="457200" progId="Equation.3">
                  <p:embed/>
                </p:oleObj>
              </mc:Choice>
              <mc:Fallback>
                <p:oleObj name="Equation" r:id="rId31" imgW="622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2366" y="1894106"/>
                        <a:ext cx="11350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303712" y="5839238"/>
            <a:ext cx="5900718" cy="359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When          is 0.2, the constellation becomes the 802.11ac 16-QAM</a:t>
            </a:r>
            <a:endParaRPr lang="en-US" dirty="0">
              <a:solidFill>
                <a:srgbClr val="FF3300"/>
              </a:solidFill>
            </a:endParaRPr>
          </a:p>
        </p:txBody>
      </p:sp>
      <p:graphicFrame>
        <p:nvGraphicFramePr>
          <p:cNvPr id="5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591918"/>
              </p:ext>
            </p:extLst>
          </p:nvPr>
        </p:nvGraphicFramePr>
        <p:xfrm>
          <a:off x="1896291" y="5849982"/>
          <a:ext cx="3317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2" name="Equation" r:id="rId33" imgW="152280" imgH="139680" progId="Equation.3">
                  <p:embed/>
                </p:oleObj>
              </mc:Choice>
              <mc:Fallback>
                <p:oleObj name="Equation" r:id="rId33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291" y="5849982"/>
                        <a:ext cx="33178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303712" y="6079506"/>
            <a:ext cx="5581977" cy="359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The receiver needs to know the          to compute the right LLR</a:t>
            </a:r>
            <a:endParaRPr lang="en-US" dirty="0">
              <a:solidFill>
                <a:srgbClr val="FF3300"/>
              </a:solidFill>
            </a:endParaRPr>
          </a:p>
        </p:txBody>
      </p:sp>
      <p:graphicFrame>
        <p:nvGraphicFramePr>
          <p:cNvPr id="5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918932"/>
              </p:ext>
            </p:extLst>
          </p:nvPr>
        </p:nvGraphicFramePr>
        <p:xfrm>
          <a:off x="3422472" y="6087291"/>
          <a:ext cx="3317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3" name="Equation" r:id="rId35" imgW="152280" imgH="139680" progId="Equation.3">
                  <p:embed/>
                </p:oleObj>
              </mc:Choice>
              <mc:Fallback>
                <p:oleObj name="Equation" r:id="rId35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472" y="6087291"/>
                        <a:ext cx="33178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1357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96913" y="487755"/>
            <a:ext cx="8281988" cy="70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64-QAM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219200" y="990600"/>
            <a:ext cx="6058982" cy="5105400"/>
            <a:chOff x="685800" y="152400"/>
            <a:chExt cx="7315200" cy="6400800"/>
          </a:xfrm>
        </p:grpSpPr>
        <p:grpSp>
          <p:nvGrpSpPr>
            <p:cNvPr id="53" name="Group 52"/>
            <p:cNvGrpSpPr/>
            <p:nvPr/>
          </p:nvGrpSpPr>
          <p:grpSpPr>
            <a:xfrm>
              <a:off x="685800" y="152400"/>
              <a:ext cx="7315200" cy="6400800"/>
              <a:chOff x="685800" y="152400"/>
              <a:chExt cx="7315200" cy="6400800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685800" y="3200400"/>
                <a:ext cx="7315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419600" y="152400"/>
                <a:ext cx="0" cy="64008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3" name="Straight Arrow Connector 72"/>
              <p:cNvCxnSpPr/>
              <p:nvPr/>
            </p:nvCxnSpPr>
            <p:spPr>
              <a:xfrm flipV="1">
                <a:off x="4402974" y="1464426"/>
                <a:ext cx="1981200" cy="1752600"/>
              </a:xfrm>
              <a:prstGeom prst="straightConnector1">
                <a:avLst/>
              </a:prstGeom>
              <a:noFill/>
              <a:ln w="222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74" name="Straight Arrow Connector 73"/>
              <p:cNvCxnSpPr/>
              <p:nvPr/>
            </p:nvCxnSpPr>
            <p:spPr>
              <a:xfrm flipH="1" flipV="1">
                <a:off x="5562600" y="685800"/>
                <a:ext cx="788322" cy="782856"/>
              </a:xfrm>
              <a:prstGeom prst="straightConnector1">
                <a:avLst/>
              </a:prstGeom>
              <a:noFill/>
              <a:ln w="222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375861" y="1472739"/>
                <a:ext cx="0" cy="19050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394661" y="3268287"/>
                <a:ext cx="1981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headEnd type="triangle"/>
                <a:tailEnd type="triangle"/>
              </a:ln>
              <a:effectLst/>
            </p:spPr>
          </p:cxnSp>
          <p:graphicFrame>
            <p:nvGraphicFramePr>
              <p:cNvPr id="77" name="Object 3"/>
              <p:cNvGraphicFramePr>
                <a:graphicFrameLocks noChangeAspect="1"/>
              </p:cNvGraphicFramePr>
              <p:nvPr/>
            </p:nvGraphicFramePr>
            <p:xfrm>
              <a:off x="4648200" y="2448096"/>
              <a:ext cx="4445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007" name="Equation" r:id="rId3" imgW="444240" imgH="228600" progId="Equation.3">
                      <p:embed/>
                    </p:oleObj>
                  </mc:Choice>
                  <mc:Fallback>
                    <p:oleObj name="Equation" r:id="rId3" imgW="44424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48200" y="2448096"/>
                            <a:ext cx="444500" cy="228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8" name="Object 4"/>
              <p:cNvGraphicFramePr>
                <a:graphicFrameLocks noChangeAspect="1"/>
              </p:cNvGraphicFramePr>
              <p:nvPr/>
            </p:nvGraphicFramePr>
            <p:xfrm>
              <a:off x="5791200" y="762000"/>
              <a:ext cx="2667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008" name="Equation" r:id="rId5" imgW="266400" imgH="228600" progId="Equation.3">
                      <p:embed/>
                    </p:oleObj>
                  </mc:Choice>
                  <mc:Fallback>
                    <p:oleObj name="Equation" r:id="rId5" imgW="2664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91200" y="762000"/>
                            <a:ext cx="266700" cy="228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9" name="Object 5"/>
              <p:cNvGraphicFramePr>
                <a:graphicFrameLocks noChangeAspect="1"/>
              </p:cNvGraphicFramePr>
              <p:nvPr/>
            </p:nvGraphicFramePr>
            <p:xfrm>
              <a:off x="5334000" y="3276599"/>
              <a:ext cx="304800" cy="3217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009" name="Equation" r:id="rId7" imgW="228600" imgH="241200" progId="Equation.3">
                      <p:embed/>
                    </p:oleObj>
                  </mc:Choice>
                  <mc:Fallback>
                    <p:oleObj name="Equation" r:id="rId7" imgW="22860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4000" y="3276599"/>
                            <a:ext cx="304800" cy="32173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6"/>
              <p:cNvGraphicFramePr>
                <a:graphicFrameLocks noChangeAspect="1"/>
              </p:cNvGraphicFramePr>
              <p:nvPr/>
            </p:nvGraphicFramePr>
            <p:xfrm>
              <a:off x="5715000" y="1219200"/>
              <a:ext cx="304800" cy="3227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010" name="Equation" r:id="rId9" imgW="215640" imgH="228600" progId="Equation.3">
                      <p:embed/>
                    </p:oleObj>
                  </mc:Choice>
                  <mc:Fallback>
                    <p:oleObj name="Equation" r:id="rId9" imgW="21564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5000" y="1219200"/>
                            <a:ext cx="304800" cy="32272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81" name="Straight Connector 80"/>
              <p:cNvCxnSpPr/>
              <p:nvPr/>
            </p:nvCxnSpPr>
            <p:spPr>
              <a:xfrm flipH="1">
                <a:off x="5562600" y="737061"/>
                <a:ext cx="18010" cy="2463339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grpSp>
            <p:nvGrpSpPr>
              <p:cNvPr id="82" name="Group 81"/>
              <p:cNvGrpSpPr/>
              <p:nvPr/>
            </p:nvGrpSpPr>
            <p:grpSpPr>
              <a:xfrm>
                <a:off x="1295400" y="482139"/>
                <a:ext cx="2310939" cy="2032461"/>
                <a:chOff x="1295400" y="482139"/>
                <a:chExt cx="2310939" cy="2032461"/>
              </a:xfrm>
            </p:grpSpPr>
            <p:grpSp>
              <p:nvGrpSpPr>
                <p:cNvPr id="178" name="Group 177"/>
                <p:cNvGrpSpPr/>
                <p:nvPr/>
              </p:nvGrpSpPr>
              <p:grpSpPr>
                <a:xfrm>
                  <a:off x="1295400" y="482139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90" name="Group 18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96" name="Oval 195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7" name="Oval 196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8" name="Oval 197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9" name="Oval 198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91" name="Group 19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92" name="Oval 191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3" name="Oval 192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4" name="Oval 193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5" name="Oval 194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179" name="Group 178"/>
                <p:cNvGrpSpPr/>
                <p:nvPr/>
              </p:nvGrpSpPr>
              <p:grpSpPr>
                <a:xfrm>
                  <a:off x="1295400" y="1828800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80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86" name="Oval 185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87" name="Oval 186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88" name="Oval 187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89" name="Oval 188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81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82" name="Oval 181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83" name="Oval 182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84" name="Oval 183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85" name="Oval 184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3" name="Group 82"/>
              <p:cNvGrpSpPr/>
              <p:nvPr/>
            </p:nvGrpSpPr>
            <p:grpSpPr>
              <a:xfrm>
                <a:off x="5232861" y="465513"/>
                <a:ext cx="2310939" cy="2032461"/>
                <a:chOff x="1295400" y="482139"/>
                <a:chExt cx="2310939" cy="2032461"/>
              </a:xfrm>
            </p:grpSpPr>
            <p:grpSp>
              <p:nvGrpSpPr>
                <p:cNvPr id="156" name="Group 57"/>
                <p:cNvGrpSpPr/>
                <p:nvPr/>
              </p:nvGrpSpPr>
              <p:grpSpPr>
                <a:xfrm>
                  <a:off x="1295400" y="482139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68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74" name="Oval 14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5" name="Oval 15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6" name="Oval 175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7" name="Oval 176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69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70" name="Oval 169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1" name="Oval 170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2" name="Oval 171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3" name="Oval 172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157" name="Group 58"/>
                <p:cNvGrpSpPr/>
                <p:nvPr/>
              </p:nvGrpSpPr>
              <p:grpSpPr>
                <a:xfrm>
                  <a:off x="1295400" y="1828800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58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64" name="Oval 163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5" name="Oval 164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6" name="Oval 165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7" name="Oval 166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59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60" name="Oval 159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1" name="Oval 160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3" name="Oval 162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cxnSp>
            <p:nvCxnSpPr>
              <p:cNvPr id="84" name="Straight Connector 83"/>
              <p:cNvCxnSpPr/>
              <p:nvPr/>
            </p:nvCxnSpPr>
            <p:spPr>
              <a:xfrm flipH="1">
                <a:off x="5579226" y="1489365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headEnd type="triangle"/>
                <a:tailEnd type="triangle"/>
              </a:ln>
              <a:effectLst/>
            </p:spPr>
          </p:cxnSp>
          <p:grpSp>
            <p:nvGrpSpPr>
              <p:cNvPr id="85" name="Group 84"/>
              <p:cNvGrpSpPr/>
              <p:nvPr/>
            </p:nvGrpSpPr>
            <p:grpSpPr>
              <a:xfrm>
                <a:off x="4386348" y="482139"/>
                <a:ext cx="83130" cy="2014452"/>
                <a:chOff x="4386348" y="482139"/>
                <a:chExt cx="83130" cy="2014452"/>
              </a:xfrm>
            </p:grpSpPr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4393278" y="482139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4386348" y="1151313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4386348" y="1863435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4386348" y="2496591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86" name="Group 85"/>
              <p:cNvGrpSpPr/>
              <p:nvPr/>
            </p:nvGrpSpPr>
            <p:grpSpPr>
              <a:xfrm>
                <a:off x="4376652" y="3920835"/>
                <a:ext cx="83130" cy="2014452"/>
                <a:chOff x="4386348" y="482139"/>
                <a:chExt cx="83130" cy="2014452"/>
              </a:xfrm>
            </p:grpSpPr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4393278" y="482139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4386348" y="1151313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4386348" y="1863435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4386348" y="2496591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87" name="Group 86"/>
              <p:cNvGrpSpPr/>
              <p:nvPr/>
            </p:nvGrpSpPr>
            <p:grpSpPr>
              <a:xfrm>
                <a:off x="1320339" y="3911139"/>
                <a:ext cx="2310939" cy="2032461"/>
                <a:chOff x="1295400" y="482139"/>
                <a:chExt cx="2310939" cy="2032461"/>
              </a:xfrm>
            </p:grpSpPr>
            <p:grpSp>
              <p:nvGrpSpPr>
                <p:cNvPr id="126" name="Group 57"/>
                <p:cNvGrpSpPr/>
                <p:nvPr/>
              </p:nvGrpSpPr>
              <p:grpSpPr>
                <a:xfrm>
                  <a:off x="1295400" y="482139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38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44" name="Oval 14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5" name="Oval 15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6" name="Oval 145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39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40" name="Oval 139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1" name="Oval 140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2" name="Oval 141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127" name="Group 58"/>
                <p:cNvGrpSpPr/>
                <p:nvPr/>
              </p:nvGrpSpPr>
              <p:grpSpPr>
                <a:xfrm>
                  <a:off x="1295400" y="1828800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28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34" name="Oval 133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5" name="Oval 134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6" name="Oval 135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" name="Oval 136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29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30" name="Oval 129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1" name="Oval 130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2" name="Oval 131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3" name="Oval 132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5267496" y="3912522"/>
                <a:ext cx="2310939" cy="2032461"/>
                <a:chOff x="1295400" y="482139"/>
                <a:chExt cx="2310939" cy="2032461"/>
              </a:xfrm>
            </p:grpSpPr>
            <p:grpSp>
              <p:nvGrpSpPr>
                <p:cNvPr id="104" name="Group 57"/>
                <p:cNvGrpSpPr/>
                <p:nvPr/>
              </p:nvGrpSpPr>
              <p:grpSpPr>
                <a:xfrm>
                  <a:off x="1295400" y="482139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16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22" name="Oval 14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3" name="Oval 15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4" name="Oval 123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5" name="Oval 124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17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18" name="Oval 117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9" name="Oval 118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0" name="Oval 119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1" name="Oval 120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105" name="Group 58"/>
                <p:cNvGrpSpPr/>
                <p:nvPr/>
              </p:nvGrpSpPr>
              <p:grpSpPr>
                <a:xfrm>
                  <a:off x="1295400" y="1828800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06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12" name="Oval 111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3" name="Oval 112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4" name="Oval 113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5" name="Oval 114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7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08" name="Oval 107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9" name="Oval 108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0" name="Oval 109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1" name="Oval 110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cxnSp>
            <p:nvCxnSpPr>
              <p:cNvPr id="89" name="Straight Connector 88"/>
              <p:cNvCxnSpPr/>
              <p:nvPr/>
            </p:nvCxnSpPr>
            <p:spPr>
              <a:xfrm>
                <a:off x="6384174" y="1828800"/>
                <a:ext cx="3810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headEnd type="triangle"/>
                <a:tailEnd type="triangle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6384174" y="2479965"/>
                <a:ext cx="11430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headEnd type="triangle"/>
                <a:tailEnd type="triangle"/>
              </a:ln>
              <a:effectLst/>
            </p:spPr>
          </p:cxnSp>
          <p:graphicFrame>
            <p:nvGraphicFramePr>
              <p:cNvPr id="91" name="Object 16"/>
              <p:cNvGraphicFramePr>
                <a:graphicFrameLocks noChangeAspect="1"/>
              </p:cNvGraphicFramePr>
              <p:nvPr/>
            </p:nvGraphicFramePr>
            <p:xfrm>
              <a:off x="6477000" y="1828800"/>
              <a:ext cx="228600" cy="2428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011" name="Equation" r:id="rId11" imgW="203040" imgH="215640" progId="Equation.3">
                      <p:embed/>
                    </p:oleObj>
                  </mc:Choice>
                  <mc:Fallback>
                    <p:oleObj name="Equation" r:id="rId11" imgW="2030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77000" y="1828800"/>
                            <a:ext cx="228600" cy="2428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" name="Object 17"/>
              <p:cNvGraphicFramePr>
                <a:graphicFrameLocks noChangeAspect="1"/>
              </p:cNvGraphicFramePr>
              <p:nvPr/>
            </p:nvGraphicFramePr>
            <p:xfrm>
              <a:off x="6892635" y="2473034"/>
              <a:ext cx="228600" cy="2420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012" name="Equation" r:id="rId13" imgW="215640" imgH="228600" progId="Equation.3">
                      <p:embed/>
                    </p:oleObj>
                  </mc:Choice>
                  <mc:Fallback>
                    <p:oleObj name="Equation" r:id="rId13" imgW="21564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92635" y="2473034"/>
                            <a:ext cx="228600" cy="24204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" name="Object 92"/>
              <p:cNvGraphicFramePr>
                <a:graphicFrameLocks noChangeAspect="1"/>
              </p:cNvGraphicFramePr>
              <p:nvPr/>
            </p:nvGraphicFramePr>
            <p:xfrm>
              <a:off x="7010400" y="609600"/>
              <a:ext cx="9906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013" name="Equation" r:id="rId15" imgW="723600" imgH="228600" progId="Equation.3">
                      <p:embed/>
                    </p:oleObj>
                  </mc:Choice>
                  <mc:Fallback>
                    <p:oleObj name="Equation" r:id="rId15" imgW="7236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10400" y="609600"/>
                            <a:ext cx="990600" cy="228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94" name="Group 93"/>
              <p:cNvGrpSpPr/>
              <p:nvPr/>
            </p:nvGrpSpPr>
            <p:grpSpPr>
              <a:xfrm>
                <a:off x="1328652" y="3165765"/>
                <a:ext cx="2269374" cy="78966"/>
                <a:chOff x="1328652" y="3165765"/>
                <a:chExt cx="2269374" cy="78966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3598026" y="3165765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877591" y="3167148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049087" y="3167148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1328652" y="3168531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5274426" y="3157452"/>
                <a:ext cx="2269374" cy="78966"/>
                <a:chOff x="1328652" y="3165765"/>
                <a:chExt cx="2269374" cy="78966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>
                  <a:off x="3598026" y="3165765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2877591" y="3167148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049087" y="3167148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328652" y="3168531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</p:grpSp>
        <p:graphicFrame>
          <p:nvGraphicFramePr>
            <p:cNvPr id="54" name="Object 53"/>
            <p:cNvGraphicFramePr>
              <a:graphicFrameLocks noChangeAspect="1"/>
            </p:cNvGraphicFramePr>
            <p:nvPr/>
          </p:nvGraphicFramePr>
          <p:xfrm>
            <a:off x="6781800" y="1981200"/>
            <a:ext cx="795867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14" name="Equation" r:id="rId17" imgW="596880" imgH="228600" progId="Equation.3">
                    <p:embed/>
                  </p:oleObj>
                </mc:Choice>
                <mc:Fallback>
                  <p:oleObj name="Equation" r:id="rId17" imgW="596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0" y="1981200"/>
                          <a:ext cx="795867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21"/>
            <p:cNvGraphicFramePr>
              <a:graphicFrameLocks noChangeAspect="1"/>
            </p:cNvGraphicFramePr>
            <p:nvPr/>
          </p:nvGraphicFramePr>
          <p:xfrm>
            <a:off x="990600" y="3276600"/>
            <a:ext cx="647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15" name="Equation" r:id="rId19" imgW="647640" imgH="241200" progId="Equation.3">
                    <p:embed/>
                  </p:oleObj>
                </mc:Choice>
                <mc:Fallback>
                  <p:oleObj name="Equation" r:id="rId19" imgW="647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0600" y="3276600"/>
                          <a:ext cx="6477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22"/>
            <p:cNvGraphicFramePr>
              <a:graphicFrameLocks noChangeAspect="1"/>
            </p:cNvGraphicFramePr>
            <p:nvPr/>
          </p:nvGraphicFramePr>
          <p:xfrm>
            <a:off x="1752600" y="3276600"/>
            <a:ext cx="6350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16" name="Equation" r:id="rId21" imgW="634680" imgH="241200" progId="Equation.3">
                    <p:embed/>
                  </p:oleObj>
                </mc:Choice>
                <mc:Fallback>
                  <p:oleObj name="Equation" r:id="rId21" imgW="6346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3276600"/>
                          <a:ext cx="6350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23"/>
            <p:cNvGraphicFramePr>
              <a:graphicFrameLocks noChangeAspect="1"/>
            </p:cNvGraphicFramePr>
            <p:nvPr/>
          </p:nvGraphicFramePr>
          <p:xfrm>
            <a:off x="2590800" y="3276600"/>
            <a:ext cx="647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17" name="Equation" r:id="rId23" imgW="647640" imgH="241200" progId="Equation.3">
                    <p:embed/>
                  </p:oleObj>
                </mc:Choice>
                <mc:Fallback>
                  <p:oleObj name="Equation" r:id="rId23" imgW="647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3276600"/>
                          <a:ext cx="6477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24"/>
            <p:cNvGraphicFramePr>
              <a:graphicFrameLocks noChangeAspect="1"/>
            </p:cNvGraphicFramePr>
            <p:nvPr/>
          </p:nvGraphicFramePr>
          <p:xfrm>
            <a:off x="3302922" y="3250278"/>
            <a:ext cx="660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18" name="Equation" r:id="rId25" imgW="660240" imgH="241200" progId="Equation.3">
                    <p:embed/>
                  </p:oleObj>
                </mc:Choice>
                <mc:Fallback>
                  <p:oleObj name="Equation" r:id="rId25" imgW="660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2922" y="3250278"/>
                          <a:ext cx="660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25"/>
            <p:cNvGraphicFramePr>
              <a:graphicFrameLocks noChangeAspect="1"/>
            </p:cNvGraphicFramePr>
            <p:nvPr/>
          </p:nvGraphicFramePr>
          <p:xfrm>
            <a:off x="4953000" y="28956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19" name="Equation" r:id="rId27" imgW="545760" imgH="241200" progId="Equation.3">
                    <p:embed/>
                  </p:oleObj>
                </mc:Choice>
                <mc:Fallback>
                  <p:oleObj name="Equation" r:id="rId27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28956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6"/>
            <p:cNvGraphicFramePr>
              <a:graphicFrameLocks noChangeAspect="1"/>
            </p:cNvGraphicFramePr>
            <p:nvPr/>
          </p:nvGraphicFramePr>
          <p:xfrm>
            <a:off x="5715000" y="2895600"/>
            <a:ext cx="533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0" name="Equation" r:id="rId29" imgW="533160" imgH="241200" progId="Equation.3">
                    <p:embed/>
                  </p:oleObj>
                </mc:Choice>
                <mc:Fallback>
                  <p:oleObj name="Equation" r:id="rId29" imgW="533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2895600"/>
                          <a:ext cx="533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7"/>
            <p:cNvGraphicFramePr>
              <a:graphicFrameLocks noChangeAspect="1"/>
            </p:cNvGraphicFramePr>
            <p:nvPr/>
          </p:nvGraphicFramePr>
          <p:xfrm>
            <a:off x="6477000" y="2895600"/>
            <a:ext cx="533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1" name="Equation" r:id="rId31" imgW="533160" imgH="241200" progId="Equation.3">
                    <p:embed/>
                  </p:oleObj>
                </mc:Choice>
                <mc:Fallback>
                  <p:oleObj name="Equation" r:id="rId31" imgW="533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2895600"/>
                          <a:ext cx="533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28"/>
            <p:cNvGraphicFramePr>
              <a:graphicFrameLocks noChangeAspect="1"/>
            </p:cNvGraphicFramePr>
            <p:nvPr/>
          </p:nvGraphicFramePr>
          <p:xfrm>
            <a:off x="7239000" y="28956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2" name="Equation" r:id="rId33" imgW="545760" imgH="241200" progId="Equation.3">
                    <p:embed/>
                  </p:oleObj>
                </mc:Choice>
                <mc:Fallback>
                  <p:oleObj name="Equation" r:id="rId33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28956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29"/>
            <p:cNvGraphicFramePr>
              <a:graphicFrameLocks noChangeAspect="1"/>
            </p:cNvGraphicFramePr>
            <p:nvPr/>
          </p:nvGraphicFramePr>
          <p:xfrm>
            <a:off x="3733800" y="5791200"/>
            <a:ext cx="647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3" name="Equation" r:id="rId35" imgW="647640" imgH="241200" progId="Equation.3">
                    <p:embed/>
                  </p:oleObj>
                </mc:Choice>
                <mc:Fallback>
                  <p:oleObj name="Equation" r:id="rId35" imgW="647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5791200"/>
                          <a:ext cx="6477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30"/>
            <p:cNvGraphicFramePr>
              <a:graphicFrameLocks noChangeAspect="1"/>
            </p:cNvGraphicFramePr>
            <p:nvPr/>
          </p:nvGraphicFramePr>
          <p:xfrm>
            <a:off x="3733800" y="5181600"/>
            <a:ext cx="6350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4" name="Equation" r:id="rId37" imgW="634680" imgH="241200" progId="Equation.3">
                    <p:embed/>
                  </p:oleObj>
                </mc:Choice>
                <mc:Fallback>
                  <p:oleObj name="Equation" r:id="rId37" imgW="6346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5181600"/>
                          <a:ext cx="6350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31"/>
            <p:cNvGraphicFramePr>
              <a:graphicFrameLocks noChangeAspect="1"/>
            </p:cNvGraphicFramePr>
            <p:nvPr/>
          </p:nvGraphicFramePr>
          <p:xfrm>
            <a:off x="3733800" y="4495800"/>
            <a:ext cx="647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5" name="Equation" r:id="rId39" imgW="647640" imgH="241200" progId="Equation.3">
                    <p:embed/>
                  </p:oleObj>
                </mc:Choice>
                <mc:Fallback>
                  <p:oleObj name="Equation" r:id="rId39" imgW="647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4495800"/>
                          <a:ext cx="6477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32"/>
            <p:cNvGraphicFramePr>
              <a:graphicFrameLocks noChangeAspect="1"/>
            </p:cNvGraphicFramePr>
            <p:nvPr/>
          </p:nvGraphicFramePr>
          <p:xfrm>
            <a:off x="3733800" y="3810000"/>
            <a:ext cx="660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6" name="Equation" r:id="rId41" imgW="660240" imgH="241200" progId="Equation.3">
                    <p:embed/>
                  </p:oleObj>
                </mc:Choice>
                <mc:Fallback>
                  <p:oleObj name="Equation" r:id="rId41" imgW="660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3810000"/>
                          <a:ext cx="660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33"/>
            <p:cNvGraphicFramePr>
              <a:graphicFrameLocks noChangeAspect="1"/>
            </p:cNvGraphicFramePr>
            <p:nvPr/>
          </p:nvGraphicFramePr>
          <p:xfrm>
            <a:off x="3861261" y="2387139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7" name="Equation" r:id="rId43" imgW="545760" imgH="241200" progId="Equation.3">
                    <p:embed/>
                  </p:oleObj>
                </mc:Choice>
                <mc:Fallback>
                  <p:oleObj name="Equation" r:id="rId43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1261" y="2387139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34"/>
            <p:cNvGraphicFramePr>
              <a:graphicFrameLocks noChangeAspect="1"/>
            </p:cNvGraphicFramePr>
            <p:nvPr/>
          </p:nvGraphicFramePr>
          <p:xfrm>
            <a:off x="3877887" y="1744287"/>
            <a:ext cx="533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8" name="Equation" r:id="rId45" imgW="533160" imgH="241200" progId="Equation.3">
                    <p:embed/>
                  </p:oleObj>
                </mc:Choice>
                <mc:Fallback>
                  <p:oleObj name="Equation" r:id="rId45" imgW="533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7887" y="1744287"/>
                          <a:ext cx="533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35"/>
            <p:cNvGraphicFramePr>
              <a:graphicFrameLocks noChangeAspect="1"/>
            </p:cNvGraphicFramePr>
            <p:nvPr/>
          </p:nvGraphicFramePr>
          <p:xfrm>
            <a:off x="3861261" y="1058487"/>
            <a:ext cx="533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29" name="Equation" r:id="rId47" imgW="533160" imgH="241200" progId="Equation.3">
                    <p:embed/>
                  </p:oleObj>
                </mc:Choice>
                <mc:Fallback>
                  <p:oleObj name="Equation" r:id="rId47" imgW="533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1261" y="1058487"/>
                          <a:ext cx="533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36"/>
            <p:cNvGraphicFramePr>
              <a:graphicFrameLocks noChangeAspect="1"/>
            </p:cNvGraphicFramePr>
            <p:nvPr/>
          </p:nvGraphicFramePr>
          <p:xfrm>
            <a:off x="3854331" y="3810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30" name="Equation" r:id="rId49" imgW="545760" imgH="241200" progId="Equation.3">
                    <p:embed/>
                  </p:oleObj>
                </mc:Choice>
                <mc:Fallback>
                  <p:oleObj name="Equation" r:id="rId49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4331" y="3810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0" name="Object 37"/>
          <p:cNvGraphicFramePr>
            <a:graphicFrameLocks noChangeAspect="1"/>
          </p:cNvGraphicFramePr>
          <p:nvPr>
            <p:extLst/>
          </p:nvPr>
        </p:nvGraphicFramePr>
        <p:xfrm>
          <a:off x="7438288" y="1159626"/>
          <a:ext cx="138545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31" name="Equation" r:id="rId51" imgW="952087" imgH="418918" progId="Equation.3">
                  <p:embed/>
                </p:oleObj>
              </mc:Choice>
              <mc:Fallback>
                <p:oleObj name="Equation" r:id="rId51" imgW="952087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8288" y="1159626"/>
                        <a:ext cx="138545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" name="Object 40"/>
          <p:cNvGraphicFramePr>
            <a:graphicFrameLocks noChangeAspect="1"/>
          </p:cNvGraphicFramePr>
          <p:nvPr>
            <p:extLst/>
          </p:nvPr>
        </p:nvGraphicFramePr>
        <p:xfrm>
          <a:off x="7590689" y="1969095"/>
          <a:ext cx="990600" cy="714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32" name="Equation" r:id="rId53" imgW="583947" imgH="418918" progId="Equation.3">
                  <p:embed/>
                </p:oleObj>
              </mc:Choice>
              <mc:Fallback>
                <p:oleObj name="Equation" r:id="rId53" imgW="583947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0689" y="1969095"/>
                        <a:ext cx="990600" cy="7145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" name="TextBox 201"/>
          <p:cNvSpPr txBox="1"/>
          <p:nvPr/>
        </p:nvSpPr>
        <p:spPr>
          <a:xfrm>
            <a:off x="1038483" y="6116760"/>
            <a:ext cx="694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800" b="0" dirty="0" smtClean="0">
                <a:solidFill>
                  <a:srgbClr val="FF3300"/>
                </a:solidFill>
                <a:latin typeface="Calibri"/>
                <a:ea typeface="+mn-ea"/>
                <a:cs typeface="+mn-cs"/>
              </a:rPr>
              <a:t>When          is 0.2381, the constellation becomes the 802.11ac 64-QAM</a:t>
            </a:r>
            <a:endParaRPr lang="en-US" sz="1800" b="0" dirty="0">
              <a:solidFill>
                <a:srgbClr val="FF3300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03" name="Object 39"/>
          <p:cNvGraphicFramePr>
            <a:graphicFrameLocks noChangeAspect="1"/>
          </p:cNvGraphicFramePr>
          <p:nvPr>
            <p:extLst/>
          </p:nvPr>
        </p:nvGraphicFramePr>
        <p:xfrm>
          <a:off x="1917958" y="6159623"/>
          <a:ext cx="3317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33" name="Equation" r:id="rId55" imgW="152280" imgH="139680" progId="Equation.3">
                  <p:embed/>
                </p:oleObj>
              </mc:Choice>
              <mc:Fallback>
                <p:oleObj name="Equation" r:id="rId55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958" y="6159623"/>
                        <a:ext cx="33178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151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156195" y="641318"/>
            <a:ext cx="1596606" cy="70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51" tIns="39081" rIns="78151" bIns="3908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84225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256-QAM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51584" y="1066800"/>
            <a:ext cx="6400800" cy="5135904"/>
            <a:chOff x="152400" y="152400"/>
            <a:chExt cx="7848600" cy="6630783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85800" y="6409113"/>
              <a:ext cx="73152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>
              <a:off x="804948" y="152400"/>
              <a:ext cx="0" cy="64008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9" name="Group 104"/>
            <p:cNvGrpSpPr/>
            <p:nvPr/>
          </p:nvGrpSpPr>
          <p:grpSpPr>
            <a:xfrm>
              <a:off x="755070" y="1084809"/>
              <a:ext cx="83130" cy="2014452"/>
              <a:chOff x="4386348" y="482139"/>
              <a:chExt cx="83130" cy="2014452"/>
            </a:xfrm>
          </p:grpSpPr>
          <p:cxnSp>
            <p:nvCxnSpPr>
              <p:cNvPr id="156" name="Straight Connector 37"/>
              <p:cNvCxnSpPr/>
              <p:nvPr/>
            </p:nvCxnSpPr>
            <p:spPr>
              <a:xfrm>
                <a:off x="4393278" y="482139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4386348" y="1151313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4386348" y="1863435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4386348" y="2496591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10" name="Group 105"/>
            <p:cNvGrpSpPr/>
            <p:nvPr/>
          </p:nvGrpSpPr>
          <p:grpSpPr>
            <a:xfrm>
              <a:off x="753687" y="3758739"/>
              <a:ext cx="83130" cy="2014452"/>
              <a:chOff x="4386348" y="482139"/>
              <a:chExt cx="83130" cy="2014452"/>
            </a:xfrm>
          </p:grpSpPr>
          <p:cxnSp>
            <p:nvCxnSpPr>
              <p:cNvPr id="152" name="Straight Connector 151"/>
              <p:cNvCxnSpPr/>
              <p:nvPr/>
            </p:nvCxnSpPr>
            <p:spPr>
              <a:xfrm>
                <a:off x="4393278" y="482139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4386348" y="1151313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4386348" y="1863435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4386348" y="2496591"/>
                <a:ext cx="76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11" name="Group 10"/>
            <p:cNvGrpSpPr/>
            <p:nvPr/>
          </p:nvGrpSpPr>
          <p:grpSpPr>
            <a:xfrm>
              <a:off x="1499061" y="1066800"/>
              <a:ext cx="5282739" cy="4709157"/>
              <a:chOff x="1295400" y="1235826"/>
              <a:chExt cx="5282739" cy="4709157"/>
            </a:xfrm>
          </p:grpSpPr>
          <p:grpSp>
            <p:nvGrpSpPr>
              <p:cNvPr id="60" name="Group 69"/>
              <p:cNvGrpSpPr/>
              <p:nvPr/>
            </p:nvGrpSpPr>
            <p:grpSpPr>
              <a:xfrm>
                <a:off x="1295400" y="1244139"/>
                <a:ext cx="2310939" cy="2032461"/>
                <a:chOff x="1295400" y="482139"/>
                <a:chExt cx="2310939" cy="2032461"/>
              </a:xfrm>
            </p:grpSpPr>
            <p:grpSp>
              <p:nvGrpSpPr>
                <p:cNvPr id="130" name="Group 57"/>
                <p:cNvGrpSpPr/>
                <p:nvPr/>
              </p:nvGrpSpPr>
              <p:grpSpPr>
                <a:xfrm>
                  <a:off x="1295400" y="482139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42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48" name="Oval 14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9" name="Oval 15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0" name="Oval 16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1" name="Oval 17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43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44" name="Oval 143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6" name="Oval 53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7" name="Oval 54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131" name="Group 58"/>
                <p:cNvGrpSpPr/>
                <p:nvPr/>
              </p:nvGrpSpPr>
              <p:grpSpPr>
                <a:xfrm>
                  <a:off x="1295400" y="1828800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32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38" name="Oval 65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9" name="Oval 66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0" name="Oval 139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1" name="Oval 140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33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34" name="Oval 133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5" name="Oval 134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6" name="Oval 135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" name="Oval 136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1" name="Group 70"/>
              <p:cNvGrpSpPr/>
              <p:nvPr/>
            </p:nvGrpSpPr>
            <p:grpSpPr>
              <a:xfrm>
                <a:off x="4267200" y="1235826"/>
                <a:ext cx="2310939" cy="2032461"/>
                <a:chOff x="1295400" y="482139"/>
                <a:chExt cx="2310939" cy="2032461"/>
              </a:xfrm>
            </p:grpSpPr>
            <p:grpSp>
              <p:nvGrpSpPr>
                <p:cNvPr id="108" name="Group 57"/>
                <p:cNvGrpSpPr/>
                <p:nvPr/>
              </p:nvGrpSpPr>
              <p:grpSpPr>
                <a:xfrm>
                  <a:off x="1295400" y="482139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20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26" name="Oval 14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7" name="Oval 15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8" name="Oval 127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9" name="Oval 128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21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3" name="Oval 122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4" name="Oval 87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5" name="Oval 88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109" name="Group 58"/>
                <p:cNvGrpSpPr/>
                <p:nvPr/>
              </p:nvGrpSpPr>
              <p:grpSpPr>
                <a:xfrm>
                  <a:off x="1295400" y="1828800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110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16" name="Oval 115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7" name="Oval 116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8" name="Oval 117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9" name="Oval 118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11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12" name="Oval 75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3" name="Oval 76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4" name="Oval 77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5" name="Oval 78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2" name="Group 110"/>
              <p:cNvGrpSpPr/>
              <p:nvPr/>
            </p:nvGrpSpPr>
            <p:grpSpPr>
              <a:xfrm>
                <a:off x="1320339" y="3911139"/>
                <a:ext cx="2310939" cy="2032461"/>
                <a:chOff x="1295400" y="482139"/>
                <a:chExt cx="2310939" cy="2032461"/>
              </a:xfrm>
            </p:grpSpPr>
            <p:grpSp>
              <p:nvGrpSpPr>
                <p:cNvPr id="86" name="Group 57"/>
                <p:cNvGrpSpPr/>
                <p:nvPr/>
              </p:nvGrpSpPr>
              <p:grpSpPr>
                <a:xfrm>
                  <a:off x="1295400" y="482139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98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04" name="Oval 14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5" name="Oval 15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6" name="Oval 105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7" name="Oval 106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99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100" name="Oval 99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1" name="Oval 100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2" name="Oval 101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3" name="Oval 102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87" name="Group 58"/>
                <p:cNvGrpSpPr/>
                <p:nvPr/>
              </p:nvGrpSpPr>
              <p:grpSpPr>
                <a:xfrm>
                  <a:off x="1295400" y="1828800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88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94" name="Oval 93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5" name="Oval 94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6" name="Oval 95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7" name="Oval 96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90" name="Oval 89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1" name="Oval 90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2" name="Oval 91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3" name="Oval 92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3" name="Group 133"/>
              <p:cNvGrpSpPr/>
              <p:nvPr/>
            </p:nvGrpSpPr>
            <p:grpSpPr>
              <a:xfrm>
                <a:off x="4267200" y="3912522"/>
                <a:ext cx="2310939" cy="2032461"/>
                <a:chOff x="1295400" y="482139"/>
                <a:chExt cx="2310939" cy="2032461"/>
              </a:xfrm>
            </p:grpSpPr>
            <p:grpSp>
              <p:nvGrpSpPr>
                <p:cNvPr id="64" name="Group 57"/>
                <p:cNvGrpSpPr/>
                <p:nvPr/>
              </p:nvGrpSpPr>
              <p:grpSpPr>
                <a:xfrm>
                  <a:off x="1295400" y="482139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76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82" name="Oval 14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3" name="Oval 15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" name="Oval 83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5" name="Oval 84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7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78" name="Oval 77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9" name="Oval 78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0" name="Oval 79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1" name="Oval 80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65" name="Group 58"/>
                <p:cNvGrpSpPr/>
                <p:nvPr/>
              </p:nvGrpSpPr>
              <p:grpSpPr>
                <a:xfrm>
                  <a:off x="1295400" y="1828800"/>
                  <a:ext cx="2310939" cy="685800"/>
                  <a:chOff x="1354974" y="381000"/>
                  <a:chExt cx="2310939" cy="685800"/>
                </a:xfrm>
              </p:grpSpPr>
              <p:grpSp>
                <p:nvGrpSpPr>
                  <p:cNvPr id="66" name="Group 49"/>
                  <p:cNvGrpSpPr/>
                  <p:nvPr/>
                </p:nvGrpSpPr>
                <p:grpSpPr>
                  <a:xfrm>
                    <a:off x="1354974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72" name="Oval 71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3" name="Oval 72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4" name="Oval 73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5" name="Oval 74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7" name="Group 50"/>
                  <p:cNvGrpSpPr/>
                  <p:nvPr/>
                </p:nvGrpSpPr>
                <p:grpSpPr>
                  <a:xfrm>
                    <a:off x="2895600" y="381000"/>
                    <a:ext cx="770313" cy="685800"/>
                    <a:chOff x="1676400" y="762000"/>
                    <a:chExt cx="1456113" cy="1295400"/>
                  </a:xfrm>
                </p:grpSpPr>
                <p:sp>
                  <p:nvSpPr>
                    <p:cNvPr id="68" name="Oval 67"/>
                    <p:cNvSpPr/>
                    <p:nvPr/>
                  </p:nvSpPr>
                  <p:spPr>
                    <a:xfrm>
                      <a:off x="30480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9" name="Oval 68"/>
                    <p:cNvSpPr/>
                    <p:nvPr/>
                  </p:nvSpPr>
                  <p:spPr>
                    <a:xfrm>
                      <a:off x="1676400" y="7620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0" name="Oval 69"/>
                    <p:cNvSpPr/>
                    <p:nvPr/>
                  </p:nvSpPr>
                  <p:spPr>
                    <a:xfrm>
                      <a:off x="30563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1" name="Oval 70"/>
                    <p:cNvSpPr/>
                    <p:nvPr/>
                  </p:nvSpPr>
                  <p:spPr>
                    <a:xfrm>
                      <a:off x="1684713" y="1981200"/>
                      <a:ext cx="76200" cy="7620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79"/>
            <p:cNvGrpSpPr/>
            <p:nvPr/>
          </p:nvGrpSpPr>
          <p:grpSpPr>
            <a:xfrm>
              <a:off x="1565565" y="6374478"/>
              <a:ext cx="2269374" cy="78966"/>
              <a:chOff x="1328652" y="3165765"/>
              <a:chExt cx="2269374" cy="78966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3598026" y="3165765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877591" y="3167148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049087" y="3167148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328652" y="3168531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13" name="Group 180"/>
            <p:cNvGrpSpPr/>
            <p:nvPr/>
          </p:nvGrpSpPr>
          <p:grpSpPr>
            <a:xfrm>
              <a:off x="4495800" y="6366165"/>
              <a:ext cx="2269374" cy="78966"/>
              <a:chOff x="1328652" y="3165765"/>
              <a:chExt cx="2269374" cy="78966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3598026" y="3165765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877591" y="3167148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049087" y="3167148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328652" y="3168531"/>
                <a:ext cx="0" cy="762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14" name="Straight Arrow Connector 13"/>
            <p:cNvCxnSpPr/>
            <p:nvPr/>
          </p:nvCxnSpPr>
          <p:spPr>
            <a:xfrm flipV="1">
              <a:off x="811878" y="3429000"/>
              <a:ext cx="3379122" cy="2971800"/>
            </a:xfrm>
            <a:prstGeom prst="straightConnector1">
              <a:avLst/>
            </a:prstGeom>
            <a:noFill/>
            <a:ln w="222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2514600" y="1981200"/>
              <a:ext cx="1661158" cy="1468656"/>
            </a:xfrm>
            <a:prstGeom prst="straightConnector1">
              <a:avLst/>
            </a:prstGeom>
            <a:noFill/>
            <a:ln w="222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graphicFrame>
          <p:nvGraphicFramePr>
            <p:cNvPr id="16" name="Object 26"/>
            <p:cNvGraphicFramePr>
              <a:graphicFrameLocks noChangeAspect="1"/>
            </p:cNvGraphicFramePr>
            <p:nvPr/>
          </p:nvGraphicFramePr>
          <p:xfrm>
            <a:off x="1600200" y="5105400"/>
            <a:ext cx="444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0" name="Equation" r:id="rId3" imgW="444240" imgH="228600" progId="Equation.3">
                    <p:embed/>
                  </p:oleObj>
                </mc:Choice>
                <mc:Fallback>
                  <p:oleObj name="Equation" r:id="rId3" imgW="4442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5105400"/>
                          <a:ext cx="4445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7"/>
            <p:cNvGraphicFramePr>
              <a:graphicFrameLocks noChangeAspect="1"/>
            </p:cNvGraphicFramePr>
            <p:nvPr/>
          </p:nvGraphicFramePr>
          <p:xfrm>
            <a:off x="3276600" y="2438400"/>
            <a:ext cx="2667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1" name="Equation" r:id="rId5" imgW="266400" imgH="228600" progId="Equation.3">
                    <p:embed/>
                  </p:oleObj>
                </mc:Choice>
                <mc:Fallback>
                  <p:oleObj name="Equation" r:id="rId5" imgW="266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2438400"/>
                          <a:ext cx="2667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" name="Straight Connector 17"/>
            <p:cNvCxnSpPr/>
            <p:nvPr/>
          </p:nvCxnSpPr>
          <p:spPr>
            <a:xfrm flipH="1">
              <a:off x="4166061" y="3429000"/>
              <a:ext cx="1384" cy="31242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>
              <a:off x="821574" y="6485313"/>
              <a:ext cx="33528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triangle"/>
            </a:ln>
            <a:effectLst/>
          </p:spPr>
        </p:cxnSp>
        <p:graphicFrame>
          <p:nvGraphicFramePr>
            <p:cNvPr id="20" name="Object 28"/>
            <p:cNvGraphicFramePr>
              <a:graphicFrameLocks noChangeAspect="1"/>
            </p:cNvGraphicFramePr>
            <p:nvPr/>
          </p:nvGraphicFramePr>
          <p:xfrm>
            <a:off x="2304009" y="6460920"/>
            <a:ext cx="304800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2" name="Equation" r:id="rId7" imgW="228600" imgH="241200" progId="Equation.3">
                    <p:embed/>
                  </p:oleObj>
                </mc:Choice>
                <mc:Fallback>
                  <p:oleObj name="Equation" r:id="rId7" imgW="228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009" y="6460920"/>
                          <a:ext cx="304800" cy="322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/>
            <p:cNvCxnSpPr/>
            <p:nvPr/>
          </p:nvCxnSpPr>
          <p:spPr>
            <a:xfrm>
              <a:off x="2514600" y="3429000"/>
              <a:ext cx="16764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triangl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>
            <a:xfrm flipH="1">
              <a:off x="2514600" y="1997826"/>
              <a:ext cx="8313" cy="4402974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aphicFrame>
          <p:nvGraphicFramePr>
            <p:cNvPr id="23" name="Object 29"/>
            <p:cNvGraphicFramePr>
              <a:graphicFrameLocks noChangeAspect="1"/>
            </p:cNvGraphicFramePr>
            <p:nvPr/>
          </p:nvGraphicFramePr>
          <p:xfrm>
            <a:off x="3200400" y="3124200"/>
            <a:ext cx="304800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3" name="Equation" r:id="rId9" imgW="215640" imgH="228600" progId="Equation.3">
                    <p:embed/>
                  </p:oleObj>
                </mc:Choice>
                <mc:Fallback>
                  <p:oleObj name="Equation" r:id="rId9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3124200"/>
                          <a:ext cx="304800" cy="322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30"/>
            <p:cNvGraphicFramePr>
              <a:graphicFrameLocks noChangeAspect="1"/>
            </p:cNvGraphicFramePr>
            <p:nvPr/>
          </p:nvGraphicFramePr>
          <p:xfrm>
            <a:off x="6146800" y="1143000"/>
            <a:ext cx="1320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4" name="Equation" r:id="rId11" imgW="965160" imgH="228600" progId="Equation.3">
                    <p:embed/>
                  </p:oleObj>
                </mc:Choice>
                <mc:Fallback>
                  <p:oleObj name="Equation" r:id="rId11" imgW="965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6800" y="1143000"/>
                          <a:ext cx="1320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Connector 24"/>
            <p:cNvCxnSpPr/>
            <p:nvPr/>
          </p:nvCxnSpPr>
          <p:spPr>
            <a:xfrm flipH="1" flipV="1">
              <a:off x="4174374" y="3750426"/>
              <a:ext cx="300017" cy="9696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triangle"/>
            </a:ln>
            <a:effectLst/>
          </p:spPr>
        </p:cxnSp>
        <p:graphicFrame>
          <p:nvGraphicFramePr>
            <p:cNvPr id="26" name="Object 31"/>
            <p:cNvGraphicFramePr>
              <a:graphicFrameLocks noChangeAspect="1"/>
            </p:cNvGraphicFramePr>
            <p:nvPr/>
          </p:nvGraphicFramePr>
          <p:xfrm>
            <a:off x="4191000" y="3505200"/>
            <a:ext cx="228600" cy="242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5" name="Equation" r:id="rId13" imgW="203040" imgH="215640" progId="Equation.3">
                    <p:embed/>
                  </p:oleObj>
                </mc:Choice>
                <mc:Fallback>
                  <p:oleObj name="Equation" r:id="rId13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1000" y="3505200"/>
                          <a:ext cx="228600" cy="242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7" name="Straight Connector 26"/>
            <p:cNvCxnSpPr/>
            <p:nvPr/>
          </p:nvCxnSpPr>
          <p:spPr>
            <a:xfrm flipH="1">
              <a:off x="4166061" y="4409126"/>
              <a:ext cx="1050174" cy="10474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triangle"/>
            </a:ln>
            <a:effectLst/>
          </p:spPr>
        </p:cxnSp>
        <p:graphicFrame>
          <p:nvGraphicFramePr>
            <p:cNvPr id="28" name="Object 32"/>
            <p:cNvGraphicFramePr>
              <a:graphicFrameLocks noChangeAspect="1"/>
            </p:cNvGraphicFramePr>
            <p:nvPr/>
          </p:nvGraphicFramePr>
          <p:xfrm>
            <a:off x="4648200" y="4191000"/>
            <a:ext cx="2286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6" name="Equation" r:id="rId15" imgW="215640" imgH="228600" progId="Equation.3">
                    <p:embed/>
                  </p:oleObj>
                </mc:Choice>
                <mc:Fallback>
                  <p:oleObj name="Equation" r:id="rId15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200" y="4191000"/>
                          <a:ext cx="2286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Straight Connector 28"/>
            <p:cNvCxnSpPr/>
            <p:nvPr/>
          </p:nvCxnSpPr>
          <p:spPr>
            <a:xfrm flipH="1">
              <a:off x="4174374" y="5104378"/>
              <a:ext cx="1826390" cy="9335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triangle"/>
            </a:ln>
            <a:effectLst/>
          </p:spPr>
        </p:cxnSp>
        <p:graphicFrame>
          <p:nvGraphicFramePr>
            <p:cNvPr id="30" name="Object 33"/>
            <p:cNvGraphicFramePr>
              <a:graphicFrameLocks noChangeAspect="1"/>
            </p:cNvGraphicFramePr>
            <p:nvPr/>
          </p:nvGraphicFramePr>
          <p:xfrm>
            <a:off x="4953000" y="4876800"/>
            <a:ext cx="2286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7" name="Equation" r:id="rId17" imgW="215640" imgH="228600" progId="Equation.3">
                    <p:embed/>
                  </p:oleObj>
                </mc:Choice>
                <mc:Fallback>
                  <p:oleObj name="Equation" r:id="rId17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4876800"/>
                          <a:ext cx="2286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Straight Connector 30"/>
            <p:cNvCxnSpPr/>
            <p:nvPr/>
          </p:nvCxnSpPr>
          <p:spPr>
            <a:xfrm flipH="1">
              <a:off x="4166061" y="5753423"/>
              <a:ext cx="2584897" cy="21151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/>
              <a:tailEnd type="triangle"/>
            </a:ln>
            <a:effectLst/>
          </p:spPr>
        </p:cxnSp>
        <p:graphicFrame>
          <p:nvGraphicFramePr>
            <p:cNvPr id="32" name="Object 34"/>
            <p:cNvGraphicFramePr>
              <a:graphicFrameLocks noChangeAspect="1"/>
            </p:cNvGraphicFramePr>
            <p:nvPr/>
          </p:nvGraphicFramePr>
          <p:xfrm>
            <a:off x="5478087" y="5536278"/>
            <a:ext cx="2286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8" name="Equation" r:id="rId19" imgW="215640" imgH="228600" progId="Equation.3">
                    <p:embed/>
                  </p:oleObj>
                </mc:Choice>
                <mc:Fallback>
                  <p:oleObj name="Equation" r:id="rId19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8087" y="5536278"/>
                          <a:ext cx="2286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9"/>
            <p:cNvGraphicFramePr>
              <a:graphicFrameLocks noChangeAspect="1"/>
            </p:cNvGraphicFramePr>
            <p:nvPr/>
          </p:nvGraphicFramePr>
          <p:xfrm>
            <a:off x="1295400" y="60960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49" name="Equation" r:id="rId21" imgW="545760" imgH="241200" progId="Equation.3">
                    <p:embed/>
                  </p:oleObj>
                </mc:Choice>
                <mc:Fallback>
                  <p:oleObj name="Equation" r:id="rId21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60960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40"/>
            <p:cNvGraphicFramePr>
              <a:graphicFrameLocks noChangeAspect="1"/>
            </p:cNvGraphicFramePr>
            <p:nvPr/>
          </p:nvGraphicFramePr>
          <p:xfrm>
            <a:off x="1905000" y="60960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0" name="Equation" r:id="rId23" imgW="545760" imgH="241200" progId="Equation.3">
                    <p:embed/>
                  </p:oleObj>
                </mc:Choice>
                <mc:Fallback>
                  <p:oleObj name="Equation" r:id="rId23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60960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41"/>
            <p:cNvGraphicFramePr>
              <a:graphicFrameLocks noChangeAspect="1"/>
            </p:cNvGraphicFramePr>
            <p:nvPr/>
          </p:nvGraphicFramePr>
          <p:xfrm>
            <a:off x="2743200" y="60960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1" name="Equation" r:id="rId25" imgW="545760" imgH="241200" progId="Equation.3">
                    <p:embed/>
                  </p:oleObj>
                </mc:Choice>
                <mc:Fallback>
                  <p:oleObj name="Equation" r:id="rId25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60960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42"/>
            <p:cNvGraphicFramePr>
              <a:graphicFrameLocks noChangeAspect="1"/>
            </p:cNvGraphicFramePr>
            <p:nvPr/>
          </p:nvGraphicFramePr>
          <p:xfrm>
            <a:off x="3581400" y="6096000"/>
            <a:ext cx="533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2" name="Equation" r:id="rId27" imgW="533160" imgH="241200" progId="Equation.3">
                    <p:embed/>
                  </p:oleObj>
                </mc:Choice>
                <mc:Fallback>
                  <p:oleObj name="Equation" r:id="rId27" imgW="533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1400" y="6096000"/>
                          <a:ext cx="533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43"/>
            <p:cNvGraphicFramePr>
              <a:graphicFrameLocks noChangeAspect="1"/>
            </p:cNvGraphicFramePr>
            <p:nvPr/>
          </p:nvGraphicFramePr>
          <p:xfrm>
            <a:off x="4267200" y="6096000"/>
            <a:ext cx="533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3" name="Equation" r:id="rId29" imgW="533160" imgH="241200" progId="Equation.3">
                    <p:embed/>
                  </p:oleObj>
                </mc:Choice>
                <mc:Fallback>
                  <p:oleObj name="Equation" r:id="rId29" imgW="533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7200" y="6096000"/>
                          <a:ext cx="533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4"/>
            <p:cNvGraphicFramePr>
              <a:graphicFrameLocks noChangeAspect="1"/>
            </p:cNvGraphicFramePr>
            <p:nvPr/>
          </p:nvGraphicFramePr>
          <p:xfrm>
            <a:off x="4953000" y="60960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4" name="Equation" r:id="rId31" imgW="545760" imgH="241200" progId="Equation.3">
                    <p:embed/>
                  </p:oleObj>
                </mc:Choice>
                <mc:Fallback>
                  <p:oleObj name="Equation" r:id="rId31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60960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5"/>
            <p:cNvGraphicFramePr>
              <a:graphicFrameLocks noChangeAspect="1"/>
            </p:cNvGraphicFramePr>
            <p:nvPr/>
          </p:nvGraphicFramePr>
          <p:xfrm>
            <a:off x="5715000" y="60960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5" name="Equation" r:id="rId33" imgW="545760" imgH="241200" progId="Equation.3">
                    <p:embed/>
                  </p:oleObj>
                </mc:Choice>
                <mc:Fallback>
                  <p:oleObj name="Equation" r:id="rId33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60960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6"/>
            <p:cNvGraphicFramePr>
              <a:graphicFrameLocks noChangeAspect="1"/>
            </p:cNvGraphicFramePr>
            <p:nvPr/>
          </p:nvGraphicFramePr>
          <p:xfrm>
            <a:off x="6477000" y="60960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6" name="Equation" r:id="rId35" imgW="545760" imgH="241200" progId="Equation.3">
                    <p:embed/>
                  </p:oleObj>
                </mc:Choice>
                <mc:Fallback>
                  <p:oleObj name="Equation" r:id="rId35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60960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7"/>
            <p:cNvGraphicFramePr>
              <a:graphicFrameLocks noChangeAspect="1"/>
            </p:cNvGraphicFramePr>
            <p:nvPr/>
          </p:nvGraphicFramePr>
          <p:xfrm>
            <a:off x="152400" y="57150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7" name="Equation" r:id="rId37" imgW="545760" imgH="241200" progId="Equation.3">
                    <p:embed/>
                  </p:oleObj>
                </mc:Choice>
                <mc:Fallback>
                  <p:oleObj name="Equation" r:id="rId37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57150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8"/>
            <p:cNvGraphicFramePr>
              <a:graphicFrameLocks noChangeAspect="1"/>
            </p:cNvGraphicFramePr>
            <p:nvPr/>
          </p:nvGraphicFramePr>
          <p:xfrm>
            <a:off x="152400" y="50292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8" name="Equation" r:id="rId38" imgW="545760" imgH="241200" progId="Equation.3">
                    <p:embed/>
                  </p:oleObj>
                </mc:Choice>
                <mc:Fallback>
                  <p:oleObj name="Equation" r:id="rId38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50292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9"/>
            <p:cNvGraphicFramePr>
              <a:graphicFrameLocks noChangeAspect="1"/>
            </p:cNvGraphicFramePr>
            <p:nvPr/>
          </p:nvGraphicFramePr>
          <p:xfrm>
            <a:off x="152400" y="43434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59" name="Equation" r:id="rId39" imgW="545760" imgH="241200" progId="Equation.3">
                    <p:embed/>
                  </p:oleObj>
                </mc:Choice>
                <mc:Fallback>
                  <p:oleObj name="Equation" r:id="rId39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43434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50"/>
            <p:cNvGraphicFramePr>
              <a:graphicFrameLocks noChangeAspect="1"/>
            </p:cNvGraphicFramePr>
            <p:nvPr/>
          </p:nvGraphicFramePr>
          <p:xfrm>
            <a:off x="152400" y="3657600"/>
            <a:ext cx="533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60" name="Equation" r:id="rId40" imgW="533160" imgH="241200" progId="Equation.3">
                    <p:embed/>
                  </p:oleObj>
                </mc:Choice>
                <mc:Fallback>
                  <p:oleObj name="Equation" r:id="rId40" imgW="533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3657600"/>
                          <a:ext cx="533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51"/>
            <p:cNvGraphicFramePr>
              <a:graphicFrameLocks noChangeAspect="1"/>
            </p:cNvGraphicFramePr>
            <p:nvPr/>
          </p:nvGraphicFramePr>
          <p:xfrm>
            <a:off x="152400" y="2971800"/>
            <a:ext cx="533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61" name="Equation" r:id="rId41" imgW="533160" imgH="241200" progId="Equation.3">
                    <p:embed/>
                  </p:oleObj>
                </mc:Choice>
                <mc:Fallback>
                  <p:oleObj name="Equation" r:id="rId41" imgW="533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2971800"/>
                          <a:ext cx="533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52"/>
            <p:cNvGraphicFramePr>
              <a:graphicFrameLocks noChangeAspect="1"/>
            </p:cNvGraphicFramePr>
            <p:nvPr/>
          </p:nvGraphicFramePr>
          <p:xfrm>
            <a:off x="152400" y="23622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62" name="Equation" r:id="rId42" imgW="545760" imgH="241200" progId="Equation.3">
                    <p:embed/>
                  </p:oleObj>
                </mc:Choice>
                <mc:Fallback>
                  <p:oleObj name="Equation" r:id="rId42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23622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53"/>
            <p:cNvGraphicFramePr>
              <a:graphicFrameLocks noChangeAspect="1"/>
            </p:cNvGraphicFramePr>
            <p:nvPr/>
          </p:nvGraphicFramePr>
          <p:xfrm>
            <a:off x="152400" y="16764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63" name="Equation" r:id="rId43" imgW="545760" imgH="241200" progId="Equation.3">
                    <p:embed/>
                  </p:oleObj>
                </mc:Choice>
                <mc:Fallback>
                  <p:oleObj name="Equation" r:id="rId43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16764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4"/>
            <p:cNvGraphicFramePr>
              <a:graphicFrameLocks noChangeAspect="1"/>
            </p:cNvGraphicFramePr>
            <p:nvPr/>
          </p:nvGraphicFramePr>
          <p:xfrm>
            <a:off x="152400" y="990600"/>
            <a:ext cx="546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64" name="Equation" r:id="rId44" imgW="545760" imgH="241200" progId="Equation.3">
                    <p:embed/>
                  </p:oleObj>
                </mc:Choice>
                <mc:Fallback>
                  <p:oleObj name="Equation" r:id="rId44" imgW="545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990600"/>
                          <a:ext cx="546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5"/>
            <p:cNvGraphicFramePr>
              <a:graphicFrameLocks noChangeAspect="1"/>
            </p:cNvGraphicFramePr>
            <p:nvPr/>
          </p:nvGraphicFramePr>
          <p:xfrm>
            <a:off x="5715000" y="3962400"/>
            <a:ext cx="5969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65" name="Equation" r:id="rId45" imgW="596880" imgH="228600" progId="Equation.3">
                    <p:embed/>
                  </p:oleObj>
                </mc:Choice>
                <mc:Fallback>
                  <p:oleObj name="Equation" r:id="rId45" imgW="596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962400"/>
                          <a:ext cx="5969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6"/>
            <p:cNvGraphicFramePr>
              <a:graphicFrameLocks noChangeAspect="1"/>
            </p:cNvGraphicFramePr>
            <p:nvPr/>
          </p:nvGraphicFramePr>
          <p:xfrm>
            <a:off x="5715000" y="4648200"/>
            <a:ext cx="609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66" name="Equation" r:id="rId47" imgW="609480" imgH="228600" progId="Equation.3">
                    <p:embed/>
                  </p:oleObj>
                </mc:Choice>
                <mc:Fallback>
                  <p:oleObj name="Equation" r:id="rId47" imgW="609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4648200"/>
                          <a:ext cx="6096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7"/>
            <p:cNvGraphicFramePr>
              <a:graphicFrameLocks noChangeAspect="1"/>
            </p:cNvGraphicFramePr>
            <p:nvPr/>
          </p:nvGraphicFramePr>
          <p:xfrm>
            <a:off x="5791200" y="5360322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67" name="Equation" r:id="rId49" imgW="622080" imgH="228600" progId="Equation.3">
                    <p:embed/>
                  </p:oleObj>
                </mc:Choice>
                <mc:Fallback>
                  <p:oleObj name="Equation" r:id="rId49" imgW="622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5360322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0" name="Object 55"/>
          <p:cNvGraphicFramePr>
            <a:graphicFrameLocks noChangeAspect="1"/>
          </p:cNvGraphicFramePr>
          <p:nvPr>
            <p:extLst/>
          </p:nvPr>
        </p:nvGraphicFramePr>
        <p:xfrm>
          <a:off x="6952384" y="1619573"/>
          <a:ext cx="209723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68" name="Equation" r:id="rId51" imgW="1638300" imgH="419100" progId="Equation.3">
                  <p:embed/>
                </p:oleObj>
              </mc:Choice>
              <mc:Fallback>
                <p:oleObj name="Equation" r:id="rId51" imgW="1638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2384" y="1619573"/>
                        <a:ext cx="209723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" name="Object 57"/>
          <p:cNvGraphicFramePr>
            <a:graphicFrameLocks noChangeAspect="1"/>
          </p:cNvGraphicFramePr>
          <p:nvPr>
            <p:extLst/>
          </p:nvPr>
        </p:nvGraphicFramePr>
        <p:xfrm>
          <a:off x="6966239" y="2381573"/>
          <a:ext cx="82434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69" name="Equation" r:id="rId53" imgW="647700" imgH="419100" progId="Equation.3">
                  <p:embed/>
                </p:oleObj>
              </mc:Choice>
              <mc:Fallback>
                <p:oleObj name="Equation" r:id="rId53" imgW="647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6239" y="2381573"/>
                        <a:ext cx="82434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734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2019</a:t>
            </a:r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1143000" y="838200"/>
            <a:ext cx="6620691" cy="5253438"/>
            <a:chOff x="1133304" y="76200"/>
            <a:chExt cx="7610646" cy="6409113"/>
          </a:xfrm>
        </p:grpSpPr>
        <p:grpSp>
          <p:nvGrpSpPr>
            <p:cNvPr id="4" name="Group 3"/>
            <p:cNvGrpSpPr/>
            <p:nvPr/>
          </p:nvGrpSpPr>
          <p:grpSpPr>
            <a:xfrm>
              <a:off x="7924800" y="84513"/>
              <a:ext cx="84513" cy="6400800"/>
              <a:chOff x="1237209" y="110835"/>
              <a:chExt cx="84513" cy="6400800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>
                <a:off x="1288470" y="110835"/>
                <a:ext cx="0" cy="64008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grpSp>
            <p:nvGrpSpPr>
              <p:cNvPr id="127" name="Group 104"/>
              <p:cNvGrpSpPr/>
              <p:nvPr/>
            </p:nvGrpSpPr>
            <p:grpSpPr>
              <a:xfrm>
                <a:off x="1238592" y="1043244"/>
                <a:ext cx="83130" cy="2014452"/>
                <a:chOff x="4386348" y="482139"/>
                <a:chExt cx="83130" cy="2014452"/>
              </a:xfrm>
            </p:grpSpPr>
            <p:cxnSp>
              <p:nvCxnSpPr>
                <p:cNvPr id="133" name="Straight Connector 37"/>
                <p:cNvCxnSpPr/>
                <p:nvPr/>
              </p:nvCxnSpPr>
              <p:spPr>
                <a:xfrm>
                  <a:off x="4393278" y="482139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34" name="Straight Connector 104"/>
                <p:cNvCxnSpPr/>
                <p:nvPr/>
              </p:nvCxnSpPr>
              <p:spPr>
                <a:xfrm>
                  <a:off x="4386348" y="1151313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35" name="Straight Connector 105"/>
                <p:cNvCxnSpPr/>
                <p:nvPr/>
              </p:nvCxnSpPr>
              <p:spPr>
                <a:xfrm>
                  <a:off x="4386348" y="1863435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36" name="Straight Connector 106"/>
                <p:cNvCxnSpPr/>
                <p:nvPr/>
              </p:nvCxnSpPr>
              <p:spPr>
                <a:xfrm>
                  <a:off x="4386348" y="2496591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128" name="Group 105"/>
              <p:cNvGrpSpPr/>
              <p:nvPr/>
            </p:nvGrpSpPr>
            <p:grpSpPr>
              <a:xfrm>
                <a:off x="1237209" y="3717174"/>
                <a:ext cx="83130" cy="2014452"/>
                <a:chOff x="4386348" y="482139"/>
                <a:chExt cx="83130" cy="2014452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4393278" y="482139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4386348" y="1151313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4386348" y="1863435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4386348" y="2496591"/>
                  <a:ext cx="762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5" name="Group 69"/>
            <p:cNvGrpSpPr/>
            <p:nvPr/>
          </p:nvGrpSpPr>
          <p:grpSpPr>
            <a:xfrm>
              <a:off x="1982583" y="1033548"/>
              <a:ext cx="2310939" cy="2032461"/>
              <a:chOff x="1295400" y="482139"/>
              <a:chExt cx="2310939" cy="2032461"/>
            </a:xfrm>
          </p:grpSpPr>
          <p:grpSp>
            <p:nvGrpSpPr>
              <p:cNvPr id="104" name="Group 57"/>
              <p:cNvGrpSpPr/>
              <p:nvPr/>
            </p:nvGrpSpPr>
            <p:grpSpPr>
              <a:xfrm>
                <a:off x="1295400" y="482139"/>
                <a:ext cx="2310939" cy="685800"/>
                <a:chOff x="1354974" y="381000"/>
                <a:chExt cx="2310939" cy="685800"/>
              </a:xfrm>
            </p:grpSpPr>
            <p:grpSp>
              <p:nvGrpSpPr>
                <p:cNvPr id="116" name="Group 49"/>
                <p:cNvGrpSpPr/>
                <p:nvPr/>
              </p:nvGrpSpPr>
              <p:grpSpPr>
                <a:xfrm>
                  <a:off x="1354974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122" name="Oval 14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" name="Oval 15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4" name="Oval 16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5" name="Oval 17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7" name="Group 50"/>
                <p:cNvGrpSpPr/>
                <p:nvPr/>
              </p:nvGrpSpPr>
              <p:grpSpPr>
                <a:xfrm>
                  <a:off x="2895600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118" name="Oval 117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0" name="Oval 53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1" name="Oval 54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5" name="Group 58"/>
              <p:cNvGrpSpPr/>
              <p:nvPr/>
            </p:nvGrpSpPr>
            <p:grpSpPr>
              <a:xfrm>
                <a:off x="1295400" y="1828800"/>
                <a:ext cx="2310939" cy="685800"/>
                <a:chOff x="1354974" y="381000"/>
                <a:chExt cx="2310939" cy="685800"/>
              </a:xfrm>
            </p:grpSpPr>
            <p:grpSp>
              <p:nvGrpSpPr>
                <p:cNvPr id="106" name="Group 49"/>
                <p:cNvGrpSpPr/>
                <p:nvPr/>
              </p:nvGrpSpPr>
              <p:grpSpPr>
                <a:xfrm>
                  <a:off x="1354974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112" name="Oval 65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" name="Oval 66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50"/>
                <p:cNvGrpSpPr/>
                <p:nvPr/>
              </p:nvGrpSpPr>
              <p:grpSpPr>
                <a:xfrm>
                  <a:off x="2895600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108" name="Oval 107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9" name="Oval 108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" name="Oval 109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1" name="Oval 110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6" name="Group 70"/>
            <p:cNvGrpSpPr/>
            <p:nvPr/>
          </p:nvGrpSpPr>
          <p:grpSpPr>
            <a:xfrm>
              <a:off x="4954383" y="1025235"/>
              <a:ext cx="2310939" cy="2032461"/>
              <a:chOff x="1295400" y="482139"/>
              <a:chExt cx="2310939" cy="2032461"/>
            </a:xfrm>
          </p:grpSpPr>
          <p:grpSp>
            <p:nvGrpSpPr>
              <p:cNvPr id="82" name="Group 57"/>
              <p:cNvGrpSpPr/>
              <p:nvPr/>
            </p:nvGrpSpPr>
            <p:grpSpPr>
              <a:xfrm>
                <a:off x="1295400" y="482139"/>
                <a:ext cx="2310939" cy="685800"/>
                <a:chOff x="1354974" y="381000"/>
                <a:chExt cx="2310939" cy="685800"/>
              </a:xfrm>
            </p:grpSpPr>
            <p:grpSp>
              <p:nvGrpSpPr>
                <p:cNvPr id="94" name="Group 49"/>
                <p:cNvGrpSpPr/>
                <p:nvPr/>
              </p:nvGrpSpPr>
              <p:grpSpPr>
                <a:xfrm>
                  <a:off x="1354974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100" name="Oval 14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1" name="Oval 15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2" name="Oval 101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" name="Group 50"/>
                <p:cNvGrpSpPr/>
                <p:nvPr/>
              </p:nvGrpSpPr>
              <p:grpSpPr>
                <a:xfrm>
                  <a:off x="2895600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96" name="Oval 95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" name="Oval 96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" name="Oval 87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9" name="Oval 88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3" name="Group 58"/>
              <p:cNvGrpSpPr/>
              <p:nvPr/>
            </p:nvGrpSpPr>
            <p:grpSpPr>
              <a:xfrm>
                <a:off x="1295400" y="1828800"/>
                <a:ext cx="2310939" cy="685800"/>
                <a:chOff x="1354974" y="381000"/>
                <a:chExt cx="2310939" cy="685800"/>
              </a:xfrm>
            </p:grpSpPr>
            <p:grpSp>
              <p:nvGrpSpPr>
                <p:cNvPr id="84" name="Group 49"/>
                <p:cNvGrpSpPr/>
                <p:nvPr/>
              </p:nvGrpSpPr>
              <p:grpSpPr>
                <a:xfrm>
                  <a:off x="1354974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Oval 90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" name="Oval 91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3" name="Oval 92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5" name="Group 50"/>
                <p:cNvGrpSpPr/>
                <p:nvPr/>
              </p:nvGrpSpPr>
              <p:grpSpPr>
                <a:xfrm>
                  <a:off x="2895600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86" name="Oval 75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76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Oval 77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Oval 78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7" name="Group 110"/>
            <p:cNvGrpSpPr/>
            <p:nvPr/>
          </p:nvGrpSpPr>
          <p:grpSpPr>
            <a:xfrm>
              <a:off x="2007522" y="3700548"/>
              <a:ext cx="2310939" cy="2032461"/>
              <a:chOff x="1295400" y="482139"/>
              <a:chExt cx="2310939" cy="2032461"/>
            </a:xfrm>
          </p:grpSpPr>
          <p:grpSp>
            <p:nvGrpSpPr>
              <p:cNvPr id="60" name="Group 57"/>
              <p:cNvGrpSpPr/>
              <p:nvPr/>
            </p:nvGrpSpPr>
            <p:grpSpPr>
              <a:xfrm>
                <a:off x="1295400" y="482139"/>
                <a:ext cx="2310939" cy="685800"/>
                <a:chOff x="1354974" y="381000"/>
                <a:chExt cx="2310939" cy="685800"/>
              </a:xfrm>
            </p:grpSpPr>
            <p:grpSp>
              <p:nvGrpSpPr>
                <p:cNvPr id="72" name="Group 49"/>
                <p:cNvGrpSpPr/>
                <p:nvPr/>
              </p:nvGrpSpPr>
              <p:grpSpPr>
                <a:xfrm>
                  <a:off x="1354974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78" name="Oval 14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9" name="Oval 15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" name="Group 50"/>
                <p:cNvGrpSpPr/>
                <p:nvPr/>
              </p:nvGrpSpPr>
              <p:grpSpPr>
                <a:xfrm>
                  <a:off x="2895600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74" name="Oval 73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" name="Oval 93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7" name="Oval 94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1" name="Group 58"/>
              <p:cNvGrpSpPr/>
              <p:nvPr/>
            </p:nvGrpSpPr>
            <p:grpSpPr>
              <a:xfrm>
                <a:off x="1295400" y="1828800"/>
                <a:ext cx="2310939" cy="685800"/>
                <a:chOff x="1354974" y="381000"/>
                <a:chExt cx="2310939" cy="685800"/>
              </a:xfrm>
            </p:grpSpPr>
            <p:grpSp>
              <p:nvGrpSpPr>
                <p:cNvPr id="62" name="Group 49"/>
                <p:cNvGrpSpPr/>
                <p:nvPr/>
              </p:nvGrpSpPr>
              <p:grpSpPr>
                <a:xfrm>
                  <a:off x="1354974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68" name="Oval 67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3" name="Group 50"/>
                <p:cNvGrpSpPr/>
                <p:nvPr/>
              </p:nvGrpSpPr>
              <p:grpSpPr>
                <a:xfrm>
                  <a:off x="2895600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64" name="Oval 81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" name="Oval 82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6" name="Oval 83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" name="Oval 84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8" name="Group 133"/>
            <p:cNvGrpSpPr/>
            <p:nvPr/>
          </p:nvGrpSpPr>
          <p:grpSpPr>
            <a:xfrm>
              <a:off x="4954383" y="3701931"/>
              <a:ext cx="2310939" cy="2032461"/>
              <a:chOff x="1295400" y="482139"/>
              <a:chExt cx="2310939" cy="2032461"/>
            </a:xfrm>
          </p:grpSpPr>
          <p:grpSp>
            <p:nvGrpSpPr>
              <p:cNvPr id="38" name="Group 57"/>
              <p:cNvGrpSpPr/>
              <p:nvPr/>
            </p:nvGrpSpPr>
            <p:grpSpPr>
              <a:xfrm>
                <a:off x="1295400" y="482139"/>
                <a:ext cx="2310939" cy="685800"/>
                <a:chOff x="1354974" y="381000"/>
                <a:chExt cx="2310939" cy="685800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1354974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56" name="Oval 14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" name="Oval 15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1" name="Group 50"/>
                <p:cNvGrpSpPr/>
                <p:nvPr/>
              </p:nvGrpSpPr>
              <p:grpSpPr>
                <a:xfrm>
                  <a:off x="2895600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" name="Oval 71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" name="Oval 72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9" name="Group 58"/>
              <p:cNvGrpSpPr/>
              <p:nvPr/>
            </p:nvGrpSpPr>
            <p:grpSpPr>
              <a:xfrm>
                <a:off x="1295400" y="1828800"/>
                <a:ext cx="2310939" cy="685800"/>
                <a:chOff x="1354974" y="381000"/>
                <a:chExt cx="2310939" cy="685800"/>
              </a:xfrm>
            </p:grpSpPr>
            <p:grpSp>
              <p:nvGrpSpPr>
                <p:cNvPr id="40" name="Group 49"/>
                <p:cNvGrpSpPr/>
                <p:nvPr/>
              </p:nvGrpSpPr>
              <p:grpSpPr>
                <a:xfrm>
                  <a:off x="1354974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" name="Group 50"/>
                <p:cNvGrpSpPr/>
                <p:nvPr/>
              </p:nvGrpSpPr>
              <p:grpSpPr>
                <a:xfrm>
                  <a:off x="2895600" y="381000"/>
                  <a:ext cx="770313" cy="685800"/>
                  <a:chOff x="1676400" y="762000"/>
                  <a:chExt cx="1456113" cy="1295400"/>
                </a:xfrm>
              </p:grpSpPr>
              <p:sp>
                <p:nvSpPr>
                  <p:cNvPr id="42" name="Oval 59"/>
                  <p:cNvSpPr/>
                  <p:nvPr/>
                </p:nvSpPr>
                <p:spPr>
                  <a:xfrm>
                    <a:off x="30480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" name="Oval 60"/>
                  <p:cNvSpPr/>
                  <p:nvPr/>
                </p:nvSpPr>
                <p:spPr>
                  <a:xfrm>
                    <a:off x="1676400" y="7620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" name="Oval 61"/>
                  <p:cNvSpPr/>
                  <p:nvPr/>
                </p:nvSpPr>
                <p:spPr>
                  <a:xfrm>
                    <a:off x="30563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" name="Oval 62"/>
                  <p:cNvSpPr/>
                  <p:nvPr/>
                </p:nvSpPr>
                <p:spPr>
                  <a:xfrm>
                    <a:off x="1684713" y="1981200"/>
                    <a:ext cx="76200" cy="7620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aphicFrame>
          <p:nvGraphicFramePr>
            <p:cNvPr id="9" name="Object 30"/>
            <p:cNvGraphicFramePr>
              <a:graphicFrameLocks noChangeAspect="1"/>
            </p:cNvGraphicFramePr>
            <p:nvPr/>
          </p:nvGraphicFramePr>
          <p:xfrm>
            <a:off x="1371600" y="2514600"/>
            <a:ext cx="1320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60" name="Equation" r:id="rId3" imgW="965160" imgH="228600" progId="Equation.3">
                    <p:embed/>
                  </p:oleObj>
                </mc:Choice>
                <mc:Fallback>
                  <p:oleObj name="Equation" r:id="rId3" imgW="965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00" y="2514600"/>
                          <a:ext cx="1320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1133304" y="76200"/>
              <a:ext cx="7315200" cy="357444"/>
              <a:chOff x="1169322" y="6054435"/>
              <a:chExt cx="7315200" cy="357444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1169322" y="6367548"/>
                <a:ext cx="7315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grpSp>
            <p:nvGrpSpPr>
              <p:cNvPr id="20" name="Group 179"/>
              <p:cNvGrpSpPr/>
              <p:nvPr/>
            </p:nvGrpSpPr>
            <p:grpSpPr>
              <a:xfrm>
                <a:off x="2049087" y="6332913"/>
                <a:ext cx="2269374" cy="78966"/>
                <a:chOff x="1328652" y="3165765"/>
                <a:chExt cx="2269374" cy="78966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598026" y="3165765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877591" y="3167148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2049087" y="3167148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328652" y="3168531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21" name="Group 180"/>
              <p:cNvGrpSpPr/>
              <p:nvPr/>
            </p:nvGrpSpPr>
            <p:grpSpPr>
              <a:xfrm>
                <a:off x="4979322" y="6324600"/>
                <a:ext cx="2269374" cy="78966"/>
                <a:chOff x="1328652" y="3165765"/>
                <a:chExt cx="2269374" cy="78966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3598026" y="3165765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877591" y="3167148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2049087" y="3167148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328652" y="3168531"/>
                  <a:ext cx="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aphicFrame>
            <p:nvGraphicFramePr>
              <p:cNvPr id="22" name="Object 39"/>
              <p:cNvGraphicFramePr>
                <a:graphicFrameLocks noChangeAspect="1"/>
              </p:cNvGraphicFramePr>
              <p:nvPr/>
            </p:nvGraphicFramePr>
            <p:xfrm>
              <a:off x="1721943" y="6054435"/>
              <a:ext cx="6604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61" name="Equation" r:id="rId5" imgW="660240" imgH="241200" progId="Equation.3">
                      <p:embed/>
                    </p:oleObj>
                  </mc:Choice>
                  <mc:Fallback>
                    <p:oleObj name="Equation" r:id="rId5" imgW="6602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1943" y="6054435"/>
                            <a:ext cx="6604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40"/>
              <p:cNvGraphicFramePr>
                <a:graphicFrameLocks noChangeAspect="1"/>
              </p:cNvGraphicFramePr>
              <p:nvPr/>
            </p:nvGraphicFramePr>
            <p:xfrm>
              <a:off x="2487118" y="6054435"/>
              <a:ext cx="6477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62" name="Equation" r:id="rId7" imgW="647640" imgH="241200" progId="Equation.3">
                      <p:embed/>
                    </p:oleObj>
                  </mc:Choice>
                  <mc:Fallback>
                    <p:oleObj name="Equation" r:id="rId7" imgW="6476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87118" y="6054435"/>
                            <a:ext cx="6477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41"/>
              <p:cNvGraphicFramePr>
                <a:graphicFrameLocks noChangeAspect="1"/>
              </p:cNvGraphicFramePr>
              <p:nvPr/>
            </p:nvGraphicFramePr>
            <p:xfrm>
              <a:off x="3176093" y="6054435"/>
              <a:ext cx="6477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63" name="Equation" r:id="rId9" imgW="647640" imgH="241200" progId="Equation.3">
                      <p:embed/>
                    </p:oleObj>
                  </mc:Choice>
                  <mc:Fallback>
                    <p:oleObj name="Equation" r:id="rId9" imgW="6476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76093" y="6054435"/>
                            <a:ext cx="6477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42"/>
              <p:cNvGraphicFramePr>
                <a:graphicFrameLocks noChangeAspect="1"/>
              </p:cNvGraphicFramePr>
              <p:nvPr/>
            </p:nvGraphicFramePr>
            <p:xfrm>
              <a:off x="4014293" y="6054435"/>
              <a:ext cx="6350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64" name="Equation" r:id="rId11" imgW="634680" imgH="241200" progId="Equation.3">
                      <p:embed/>
                    </p:oleObj>
                  </mc:Choice>
                  <mc:Fallback>
                    <p:oleObj name="Equation" r:id="rId11" imgW="6346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14293" y="6054435"/>
                            <a:ext cx="6350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43"/>
              <p:cNvGraphicFramePr>
                <a:graphicFrameLocks noChangeAspect="1"/>
              </p:cNvGraphicFramePr>
              <p:nvPr/>
            </p:nvGraphicFramePr>
            <p:xfrm>
              <a:off x="4693743" y="6054435"/>
              <a:ext cx="6477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65" name="Equation" r:id="rId13" imgW="647640" imgH="241200" progId="Equation.3">
                      <p:embed/>
                    </p:oleObj>
                  </mc:Choice>
                  <mc:Fallback>
                    <p:oleObj name="Equation" r:id="rId13" imgW="6476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93743" y="6054435"/>
                            <a:ext cx="6477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Object 44"/>
              <p:cNvGraphicFramePr>
                <a:graphicFrameLocks noChangeAspect="1"/>
              </p:cNvGraphicFramePr>
              <p:nvPr/>
            </p:nvGraphicFramePr>
            <p:xfrm>
              <a:off x="5379543" y="6054435"/>
              <a:ext cx="6604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66" name="Equation" r:id="rId15" imgW="660240" imgH="241200" progId="Equation.3">
                      <p:embed/>
                    </p:oleObj>
                  </mc:Choice>
                  <mc:Fallback>
                    <p:oleObj name="Equation" r:id="rId15" imgW="6602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79543" y="6054435"/>
                            <a:ext cx="6604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ct 45"/>
              <p:cNvGraphicFramePr>
                <a:graphicFrameLocks noChangeAspect="1"/>
              </p:cNvGraphicFramePr>
              <p:nvPr/>
            </p:nvGraphicFramePr>
            <p:xfrm>
              <a:off x="6141543" y="6054435"/>
              <a:ext cx="6604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67" name="Equation" r:id="rId17" imgW="660240" imgH="241200" progId="Equation.3">
                      <p:embed/>
                    </p:oleObj>
                  </mc:Choice>
                  <mc:Fallback>
                    <p:oleObj name="Equation" r:id="rId17" imgW="6602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41543" y="6054435"/>
                            <a:ext cx="6604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46"/>
              <p:cNvGraphicFramePr>
                <a:graphicFrameLocks noChangeAspect="1"/>
              </p:cNvGraphicFramePr>
              <p:nvPr/>
            </p:nvGraphicFramePr>
            <p:xfrm>
              <a:off x="6903543" y="6054435"/>
              <a:ext cx="6604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68" name="Equation" r:id="rId19" imgW="660240" imgH="241200" progId="Equation.3">
                      <p:embed/>
                    </p:oleObj>
                  </mc:Choice>
                  <mc:Fallback>
                    <p:oleObj name="Equation" r:id="rId19" imgW="6602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03543" y="6054435"/>
                            <a:ext cx="6604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1" name="Object 47"/>
            <p:cNvGraphicFramePr>
              <a:graphicFrameLocks noChangeAspect="1"/>
            </p:cNvGraphicFramePr>
            <p:nvPr/>
          </p:nvGraphicFramePr>
          <p:xfrm>
            <a:off x="8083550" y="5673725"/>
            <a:ext cx="660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69" name="Equation" r:id="rId21" imgW="660240" imgH="241200" progId="Equation.3">
                    <p:embed/>
                  </p:oleObj>
                </mc:Choice>
                <mc:Fallback>
                  <p:oleObj name="Equation" r:id="rId21" imgW="660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550" y="5673725"/>
                          <a:ext cx="660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48"/>
            <p:cNvGraphicFramePr>
              <a:graphicFrameLocks noChangeAspect="1"/>
            </p:cNvGraphicFramePr>
            <p:nvPr/>
          </p:nvGraphicFramePr>
          <p:xfrm>
            <a:off x="8089900" y="4987925"/>
            <a:ext cx="647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70" name="Equation" r:id="rId23" imgW="647640" imgH="241200" progId="Equation.3">
                    <p:embed/>
                  </p:oleObj>
                </mc:Choice>
                <mc:Fallback>
                  <p:oleObj name="Equation" r:id="rId23" imgW="647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9900" y="4987925"/>
                          <a:ext cx="6477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49"/>
            <p:cNvGraphicFramePr>
              <a:graphicFrameLocks noChangeAspect="1"/>
            </p:cNvGraphicFramePr>
            <p:nvPr/>
          </p:nvGraphicFramePr>
          <p:xfrm>
            <a:off x="8089900" y="4302125"/>
            <a:ext cx="647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71" name="Equation" r:id="rId25" imgW="647640" imgH="241200" progId="Equation.3">
                    <p:embed/>
                  </p:oleObj>
                </mc:Choice>
                <mc:Fallback>
                  <p:oleObj name="Equation" r:id="rId25" imgW="647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9900" y="4302125"/>
                          <a:ext cx="6477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50"/>
            <p:cNvGraphicFramePr>
              <a:graphicFrameLocks noChangeAspect="1"/>
            </p:cNvGraphicFramePr>
            <p:nvPr/>
          </p:nvGraphicFramePr>
          <p:xfrm>
            <a:off x="8089900" y="3616325"/>
            <a:ext cx="6350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72" name="Equation" r:id="rId27" imgW="634680" imgH="241200" progId="Equation.3">
                    <p:embed/>
                  </p:oleObj>
                </mc:Choice>
                <mc:Fallback>
                  <p:oleObj name="Equation" r:id="rId27" imgW="6346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9900" y="3616325"/>
                          <a:ext cx="6350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51"/>
            <p:cNvGraphicFramePr>
              <a:graphicFrameLocks noChangeAspect="1"/>
            </p:cNvGraphicFramePr>
            <p:nvPr/>
          </p:nvGraphicFramePr>
          <p:xfrm>
            <a:off x="8083550" y="2930525"/>
            <a:ext cx="647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73" name="Equation" r:id="rId29" imgW="647640" imgH="241200" progId="Equation.3">
                    <p:embed/>
                  </p:oleObj>
                </mc:Choice>
                <mc:Fallback>
                  <p:oleObj name="Equation" r:id="rId29" imgW="647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550" y="2930525"/>
                          <a:ext cx="6477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52"/>
            <p:cNvGraphicFramePr>
              <a:graphicFrameLocks noChangeAspect="1"/>
            </p:cNvGraphicFramePr>
            <p:nvPr/>
          </p:nvGraphicFramePr>
          <p:xfrm>
            <a:off x="8083550" y="2320925"/>
            <a:ext cx="660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74" name="Equation" r:id="rId31" imgW="660240" imgH="241200" progId="Equation.3">
                    <p:embed/>
                  </p:oleObj>
                </mc:Choice>
                <mc:Fallback>
                  <p:oleObj name="Equation" r:id="rId31" imgW="660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550" y="2320925"/>
                          <a:ext cx="660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53"/>
            <p:cNvGraphicFramePr>
              <a:graphicFrameLocks noChangeAspect="1"/>
            </p:cNvGraphicFramePr>
            <p:nvPr/>
          </p:nvGraphicFramePr>
          <p:xfrm>
            <a:off x="8083550" y="1635125"/>
            <a:ext cx="660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75" name="Equation" r:id="rId33" imgW="660240" imgH="241200" progId="Equation.3">
                    <p:embed/>
                  </p:oleObj>
                </mc:Choice>
                <mc:Fallback>
                  <p:oleObj name="Equation" r:id="rId33" imgW="660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550" y="1635125"/>
                          <a:ext cx="660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54"/>
            <p:cNvGraphicFramePr>
              <a:graphicFrameLocks noChangeAspect="1"/>
            </p:cNvGraphicFramePr>
            <p:nvPr/>
          </p:nvGraphicFramePr>
          <p:xfrm>
            <a:off x="8083550" y="949325"/>
            <a:ext cx="660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76" name="Equation" r:id="rId35" imgW="660240" imgH="241200" progId="Equation.3">
                    <p:embed/>
                  </p:oleObj>
                </mc:Choice>
                <mc:Fallback>
                  <p:oleObj name="Equation" r:id="rId35" imgW="660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550" y="949325"/>
                          <a:ext cx="6604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7" name="TextBox 136"/>
          <p:cNvSpPr txBox="1"/>
          <p:nvPr/>
        </p:nvSpPr>
        <p:spPr>
          <a:xfrm>
            <a:off x="1030560" y="6082858"/>
            <a:ext cx="694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800" b="0" dirty="0" smtClean="0">
                <a:solidFill>
                  <a:srgbClr val="FF3300"/>
                </a:solidFill>
                <a:latin typeface="Calibri"/>
                <a:ea typeface="+mn-ea"/>
                <a:cs typeface="+mn-cs"/>
              </a:rPr>
              <a:t>When          is 0.247, the constellation becomes the 802.11ac 256-QAM</a:t>
            </a:r>
            <a:endParaRPr lang="en-US" sz="1800" b="0" dirty="0">
              <a:solidFill>
                <a:srgbClr val="FF3300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3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365513"/>
              </p:ext>
            </p:extLst>
          </p:nvPr>
        </p:nvGraphicFramePr>
        <p:xfrm>
          <a:off x="1896291" y="6130836"/>
          <a:ext cx="3317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7" name="Equation" r:id="rId37" imgW="152280" imgH="139680" progId="Equation.3">
                  <p:embed/>
                </p:oleObj>
              </mc:Choice>
              <mc:Fallback>
                <p:oleObj name="Equation" r:id="rId37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291" y="6130836"/>
                        <a:ext cx="33178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52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137872</TotalTime>
  <Words>1167</Words>
  <Application>Microsoft Office PowerPoint</Application>
  <PresentationFormat>On-screen Show (4:3)</PresentationFormat>
  <Paragraphs>201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 Unicode MS</vt:lpstr>
      <vt:lpstr>Gulim</vt:lpstr>
      <vt:lpstr>Gulim</vt:lpstr>
      <vt:lpstr>맑은 고딕</vt:lpstr>
      <vt:lpstr>MS Gothic</vt:lpstr>
      <vt:lpstr>宋体</vt:lpstr>
      <vt:lpstr>Arial</vt:lpstr>
      <vt:lpstr>Calibri</vt:lpstr>
      <vt:lpstr>Cambria Math</vt:lpstr>
      <vt:lpstr>Times New Roman</vt:lpstr>
      <vt:lpstr>802-11-Submission</vt:lpstr>
      <vt:lpstr>Equation</vt:lpstr>
      <vt:lpstr>SOMA Updates</vt:lpstr>
      <vt:lpstr>Background</vt:lpstr>
      <vt:lpstr>Recap: SOMA</vt:lpstr>
      <vt:lpstr>TX/RX design flow for Single Stream based SOMA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3022</cp:revision>
  <cp:lastPrinted>2016-07-18T07:45:05Z</cp:lastPrinted>
  <dcterms:created xsi:type="dcterms:W3CDTF">2007-05-21T21:00:37Z</dcterms:created>
  <dcterms:modified xsi:type="dcterms:W3CDTF">2019-05-11T01:05:13Z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1557405854</vt:lpwstr>
  </property>
  <property fmtid="{D5CDD505-2E9C-101B-9397-08002B2CF9AE}" pid="6" name="_2015_ms_pID_725343">
    <vt:lpwstr>(2)yIIMZRCYlCotpki0cDrOD5GPNs4FR1Zic6+xPbN4s9gaB+Fw3OCJ4p635gFjD7R/DpeRoxGF
Fl2z5/5BENOgMoGRkUAPWqr/CbXQHLsC6GQJ4nWK03j1zXj0JZ8SiYOAeq958ALOoUlxPqax
3FdF6Qk6HYllUIvfGuZL3Ak3KWAa0+Jb9cgzfDU2bke9sRxWl/zadWeNbBs5ApBsKnyAv/Pk
vqXqzepN5SXXQyx8Dq</vt:lpwstr>
  </property>
  <property fmtid="{D5CDD505-2E9C-101B-9397-08002B2CF9AE}" pid="7" name="_2015_ms_pID_7253431">
    <vt:lpwstr>dz97Rl/VWd9hnLrTWa6+nAzo3osJMWue3VW7tSLHMDsxh8qkdkzmG+
MH/N9LyR4Rg/EVP0NY7642kwu1BmyhCi9ywheWH/KJ4g8XJ3t298Dh++IU6mMfpZ7xRdq0Qe
cKUN3pTn35St3myq5oKaLIwp0Xu54zVxQPXyTVMzet3XFl4clPcjPcg9bv67uR6fN0g=</vt:lpwstr>
  </property>
</Properties>
</file>