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3" r:id="rId2"/>
    <p:sldId id="554" r:id="rId3"/>
    <p:sldId id="678" r:id="rId4"/>
    <p:sldId id="680" r:id="rId5"/>
    <p:sldId id="688" r:id="rId6"/>
    <p:sldId id="689" r:id="rId7"/>
    <p:sldId id="682" r:id="rId8"/>
    <p:sldId id="691" r:id="rId9"/>
    <p:sldId id="693" r:id="rId10"/>
    <p:sldId id="692" r:id="rId11"/>
    <p:sldId id="694" r:id="rId12"/>
    <p:sldId id="677" r:id="rId13"/>
    <p:sldId id="681" r:id="rId14"/>
  </p:sldIdLst>
  <p:sldSz cx="9144000" cy="6858000" type="screen4x3"/>
  <p:notesSz cx="9309100" cy="70231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C31"/>
    <a:srgbClr val="0000FF"/>
    <a:srgbClr val="00863D"/>
    <a:srgbClr val="168420"/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5034" autoAdjust="0"/>
  </p:normalViewPr>
  <p:slideViewPr>
    <p:cSldViewPr>
      <p:cViewPr varScale="1">
        <p:scale>
          <a:sx n="115" d="100"/>
          <a:sy n="115" d="100"/>
        </p:scale>
        <p:origin x="15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4"/>
        <p:guide pos="3131"/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79508" y="79369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3735" y="79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1325" y="6797077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0844" y="6797077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0762" y="293176"/>
            <a:ext cx="744757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0761" y="6797077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0762" y="6788888"/>
            <a:ext cx="765276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980" y="20407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235" y="20407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498850" cy="262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024" y="3336301"/>
            <a:ext cx="6829052" cy="31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2081" y="6800352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39" y="6800352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393" y="6800352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393" y="6798715"/>
            <a:ext cx="736431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288" y="224386"/>
            <a:ext cx="756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599931" y="6800352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8547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May 2019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275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41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May 2019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34134" y="6475413"/>
            <a:ext cx="18097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Junghoon Suh, et. al, Huawei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9112" y="381000"/>
            <a:ext cx="21958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802.11-19/0832r0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r>
              <a:rPr lang="en-US" dirty="0" smtClean="0"/>
              <a:t>Performance Evaluation of 16 Spatial Stream based MU-MIMO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Gulim" panose="020B0600000101010101" pitchFamily="34" charset="-127"/>
              </a:rPr>
              <a:t>Date:</a:t>
            </a:r>
            <a:r>
              <a:rPr lang="en-US" altLang="ko-KR" sz="2000" b="0" dirty="0" smtClean="0">
                <a:ea typeface="Gulim" panose="020B0600000101010101" pitchFamily="34" charset="-127"/>
              </a:rPr>
              <a:t> 2019-00-xx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533400" y="274478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/>
              <a:t>Authors:</a:t>
            </a:r>
            <a:endParaRPr kumimoji="0" lang="en-US" altLang="ko-KR" sz="2000" b="0"/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27791"/>
              </p:ext>
            </p:extLst>
          </p:nvPr>
        </p:nvGraphicFramePr>
        <p:xfrm>
          <a:off x="762000" y="3278185"/>
          <a:ext cx="7620000" cy="1803403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150937"/>
                <a:gridCol w="2057400"/>
              </a:tblGrid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 Suh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junghoon.suh@huawei.com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 Aboul-Magd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osama.aboulmagd@huawei.com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 Au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edward.ks.au@huawei.com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8" name="Rectangle 7"/>
          <p:cNvSpPr/>
          <p:nvPr/>
        </p:nvSpPr>
        <p:spPr>
          <a:xfrm>
            <a:off x="248194" y="57150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600" dirty="0"/>
              <a:t>16 LTF symbol based  Channel Estimation for </a:t>
            </a:r>
            <a:r>
              <a:rPr lang="en-US" altLang="zh-CN" sz="1600" dirty="0" smtClean="0"/>
              <a:t>16 </a:t>
            </a:r>
            <a:r>
              <a:rPr lang="en-US" altLang="zh-CN" sz="1600" dirty="0"/>
              <a:t>total streams </a:t>
            </a:r>
            <a:r>
              <a:rPr lang="en-US" altLang="zh-CN" sz="1600" dirty="0" smtClean="0"/>
              <a:t>(8 </a:t>
            </a:r>
            <a:r>
              <a:rPr lang="en-US" altLang="zh-CN" sz="1600" dirty="0"/>
              <a:t>STA MU-MIMO case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600" b="1" dirty="0" smtClean="0">
                <a:solidFill>
                  <a:srgbClr val="006C31"/>
                </a:solidFill>
              </a:rPr>
              <a:t>ML Detection with Interference Whitening</a:t>
            </a:r>
            <a:endParaRPr lang="en-US" altLang="zh-CN" sz="1600" b="1" dirty="0">
              <a:solidFill>
                <a:srgbClr val="006C3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785239"/>
            <a:ext cx="8610600" cy="4853562"/>
          </a:xfrm>
        </p:spPr>
      </p:pic>
    </p:spTree>
    <p:extLst>
      <p:ext uri="{BB962C8B-B14F-4D97-AF65-F5344CB8AC3E}">
        <p14:creationId xmlns:p14="http://schemas.microsoft.com/office/powerpoint/2010/main" val="7756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11</a:t>
            </a:fld>
            <a:endParaRPr lang="en-US" altLang="ko-KR"/>
          </a:p>
        </p:txBody>
      </p:sp>
      <p:sp>
        <p:nvSpPr>
          <p:cNvPr id="8" name="Rectangle 7"/>
          <p:cNvSpPr/>
          <p:nvPr/>
        </p:nvSpPr>
        <p:spPr>
          <a:xfrm>
            <a:off x="248194" y="57150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600" dirty="0"/>
              <a:t>16 LTF symbol based  Channel Estimation for </a:t>
            </a:r>
            <a:r>
              <a:rPr lang="en-US" altLang="zh-CN" sz="1600" dirty="0" smtClean="0"/>
              <a:t>16 </a:t>
            </a:r>
            <a:r>
              <a:rPr lang="en-US" altLang="zh-CN" sz="1600" dirty="0"/>
              <a:t>total streams </a:t>
            </a:r>
            <a:r>
              <a:rPr lang="en-US" altLang="zh-CN" sz="1600" dirty="0" smtClean="0"/>
              <a:t>(8 </a:t>
            </a:r>
            <a:r>
              <a:rPr lang="en-US" altLang="zh-CN" sz="1600" dirty="0"/>
              <a:t>STA MU-MIMO case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600" b="1" dirty="0" smtClean="0">
                <a:solidFill>
                  <a:srgbClr val="006C31"/>
                </a:solidFill>
              </a:rPr>
              <a:t>MMSE Detection</a:t>
            </a:r>
            <a:endParaRPr lang="en-US" altLang="zh-CN" sz="1600" b="1" dirty="0">
              <a:solidFill>
                <a:srgbClr val="006C3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85238"/>
            <a:ext cx="8839200" cy="4853562"/>
          </a:xfrm>
        </p:spPr>
      </p:pic>
    </p:spTree>
    <p:extLst>
      <p:ext uri="{BB962C8B-B14F-4D97-AF65-F5344CB8AC3E}">
        <p14:creationId xmlns:p14="http://schemas.microsoft.com/office/powerpoint/2010/main" val="12509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73" y="685800"/>
            <a:ext cx="7772400" cy="457200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72000"/>
          </a:xfrm>
        </p:spPr>
        <p:txBody>
          <a:bodyPr/>
          <a:lstStyle/>
          <a:p>
            <a:r>
              <a:rPr lang="en-US" altLang="zh-CN" dirty="0" smtClean="0"/>
              <a:t>We tested MU-MIMO schemes when 16 Spatial Streams are available in an AP side with a ZF-BF scheme</a:t>
            </a:r>
          </a:p>
          <a:p>
            <a:pPr lvl="1"/>
            <a:r>
              <a:rPr lang="en-US" altLang="zh-CN" dirty="0" smtClean="0"/>
              <a:t>Any MIMO detection schemes including the MMSE detection shows good performance in case a partial set of available streams such as 8 or 12 streams are scheduled for MU-MIMO</a:t>
            </a:r>
          </a:p>
          <a:p>
            <a:pPr lvl="1"/>
            <a:r>
              <a:rPr lang="en-US" altLang="zh-CN" dirty="0" smtClean="0"/>
              <a:t>Performance severely drops when the full 16 streams are used for the MU-MIMO scheduling and the MMSE detection is used for the receiving side.</a:t>
            </a:r>
          </a:p>
          <a:p>
            <a:pPr lvl="1"/>
            <a:r>
              <a:rPr lang="en-US" altLang="zh-CN" dirty="0" smtClean="0"/>
              <a:t>A certain detection scheme such as MLD with an interference whitening is required to fully utilize the available spatial resources</a:t>
            </a:r>
          </a:p>
          <a:p>
            <a:pPr lvl="2"/>
            <a:r>
              <a:rPr lang="en-US" altLang="zh-CN" dirty="0" smtClean="0"/>
              <a:t>An advanced beamforming (BF) scheme may work with MMSE detection</a:t>
            </a:r>
          </a:p>
          <a:p>
            <a:r>
              <a:rPr lang="en-US" altLang="zh-CN" dirty="0" smtClean="0"/>
              <a:t>Further study </a:t>
            </a:r>
          </a:p>
          <a:p>
            <a:pPr lvl="1"/>
            <a:r>
              <a:rPr lang="en-US" altLang="zh-CN" dirty="0" smtClean="0"/>
              <a:t>Test the performance with various BF schemes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05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43400"/>
          </a:xfrm>
        </p:spPr>
        <p:txBody>
          <a:bodyPr/>
          <a:lstStyle/>
          <a:p>
            <a:r>
              <a:rPr lang="en-US" altLang="zh-CN" dirty="0" smtClean="0"/>
              <a:t>[1] T. </a:t>
            </a:r>
            <a:r>
              <a:rPr lang="en-US" altLang="zh-CN" dirty="0" err="1" smtClean="0"/>
              <a:t>Yoo</a:t>
            </a:r>
            <a:r>
              <a:rPr lang="en-US" altLang="zh-CN" dirty="0"/>
              <a:t> </a:t>
            </a:r>
            <a:r>
              <a:rPr lang="en-US" altLang="zh-CN" dirty="0" smtClean="0"/>
              <a:t>and A. Goldsmith, “</a:t>
            </a:r>
            <a:r>
              <a:rPr lang="en-US" altLang="zh-CN" i="1" dirty="0" smtClean="0"/>
              <a:t>On </a:t>
            </a:r>
            <a:r>
              <a:rPr lang="en-US" altLang="zh-CN" i="1" dirty="0"/>
              <a:t>the optimality of </a:t>
            </a:r>
            <a:r>
              <a:rPr lang="en-US" altLang="zh-CN" i="1" dirty="0" err="1"/>
              <a:t>multiantenna</a:t>
            </a:r>
            <a:r>
              <a:rPr lang="en-US" altLang="zh-CN" i="1" dirty="0"/>
              <a:t> broadcast scheduling using zero-forcing </a:t>
            </a:r>
            <a:r>
              <a:rPr lang="en-US" altLang="zh-CN" i="1" dirty="0" smtClean="0"/>
              <a:t>beamforming</a:t>
            </a:r>
            <a:r>
              <a:rPr lang="en-US" altLang="zh-CN" dirty="0" smtClean="0"/>
              <a:t>”, IEEE Journal on Selected Areas in Communications, Vol. 24, March 2006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4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Background</a:t>
            </a:r>
            <a:endParaRPr lang="ko-KR" altLang="en-US" dirty="0" smtClean="0">
              <a:ea typeface="Gulim" panose="020B0600000101010101" pitchFamily="34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dirty="0"/>
              <a:t>Number of Spatial Streams </a:t>
            </a:r>
            <a:r>
              <a:rPr lang="en-US" altLang="zh-CN" sz="2000" dirty="0" smtClean="0"/>
              <a:t>will be </a:t>
            </a:r>
            <a:r>
              <a:rPr lang="en-US" altLang="zh-CN" sz="2000" dirty="0"/>
              <a:t>extended to 16 streams in the EHT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We evaluated the Performance of 16 Stream based MU-MIMO with the different MIMO Detection schemes 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/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5128BAC4-F7E3-4930-9F5B-4136CA8B6505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b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7018"/>
            <a:ext cx="7772400" cy="457200"/>
          </a:xfrm>
        </p:spPr>
        <p:txBody>
          <a:bodyPr/>
          <a:lstStyle/>
          <a:p>
            <a:r>
              <a:rPr lang="en-US" altLang="zh-CN" sz="2400" dirty="0"/>
              <a:t>Simulations </a:t>
            </a:r>
            <a:r>
              <a:rPr lang="en-US" altLang="zh-CN" sz="2400" dirty="0" smtClean="0"/>
              <a:t>Setting</a:t>
            </a:r>
            <a:endParaRPr lang="zh-CN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6545"/>
            <a:ext cx="8839200" cy="4095795"/>
          </a:xfrm>
        </p:spPr>
        <p:txBody>
          <a:bodyPr/>
          <a:lstStyle/>
          <a:p>
            <a:r>
              <a:rPr lang="en-US" altLang="zh-CN" sz="2000" b="0" dirty="0" smtClean="0"/>
              <a:t>16 TX MU-MIMO with 4, 6, and 8 STA MU-MIMO scheduling (2 streams each STA; 8, 12 and 16 total streams)</a:t>
            </a:r>
          </a:p>
          <a:p>
            <a:pPr lvl="1"/>
            <a:r>
              <a:rPr lang="en-US" altLang="zh-CN" sz="1600" dirty="0" smtClean="0"/>
              <a:t>16 LTF symbol based  Channel Estimation for 12 and 16 total streams (6 and 8 STA MU-MIMO case)</a:t>
            </a:r>
          </a:p>
          <a:p>
            <a:pPr lvl="1"/>
            <a:r>
              <a:rPr lang="en-US" altLang="zh-CN" sz="1600" dirty="0" smtClean="0"/>
              <a:t>8 LTF symbol based Channel Estimation for 8 total streams (4 STA MU-MIMO case)</a:t>
            </a:r>
          </a:p>
          <a:p>
            <a:pPr lvl="1"/>
            <a:r>
              <a:rPr lang="en-US" altLang="zh-CN" sz="1600" dirty="0" smtClean="0"/>
              <a:t>Perfect </a:t>
            </a:r>
            <a:r>
              <a:rPr lang="en-US" altLang="zh-CN" sz="1600" dirty="0"/>
              <a:t>sounding  </a:t>
            </a:r>
            <a:r>
              <a:rPr lang="en-US" altLang="zh-CN" sz="1600" dirty="0" smtClean="0"/>
              <a:t>(No </a:t>
            </a:r>
            <a:r>
              <a:rPr lang="en-US" altLang="zh-CN" sz="1600" dirty="0"/>
              <a:t>CSI Quantization error, No CSI feedback error, but real channel estimation using the </a:t>
            </a:r>
            <a:r>
              <a:rPr lang="en-US" altLang="zh-CN" sz="1600" dirty="0" smtClean="0"/>
              <a:t>4X LTF based NDP)</a:t>
            </a:r>
          </a:p>
          <a:p>
            <a:pPr lvl="1"/>
            <a:r>
              <a:rPr lang="en-US" altLang="zh-CN" sz="1600" dirty="0" smtClean="0"/>
              <a:t>User Selection algorithm [1] to select from 8 total STAs for MU-MIMO scheduling </a:t>
            </a:r>
          </a:p>
          <a:p>
            <a:pPr lvl="1"/>
            <a:r>
              <a:rPr lang="en-US" altLang="zh-CN" sz="1600" dirty="0"/>
              <a:t>Zero-forcing BF in the TX, and MMSE </a:t>
            </a:r>
            <a:r>
              <a:rPr lang="en-US" altLang="zh-CN" sz="1600" dirty="0" smtClean="0"/>
              <a:t>detection or Interference Whitening based MLD </a:t>
            </a:r>
            <a:r>
              <a:rPr lang="en-US" altLang="zh-CN" sz="1600" dirty="0"/>
              <a:t>in each </a:t>
            </a:r>
            <a:r>
              <a:rPr lang="en-US" altLang="zh-CN" sz="1600" dirty="0" smtClean="0"/>
              <a:t>STA</a:t>
            </a:r>
          </a:p>
          <a:p>
            <a:pPr lvl="1"/>
            <a:r>
              <a:rPr lang="en-US" altLang="zh-CN" sz="1600" dirty="0" smtClean="0"/>
              <a:t>BCC for FEC </a:t>
            </a:r>
          </a:p>
          <a:p>
            <a:pPr lvl="1"/>
            <a:r>
              <a:rPr lang="en-US" altLang="zh-CN" sz="1600" dirty="0" smtClean="0"/>
              <a:t>MCS 1, 3, 5, and 7</a:t>
            </a:r>
          </a:p>
          <a:p>
            <a:pPr lvl="1"/>
            <a:r>
              <a:rPr lang="en-US" altLang="zh-CN" sz="1600" dirty="0" smtClean="0"/>
              <a:t>Packet size for PER: 400 bytes for MCS 1, 3, 5, and 500 bytes for MCS 7</a:t>
            </a:r>
          </a:p>
          <a:p>
            <a:pPr lvl="1"/>
            <a:r>
              <a:rPr lang="en-US" altLang="zh-CN" sz="1600" dirty="0" smtClean="0"/>
              <a:t>P-matrix for 16 Stream Channel Estimation in case of 16 LTF symbol based case</a:t>
            </a:r>
          </a:p>
          <a:p>
            <a:pPr lvl="2"/>
            <a:endParaRPr lang="en-US" altLang="zh-CN" sz="1400" dirty="0"/>
          </a:p>
          <a:p>
            <a:pPr lvl="1"/>
            <a:endParaRPr lang="zh-CN" altLang="en-US" sz="1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5600" y="5755662"/>
                <a:ext cx="3220584" cy="568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altLang="zh-CN" sz="2000" b="1" i="1" dirty="0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755662"/>
                <a:ext cx="3220584" cy="568938"/>
              </a:xfrm>
              <a:prstGeom prst="rect">
                <a:avLst/>
              </a:prstGeom>
              <a:blipFill rotWithShape="0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4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9787"/>
            <a:ext cx="7772400" cy="303213"/>
          </a:xfrm>
        </p:spPr>
        <p:txBody>
          <a:bodyPr/>
          <a:lstStyle/>
          <a:p>
            <a:r>
              <a:rPr lang="en-US" altLang="zh-CN" dirty="0" smtClean="0"/>
              <a:t>User Selection for MU-MIMO [1]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76400"/>
                <a:ext cx="8991600" cy="4343400"/>
              </a:xfrm>
            </p:spPr>
            <p:txBody>
              <a:bodyPr/>
              <a:lstStyle/>
              <a:p>
                <a:r>
                  <a:rPr lang="en-US" altLang="zh-CN" sz="1800" b="0" dirty="0" smtClean="0"/>
                  <a:t>Since we have 16 Spatial Streams available, it is observed with the performance drop when all of the 16 Spatial Streams are fully used for the MU-MIMO scheduling and the Detection is MMSE</a:t>
                </a:r>
              </a:p>
              <a:p>
                <a:pPr lvl="1"/>
                <a:r>
                  <a:rPr lang="en-US" altLang="zh-CN" sz="1400" dirty="0" smtClean="0"/>
                  <a:t>Good User Selection is necessary to improve the performance</a:t>
                </a:r>
                <a:endParaRPr lang="en-US" altLang="zh-CN" sz="1400" b="0" dirty="0" smtClean="0"/>
              </a:p>
              <a:p>
                <a:r>
                  <a:rPr lang="en-US" altLang="zh-CN" sz="1800" b="0" dirty="0" smtClean="0"/>
                  <a:t>We can check the correlation of two beamforming matrices with a covariance matrix check of any two pair </a:t>
                </a:r>
              </a:p>
              <a:p>
                <a:pPr lvl="1"/>
                <a:r>
                  <a:rPr lang="en-US" altLang="zh-CN" sz="1400" dirty="0" smtClean="0"/>
                  <a:t>For the case of two beamforming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 , Covariance matrix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 </a:t>
                </a:r>
              </a:p>
              <a:p>
                <a:pPr lvl="1"/>
                <a:r>
                  <a:rPr lang="en-US" altLang="zh-CN" sz="1400" dirty="0" smtClean="0"/>
                  <a:t>Frobenious norm square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b="0" dirty="0" smtClean="0"/>
                  <a:t> becomes close to zero in case of orthogonal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b="0" dirty="0" smtClean="0"/>
                  <a:t>, and becomes a big number for the case of correlated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400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b="0" dirty="0" smtClean="0"/>
                  <a:t> is obtained with each element of the matrix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1400" b="0" dirty="0" smtClean="0"/>
                  <a:t> being squared and summed over all elements</a:t>
                </a:r>
              </a:p>
              <a:p>
                <a:r>
                  <a:rPr lang="en-US" altLang="zh-CN" sz="1800" b="0" dirty="0" smtClean="0"/>
                  <a:t>The following are the User Selection algorithm used for the simulation in case of ZFBF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1. </a:t>
                </a:r>
                <a:r>
                  <a:rPr lang="en-US" altLang="zh-CN" sz="1400" b="0" dirty="0" smtClean="0"/>
                  <a:t>Check the magnitude of each STA’s channel gains and Select the best STA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2. Check the orthogonality (Using the Frobenious norm square) of other STAs with the best STA selected in Step 1</a:t>
                </a:r>
              </a:p>
              <a:p>
                <a:pPr marL="457200" lvl="1" indent="0">
                  <a:buNone/>
                </a:pPr>
                <a:r>
                  <a:rPr lang="en-US" altLang="zh-CN" sz="1400" b="0" dirty="0" smtClean="0"/>
                  <a:t>3. Select the STA with the smallest Forbenious norm square in the Step 2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4. </a:t>
                </a:r>
                <a:r>
                  <a:rPr lang="en-US" altLang="zh-CN" sz="1400" dirty="0"/>
                  <a:t>Check the orthogonality (Using the </a:t>
                </a:r>
                <a:r>
                  <a:rPr lang="en-US" altLang="zh-CN" sz="1400" dirty="0" err="1"/>
                  <a:t>Frobenious</a:t>
                </a:r>
                <a:r>
                  <a:rPr lang="en-US" altLang="zh-CN" sz="1400" dirty="0"/>
                  <a:t> norm square) of other STAs with the </a:t>
                </a:r>
                <a:r>
                  <a:rPr lang="en-US" altLang="zh-CN" sz="1400" dirty="0" smtClean="0"/>
                  <a:t>selected </a:t>
                </a:r>
                <a:r>
                  <a:rPr lang="en-US" altLang="zh-CN" sz="1400" dirty="0"/>
                  <a:t>STA </a:t>
                </a:r>
                <a:r>
                  <a:rPr lang="en-US" altLang="zh-CN" sz="1400" dirty="0" smtClean="0"/>
                  <a:t>in </a:t>
                </a:r>
                <a:r>
                  <a:rPr lang="en-US" altLang="zh-CN" sz="1400" dirty="0"/>
                  <a:t>Step </a:t>
                </a:r>
                <a:r>
                  <a:rPr lang="en-US" altLang="zh-CN" sz="1400" dirty="0" smtClean="0"/>
                  <a:t>3</a:t>
                </a:r>
                <a:endParaRPr lang="en-US" altLang="zh-CN" sz="1400" b="0" dirty="0" smtClean="0"/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5. </a:t>
                </a:r>
                <a:r>
                  <a:rPr lang="en-US" altLang="zh-CN" sz="1400" dirty="0"/>
                  <a:t>Select the STA with the smallest </a:t>
                </a:r>
                <a:r>
                  <a:rPr lang="en-US" altLang="zh-CN" sz="1400" dirty="0" err="1"/>
                  <a:t>Forbenious</a:t>
                </a:r>
                <a:r>
                  <a:rPr lang="en-US" altLang="zh-CN" sz="1400" dirty="0"/>
                  <a:t> norm square in the Step </a:t>
                </a:r>
                <a:r>
                  <a:rPr lang="en-US" altLang="zh-CN" sz="1400" dirty="0" smtClean="0"/>
                  <a:t>4</a:t>
                </a:r>
              </a:p>
              <a:p>
                <a:pPr marL="457200" lvl="1" indent="0">
                  <a:buNone/>
                </a:pPr>
                <a:r>
                  <a:rPr lang="en-US" altLang="zh-CN" sz="1400" dirty="0" smtClean="0"/>
                  <a:t>Repeat the Step 4 and 5 for the rest of the User Selection</a:t>
                </a:r>
                <a:endParaRPr lang="zh-CN" altLang="en-US" sz="14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76400"/>
                <a:ext cx="8991600" cy="4343400"/>
              </a:xfrm>
              <a:blipFill rotWithShape="0">
                <a:blip r:embed="rId2"/>
                <a:stretch>
                  <a:fillRect l="-475" t="-701" r="-610" b="-8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9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533400"/>
          </a:xfrm>
        </p:spPr>
        <p:txBody>
          <a:bodyPr/>
          <a:lstStyle/>
          <a:p>
            <a:r>
              <a:rPr lang="en-US" altLang="zh-CN" dirty="0" smtClean="0"/>
              <a:t>Why we need MLD with Interference Whitening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1787"/>
                <a:ext cx="8839200" cy="4570413"/>
              </a:xfrm>
            </p:spPr>
            <p:txBody>
              <a:bodyPr/>
              <a:lstStyle/>
              <a:p>
                <a:r>
                  <a:rPr lang="en-US" altLang="zh-CN" b="0" dirty="0" smtClean="0"/>
                  <a:t>H</a:t>
                </a:r>
                <a:r>
                  <a:rPr lang="en-US" altLang="zh-CN" b="0" baseline="-25000" dirty="0" smtClean="0"/>
                  <a:t>est</a:t>
                </a:r>
                <a:r>
                  <a:rPr lang="en-US" altLang="zh-CN" b="0" dirty="0" smtClean="0"/>
                  <a:t> : Estimated channel parameters at the RX of each STA</a:t>
                </a:r>
              </a:p>
              <a:p>
                <a:pPr lvl="1"/>
                <a:r>
                  <a:rPr lang="en-US" altLang="zh-CN" sz="1800" dirty="0" smtClean="0"/>
                  <a:t>E.g.) Size 2X16 in case of 16 total stream MU-MIMO with 2 RX each STA</a:t>
                </a:r>
              </a:p>
              <a:p>
                <a:r>
                  <a:rPr lang="en-US" altLang="zh-CN" b="0" dirty="0" smtClean="0"/>
                  <a:t>MMSE detection: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𝑒𝑠𝑡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𝑒𝑠𝑡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b="0" dirty="0" smtClean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b="0" dirty="0" smtClean="0"/>
                  <a:t> is the noise variance measured at each RX and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b="0" dirty="0" smtClean="0"/>
                  <a:t> is the identity matrix</a:t>
                </a:r>
              </a:p>
              <a:p>
                <a:r>
                  <a:rPr lang="en-US" altLang="zh-CN" b="0" dirty="0" smtClean="0"/>
                  <a:t>MLD over the entire TX stream of MU-MIMO is too complex and an impractical solution</a:t>
                </a:r>
              </a:p>
              <a:p>
                <a:r>
                  <a:rPr lang="en-US" altLang="zh-CN" b="0" dirty="0" smtClean="0"/>
                  <a:t>MLD over the wanted streams (each STA’s corresponding streams) may experience severe interferences from the adjacent streams targeted to other scheduled STAs</a:t>
                </a:r>
              </a:p>
              <a:p>
                <a:pPr lvl="1"/>
                <a:r>
                  <a:rPr lang="en-US" altLang="zh-CN" sz="1800" dirty="0" smtClean="0"/>
                  <a:t>Interferences are regarded as white noises but they are not white. </a:t>
                </a:r>
                <a:r>
                  <a:rPr lang="en-US" altLang="zh-CN" sz="1800" dirty="0" smtClean="0">
                    <a:sym typeface="Wingdings" panose="05000000000000000000" pitchFamily="2" charset="2"/>
                  </a:rPr>
                  <a:t> Interference Whitening is required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1787"/>
                <a:ext cx="8839200" cy="4570413"/>
              </a:xfrm>
              <a:blipFill rotWithShape="0">
                <a:blip r:embed="rId2"/>
                <a:stretch>
                  <a:fillRect l="-897" t="-1067" r="-1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65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altLang="zh-CN" dirty="0" smtClean="0"/>
              <a:t>MLD with Interference Whitening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763000" cy="4648200"/>
              </a:xfrm>
            </p:spPr>
            <p:txBody>
              <a:bodyPr/>
              <a:lstStyle/>
              <a:p>
                <a:r>
                  <a:rPr lang="en-US" altLang="zh-CN" sz="1800" b="0" dirty="0" smtClean="0"/>
                  <a:t>H</a:t>
                </a:r>
                <a:r>
                  <a:rPr lang="en-US" altLang="zh-CN" sz="1800" b="0" baseline="-25000" dirty="0" smtClean="0"/>
                  <a:t>w</a:t>
                </a:r>
                <a:r>
                  <a:rPr lang="en-US" altLang="zh-CN" sz="1800" b="0" dirty="0" smtClean="0"/>
                  <a:t> is the channel parameter matrix for the wanted streams, that is, H</a:t>
                </a:r>
                <a:r>
                  <a:rPr lang="en-US" altLang="zh-CN" sz="1800" b="0" baseline="-25000" dirty="0" smtClean="0"/>
                  <a:t>est</a:t>
                </a:r>
                <a:r>
                  <a:rPr lang="en-US" altLang="zh-CN" sz="1800" b="0" dirty="0" smtClean="0"/>
                  <a:t>(: , wanted columns) </a:t>
                </a:r>
              </a:p>
              <a:p>
                <a:pPr lvl="1"/>
                <a:r>
                  <a:rPr lang="en-US" altLang="zh-CN" sz="1200" b="0" dirty="0" smtClean="0"/>
                  <a:t>E.g) For 2 streams per STA with 2 RX case, </a:t>
                </a:r>
                <a:r>
                  <a:rPr lang="en-US" altLang="zh-CN" sz="1200" dirty="0" smtClean="0"/>
                  <a:t>H</a:t>
                </a:r>
                <a:r>
                  <a:rPr lang="en-US" altLang="zh-CN" sz="1200" baseline="-25000" dirty="0" smtClean="0"/>
                  <a:t>w</a:t>
                </a:r>
                <a:r>
                  <a:rPr lang="en-US" altLang="zh-CN" sz="1200" dirty="0" smtClean="0"/>
                  <a:t> is a 2X2 matrix</a:t>
                </a:r>
                <a:r>
                  <a:rPr lang="en-US" altLang="zh-CN" sz="1200" baseline="-25000" dirty="0" smtClean="0"/>
                  <a:t> </a:t>
                </a:r>
              </a:p>
              <a:p>
                <a:r>
                  <a:rPr lang="en-US" altLang="zh-CN" sz="1800" b="0" dirty="0" smtClean="0"/>
                  <a:t>H</a:t>
                </a:r>
                <a:r>
                  <a:rPr lang="en-US" altLang="zh-CN" sz="1800" b="0" baseline="-25000" dirty="0" smtClean="0"/>
                  <a:t>u</a:t>
                </a:r>
                <a:r>
                  <a:rPr lang="en-US" altLang="zh-CN" sz="1800" b="0" dirty="0" smtClean="0"/>
                  <a:t> </a:t>
                </a:r>
                <a:r>
                  <a:rPr lang="en-US" altLang="zh-CN" sz="1800" b="0" dirty="0"/>
                  <a:t>is the channel parameter matrix for the </a:t>
                </a:r>
                <a:r>
                  <a:rPr lang="en-US" altLang="zh-CN" sz="1800" b="0" dirty="0" smtClean="0"/>
                  <a:t>unwanted </a:t>
                </a:r>
                <a:r>
                  <a:rPr lang="en-US" altLang="zh-CN" sz="1800" b="0" dirty="0"/>
                  <a:t>streams, that is, H</a:t>
                </a:r>
                <a:r>
                  <a:rPr lang="en-US" altLang="zh-CN" sz="1800" b="0" baseline="-25000" dirty="0"/>
                  <a:t>est</a:t>
                </a:r>
                <a:r>
                  <a:rPr lang="en-US" altLang="zh-CN" sz="1800" b="0" dirty="0"/>
                  <a:t>(: , </a:t>
                </a:r>
                <a:r>
                  <a:rPr lang="en-US" altLang="zh-CN" sz="1800" b="0" dirty="0" smtClean="0"/>
                  <a:t>unwanted </a:t>
                </a:r>
                <a:r>
                  <a:rPr lang="en-US" altLang="zh-CN" sz="1800" b="0" dirty="0"/>
                  <a:t>columns) </a:t>
                </a:r>
              </a:p>
              <a:p>
                <a:pPr lvl="1"/>
                <a:r>
                  <a:rPr lang="en-US" altLang="zh-CN" sz="1200" dirty="0">
                    <a:solidFill>
                      <a:srgbClr val="000000"/>
                    </a:solidFill>
                  </a:rPr>
                  <a:t>E.g) For 2 streams per STA with 2 RX </a:t>
                </a:r>
                <a:r>
                  <a:rPr lang="en-US" altLang="zh-CN" sz="1200" dirty="0" smtClean="0">
                    <a:solidFill>
                      <a:srgbClr val="000000"/>
                    </a:solidFill>
                  </a:rPr>
                  <a:t> and 16 total streams MU-MIMO case</a:t>
                </a:r>
                <a:r>
                  <a:rPr lang="en-US" altLang="zh-CN" sz="1200" dirty="0">
                    <a:solidFill>
                      <a:srgbClr val="000000"/>
                    </a:solidFill>
                  </a:rPr>
                  <a:t>, </a:t>
                </a:r>
                <a:r>
                  <a:rPr lang="en-US" altLang="zh-CN" sz="1200" dirty="0" smtClean="0">
                    <a:solidFill>
                      <a:srgbClr val="000000"/>
                    </a:solidFill>
                  </a:rPr>
                  <a:t>H</a:t>
                </a:r>
                <a:r>
                  <a:rPr lang="en-US" altLang="zh-CN" sz="1200" baseline="-25000" dirty="0" smtClean="0">
                    <a:solidFill>
                      <a:srgbClr val="000000"/>
                    </a:solidFill>
                  </a:rPr>
                  <a:t>u</a:t>
                </a:r>
                <a:r>
                  <a:rPr lang="en-US" altLang="zh-CN" sz="1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1200" dirty="0">
                    <a:solidFill>
                      <a:srgbClr val="000000"/>
                    </a:solidFill>
                  </a:rPr>
                  <a:t>is a </a:t>
                </a:r>
                <a:r>
                  <a:rPr lang="en-US" altLang="zh-CN" sz="1200" dirty="0" smtClean="0">
                    <a:solidFill>
                      <a:srgbClr val="000000"/>
                    </a:solidFill>
                  </a:rPr>
                  <a:t>2X14matrix</a:t>
                </a:r>
                <a:r>
                  <a:rPr lang="en-US" altLang="zh-CN" sz="1200" baseline="-250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r>
                  <a:rPr lang="en-US" altLang="zh-CN" sz="1800" b="0" dirty="0" smtClean="0">
                    <a:solidFill>
                      <a:srgbClr val="000000"/>
                    </a:solidFill>
                  </a:rPr>
                  <a:t>Compute matrix C, where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altLang="zh-CN" sz="1800" b="0" dirty="0" smtClean="0">
                    <a:solidFill>
                      <a:srgbClr val="00000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n-US" altLang="zh-CN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altLang="zh-CN" sz="1800" b="0" dirty="0" smtClean="0">
                  <a:solidFill>
                    <a:srgbClr val="000000"/>
                  </a:solidFill>
                </a:endParaRPr>
              </a:p>
              <a:p>
                <a:r>
                  <a:rPr lang="en-US" altLang="zh-CN" sz="1800" b="0" dirty="0" smtClean="0">
                    <a:solidFill>
                      <a:srgbClr val="000000"/>
                    </a:solidFill>
                  </a:rPr>
                  <a:t>Compute matrix B, where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sz="1800" b="0" dirty="0" smtClean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altLang="zh-CN" sz="1400" b="0" dirty="0" smtClean="0">
                    <a:solidFill>
                      <a:srgbClr val="000000"/>
                    </a:solidFill>
                  </a:rPr>
                  <a:t>In MATLAB, B is obtained by </a:t>
                </a:r>
                <a:r>
                  <a:rPr lang="en-US" altLang="zh-CN" sz="1400" b="0" dirty="0" err="1" smtClean="0">
                    <a:solidFill>
                      <a:srgbClr val="000000"/>
                    </a:solidFill>
                  </a:rPr>
                  <a:t>sqrtm</a:t>
                </a:r>
                <a:r>
                  <a:rPr lang="en-US" altLang="zh-CN" sz="1400" b="0" dirty="0" smtClean="0">
                    <a:solidFill>
                      <a:srgbClr val="000000"/>
                    </a:solidFill>
                  </a:rPr>
                  <a:t>( </a:t>
                </a:r>
                <a:r>
                  <a:rPr lang="en-US" altLang="zh-CN" sz="1400" b="0" dirty="0" err="1" smtClean="0">
                    <a:solidFill>
                      <a:srgbClr val="000000"/>
                    </a:solidFill>
                  </a:rPr>
                  <a:t>pinv</a:t>
                </a:r>
                <a:r>
                  <a:rPr lang="en-US" altLang="zh-CN" sz="1400" b="0" dirty="0" smtClean="0">
                    <a:solidFill>
                      <a:srgbClr val="000000"/>
                    </a:solidFill>
                  </a:rPr>
                  <a:t> ( C ) )</a:t>
                </a:r>
              </a:p>
              <a:p>
                <a:pPr lvl="1"/>
                <a:r>
                  <a:rPr lang="en-US" altLang="zh-CN" sz="1400" dirty="0" smtClean="0">
                    <a:solidFill>
                      <a:srgbClr val="000000"/>
                    </a:solidFill>
                  </a:rPr>
                  <a:t>For C or other program based simulator, </a:t>
                </a:r>
              </a:p>
              <a:p>
                <a:pPr lvl="2"/>
                <a:r>
                  <a:rPr lang="en-US" altLang="zh-CN" sz="1200" b="0" dirty="0" smtClean="0">
                    <a:solidFill>
                      <a:srgbClr val="000000"/>
                    </a:solidFill>
                  </a:rPr>
                  <a:t>Since C is a Hermitian matrix,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𝑉𝐷</m:t>
                        </m:r>
                      </m:e>
                    </m:groupChr>
                    <m:r>
                      <a:rPr lang="en-US" altLang="zh-CN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zh-CN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altLang="zh-CN" sz="1200" b="0" dirty="0" smtClean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altLang="zh-CN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sSup>
                      <m:sSupPr>
                        <m:ctrlPr>
                          <a:rPr lang="en-US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altLang="zh-CN" sz="1200" b="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altLang="zh-CN" sz="1200" b="0" dirty="0" smtClean="0">
                    <a:solidFill>
                      <a:srgbClr val="000000"/>
                    </a:solidFill>
                  </a:rPr>
                  <a:t> is obtained by square-root of each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CN" sz="1200" b="0" dirty="0" smtClean="0">
                    <a:solidFill>
                      <a:srgbClr val="000000"/>
                    </a:solidFill>
                  </a:rPr>
                  <a:t>, followed by an Inverse of the matrix after the </a:t>
                </a:r>
                <a:r>
                  <a:rPr lang="en-US" altLang="zh-CN" sz="1200" dirty="0">
                    <a:solidFill>
                      <a:srgbClr val="000000"/>
                    </a:solidFill>
                  </a:rPr>
                  <a:t>square-root of each element </a:t>
                </a:r>
                <a:endParaRPr lang="en-US" altLang="zh-CN" sz="1200" dirty="0" smtClean="0">
                  <a:solidFill>
                    <a:srgbClr val="000000"/>
                  </a:solidFill>
                </a:endParaRPr>
              </a:p>
              <a:p>
                <a:r>
                  <a:rPr lang="en-US" altLang="zh-CN" sz="1800" b="0" dirty="0" smtClean="0">
                    <a:solidFill>
                      <a:srgbClr val="000000"/>
                    </a:solidFill>
                  </a:rPr>
                  <a:t>Hence, the received signal </a:t>
                </a:r>
                <a:r>
                  <a:rPr lang="en-US" altLang="zh-CN" sz="1800" b="0" i="1" dirty="0" smtClean="0">
                    <a:solidFill>
                      <a:srgbClr val="000000"/>
                    </a:solidFill>
                  </a:rPr>
                  <a:t>y</a:t>
                </a:r>
                <a:r>
                  <a:rPr lang="en-US" altLang="zh-CN" sz="1800" b="0" dirty="0" smtClean="0">
                    <a:solidFill>
                      <a:srgbClr val="000000"/>
                    </a:solidFill>
                  </a:rPr>
                  <a:t> (size, N</a:t>
                </a:r>
                <a:r>
                  <a:rPr lang="en-US" altLang="zh-CN" sz="1800" b="0" baseline="-25000" dirty="0" smtClean="0">
                    <a:solidFill>
                      <a:srgbClr val="000000"/>
                    </a:solidFill>
                  </a:rPr>
                  <a:t>RX</a:t>
                </a:r>
                <a:r>
                  <a:rPr lang="en-US" altLang="zh-CN" sz="1800" b="0" dirty="0" smtClean="0">
                    <a:solidFill>
                      <a:srgbClr val="000000"/>
                    </a:solidFill>
                  </a:rPr>
                  <a:t> X 1) is updated with B multiplied by </a:t>
                </a:r>
                <a:r>
                  <a:rPr lang="en-US" altLang="zh-CN" sz="1800" b="0" i="1" dirty="0" smtClean="0">
                    <a:solidFill>
                      <a:srgbClr val="000000"/>
                    </a:solidFill>
                  </a:rPr>
                  <a:t>y </a:t>
                </a:r>
                <a:r>
                  <a:rPr lang="en-US" altLang="zh-CN" sz="1800" b="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sz="1800" b="0" i="1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altLang="zh-CN" sz="1800" b="0" i="1" baseline="-2500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new</a:t>
                </a:r>
                <a:endParaRPr lang="en-US" altLang="zh-CN" sz="1800" b="0" i="1" dirty="0" smtClean="0">
                  <a:solidFill>
                    <a:srgbClr val="000000"/>
                  </a:solidFill>
                </a:endParaRPr>
              </a:p>
              <a:p>
                <a:r>
                  <a:rPr lang="en-US" altLang="zh-CN" sz="1800" b="0" dirty="0" smtClean="0">
                    <a:solidFill>
                      <a:srgbClr val="000000"/>
                    </a:solidFill>
                  </a:rPr>
                  <a:t>The effective channel parameters which need to be passed to the MLD are updated with B multiplied by  H</a:t>
                </a:r>
                <a:r>
                  <a:rPr lang="en-US" altLang="zh-CN" sz="1800" b="0" baseline="-25000" dirty="0" smtClean="0">
                    <a:solidFill>
                      <a:srgbClr val="000000"/>
                    </a:solidFill>
                  </a:rPr>
                  <a:t>est</a:t>
                </a:r>
                <a:r>
                  <a:rPr lang="en-US" altLang="zh-CN" sz="1800" b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1800" b="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sz="1800" b="0" i="1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H</a:t>
                </a:r>
                <a:r>
                  <a:rPr lang="en-US" altLang="zh-CN" sz="1800" b="0" i="1" baseline="-2500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new</a:t>
                </a:r>
              </a:p>
              <a:p>
                <a:r>
                  <a:rPr lang="en-US" altLang="zh-CN" sz="1800" b="0" dirty="0" smtClean="0">
                    <a:solidFill>
                      <a:srgbClr val="000000"/>
                    </a:solidFill>
                  </a:rPr>
                  <a:t>These </a:t>
                </a:r>
                <a:r>
                  <a:rPr lang="en-US" altLang="zh-CN" sz="1800" b="0" i="1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altLang="zh-CN" sz="1800" b="0" i="1" baseline="-2500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new</a:t>
                </a:r>
                <a:r>
                  <a:rPr lang="en-US" altLang="zh-CN" sz="1800" b="0" i="1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1800" b="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and</a:t>
                </a:r>
                <a:r>
                  <a:rPr lang="en-US" altLang="zh-CN" sz="1800" b="0" i="1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1800" b="0" i="1" baseline="-2500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1800" b="0" i="1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H</a:t>
                </a:r>
                <a:r>
                  <a:rPr lang="en-US" altLang="zh-CN" sz="1800" b="0" i="1" baseline="-2500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new</a:t>
                </a:r>
                <a:r>
                  <a:rPr lang="en-US" altLang="zh-CN" sz="1800" b="0" i="1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1800" b="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are</a:t>
                </a:r>
                <a:r>
                  <a:rPr lang="en-US" altLang="zh-CN" sz="1800" b="0" i="1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1800" b="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passed to the </a:t>
                </a:r>
                <a:r>
                  <a:rPr lang="en-US" altLang="zh-CN" sz="1800" b="0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zh-CN" sz="1800" b="0" baseline="-25000" dirty="0">
                    <a:solidFill>
                      <a:srgbClr val="000000"/>
                    </a:solidFill>
                  </a:rPr>
                  <a:t>RX</a:t>
                </a:r>
                <a:r>
                  <a:rPr lang="en-US" altLang="zh-CN" sz="1800" b="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stream only MLD</a:t>
                </a:r>
                <a:r>
                  <a:rPr lang="en-US" altLang="zh-CN" sz="1800" b="0" baseline="-25000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:endParaRPr lang="en-US" altLang="zh-CN" sz="1800" b="0" baseline="-25000" dirty="0">
                  <a:solidFill>
                    <a:srgbClr val="000000"/>
                  </a:solidFill>
                  <a:sym typeface="Wingdings" panose="05000000000000000000" pitchFamily="2" charset="2"/>
                </a:endParaRPr>
              </a:p>
              <a:p>
                <a:endParaRPr lang="en-US" altLang="zh-CN" sz="1600" b="0" i="1" dirty="0">
                  <a:solidFill>
                    <a:srgbClr val="000000"/>
                  </a:solidFill>
                </a:endParaRPr>
              </a:p>
              <a:p>
                <a:endParaRPr lang="en-US" altLang="zh-CN" sz="1600" b="0" dirty="0" smtClean="0">
                  <a:solidFill>
                    <a:srgbClr val="000000"/>
                  </a:solidFill>
                </a:endParaRPr>
              </a:p>
              <a:p>
                <a:endParaRPr lang="zh-CN" altLang="en-US" sz="16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763000" cy="4648200"/>
              </a:xfrm>
              <a:blipFill rotWithShape="0">
                <a:blip r:embed="rId2"/>
                <a:stretch>
                  <a:fillRect l="-417" t="-787" b="-10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40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8" name="Rectangle 7"/>
          <p:cNvSpPr/>
          <p:nvPr/>
        </p:nvSpPr>
        <p:spPr>
          <a:xfrm>
            <a:off x="381000" y="57150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600" dirty="0" smtClean="0"/>
              <a:t>8 LTF (4x LTF) symbol based channel estimation of 8 total streams with </a:t>
            </a:r>
            <a:r>
              <a:rPr lang="en-US" altLang="zh-CN" sz="1600" b="1" dirty="0" smtClean="0">
                <a:solidFill>
                  <a:srgbClr val="006C31"/>
                </a:solidFill>
              </a:rPr>
              <a:t>MMSE Detection </a:t>
            </a:r>
            <a:endParaRPr lang="en-US" altLang="zh-CN" sz="1600" b="1" dirty="0">
              <a:solidFill>
                <a:srgbClr val="006C3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58200" cy="4624962"/>
          </a:xfrm>
        </p:spPr>
      </p:pic>
    </p:spTree>
    <p:extLst>
      <p:ext uri="{BB962C8B-B14F-4D97-AF65-F5344CB8AC3E}">
        <p14:creationId xmlns:p14="http://schemas.microsoft.com/office/powerpoint/2010/main" val="22912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8</a:t>
            </a:fld>
            <a:endParaRPr lang="en-US" altLang="ko-KR"/>
          </a:p>
        </p:txBody>
      </p:sp>
      <p:sp>
        <p:nvSpPr>
          <p:cNvPr id="8" name="Rectangle 7"/>
          <p:cNvSpPr/>
          <p:nvPr/>
        </p:nvSpPr>
        <p:spPr>
          <a:xfrm>
            <a:off x="371475" y="5833646"/>
            <a:ext cx="8315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600" dirty="0"/>
              <a:t>16 LTF symbol based  Channel Estimation for 12 </a:t>
            </a:r>
            <a:r>
              <a:rPr lang="en-US" altLang="zh-CN" sz="1600" dirty="0" smtClean="0"/>
              <a:t>total </a:t>
            </a:r>
            <a:r>
              <a:rPr lang="en-US" altLang="zh-CN" sz="1600" dirty="0"/>
              <a:t>streams (6 </a:t>
            </a:r>
            <a:r>
              <a:rPr lang="en-US" altLang="zh-CN" sz="1600" dirty="0" smtClean="0"/>
              <a:t>STA </a:t>
            </a:r>
            <a:r>
              <a:rPr lang="en-US" altLang="zh-CN" sz="1600" dirty="0"/>
              <a:t>MU-MIMO case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600" b="1" dirty="0" smtClean="0">
                <a:solidFill>
                  <a:srgbClr val="006C31"/>
                </a:solidFill>
              </a:rPr>
              <a:t>ML Detection with Interference Whitening</a:t>
            </a:r>
            <a:endParaRPr lang="en-US" altLang="zh-CN" sz="1600" b="1" dirty="0">
              <a:solidFill>
                <a:srgbClr val="006C3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686800" cy="5075039"/>
          </a:xfrm>
        </p:spPr>
      </p:pic>
    </p:spTree>
    <p:extLst>
      <p:ext uri="{BB962C8B-B14F-4D97-AF65-F5344CB8AC3E}">
        <p14:creationId xmlns:p14="http://schemas.microsoft.com/office/powerpoint/2010/main" val="12669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2019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8" name="Rectangle 7"/>
          <p:cNvSpPr/>
          <p:nvPr/>
        </p:nvSpPr>
        <p:spPr>
          <a:xfrm>
            <a:off x="371475" y="5715000"/>
            <a:ext cx="8315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600" dirty="0"/>
              <a:t>16 LTF symbol based  Channel Estimation for 12 </a:t>
            </a:r>
            <a:r>
              <a:rPr lang="en-US" altLang="zh-CN" sz="1600" dirty="0" smtClean="0"/>
              <a:t>total </a:t>
            </a:r>
            <a:r>
              <a:rPr lang="en-US" altLang="zh-CN" sz="1600" dirty="0"/>
              <a:t>streams (6 </a:t>
            </a:r>
            <a:r>
              <a:rPr lang="en-US" altLang="zh-CN" sz="1600" dirty="0" smtClean="0"/>
              <a:t>STA </a:t>
            </a:r>
            <a:r>
              <a:rPr lang="en-US" altLang="zh-CN" sz="1600" dirty="0"/>
              <a:t>MU-MIMO case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600" b="1" dirty="0" smtClean="0">
                <a:solidFill>
                  <a:srgbClr val="006C31"/>
                </a:solidFill>
              </a:rPr>
              <a:t>MMSE Detection</a:t>
            </a:r>
            <a:endParaRPr lang="en-US" altLang="zh-CN" sz="1600" b="1" dirty="0">
              <a:solidFill>
                <a:srgbClr val="006C3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6794"/>
            <a:ext cx="8686800" cy="4872568"/>
          </a:xfrm>
        </p:spPr>
      </p:pic>
    </p:spTree>
    <p:extLst>
      <p:ext uri="{BB962C8B-B14F-4D97-AF65-F5344CB8AC3E}">
        <p14:creationId xmlns:p14="http://schemas.microsoft.com/office/powerpoint/2010/main" val="1906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142202</TotalTime>
  <Words>844</Words>
  <Application>Microsoft Office PowerPoint</Application>
  <PresentationFormat>On-screen Show (4:3)</PresentationFormat>
  <Paragraphs>133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Unicode MS</vt:lpstr>
      <vt:lpstr>Gulim</vt:lpstr>
      <vt:lpstr>Gulim</vt:lpstr>
      <vt:lpstr>맑은 고딕</vt:lpstr>
      <vt:lpstr>MS Gothic</vt:lpstr>
      <vt:lpstr>Arial</vt:lpstr>
      <vt:lpstr>Cambria Math</vt:lpstr>
      <vt:lpstr>Times New Roman</vt:lpstr>
      <vt:lpstr>Wingdings</vt:lpstr>
      <vt:lpstr>802-11-Submission</vt:lpstr>
      <vt:lpstr>Performance Evaluation of 16 Spatial Stream based MU-MIMO</vt:lpstr>
      <vt:lpstr>Background</vt:lpstr>
      <vt:lpstr>Simulations Setting</vt:lpstr>
      <vt:lpstr>User Selection for MU-MIMO [1]</vt:lpstr>
      <vt:lpstr>Why we need MLD with Interference Whitening</vt:lpstr>
      <vt:lpstr>MLD with Interference Whitening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Junghoon Suh</cp:lastModifiedBy>
  <cp:revision>3099</cp:revision>
  <cp:lastPrinted>2016-07-18T07:45:05Z</cp:lastPrinted>
  <dcterms:created xsi:type="dcterms:W3CDTF">2007-05-21T21:00:37Z</dcterms:created>
  <dcterms:modified xsi:type="dcterms:W3CDTF">2019-05-11T01:04:33Z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1557405854</vt:lpwstr>
  </property>
  <property fmtid="{D5CDD505-2E9C-101B-9397-08002B2CF9AE}" pid="6" name="_2015_ms_pID_725343">
    <vt:lpwstr>(2)A56q1VWb31HeONRT4KPsYNh/hp5DyC+ahE2YERZ3WFOcgCI2nj85EHasTXXRokWDp6kHsF/C
8xxCohD9ok8Tu1lVri3JyCdeDIF4qy45Zu49dRHHD08pJ10mrcRqp3EHsVO/5+t+8nhQbXUP
WFHTuirM+kgLYor0+xO0YDC18ciH74YvCfEDHLZR7c3PjPGndqabkeYXcXFaBuZOidGsR55J
lSR8e70t+AbOlg+832</vt:lpwstr>
  </property>
  <property fmtid="{D5CDD505-2E9C-101B-9397-08002B2CF9AE}" pid="7" name="_2015_ms_pID_7253431">
    <vt:lpwstr>cnUm6lU5sDl21P7OhygWk9SPgEtKEGf9QcGOiBlyXtUtds6cFKvhbe
FU9z4KkMJGIZEGeYxuEV+9SjN9SPqENYF/FpC8IVBGFL2MyXv4mWbDxI92SPSNMxs6Bv6aEY
eAEEz0ytyy05WLxPLOyNzjkiyKY+lSRalUn6DPioM/vAjZ/Rhe8+YXIOrbOdePWY5wQ=</vt:lpwstr>
  </property>
</Properties>
</file>