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9" r:id="rId4"/>
    <p:sldId id="267" r:id="rId5"/>
    <p:sldId id="274" r:id="rId6"/>
    <p:sldId id="265" r:id="rId7"/>
    <p:sldId id="266" r:id="rId8"/>
    <p:sldId id="270" r:id="rId9"/>
    <p:sldId id="271" r:id="rId10"/>
    <p:sldId id="273" r:id="rId11"/>
    <p:sldId id="272"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8" d="100"/>
          <a:sy n="98" d="100"/>
        </p:scale>
        <p:origin x="72" y="92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Joseph Levy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Joseph Levy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Joseph Levy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802.11-19/0829r0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1/private/Draft_Standards/11md/Draft%20P802.11REVmd_D2.0.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ieeexplore.ieee.org/document/8016712"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TGba Possible Architecture and Specification Issues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2019-05-12</a:t>
            </a:r>
          </a:p>
        </p:txBody>
      </p:sp>
      <p:sp>
        <p:nvSpPr>
          <p:cNvPr id="6" name="Date Placeholder 3"/>
          <p:cNvSpPr>
            <a:spLocks noGrp="1"/>
          </p:cNvSpPr>
          <p:nvPr>
            <p:ph type="dt" idx="10"/>
          </p:nvPr>
        </p:nvSpPr>
        <p:spPr/>
        <p:txBody>
          <a:bodyPr/>
          <a:lstStyle/>
          <a:p>
            <a:r>
              <a:rPr lang="en-US"/>
              <a:t>May 2019</a:t>
            </a:r>
            <a:endParaRPr lang="en-GB" dirty="0"/>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05636612"/>
              </p:ext>
            </p:extLst>
          </p:nvPr>
        </p:nvGraphicFramePr>
        <p:xfrm>
          <a:off x="990600" y="2416175"/>
          <a:ext cx="10209213" cy="2482850"/>
        </p:xfrm>
        <a:graphic>
          <a:graphicData uri="http://schemas.openxmlformats.org/presentationml/2006/ole">
            <mc:AlternateContent xmlns:mc="http://schemas.openxmlformats.org/markup-compatibility/2006">
              <mc:Choice xmlns:v="urn:schemas-microsoft-com:vml" Requires="v">
                <p:oleObj spid="_x0000_s3099" name="Document" r:id="rId4" imgW="10448057" imgH="2539535" progId="Word.Document.8">
                  <p:embed/>
                </p:oleObj>
              </mc:Choice>
              <mc:Fallback>
                <p:oleObj name="Document" r:id="rId4" imgW="10448057" imgH="2539535" progId="Word.Document.8">
                  <p:embed/>
                  <p:pic>
                    <p:nvPicPr>
                      <p:cNvPr id="0" name="Picture 3"/>
                      <p:cNvPicPr>
                        <a:picLocks noChangeAspect="1" noChangeArrowheads="1"/>
                      </p:cNvPicPr>
                      <p:nvPr/>
                    </p:nvPicPr>
                    <p:blipFill>
                      <a:blip r:embed="rId5"/>
                      <a:srcRect/>
                      <a:stretch>
                        <a:fillRect/>
                      </a:stretch>
                    </p:blipFill>
                    <p:spPr bwMode="auto">
                      <a:xfrm>
                        <a:off x="990600" y="2416175"/>
                        <a:ext cx="10209213" cy="2482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13B1F-1A62-4F63-AC82-999F56934FDE}"/>
              </a:ext>
            </a:extLst>
          </p:cNvPr>
          <p:cNvSpPr>
            <a:spLocks noGrp="1"/>
          </p:cNvSpPr>
          <p:nvPr>
            <p:ph type="title"/>
          </p:nvPr>
        </p:nvSpPr>
        <p:spPr>
          <a:xfrm>
            <a:off x="164826" y="534020"/>
            <a:ext cx="12000655" cy="1065213"/>
          </a:xfrm>
        </p:spPr>
        <p:txBody>
          <a:bodyPr/>
          <a:lstStyle/>
          <a:p>
            <a:r>
              <a:rPr lang="en-US" dirty="0"/>
              <a:t>WUR STA State Diagram Assuming WUR frame Exchange Trigger</a:t>
            </a:r>
          </a:p>
        </p:txBody>
      </p:sp>
      <p:sp>
        <p:nvSpPr>
          <p:cNvPr id="4" name="Slide Number Placeholder 3">
            <a:extLst>
              <a:ext uri="{FF2B5EF4-FFF2-40B4-BE49-F238E27FC236}">
                <a16:creationId xmlns:a16="http://schemas.microsoft.com/office/drawing/2014/main" id="{E314DD19-5B00-4019-9605-6D2EB3ED11C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42C2C0F-20F6-460E-B443-AFC0425FE9C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D9416A0-03A6-4900-B406-2C03E8B65CF3}"/>
              </a:ext>
            </a:extLst>
          </p:cNvPr>
          <p:cNvSpPr>
            <a:spLocks noGrp="1"/>
          </p:cNvSpPr>
          <p:nvPr>
            <p:ph type="dt" idx="15"/>
          </p:nvPr>
        </p:nvSpPr>
        <p:spPr/>
        <p:txBody>
          <a:bodyPr/>
          <a:lstStyle/>
          <a:p>
            <a:r>
              <a:rPr lang="en-US"/>
              <a:t>May 2019</a:t>
            </a:r>
            <a:endParaRPr lang="en-GB" dirty="0"/>
          </a:p>
        </p:txBody>
      </p:sp>
      <p:sp>
        <p:nvSpPr>
          <p:cNvPr id="10" name="Oval 9">
            <a:extLst>
              <a:ext uri="{FF2B5EF4-FFF2-40B4-BE49-F238E27FC236}">
                <a16:creationId xmlns:a16="http://schemas.microsoft.com/office/drawing/2014/main" id="{626A8A0C-E91F-4FC2-A452-43053D7AE5B7}"/>
              </a:ext>
            </a:extLst>
          </p:cNvPr>
          <p:cNvSpPr/>
          <p:nvPr/>
        </p:nvSpPr>
        <p:spPr bwMode="auto">
          <a:xfrm>
            <a:off x="2447315" y="2559470"/>
            <a:ext cx="2115684"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Scheduled PS mode</a:t>
            </a:r>
          </a:p>
        </p:txBody>
      </p:sp>
      <p:sp>
        <p:nvSpPr>
          <p:cNvPr id="13" name="Oval 12">
            <a:extLst>
              <a:ext uri="{FF2B5EF4-FFF2-40B4-BE49-F238E27FC236}">
                <a16:creationId xmlns:a16="http://schemas.microsoft.com/office/drawing/2014/main" id="{FE891F8B-F3B5-47E8-91E3-E0C2F761B707}"/>
              </a:ext>
            </a:extLst>
          </p:cNvPr>
          <p:cNvSpPr/>
          <p:nvPr/>
        </p:nvSpPr>
        <p:spPr bwMode="auto">
          <a:xfrm>
            <a:off x="191344" y="2621334"/>
            <a:ext cx="1978264" cy="1908074"/>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Active  mode</a:t>
            </a:r>
          </a:p>
        </p:txBody>
      </p:sp>
      <p:sp>
        <p:nvSpPr>
          <p:cNvPr id="14" name="Oval 13">
            <a:extLst>
              <a:ext uri="{FF2B5EF4-FFF2-40B4-BE49-F238E27FC236}">
                <a16:creationId xmlns:a16="http://schemas.microsoft.com/office/drawing/2014/main" id="{D3BB8038-F7FC-480E-9117-A94F5DB07AAD}"/>
              </a:ext>
            </a:extLst>
          </p:cNvPr>
          <p:cNvSpPr/>
          <p:nvPr/>
        </p:nvSpPr>
        <p:spPr bwMode="auto">
          <a:xfrm>
            <a:off x="7150294" y="2559470"/>
            <a:ext cx="2224472"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Uns</a:t>
            </a:r>
            <a:r>
              <a:rPr kumimoji="0" lang="en-US" sz="2000" b="0" i="0" u="none" strike="noStrike" cap="none" normalizeH="0" baseline="0" dirty="0">
                <a:ln>
                  <a:noFill/>
                </a:ln>
                <a:solidFill>
                  <a:schemeClr val="bg1"/>
                </a:solidFill>
                <a:effectLst/>
                <a:latin typeface="Times New Roman" pitchFamily="16" charset="0"/>
                <a:ea typeface="MS Gothic" charset="-128"/>
              </a:rPr>
              <a:t>cheduled PS mode</a:t>
            </a:r>
          </a:p>
        </p:txBody>
      </p:sp>
      <p:sp>
        <p:nvSpPr>
          <p:cNvPr id="15" name="Oval 14">
            <a:extLst>
              <a:ext uri="{FF2B5EF4-FFF2-40B4-BE49-F238E27FC236}">
                <a16:creationId xmlns:a16="http://schemas.microsoft.com/office/drawing/2014/main" id="{44AAD58D-D26C-4482-96FB-259B2E999800}"/>
              </a:ext>
            </a:extLst>
          </p:cNvPr>
          <p:cNvSpPr/>
          <p:nvPr/>
        </p:nvSpPr>
        <p:spPr bwMode="auto">
          <a:xfrm>
            <a:off x="4840706" y="2559470"/>
            <a:ext cx="2031881"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Scheduled / Unscheduled PS </a:t>
            </a:r>
            <a:r>
              <a:rPr kumimoji="0" lang="en-US" sz="1800" b="0" i="0" u="none" strike="noStrike" cap="none" normalizeH="0" baseline="0" dirty="0">
                <a:ln>
                  <a:noFill/>
                </a:ln>
                <a:solidFill>
                  <a:schemeClr val="bg1"/>
                </a:solidFill>
                <a:effectLst/>
                <a:latin typeface="Times New Roman" pitchFamily="16" charset="0"/>
                <a:ea typeface="MS Gothic" charset="-128"/>
              </a:rPr>
              <a:t>mode</a:t>
            </a:r>
          </a:p>
        </p:txBody>
      </p:sp>
      <p:sp>
        <p:nvSpPr>
          <p:cNvPr id="16" name="Oval 15">
            <a:extLst>
              <a:ext uri="{FF2B5EF4-FFF2-40B4-BE49-F238E27FC236}">
                <a16:creationId xmlns:a16="http://schemas.microsoft.com/office/drawing/2014/main" id="{450FE1F9-C28E-4FFF-BF7D-0F070DB4115E}"/>
              </a:ext>
            </a:extLst>
          </p:cNvPr>
          <p:cNvSpPr/>
          <p:nvPr/>
        </p:nvSpPr>
        <p:spPr bwMode="auto">
          <a:xfrm>
            <a:off x="9652473" y="2559470"/>
            <a:ext cx="2111495" cy="2031802"/>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a:t>
            </a:r>
            <a:r>
              <a:rPr kumimoji="0" lang="en-US" sz="2000" b="0" i="0" u="none" strike="noStrike" cap="none" normalizeH="0" baseline="0" dirty="0">
                <a:ln>
                  <a:noFill/>
                </a:ln>
                <a:solidFill>
                  <a:schemeClr val="bg1"/>
                </a:solidFill>
                <a:effectLst/>
                <a:latin typeface="Times New Roman" pitchFamily="16" charset="0"/>
                <a:ea typeface="MS Gothic" charset="-128"/>
              </a:rPr>
              <a:t> mode</a:t>
            </a:r>
          </a:p>
        </p:txBody>
      </p:sp>
      <p:cxnSp>
        <p:nvCxnSpPr>
          <p:cNvPr id="21" name="Connector: Curved 20">
            <a:extLst>
              <a:ext uri="{FF2B5EF4-FFF2-40B4-BE49-F238E27FC236}">
                <a16:creationId xmlns:a16="http://schemas.microsoft.com/office/drawing/2014/main" id="{55B2AB80-6A5B-4E5A-A920-0CAFD91AB167}"/>
              </a:ext>
            </a:extLst>
          </p:cNvPr>
          <p:cNvCxnSpPr>
            <a:cxnSpLocks/>
            <a:stCxn id="14" idx="0"/>
            <a:endCxn id="16" idx="0"/>
          </p:cNvCxnSpPr>
          <p:nvPr/>
        </p:nvCxnSpPr>
        <p:spPr bwMode="auto">
          <a:xfrm rot="5400000" flipH="1" flipV="1">
            <a:off x="9485375" y="1336625"/>
            <a:ext cx="12700" cy="2445691"/>
          </a:xfrm>
          <a:prstGeom prst="curvedConnector3">
            <a:avLst>
              <a:gd name="adj1" fmla="val 2154094"/>
            </a:avLst>
          </a:prstGeom>
          <a:solidFill>
            <a:srgbClr val="00B8FF"/>
          </a:solidFill>
          <a:ln w="38100" cap="flat" cmpd="sng" algn="ctr">
            <a:solidFill>
              <a:schemeClr val="tx1"/>
            </a:solidFill>
            <a:prstDash val="solid"/>
            <a:round/>
            <a:headEnd type="none"/>
            <a:tailEnd type="triangle" w="lg" len="lg"/>
          </a:ln>
          <a:effectLst/>
        </p:spPr>
      </p:cxnSp>
      <p:cxnSp>
        <p:nvCxnSpPr>
          <p:cNvPr id="24" name="Connector: Curved 23">
            <a:extLst>
              <a:ext uri="{FF2B5EF4-FFF2-40B4-BE49-F238E27FC236}">
                <a16:creationId xmlns:a16="http://schemas.microsoft.com/office/drawing/2014/main" id="{6F1EB518-0992-4D00-8AEB-5B3EABE49D3C}"/>
              </a:ext>
            </a:extLst>
          </p:cNvPr>
          <p:cNvCxnSpPr>
            <a:cxnSpLocks/>
            <a:stCxn id="14" idx="4"/>
            <a:endCxn id="16" idx="4"/>
          </p:cNvCxnSpPr>
          <p:nvPr/>
        </p:nvCxnSpPr>
        <p:spPr bwMode="auto">
          <a:xfrm rot="16200000" flipH="1">
            <a:off x="9485375" y="3368426"/>
            <a:ext cx="12700" cy="2445691"/>
          </a:xfrm>
          <a:prstGeom prst="curvedConnector3">
            <a:avLst>
              <a:gd name="adj1" fmla="val 2508197"/>
            </a:avLst>
          </a:prstGeom>
          <a:solidFill>
            <a:srgbClr val="00B8FF"/>
          </a:solidFill>
          <a:ln w="38100" cap="flat" cmpd="sng" algn="ctr">
            <a:solidFill>
              <a:schemeClr val="tx1"/>
            </a:solidFill>
            <a:prstDash val="solid"/>
            <a:round/>
            <a:headEnd type="triangle" w="lg" len="lg"/>
            <a:tailEnd type="none"/>
          </a:ln>
          <a:effectLst/>
        </p:spPr>
      </p:cxnSp>
      <p:cxnSp>
        <p:nvCxnSpPr>
          <p:cNvPr id="26" name="Connector: Curved 25">
            <a:extLst>
              <a:ext uri="{FF2B5EF4-FFF2-40B4-BE49-F238E27FC236}">
                <a16:creationId xmlns:a16="http://schemas.microsoft.com/office/drawing/2014/main" id="{84F3AB79-BC6E-4753-BFD8-0DEC8751EEC0}"/>
              </a:ext>
            </a:extLst>
          </p:cNvPr>
          <p:cNvCxnSpPr>
            <a:cxnSpLocks/>
            <a:stCxn id="15" idx="0"/>
            <a:endCxn id="16" idx="0"/>
          </p:cNvCxnSpPr>
          <p:nvPr/>
        </p:nvCxnSpPr>
        <p:spPr bwMode="auto">
          <a:xfrm rot="5400000" flipH="1" flipV="1">
            <a:off x="8282434" y="133683"/>
            <a:ext cx="12700" cy="4851574"/>
          </a:xfrm>
          <a:prstGeom prst="curvedConnector3">
            <a:avLst>
              <a:gd name="adj1" fmla="val 4160654"/>
            </a:avLst>
          </a:prstGeom>
          <a:solidFill>
            <a:srgbClr val="00B8FF"/>
          </a:solidFill>
          <a:ln w="38100" cap="flat" cmpd="sng" algn="ctr">
            <a:solidFill>
              <a:schemeClr val="tx1"/>
            </a:solidFill>
            <a:prstDash val="solid"/>
            <a:round/>
            <a:headEnd type="none"/>
            <a:tailEnd type="triangle" w="lg" len="lg"/>
          </a:ln>
          <a:effectLst/>
        </p:spPr>
      </p:cxnSp>
      <p:cxnSp>
        <p:nvCxnSpPr>
          <p:cNvPr id="32" name="Connector: Curved 31">
            <a:extLst>
              <a:ext uri="{FF2B5EF4-FFF2-40B4-BE49-F238E27FC236}">
                <a16:creationId xmlns:a16="http://schemas.microsoft.com/office/drawing/2014/main" id="{4A9F5918-0163-49FF-9F52-88909EC0D7BA}"/>
              </a:ext>
            </a:extLst>
          </p:cNvPr>
          <p:cNvCxnSpPr>
            <a:cxnSpLocks/>
            <a:stCxn id="10" idx="0"/>
            <a:endCxn id="16" idx="0"/>
          </p:cNvCxnSpPr>
          <p:nvPr/>
        </p:nvCxnSpPr>
        <p:spPr bwMode="auto">
          <a:xfrm rot="5400000" flipH="1" flipV="1">
            <a:off x="7106689" y="-1042062"/>
            <a:ext cx="12700" cy="7203064"/>
          </a:xfrm>
          <a:prstGeom prst="curvedConnector3">
            <a:avLst>
              <a:gd name="adj1" fmla="val 5577047"/>
            </a:avLst>
          </a:prstGeom>
          <a:solidFill>
            <a:srgbClr val="00B8FF"/>
          </a:solidFill>
          <a:ln w="38100" cap="flat" cmpd="sng" algn="ctr">
            <a:solidFill>
              <a:schemeClr val="tx1"/>
            </a:solidFill>
            <a:prstDash val="solid"/>
            <a:round/>
            <a:headEnd type="none"/>
            <a:tailEnd type="triangle" w="lg" len="lg"/>
          </a:ln>
          <a:effectLst/>
        </p:spPr>
      </p:cxnSp>
      <p:cxnSp>
        <p:nvCxnSpPr>
          <p:cNvPr id="36" name="Connector: Curved 35">
            <a:extLst>
              <a:ext uri="{FF2B5EF4-FFF2-40B4-BE49-F238E27FC236}">
                <a16:creationId xmlns:a16="http://schemas.microsoft.com/office/drawing/2014/main" id="{E86AE335-D006-4A25-B480-77D2D531D423}"/>
              </a:ext>
            </a:extLst>
          </p:cNvPr>
          <p:cNvCxnSpPr>
            <a:cxnSpLocks/>
            <a:stCxn id="13" idx="0"/>
            <a:endCxn id="16" idx="0"/>
          </p:cNvCxnSpPr>
          <p:nvPr/>
        </p:nvCxnSpPr>
        <p:spPr bwMode="auto">
          <a:xfrm rot="5400000" flipH="1" flipV="1">
            <a:off x="5913416" y="-2173470"/>
            <a:ext cx="61864" cy="9527745"/>
          </a:xfrm>
          <a:prstGeom prst="curvedConnector3">
            <a:avLst>
              <a:gd name="adj1" fmla="val 1656831"/>
            </a:avLst>
          </a:prstGeom>
          <a:solidFill>
            <a:srgbClr val="00B8FF"/>
          </a:solidFill>
          <a:ln w="38100" cap="flat" cmpd="sng" algn="ctr">
            <a:solidFill>
              <a:schemeClr val="tx1"/>
            </a:solidFill>
            <a:prstDash val="solid"/>
            <a:round/>
            <a:headEnd type="none"/>
            <a:tailEnd type="triangle" w="lg" len="lg"/>
          </a:ln>
          <a:effectLst/>
        </p:spPr>
      </p:cxnSp>
      <p:cxnSp>
        <p:nvCxnSpPr>
          <p:cNvPr id="41" name="Connector: Curved 40">
            <a:extLst>
              <a:ext uri="{FF2B5EF4-FFF2-40B4-BE49-F238E27FC236}">
                <a16:creationId xmlns:a16="http://schemas.microsoft.com/office/drawing/2014/main" id="{1F703B75-1975-43F2-ABA0-1FF4A9823D0E}"/>
              </a:ext>
            </a:extLst>
          </p:cNvPr>
          <p:cNvCxnSpPr>
            <a:cxnSpLocks/>
            <a:stCxn id="15" idx="4"/>
            <a:endCxn id="16" idx="4"/>
          </p:cNvCxnSpPr>
          <p:nvPr/>
        </p:nvCxnSpPr>
        <p:spPr bwMode="auto">
          <a:xfrm rot="16200000" flipH="1">
            <a:off x="8282434" y="2165485"/>
            <a:ext cx="12700" cy="4851574"/>
          </a:xfrm>
          <a:prstGeom prst="curvedConnector3">
            <a:avLst>
              <a:gd name="adj1" fmla="val 4632787"/>
            </a:avLst>
          </a:prstGeom>
          <a:solidFill>
            <a:srgbClr val="00B8FF"/>
          </a:solidFill>
          <a:ln w="38100" cap="flat" cmpd="sng" algn="ctr">
            <a:solidFill>
              <a:schemeClr val="tx1"/>
            </a:solidFill>
            <a:prstDash val="solid"/>
            <a:round/>
            <a:headEnd type="triangle" w="lg" len="lg"/>
            <a:tailEnd type="none"/>
          </a:ln>
          <a:effectLst/>
        </p:spPr>
      </p:cxnSp>
      <p:cxnSp>
        <p:nvCxnSpPr>
          <p:cNvPr id="45" name="Connector: Curved 44">
            <a:extLst>
              <a:ext uri="{FF2B5EF4-FFF2-40B4-BE49-F238E27FC236}">
                <a16:creationId xmlns:a16="http://schemas.microsoft.com/office/drawing/2014/main" id="{5BA5AD30-485E-4600-AE85-0C6532F986FC}"/>
              </a:ext>
            </a:extLst>
          </p:cNvPr>
          <p:cNvCxnSpPr>
            <a:cxnSpLocks/>
            <a:stCxn id="10" idx="4"/>
            <a:endCxn id="16" idx="4"/>
          </p:cNvCxnSpPr>
          <p:nvPr/>
        </p:nvCxnSpPr>
        <p:spPr bwMode="auto">
          <a:xfrm rot="16200000" flipH="1">
            <a:off x="7106689" y="989740"/>
            <a:ext cx="12700" cy="7203064"/>
          </a:xfrm>
          <a:prstGeom prst="curvedConnector3">
            <a:avLst>
              <a:gd name="adj1" fmla="val 6757378"/>
            </a:avLst>
          </a:prstGeom>
          <a:solidFill>
            <a:srgbClr val="00B8FF"/>
          </a:solidFill>
          <a:ln w="38100" cap="flat" cmpd="sng" algn="ctr">
            <a:solidFill>
              <a:schemeClr val="tx1"/>
            </a:solidFill>
            <a:prstDash val="solid"/>
            <a:round/>
            <a:headEnd type="triangle" w="lg" len="lg"/>
            <a:tailEnd type="none"/>
          </a:ln>
          <a:effectLst/>
        </p:spPr>
      </p:cxnSp>
      <p:cxnSp>
        <p:nvCxnSpPr>
          <p:cNvPr id="49" name="Connector: Curved 48">
            <a:extLst>
              <a:ext uri="{FF2B5EF4-FFF2-40B4-BE49-F238E27FC236}">
                <a16:creationId xmlns:a16="http://schemas.microsoft.com/office/drawing/2014/main" id="{1A0444ED-398F-4966-A887-77B2BAD0A4E3}"/>
              </a:ext>
            </a:extLst>
          </p:cNvPr>
          <p:cNvCxnSpPr>
            <a:cxnSpLocks/>
            <a:stCxn id="13" idx="4"/>
            <a:endCxn id="16" idx="4"/>
          </p:cNvCxnSpPr>
          <p:nvPr/>
        </p:nvCxnSpPr>
        <p:spPr bwMode="auto">
          <a:xfrm rot="16200000" flipH="1">
            <a:off x="5913416" y="-203533"/>
            <a:ext cx="61864" cy="9527745"/>
          </a:xfrm>
          <a:prstGeom prst="curvedConnector3">
            <a:avLst>
              <a:gd name="adj1" fmla="val 2117217"/>
            </a:avLst>
          </a:prstGeom>
          <a:solidFill>
            <a:srgbClr val="00B8FF"/>
          </a:solidFill>
          <a:ln w="38100" cap="flat" cmpd="sng" algn="ctr">
            <a:solidFill>
              <a:schemeClr val="tx1"/>
            </a:solidFill>
            <a:prstDash val="solid"/>
            <a:round/>
            <a:headEnd type="triangle" w="lg" len="lg"/>
            <a:tailEnd type="none"/>
          </a:ln>
          <a:effectLst/>
        </p:spPr>
      </p:cxnSp>
      <p:sp>
        <p:nvSpPr>
          <p:cNvPr id="3" name="TextBox 2">
            <a:extLst>
              <a:ext uri="{FF2B5EF4-FFF2-40B4-BE49-F238E27FC236}">
                <a16:creationId xmlns:a16="http://schemas.microsoft.com/office/drawing/2014/main" id="{7A5400FF-82CE-47A2-8E8C-18D3E7D05EB3}"/>
              </a:ext>
            </a:extLst>
          </p:cNvPr>
          <p:cNvSpPr txBox="1"/>
          <p:nvPr/>
        </p:nvSpPr>
        <p:spPr>
          <a:xfrm>
            <a:off x="407368" y="5877272"/>
            <a:ext cx="11915928" cy="461665"/>
          </a:xfrm>
          <a:prstGeom prst="rect">
            <a:avLst/>
          </a:prstGeom>
          <a:noFill/>
        </p:spPr>
        <p:txBody>
          <a:bodyPr wrap="square" rtlCol="0">
            <a:spAutoFit/>
          </a:bodyPr>
          <a:lstStyle/>
          <a:p>
            <a:r>
              <a:rPr lang="en-US" dirty="0">
                <a:solidFill>
                  <a:schemeClr val="tx1"/>
                </a:solidFill>
              </a:rPr>
              <a:t>WUR Mode can be triggered from any PS state, WUR wakeup would return to that PS state.</a:t>
            </a:r>
            <a:endParaRPr lang="en-US" dirty="0"/>
          </a:p>
        </p:txBody>
      </p:sp>
    </p:spTree>
    <p:extLst>
      <p:ext uri="{BB962C8B-B14F-4D97-AF65-F5344CB8AC3E}">
        <p14:creationId xmlns:p14="http://schemas.microsoft.com/office/powerpoint/2010/main" val="3112982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13B1F-1A62-4F63-AC82-999F56934FDE}"/>
              </a:ext>
            </a:extLst>
          </p:cNvPr>
          <p:cNvSpPr>
            <a:spLocks noGrp="1"/>
          </p:cNvSpPr>
          <p:nvPr>
            <p:ph type="title"/>
          </p:nvPr>
        </p:nvSpPr>
        <p:spPr/>
        <p:txBody>
          <a:bodyPr/>
          <a:lstStyle/>
          <a:p>
            <a:r>
              <a:rPr lang="en-US" dirty="0"/>
              <a:t>WUR STA State Diagram Assuming PS Bit Trigger</a:t>
            </a:r>
          </a:p>
        </p:txBody>
      </p:sp>
      <p:sp>
        <p:nvSpPr>
          <p:cNvPr id="4" name="Slide Number Placeholder 3">
            <a:extLst>
              <a:ext uri="{FF2B5EF4-FFF2-40B4-BE49-F238E27FC236}">
                <a16:creationId xmlns:a16="http://schemas.microsoft.com/office/drawing/2014/main" id="{E314DD19-5B00-4019-9605-6D2EB3ED11C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42C2C0F-20F6-460E-B443-AFC0425FE9C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D9416A0-03A6-4900-B406-2C03E8B65CF3}"/>
              </a:ext>
            </a:extLst>
          </p:cNvPr>
          <p:cNvSpPr>
            <a:spLocks noGrp="1"/>
          </p:cNvSpPr>
          <p:nvPr>
            <p:ph type="dt" idx="15"/>
          </p:nvPr>
        </p:nvSpPr>
        <p:spPr/>
        <p:txBody>
          <a:bodyPr/>
          <a:lstStyle/>
          <a:p>
            <a:r>
              <a:rPr lang="en-US"/>
              <a:t>May 2019</a:t>
            </a:r>
            <a:endParaRPr lang="en-GB" dirty="0"/>
          </a:p>
        </p:txBody>
      </p:sp>
      <p:sp>
        <p:nvSpPr>
          <p:cNvPr id="10" name="Oval 9">
            <a:extLst>
              <a:ext uri="{FF2B5EF4-FFF2-40B4-BE49-F238E27FC236}">
                <a16:creationId xmlns:a16="http://schemas.microsoft.com/office/drawing/2014/main" id="{626A8A0C-E91F-4FC2-A452-43053D7AE5B7}"/>
              </a:ext>
            </a:extLst>
          </p:cNvPr>
          <p:cNvSpPr/>
          <p:nvPr/>
        </p:nvSpPr>
        <p:spPr bwMode="auto">
          <a:xfrm>
            <a:off x="2447315" y="2559470"/>
            <a:ext cx="2115684"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Scheduled PS mode</a:t>
            </a:r>
          </a:p>
        </p:txBody>
      </p:sp>
      <p:sp>
        <p:nvSpPr>
          <p:cNvPr id="13" name="Oval 12">
            <a:extLst>
              <a:ext uri="{FF2B5EF4-FFF2-40B4-BE49-F238E27FC236}">
                <a16:creationId xmlns:a16="http://schemas.microsoft.com/office/drawing/2014/main" id="{FE891F8B-F3B5-47E8-91E3-E0C2F761B707}"/>
              </a:ext>
            </a:extLst>
          </p:cNvPr>
          <p:cNvSpPr/>
          <p:nvPr/>
        </p:nvSpPr>
        <p:spPr bwMode="auto">
          <a:xfrm>
            <a:off x="191344" y="2621334"/>
            <a:ext cx="1978264" cy="1908074"/>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bg1"/>
                </a:solidFill>
                <a:effectLst/>
                <a:latin typeface="Times New Roman" pitchFamily="16" charset="0"/>
                <a:ea typeface="MS Gothic" charset="-128"/>
              </a:rPr>
              <a:t>Active  mode</a:t>
            </a:r>
          </a:p>
        </p:txBody>
      </p:sp>
      <p:sp>
        <p:nvSpPr>
          <p:cNvPr id="14" name="Oval 13">
            <a:extLst>
              <a:ext uri="{FF2B5EF4-FFF2-40B4-BE49-F238E27FC236}">
                <a16:creationId xmlns:a16="http://schemas.microsoft.com/office/drawing/2014/main" id="{D3BB8038-F7FC-480E-9117-A94F5DB07AAD}"/>
              </a:ext>
            </a:extLst>
          </p:cNvPr>
          <p:cNvSpPr/>
          <p:nvPr/>
        </p:nvSpPr>
        <p:spPr bwMode="auto">
          <a:xfrm>
            <a:off x="7150294" y="2559470"/>
            <a:ext cx="2224472"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Uns</a:t>
            </a:r>
            <a:r>
              <a:rPr kumimoji="0" lang="en-US" sz="2000" b="0" i="0" u="none" strike="noStrike" cap="none" normalizeH="0" baseline="0" dirty="0">
                <a:ln>
                  <a:noFill/>
                </a:ln>
                <a:solidFill>
                  <a:schemeClr val="bg1"/>
                </a:solidFill>
                <a:effectLst/>
                <a:latin typeface="Times New Roman" pitchFamily="16" charset="0"/>
                <a:ea typeface="MS Gothic" charset="-128"/>
              </a:rPr>
              <a:t>cheduled PS mode</a:t>
            </a:r>
          </a:p>
        </p:txBody>
      </p:sp>
      <p:sp>
        <p:nvSpPr>
          <p:cNvPr id="15" name="Oval 14">
            <a:extLst>
              <a:ext uri="{FF2B5EF4-FFF2-40B4-BE49-F238E27FC236}">
                <a16:creationId xmlns:a16="http://schemas.microsoft.com/office/drawing/2014/main" id="{44AAD58D-D26C-4482-96FB-259B2E999800}"/>
              </a:ext>
            </a:extLst>
          </p:cNvPr>
          <p:cNvSpPr/>
          <p:nvPr/>
        </p:nvSpPr>
        <p:spPr bwMode="auto">
          <a:xfrm>
            <a:off x="4840706" y="2559470"/>
            <a:ext cx="2031881"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t>Scheduled / Unscheduled PS </a:t>
            </a:r>
            <a:r>
              <a:rPr kumimoji="0" lang="en-US" sz="1800" b="0" i="0" u="none" strike="noStrike" cap="none" normalizeH="0" baseline="0" dirty="0">
                <a:ln>
                  <a:noFill/>
                </a:ln>
                <a:solidFill>
                  <a:schemeClr val="bg1"/>
                </a:solidFill>
                <a:effectLst/>
                <a:latin typeface="Times New Roman" pitchFamily="16" charset="0"/>
                <a:ea typeface="MS Gothic" charset="-128"/>
              </a:rPr>
              <a:t>mode</a:t>
            </a:r>
          </a:p>
        </p:txBody>
      </p:sp>
      <p:sp>
        <p:nvSpPr>
          <p:cNvPr id="16" name="Oval 15">
            <a:extLst>
              <a:ext uri="{FF2B5EF4-FFF2-40B4-BE49-F238E27FC236}">
                <a16:creationId xmlns:a16="http://schemas.microsoft.com/office/drawing/2014/main" id="{450FE1F9-C28E-4FFF-BF7D-0F070DB4115E}"/>
              </a:ext>
            </a:extLst>
          </p:cNvPr>
          <p:cNvSpPr/>
          <p:nvPr/>
        </p:nvSpPr>
        <p:spPr bwMode="auto">
          <a:xfrm>
            <a:off x="9652474" y="2559470"/>
            <a:ext cx="2111495" cy="2031802"/>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t>WUR </a:t>
            </a:r>
            <a:r>
              <a:rPr kumimoji="0" lang="en-US" sz="2000" b="0" i="0" u="none" strike="noStrike" cap="none" normalizeH="0" baseline="0" dirty="0">
                <a:ln>
                  <a:noFill/>
                </a:ln>
                <a:solidFill>
                  <a:schemeClr val="bg1"/>
                </a:solidFill>
                <a:effectLst/>
                <a:latin typeface="Times New Roman" pitchFamily="16" charset="0"/>
                <a:ea typeface="MS Gothic" charset="-128"/>
              </a:rPr>
              <a:t> mode</a:t>
            </a:r>
          </a:p>
        </p:txBody>
      </p:sp>
      <p:cxnSp>
        <p:nvCxnSpPr>
          <p:cNvPr id="21" name="Connector: Curved 20">
            <a:extLst>
              <a:ext uri="{FF2B5EF4-FFF2-40B4-BE49-F238E27FC236}">
                <a16:creationId xmlns:a16="http://schemas.microsoft.com/office/drawing/2014/main" id="{55B2AB80-6A5B-4E5A-A920-0CAFD91AB167}"/>
              </a:ext>
            </a:extLst>
          </p:cNvPr>
          <p:cNvCxnSpPr>
            <a:stCxn id="13" idx="0"/>
            <a:endCxn id="10" idx="0"/>
          </p:cNvCxnSpPr>
          <p:nvPr/>
        </p:nvCxnSpPr>
        <p:spPr bwMode="auto">
          <a:xfrm rot="5400000" flipH="1" flipV="1">
            <a:off x="2311884" y="1428062"/>
            <a:ext cx="61864" cy="2324681"/>
          </a:xfrm>
          <a:prstGeom prst="curvedConnector3">
            <a:avLst>
              <a:gd name="adj1" fmla="val 566441"/>
            </a:avLst>
          </a:prstGeom>
          <a:solidFill>
            <a:srgbClr val="00B8FF"/>
          </a:solidFill>
          <a:ln w="38100" cap="flat" cmpd="sng" algn="ctr">
            <a:solidFill>
              <a:schemeClr val="tx1"/>
            </a:solidFill>
            <a:prstDash val="solid"/>
            <a:round/>
            <a:headEnd type="none" w="lg" len="lg"/>
            <a:tailEnd type="triangle" w="lg" len="lg"/>
          </a:ln>
          <a:effectLst/>
        </p:spPr>
      </p:cxnSp>
      <p:cxnSp>
        <p:nvCxnSpPr>
          <p:cNvPr id="24" name="Connector: Curved 23">
            <a:extLst>
              <a:ext uri="{FF2B5EF4-FFF2-40B4-BE49-F238E27FC236}">
                <a16:creationId xmlns:a16="http://schemas.microsoft.com/office/drawing/2014/main" id="{6F1EB518-0992-4D00-8AEB-5B3EABE49D3C}"/>
              </a:ext>
            </a:extLst>
          </p:cNvPr>
          <p:cNvCxnSpPr>
            <a:cxnSpLocks/>
          </p:cNvCxnSpPr>
          <p:nvPr/>
        </p:nvCxnSpPr>
        <p:spPr bwMode="auto">
          <a:xfrm rot="16200000" flipH="1">
            <a:off x="2346239" y="3398000"/>
            <a:ext cx="61864" cy="2324681"/>
          </a:xfrm>
          <a:prstGeom prst="curvedConnector3">
            <a:avLst>
              <a:gd name="adj1" fmla="val 663366"/>
            </a:avLst>
          </a:prstGeom>
          <a:solidFill>
            <a:srgbClr val="00B8FF"/>
          </a:solidFill>
          <a:ln w="38100" cap="flat" cmpd="sng" algn="ctr">
            <a:solidFill>
              <a:schemeClr val="tx1"/>
            </a:solidFill>
            <a:prstDash val="solid"/>
            <a:round/>
            <a:headEnd type="triangle"/>
            <a:tailEnd type="none" w="lg" len="lg"/>
          </a:ln>
          <a:effectLst/>
        </p:spPr>
      </p:cxnSp>
      <p:cxnSp>
        <p:nvCxnSpPr>
          <p:cNvPr id="26" name="Connector: Curved 25">
            <a:extLst>
              <a:ext uri="{FF2B5EF4-FFF2-40B4-BE49-F238E27FC236}">
                <a16:creationId xmlns:a16="http://schemas.microsoft.com/office/drawing/2014/main" id="{84F3AB79-BC6E-4753-BFD8-0DEC8751EEC0}"/>
              </a:ext>
            </a:extLst>
          </p:cNvPr>
          <p:cNvCxnSpPr>
            <a:cxnSpLocks/>
            <a:stCxn id="13" idx="0"/>
            <a:endCxn id="15" idx="0"/>
          </p:cNvCxnSpPr>
          <p:nvPr/>
        </p:nvCxnSpPr>
        <p:spPr bwMode="auto">
          <a:xfrm rot="5400000" flipH="1" flipV="1">
            <a:off x="3487629" y="252317"/>
            <a:ext cx="61864" cy="4676171"/>
          </a:xfrm>
          <a:prstGeom prst="curvedConnector3">
            <a:avLst>
              <a:gd name="adj1" fmla="val 1002594"/>
            </a:avLst>
          </a:prstGeom>
          <a:solidFill>
            <a:srgbClr val="00B8FF"/>
          </a:solidFill>
          <a:ln w="38100" cap="flat" cmpd="sng" algn="ctr">
            <a:solidFill>
              <a:schemeClr val="tx1"/>
            </a:solidFill>
            <a:prstDash val="solid"/>
            <a:round/>
            <a:headEnd type="none"/>
            <a:tailEnd type="triangle" w="lg" len="lg"/>
          </a:ln>
          <a:effectLst/>
        </p:spPr>
      </p:cxnSp>
      <p:cxnSp>
        <p:nvCxnSpPr>
          <p:cNvPr id="32" name="Connector: Curved 31">
            <a:extLst>
              <a:ext uri="{FF2B5EF4-FFF2-40B4-BE49-F238E27FC236}">
                <a16:creationId xmlns:a16="http://schemas.microsoft.com/office/drawing/2014/main" id="{4A9F5918-0163-49FF-9F52-88909EC0D7BA}"/>
              </a:ext>
            </a:extLst>
          </p:cNvPr>
          <p:cNvCxnSpPr>
            <a:cxnSpLocks/>
            <a:stCxn id="13" idx="0"/>
            <a:endCxn id="14" idx="0"/>
          </p:cNvCxnSpPr>
          <p:nvPr/>
        </p:nvCxnSpPr>
        <p:spPr bwMode="auto">
          <a:xfrm rot="5400000" flipH="1" flipV="1">
            <a:off x="4690571" y="-950625"/>
            <a:ext cx="61864" cy="7082054"/>
          </a:xfrm>
          <a:prstGeom prst="curvedConnector3">
            <a:avLst>
              <a:gd name="adj1" fmla="val 1341830"/>
            </a:avLst>
          </a:prstGeom>
          <a:solidFill>
            <a:srgbClr val="00B8FF"/>
          </a:solidFill>
          <a:ln w="38100" cap="flat" cmpd="sng" algn="ctr">
            <a:solidFill>
              <a:schemeClr val="tx1"/>
            </a:solidFill>
            <a:prstDash val="solid"/>
            <a:round/>
            <a:headEnd type="none"/>
            <a:tailEnd type="triangle" w="lg" len="lg"/>
          </a:ln>
          <a:effectLst/>
        </p:spPr>
      </p:cxnSp>
      <p:cxnSp>
        <p:nvCxnSpPr>
          <p:cNvPr id="36" name="Connector: Curved 35">
            <a:extLst>
              <a:ext uri="{FF2B5EF4-FFF2-40B4-BE49-F238E27FC236}">
                <a16:creationId xmlns:a16="http://schemas.microsoft.com/office/drawing/2014/main" id="{E86AE335-D006-4A25-B480-77D2D531D423}"/>
              </a:ext>
            </a:extLst>
          </p:cNvPr>
          <p:cNvCxnSpPr>
            <a:cxnSpLocks/>
            <a:stCxn id="13" idx="0"/>
            <a:endCxn id="16" idx="0"/>
          </p:cNvCxnSpPr>
          <p:nvPr/>
        </p:nvCxnSpPr>
        <p:spPr bwMode="auto">
          <a:xfrm rot="5400000" flipH="1" flipV="1">
            <a:off x="5913417" y="-2173471"/>
            <a:ext cx="61864" cy="9527746"/>
          </a:xfrm>
          <a:prstGeom prst="curvedConnector3">
            <a:avLst>
              <a:gd name="adj1" fmla="val 1802216"/>
            </a:avLst>
          </a:prstGeom>
          <a:solidFill>
            <a:srgbClr val="00B8FF"/>
          </a:solidFill>
          <a:ln w="38100" cap="flat" cmpd="sng" algn="ctr">
            <a:solidFill>
              <a:schemeClr val="tx1"/>
            </a:solidFill>
            <a:prstDash val="solid"/>
            <a:round/>
            <a:headEnd type="none"/>
            <a:tailEnd type="triangle" w="lg" len="lg"/>
          </a:ln>
          <a:effectLst/>
        </p:spPr>
      </p:cxnSp>
      <p:cxnSp>
        <p:nvCxnSpPr>
          <p:cNvPr id="41" name="Connector: Curved 40">
            <a:extLst>
              <a:ext uri="{FF2B5EF4-FFF2-40B4-BE49-F238E27FC236}">
                <a16:creationId xmlns:a16="http://schemas.microsoft.com/office/drawing/2014/main" id="{1F703B75-1975-43F2-ABA0-1FF4A9823D0E}"/>
              </a:ext>
            </a:extLst>
          </p:cNvPr>
          <p:cNvCxnSpPr>
            <a:cxnSpLocks/>
            <a:stCxn id="13" idx="4"/>
            <a:endCxn id="15" idx="4"/>
          </p:cNvCxnSpPr>
          <p:nvPr/>
        </p:nvCxnSpPr>
        <p:spPr bwMode="auto">
          <a:xfrm rot="16200000" flipH="1">
            <a:off x="3487629" y="2222254"/>
            <a:ext cx="61864" cy="4676171"/>
          </a:xfrm>
          <a:prstGeom prst="curvedConnector3">
            <a:avLst>
              <a:gd name="adj1" fmla="val 1172218"/>
            </a:avLst>
          </a:prstGeom>
          <a:solidFill>
            <a:srgbClr val="00B8FF"/>
          </a:solidFill>
          <a:ln w="38100" cap="flat" cmpd="sng" algn="ctr">
            <a:solidFill>
              <a:schemeClr val="tx1"/>
            </a:solidFill>
            <a:prstDash val="solid"/>
            <a:round/>
            <a:headEnd type="triangle"/>
            <a:tailEnd type="none" w="lg" len="lg"/>
          </a:ln>
          <a:effectLst/>
        </p:spPr>
      </p:cxnSp>
      <p:cxnSp>
        <p:nvCxnSpPr>
          <p:cNvPr id="45" name="Connector: Curved 44">
            <a:extLst>
              <a:ext uri="{FF2B5EF4-FFF2-40B4-BE49-F238E27FC236}">
                <a16:creationId xmlns:a16="http://schemas.microsoft.com/office/drawing/2014/main" id="{5BA5AD30-485E-4600-AE85-0C6532F986FC}"/>
              </a:ext>
            </a:extLst>
          </p:cNvPr>
          <p:cNvCxnSpPr>
            <a:cxnSpLocks/>
            <a:stCxn id="13" idx="4"/>
            <a:endCxn id="14" idx="4"/>
          </p:cNvCxnSpPr>
          <p:nvPr/>
        </p:nvCxnSpPr>
        <p:spPr bwMode="auto">
          <a:xfrm rot="16200000" flipH="1">
            <a:off x="4690571" y="1019313"/>
            <a:ext cx="61864" cy="7082054"/>
          </a:xfrm>
          <a:prstGeom prst="curvedConnector3">
            <a:avLst>
              <a:gd name="adj1" fmla="val 1606307"/>
            </a:avLst>
          </a:prstGeom>
          <a:solidFill>
            <a:srgbClr val="00B8FF"/>
          </a:solidFill>
          <a:ln w="38100" cap="flat" cmpd="sng" algn="ctr">
            <a:solidFill>
              <a:schemeClr val="tx1"/>
            </a:solidFill>
            <a:prstDash val="solid"/>
            <a:round/>
            <a:headEnd type="triangle"/>
            <a:tailEnd type="none" w="lg" len="lg"/>
          </a:ln>
          <a:effectLst/>
        </p:spPr>
      </p:cxnSp>
      <p:cxnSp>
        <p:nvCxnSpPr>
          <p:cNvPr id="49" name="Connector: Curved 48">
            <a:extLst>
              <a:ext uri="{FF2B5EF4-FFF2-40B4-BE49-F238E27FC236}">
                <a16:creationId xmlns:a16="http://schemas.microsoft.com/office/drawing/2014/main" id="{1A0444ED-398F-4966-A887-77B2BAD0A4E3}"/>
              </a:ext>
            </a:extLst>
          </p:cNvPr>
          <p:cNvCxnSpPr>
            <a:cxnSpLocks/>
            <a:stCxn id="13" idx="4"/>
            <a:endCxn id="16" idx="4"/>
          </p:cNvCxnSpPr>
          <p:nvPr/>
        </p:nvCxnSpPr>
        <p:spPr bwMode="auto">
          <a:xfrm rot="16200000" flipH="1">
            <a:off x="5913417" y="-203533"/>
            <a:ext cx="61864" cy="9527746"/>
          </a:xfrm>
          <a:prstGeom prst="curvedConnector3">
            <a:avLst>
              <a:gd name="adj1" fmla="val 2194291"/>
            </a:avLst>
          </a:prstGeom>
          <a:solidFill>
            <a:srgbClr val="00B8FF"/>
          </a:solidFill>
          <a:ln w="38100" cap="flat" cmpd="sng" algn="ctr">
            <a:solidFill>
              <a:schemeClr val="tx1"/>
            </a:solidFill>
            <a:prstDash val="solid"/>
            <a:round/>
            <a:headEnd type="triangle" w="lg" len="lg"/>
            <a:tailEnd type="none"/>
          </a:ln>
          <a:effectLst/>
        </p:spPr>
      </p:cxnSp>
      <p:sp>
        <p:nvSpPr>
          <p:cNvPr id="19" name="TextBox 18">
            <a:extLst>
              <a:ext uri="{FF2B5EF4-FFF2-40B4-BE49-F238E27FC236}">
                <a16:creationId xmlns:a16="http://schemas.microsoft.com/office/drawing/2014/main" id="{AA2CADA1-C301-409D-9235-E517D05A4EF1}"/>
              </a:ext>
            </a:extLst>
          </p:cNvPr>
          <p:cNvSpPr txBox="1"/>
          <p:nvPr/>
        </p:nvSpPr>
        <p:spPr>
          <a:xfrm>
            <a:off x="407368" y="5877272"/>
            <a:ext cx="11915928" cy="461665"/>
          </a:xfrm>
          <a:prstGeom prst="rect">
            <a:avLst/>
          </a:prstGeom>
          <a:noFill/>
        </p:spPr>
        <p:txBody>
          <a:bodyPr wrap="square" rtlCol="0">
            <a:spAutoFit/>
          </a:bodyPr>
          <a:lstStyle/>
          <a:p>
            <a:r>
              <a:rPr lang="en-US" dirty="0">
                <a:solidFill>
                  <a:schemeClr val="tx1"/>
                </a:solidFill>
              </a:rPr>
              <a:t>WUR Mode is triggered by the PS bit – as PS modes are.  WUR wakeup to Active mode.</a:t>
            </a:r>
            <a:endParaRPr lang="en-US" dirty="0"/>
          </a:p>
        </p:txBody>
      </p:sp>
    </p:spTree>
    <p:extLst>
      <p:ext uri="{BB962C8B-B14F-4D97-AF65-F5344CB8AC3E}">
        <p14:creationId xmlns:p14="http://schemas.microsoft.com/office/powerpoint/2010/main" val="1322298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dirty="0">
                <a:hlinkClick r:id="rId3"/>
              </a:rPr>
              <a:t>Draft P802.11REVmd_D2.0</a:t>
            </a:r>
            <a:endParaRPr lang="en-GB" dirty="0"/>
          </a:p>
          <a:p>
            <a:pPr marL="457200" indent="-457200">
              <a:buFont typeface="+mj-lt"/>
              <a:buAutoNum type="arabicPeriod"/>
            </a:pPr>
            <a:r>
              <a:rPr lang="en-US" dirty="0">
                <a:hlinkClick r:id="rId4"/>
              </a:rPr>
              <a:t>24765-2017 - ISO/IEC/IEEE International Standard - Systems and software engineering—Vocabulary</a:t>
            </a:r>
            <a:r>
              <a:rPr lang="en-US" dirty="0"/>
              <a:t>  </a:t>
            </a:r>
          </a:p>
          <a:p>
            <a:pPr marL="457200" indent="-457200">
              <a:buFont typeface="+mj-lt"/>
              <a:buAutoNum type="arabicPeriod"/>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attempts to provide a discussion on some possible specification  technical issues in 802.11ba D2.0 that are the result of changes made to the draft when the concept of WURx and PCR were removed and WUR functionality was defined as a mode of an AP and non-AP STA.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9AB9D-2446-4D3A-8EE4-E1E54F03EE45}"/>
              </a:ext>
            </a:extLst>
          </p:cNvPr>
          <p:cNvSpPr>
            <a:spLocks noGrp="1"/>
          </p:cNvSpPr>
          <p:nvPr>
            <p:ph type="title"/>
          </p:nvPr>
        </p:nvSpPr>
        <p:spPr>
          <a:xfrm>
            <a:off x="914401" y="685801"/>
            <a:ext cx="10361084" cy="582959"/>
          </a:xfrm>
        </p:spPr>
        <p:txBody>
          <a:bodyPr/>
          <a:lstStyle/>
          <a:p>
            <a:r>
              <a:rPr lang="en-US" dirty="0"/>
              <a:t>There are 3 basic concepts that need review/draft edits</a:t>
            </a:r>
          </a:p>
        </p:txBody>
      </p:sp>
      <p:sp>
        <p:nvSpPr>
          <p:cNvPr id="3" name="Content Placeholder 2">
            <a:extLst>
              <a:ext uri="{FF2B5EF4-FFF2-40B4-BE49-F238E27FC236}">
                <a16:creationId xmlns:a16="http://schemas.microsoft.com/office/drawing/2014/main" id="{1C29190C-0064-4E45-896C-2FD1A078DF91}"/>
              </a:ext>
            </a:extLst>
          </p:cNvPr>
          <p:cNvSpPr>
            <a:spLocks noGrp="1"/>
          </p:cNvSpPr>
          <p:nvPr>
            <p:ph idx="1"/>
          </p:nvPr>
        </p:nvSpPr>
        <p:spPr>
          <a:xfrm>
            <a:off x="904323" y="1268760"/>
            <a:ext cx="10361084" cy="5206654"/>
          </a:xfrm>
        </p:spPr>
        <p:txBody>
          <a:bodyPr/>
          <a:lstStyle/>
          <a:p>
            <a:pPr marL="457200" indent="-457200">
              <a:buFont typeface="+mj-lt"/>
              <a:buAutoNum type="arabicPeriod"/>
            </a:pPr>
            <a:r>
              <a:rPr lang="en-US" sz="2000" dirty="0"/>
              <a:t>Multi-Channel operation of WUR AP and non-AP STA is not defined</a:t>
            </a:r>
          </a:p>
          <a:p>
            <a:pPr marL="857250" lvl="1" indent="-457200">
              <a:buFont typeface="+mj-lt"/>
              <a:buAutoNum type="alphaLcParenR"/>
            </a:pPr>
            <a:r>
              <a:rPr lang="en-US" sz="1600" dirty="0"/>
              <a:t>STA/AP pairs operate on a Single Channel</a:t>
            </a:r>
          </a:p>
          <a:p>
            <a:pPr marL="857250" lvl="1" indent="-457200">
              <a:buFont typeface="+mj-lt"/>
              <a:buAutoNum type="alphaLcParenR"/>
            </a:pPr>
            <a:r>
              <a:rPr lang="en-US" sz="1600" dirty="0"/>
              <a:t>DFS in the 5 GHz - precludes WUR PPDUs transmission</a:t>
            </a:r>
          </a:p>
          <a:p>
            <a:pPr marL="457200" indent="-457200">
              <a:buFont typeface="+mj-lt"/>
              <a:buAutoNum type="arabicPeriod"/>
            </a:pPr>
            <a:r>
              <a:rPr lang="en-US" sz="2000" dirty="0"/>
              <a:t>Now that WUR functionality is a mode of the STA, it must be defined:</a:t>
            </a:r>
          </a:p>
          <a:p>
            <a:pPr marL="857250" lvl="1" indent="-457200">
              <a:buFont typeface="+mj-lt"/>
              <a:buAutoNum type="alphaLcParenR"/>
            </a:pPr>
            <a:r>
              <a:rPr lang="en-US" sz="1800" dirty="0"/>
              <a:t>The allowed states of the STA needs to be clearly specified</a:t>
            </a:r>
          </a:p>
          <a:p>
            <a:pPr marL="857250" lvl="1" indent="-457200">
              <a:buFont typeface="+mj-lt"/>
              <a:buAutoNum type="alphaLcParenR"/>
            </a:pPr>
            <a:r>
              <a:rPr lang="en-US" sz="1800" dirty="0"/>
              <a:t>How a STA goes into and out of its allowed states must be specified</a:t>
            </a:r>
          </a:p>
          <a:p>
            <a:pPr marL="857250" lvl="1" indent="-457200">
              <a:buFont typeface="+mj-lt"/>
              <a:buAutoNum type="alphaLcParenR"/>
            </a:pPr>
            <a:r>
              <a:rPr lang="en-US" sz="1800" dirty="0"/>
              <a:t>The properties of the STA in each defined state must be specified</a:t>
            </a:r>
          </a:p>
          <a:p>
            <a:pPr marL="457200" indent="-457200">
              <a:buFont typeface="+mj-lt"/>
              <a:buAutoNum type="arabicPeriod"/>
            </a:pPr>
            <a:r>
              <a:rPr lang="en-US" sz="2000" dirty="0"/>
              <a:t>Now that the transmission of WUR PPDUs is a capability of an AP</a:t>
            </a:r>
          </a:p>
          <a:p>
            <a:pPr marL="857250" lvl="1" indent="-457200">
              <a:buFont typeface="+mj-lt"/>
              <a:buAutoNum type="alphaLcParenR"/>
            </a:pPr>
            <a:r>
              <a:rPr lang="en-US" sz="1800" dirty="0"/>
              <a:t>The type of WUR PPDUs that can be transmitted need to be clearly specified</a:t>
            </a:r>
          </a:p>
          <a:p>
            <a:pPr marL="857250" lvl="1" indent="-457200">
              <a:buFont typeface="+mj-lt"/>
              <a:buAutoNum type="alphaLcParenR"/>
            </a:pPr>
            <a:r>
              <a:rPr lang="en-US" sz="1800" dirty="0"/>
              <a:t>When a WUR PPDU shall/may be transmitted must be specified</a:t>
            </a:r>
          </a:p>
        </p:txBody>
      </p:sp>
      <p:sp>
        <p:nvSpPr>
          <p:cNvPr id="4" name="Slide Number Placeholder 3">
            <a:extLst>
              <a:ext uri="{FF2B5EF4-FFF2-40B4-BE49-F238E27FC236}">
                <a16:creationId xmlns:a16="http://schemas.microsoft.com/office/drawing/2014/main" id="{28B06237-21A5-4E1A-98BA-096F6229130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6ABCDAC-49C0-4387-8B80-FF534316F0D8}"/>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882153C-145E-4CD0-8943-EA0100CCAE4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101589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914FF-5DFF-4669-A33D-33D62432DDD8}"/>
              </a:ext>
            </a:extLst>
          </p:cNvPr>
          <p:cNvSpPr>
            <a:spLocks noGrp="1"/>
          </p:cNvSpPr>
          <p:nvPr>
            <p:ph type="title"/>
          </p:nvPr>
        </p:nvSpPr>
        <p:spPr>
          <a:xfrm>
            <a:off x="914401" y="685801"/>
            <a:ext cx="10361084" cy="510951"/>
          </a:xfrm>
        </p:spPr>
        <p:txBody>
          <a:bodyPr/>
          <a:lstStyle/>
          <a:p>
            <a:r>
              <a:rPr lang="en-US" dirty="0"/>
              <a:t>(1) A STA/AP operate on a Single Channel </a:t>
            </a:r>
          </a:p>
        </p:txBody>
      </p:sp>
      <p:sp>
        <p:nvSpPr>
          <p:cNvPr id="3" name="Content Placeholder 2">
            <a:extLst>
              <a:ext uri="{FF2B5EF4-FFF2-40B4-BE49-F238E27FC236}">
                <a16:creationId xmlns:a16="http://schemas.microsoft.com/office/drawing/2014/main" id="{8A73F159-CFE2-421B-B20A-0C6D84ADC8AA}"/>
              </a:ext>
            </a:extLst>
          </p:cNvPr>
          <p:cNvSpPr>
            <a:spLocks noGrp="1"/>
          </p:cNvSpPr>
          <p:nvPr>
            <p:ph idx="1"/>
          </p:nvPr>
        </p:nvSpPr>
        <p:spPr>
          <a:xfrm>
            <a:off x="588348" y="1426940"/>
            <a:ext cx="11013190" cy="4818286"/>
          </a:xfrm>
        </p:spPr>
        <p:txBody>
          <a:bodyPr/>
          <a:lstStyle/>
          <a:p>
            <a:pPr marL="0" indent="0">
              <a:spcBef>
                <a:spcPts val="0"/>
              </a:spcBef>
            </a:pPr>
            <a:r>
              <a:rPr lang="en-US" sz="2000" dirty="0"/>
              <a:t>The change in .11ba architecture from multiple devices (AP, PCR, WURx) to simply an AP and non-AP STA with a WUR mode restricts multi-band operation specification.  Therefore:</a:t>
            </a:r>
          </a:p>
          <a:p>
            <a:pPr>
              <a:buFont typeface="Arial" panose="020B0604020202020204" pitchFamily="34" charset="0"/>
              <a:buChar char="•"/>
            </a:pPr>
            <a:r>
              <a:rPr lang="en-US" b="0" dirty="0"/>
              <a:t>A non-AP STA associated with a AP have a single defined channel of operation.  Throughout the 802.11 spec all transmission are assumed to be on the channel used when the non-AP STA associates with the AP.  (WUR PPDUs can only be transmitted on this channel.)</a:t>
            </a:r>
          </a:p>
          <a:p>
            <a:pPr>
              <a:buFont typeface="Arial" panose="020B0604020202020204" pitchFamily="34" charset="0"/>
              <a:buChar char="•"/>
            </a:pPr>
            <a:r>
              <a:rPr lang="en-US" b="0" dirty="0"/>
              <a:t>The only allowed multi-band operation is described in 11.32 [1], which allows for multi-band operation when a device contains </a:t>
            </a:r>
            <a:r>
              <a:rPr lang="en-US" b="0" u="sng" dirty="0">
                <a:highlight>
                  <a:srgbClr val="FFFF00"/>
                </a:highlight>
              </a:rPr>
              <a:t>multiple</a:t>
            </a:r>
            <a:r>
              <a:rPr lang="en-US" b="0" dirty="0">
                <a:highlight>
                  <a:srgbClr val="FFFF00"/>
                </a:highlight>
              </a:rPr>
              <a:t> STAs</a:t>
            </a:r>
            <a:r>
              <a:rPr lang="en-US" b="0" dirty="0"/>
              <a:t>.  </a:t>
            </a:r>
          </a:p>
          <a:p>
            <a:pPr>
              <a:buFont typeface="Arial" panose="020B0604020202020204" pitchFamily="34" charset="0"/>
              <a:buChar char="•"/>
            </a:pPr>
            <a:r>
              <a:rPr lang="en-US" b="0" dirty="0"/>
              <a:t>A device can have multiple STAs, but how these STAs behave need to be defined, I cannot find discussion/requirements for the behavior in the draft (P802.11ba D2.0).</a:t>
            </a:r>
          </a:p>
          <a:p>
            <a:pPr>
              <a:buFont typeface="Arial" panose="020B0604020202020204" pitchFamily="34" charset="0"/>
              <a:buChar char="•"/>
            </a:pPr>
            <a:r>
              <a:rPr lang="en-US" b="0" dirty="0"/>
              <a:t>If .11ba intends to allow for multiband operation – changes/additions should be made.</a:t>
            </a:r>
            <a:br>
              <a:rPr lang="en-US" b="0" dirty="0"/>
            </a:br>
            <a:r>
              <a:rPr lang="en-US" b="0" dirty="0"/>
              <a:t>(To 11.32 or the multiband operation should be described in 30.)</a:t>
            </a:r>
          </a:p>
        </p:txBody>
      </p:sp>
      <p:sp>
        <p:nvSpPr>
          <p:cNvPr id="4" name="Slide Number Placeholder 3">
            <a:extLst>
              <a:ext uri="{FF2B5EF4-FFF2-40B4-BE49-F238E27FC236}">
                <a16:creationId xmlns:a16="http://schemas.microsoft.com/office/drawing/2014/main" id="{7A62D178-D648-4024-821A-FCE86E551D5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2884E54-3443-4F56-A2FB-4B1908242C9B}"/>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EC1E9BC0-8CC3-4169-9FFF-DF56B7F4ED60}"/>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00545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303A8-FEB5-492E-875E-2E3E045599BB}"/>
              </a:ext>
            </a:extLst>
          </p:cNvPr>
          <p:cNvSpPr>
            <a:spLocks noGrp="1"/>
          </p:cNvSpPr>
          <p:nvPr>
            <p:ph type="title"/>
          </p:nvPr>
        </p:nvSpPr>
        <p:spPr/>
        <p:txBody>
          <a:bodyPr/>
          <a:lstStyle/>
          <a:p>
            <a:r>
              <a:rPr lang="en-US" dirty="0"/>
              <a:t>Potential Issues of WUR in DFS 5GHz Band</a:t>
            </a:r>
          </a:p>
        </p:txBody>
      </p:sp>
      <p:sp>
        <p:nvSpPr>
          <p:cNvPr id="3" name="Content Placeholder 2">
            <a:extLst>
              <a:ext uri="{FF2B5EF4-FFF2-40B4-BE49-F238E27FC236}">
                <a16:creationId xmlns:a16="http://schemas.microsoft.com/office/drawing/2014/main" id="{F2FF6816-9B99-429A-BE26-DD3966D11DEB}"/>
              </a:ext>
            </a:extLst>
          </p:cNvPr>
          <p:cNvSpPr>
            <a:spLocks noGrp="1"/>
          </p:cNvSpPr>
          <p:nvPr>
            <p:ph idx="1"/>
          </p:nvPr>
        </p:nvSpPr>
        <p:spPr>
          <a:xfrm>
            <a:off x="313656" y="1751014"/>
            <a:ext cx="11878344" cy="4113213"/>
          </a:xfrm>
        </p:spPr>
        <p:txBody>
          <a:bodyPr/>
          <a:lstStyle/>
          <a:p>
            <a:pPr lvl="0">
              <a:buFont typeface="Arial" panose="020B0604020202020204" pitchFamily="34" charset="0"/>
              <a:buChar char="•"/>
            </a:pPr>
            <a:r>
              <a:rPr lang="en-US" sz="3200" b="0" dirty="0"/>
              <a:t>Transmission of  WUR PPDUs will confuse DFS receivers.</a:t>
            </a:r>
          </a:p>
          <a:p>
            <a:pPr lvl="0">
              <a:buFont typeface="Arial" panose="020B0604020202020204" pitchFamily="34" charset="0"/>
              <a:buChar char="•"/>
            </a:pPr>
            <a:r>
              <a:rPr lang="en-US" sz="3200" b="0" dirty="0"/>
              <a:t>The current 802.11ba draft does not allow for WUR operation in the DFS bands. </a:t>
            </a:r>
          </a:p>
          <a:p>
            <a:pPr lvl="0">
              <a:buFont typeface="Arial" panose="020B0604020202020204" pitchFamily="34" charset="0"/>
              <a:buChar char="•"/>
            </a:pPr>
            <a:r>
              <a:rPr lang="en-US" sz="3200" b="0" dirty="0"/>
              <a:t>Since multiband operation is not defined in the specification, WUR operation can only be on a few 5GHz channels (non-DFS).</a:t>
            </a:r>
          </a:p>
          <a:p>
            <a:pPr lvl="0">
              <a:buFont typeface="Arial" panose="020B0604020202020204" pitchFamily="34" charset="0"/>
              <a:buChar char="•"/>
            </a:pPr>
            <a:r>
              <a:rPr lang="en-US" sz="3200" b="0" dirty="0"/>
              <a:t>And since a non-AP STA associated with a AP have a single defined channel of operation</a:t>
            </a:r>
          </a:p>
          <a:p>
            <a:pPr lvl="0">
              <a:buFont typeface="Arial" panose="020B0604020202020204" pitchFamily="34" charset="0"/>
              <a:buChar char="•"/>
            </a:pPr>
            <a:r>
              <a:rPr lang="en-US" sz="3200" b="0" dirty="0"/>
              <a:t>WUR usefulness in the 5GHz band is very limited. </a:t>
            </a:r>
            <a:endParaRPr lang="en-US" dirty="0"/>
          </a:p>
        </p:txBody>
      </p:sp>
      <p:sp>
        <p:nvSpPr>
          <p:cNvPr id="4" name="Slide Number Placeholder 3">
            <a:extLst>
              <a:ext uri="{FF2B5EF4-FFF2-40B4-BE49-F238E27FC236}">
                <a16:creationId xmlns:a16="http://schemas.microsoft.com/office/drawing/2014/main" id="{D9EA9E50-163C-46A6-9C09-B2BBDFECDE4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8E60A95-919F-43DF-AA71-67BE85DA4DC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A112A32-D637-4364-85D1-F4E7CF065659}"/>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210079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FF5E7-68E8-482D-AD95-3FA4A48088C4}"/>
              </a:ext>
            </a:extLst>
          </p:cNvPr>
          <p:cNvSpPr>
            <a:spLocks noGrp="1"/>
          </p:cNvSpPr>
          <p:nvPr>
            <p:ph type="title"/>
          </p:nvPr>
        </p:nvSpPr>
        <p:spPr/>
        <p:txBody>
          <a:bodyPr/>
          <a:lstStyle/>
          <a:p>
            <a:r>
              <a:rPr lang="en-US" dirty="0"/>
              <a:t>(2) The STA and its State</a:t>
            </a:r>
          </a:p>
        </p:txBody>
      </p:sp>
      <p:sp>
        <p:nvSpPr>
          <p:cNvPr id="3" name="Content Placeholder 2">
            <a:extLst>
              <a:ext uri="{FF2B5EF4-FFF2-40B4-BE49-F238E27FC236}">
                <a16:creationId xmlns:a16="http://schemas.microsoft.com/office/drawing/2014/main" id="{C4C18675-329D-40B4-B2A5-A274FB1239F5}"/>
              </a:ext>
            </a:extLst>
          </p:cNvPr>
          <p:cNvSpPr>
            <a:spLocks noGrp="1"/>
          </p:cNvSpPr>
          <p:nvPr>
            <p:ph idx="1"/>
          </p:nvPr>
        </p:nvSpPr>
        <p:spPr>
          <a:xfrm>
            <a:off x="914400" y="1556793"/>
            <a:ext cx="10582199" cy="4537622"/>
          </a:xfrm>
        </p:spPr>
        <p:txBody>
          <a:bodyPr/>
          <a:lstStyle/>
          <a:p>
            <a:pPr>
              <a:buFont typeface="Arial" panose="020B0604020202020204" pitchFamily="34" charset="0"/>
              <a:buChar char="•"/>
            </a:pPr>
            <a:r>
              <a:rPr lang="en-US" dirty="0"/>
              <a:t>A STA is a logical entity that has </a:t>
            </a:r>
            <a:r>
              <a:rPr lang="en-US" u="sng" dirty="0"/>
              <a:t>a</a:t>
            </a:r>
            <a:r>
              <a:rPr lang="en-US" dirty="0"/>
              <a:t> state.</a:t>
            </a:r>
          </a:p>
          <a:p>
            <a:pPr lvl="1">
              <a:buFont typeface="Arial" panose="020B0604020202020204" pitchFamily="34" charset="0"/>
              <a:buChar char="•"/>
            </a:pPr>
            <a:r>
              <a:rPr lang="en-US" b="0" dirty="0"/>
              <a:t>“</a:t>
            </a:r>
            <a:r>
              <a:rPr lang="en-US" dirty="0"/>
              <a:t>station (STA): </a:t>
            </a:r>
            <a:r>
              <a:rPr lang="en-US" b="0" dirty="0"/>
              <a:t>A logical entity that is a singly addressable instance of a medium access control (MAC) and physical layer (PHY) interface to the wireless medium (WM).”[1]</a:t>
            </a:r>
          </a:p>
          <a:p>
            <a:pPr marL="800100" lvl="1" indent="-342900">
              <a:buFont typeface="Arial" panose="020B0604020202020204" pitchFamily="34" charset="0"/>
              <a:buChar char="•"/>
            </a:pPr>
            <a:r>
              <a:rPr lang="en-US" dirty="0"/>
              <a:t>“state: </a:t>
            </a:r>
            <a:r>
              <a:rPr lang="en-US" b="0" dirty="0"/>
              <a:t>condition or mode of existence that a system, component, or simulation can be in</a:t>
            </a:r>
            <a:r>
              <a:rPr lang="en-US" dirty="0"/>
              <a:t>” [2] </a:t>
            </a:r>
          </a:p>
          <a:p>
            <a:pPr marL="400050">
              <a:buFont typeface="Arial" panose="020B0604020202020204" pitchFamily="34" charset="0"/>
              <a:buChar char="•"/>
            </a:pPr>
            <a:r>
              <a:rPr lang="en-US" dirty="0"/>
              <a:t>Hence a STA is only in one state at any given time</a:t>
            </a:r>
          </a:p>
          <a:p>
            <a:pPr marL="800100" lvl="1">
              <a:buFont typeface="Arial" panose="020B0604020202020204" pitchFamily="34" charset="0"/>
              <a:buChar char="•"/>
            </a:pPr>
            <a:r>
              <a:rPr lang="en-US" dirty="0"/>
              <a:t>There are not two parts to a STA, hence a WUR non-AP STA is a single entity and has a single State.</a:t>
            </a:r>
          </a:p>
          <a:p>
            <a:pPr marL="400050">
              <a:buFont typeface="Arial" panose="020B0604020202020204" pitchFamily="34" charset="0"/>
              <a:buChar char="•"/>
            </a:pPr>
            <a:r>
              <a:rPr lang="en-US" dirty="0"/>
              <a:t>e.g. when a non-AP WUR STA is in WUR awake state it:</a:t>
            </a:r>
          </a:p>
          <a:p>
            <a:pPr marL="800100" lvl="1">
              <a:buFont typeface="Arial" panose="020B0604020202020204" pitchFamily="34" charset="0"/>
              <a:buChar char="•"/>
            </a:pPr>
            <a:r>
              <a:rPr lang="en-US" dirty="0"/>
              <a:t>can only receive WUR PPDUs on the WUR channel configured by the frame exchange that defined the WUR mode for the STA.</a:t>
            </a:r>
          </a:p>
          <a:p>
            <a:pPr marL="800100" lvl="1">
              <a:buFont typeface="Arial" panose="020B0604020202020204" pitchFamily="34" charset="0"/>
              <a:buChar char="•"/>
            </a:pPr>
            <a:r>
              <a:rPr lang="en-US" dirty="0"/>
              <a:t>is not also in any other state, e.g. doze (a well defined PS state with different properties)</a:t>
            </a:r>
          </a:p>
          <a:p>
            <a:pPr marL="400050">
              <a:buFont typeface="Arial" panose="020B0604020202020204" pitchFamily="34" charset="0"/>
              <a:buChar char="•"/>
            </a:pPr>
            <a:endParaRPr lang="en-US" dirty="0"/>
          </a:p>
          <a:p>
            <a:pPr marL="4000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52309C9-02BE-4CC1-8D36-11C1F96AB9D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ADD9BDC-193C-4D66-AE4B-575B57376EE2}"/>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C44B3CDB-224C-4229-868A-061C48BEAB8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260498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468A7-6927-481C-B0A5-1E9408AE11B7}"/>
              </a:ext>
            </a:extLst>
          </p:cNvPr>
          <p:cNvSpPr>
            <a:spLocks noGrp="1"/>
          </p:cNvSpPr>
          <p:nvPr>
            <p:ph type="title"/>
          </p:nvPr>
        </p:nvSpPr>
        <p:spPr>
          <a:xfrm>
            <a:off x="914400" y="606425"/>
            <a:ext cx="10361084" cy="446311"/>
          </a:xfrm>
        </p:spPr>
        <p:txBody>
          <a:bodyPr/>
          <a:lstStyle/>
          <a:p>
            <a:r>
              <a:rPr lang="en-US" dirty="0"/>
              <a:t>(2) State Changes</a:t>
            </a:r>
          </a:p>
        </p:txBody>
      </p:sp>
      <p:sp>
        <p:nvSpPr>
          <p:cNvPr id="3" name="Content Placeholder 2">
            <a:extLst>
              <a:ext uri="{FF2B5EF4-FFF2-40B4-BE49-F238E27FC236}">
                <a16:creationId xmlns:a16="http://schemas.microsoft.com/office/drawing/2014/main" id="{2EBEE554-0360-496E-8BD9-EDBD01268862}"/>
              </a:ext>
            </a:extLst>
          </p:cNvPr>
          <p:cNvSpPr>
            <a:spLocks noGrp="1"/>
          </p:cNvSpPr>
          <p:nvPr>
            <p:ph idx="1"/>
          </p:nvPr>
        </p:nvSpPr>
        <p:spPr>
          <a:xfrm>
            <a:off x="154282" y="906746"/>
            <a:ext cx="11881319" cy="5568668"/>
          </a:xfrm>
        </p:spPr>
        <p:txBody>
          <a:bodyPr/>
          <a:lstStyle/>
          <a:p>
            <a:pPr>
              <a:buFont typeface="Arial" panose="020B0604020202020204" pitchFamily="34" charset="0"/>
              <a:buChar char="•"/>
            </a:pPr>
            <a:r>
              <a:rPr lang="en-US" dirty="0"/>
              <a:t>It is critical that the P802.11 and its amendments clearly define:</a:t>
            </a:r>
          </a:p>
          <a:p>
            <a:pPr marL="857250" lvl="1" indent="-457200">
              <a:buFont typeface="+mj-lt"/>
              <a:buAutoNum type="arabicPeriod"/>
            </a:pPr>
            <a:r>
              <a:rPr lang="en-US" dirty="0"/>
              <a:t>The properties of the various states that 802.11 entities (AP or STA) can be in.</a:t>
            </a:r>
          </a:p>
          <a:p>
            <a:pPr marL="857250" lvl="1" indent="-457200">
              <a:buFont typeface="+mj-lt"/>
              <a:buAutoNum type="arabicPeriod"/>
            </a:pPr>
            <a:r>
              <a:rPr lang="en-US" dirty="0"/>
              <a:t>The methods used to change the state of an 802.11 entity:</a:t>
            </a:r>
          </a:p>
          <a:p>
            <a:pPr marL="1257300" lvl="2" indent="-457200">
              <a:buFont typeface="+mj-lt"/>
              <a:buAutoNum type="arabicPeriod"/>
            </a:pPr>
            <a:r>
              <a:rPr lang="en-US" dirty="0"/>
              <a:t>Providing the sequence of events (frame exchanges, timers, measurements, etc.)</a:t>
            </a:r>
          </a:p>
          <a:p>
            <a:pPr marL="1257300" lvl="2" indent="-457200">
              <a:buFont typeface="+mj-lt"/>
              <a:buAutoNum type="arabicPeriod"/>
            </a:pPr>
            <a:r>
              <a:rPr lang="en-US" dirty="0"/>
              <a:t>When the changes in state occur or may occur</a:t>
            </a:r>
          </a:p>
          <a:p>
            <a:pPr>
              <a:buFont typeface="Arial" panose="020B0604020202020204" pitchFamily="34" charset="0"/>
              <a:buChar char="•"/>
            </a:pPr>
            <a:r>
              <a:rPr lang="en-US" dirty="0"/>
              <a:t>Possible issues with the current 802.11ba draft:</a:t>
            </a:r>
          </a:p>
          <a:p>
            <a:pPr marL="914400" lvl="1" indent="-457200">
              <a:buFont typeface="+mj-lt"/>
              <a:buAutoNum type="arabicPeriod"/>
            </a:pPr>
            <a:r>
              <a:rPr lang="en-US" sz="1800" dirty="0"/>
              <a:t>There seems to be a mixing or nesting of PS and WUR states: e.g. “wake-up radio (WUR) mode: A negotiation status between a WUR AP and a WUR non-AP STA such that the WUR non-AP STA alternates between the WUR awake state and the WUR doze state </a:t>
            </a:r>
            <a:r>
              <a:rPr lang="en-US" sz="1800" dirty="0">
                <a:highlight>
                  <a:srgbClr val="FFFF00"/>
                </a:highlight>
              </a:rPr>
              <a:t>when the WUR non-AP STA is in the doze state</a:t>
            </a:r>
            <a:r>
              <a:rPr lang="en-US" sz="1800" dirty="0"/>
              <a:t>.” – this nesting is also present in other areas of the specification.</a:t>
            </a:r>
          </a:p>
          <a:p>
            <a:pPr marL="914400" lvl="1" indent="-457200">
              <a:buFont typeface="+mj-lt"/>
              <a:buAutoNum type="arabicPeriod"/>
            </a:pPr>
            <a:r>
              <a:rPr lang="en-US" sz="1800" dirty="0"/>
              <a:t>The procedure for triggering the start of a WUR awake/doze schedule, does not seem to be defined.</a:t>
            </a:r>
          </a:p>
          <a:p>
            <a:pPr marL="1314450" lvl="2" indent="-457200">
              <a:buFont typeface="+mj-lt"/>
              <a:buAutoNum type="arabicPeriod"/>
            </a:pPr>
            <a:r>
              <a:rPr lang="en-US" dirty="0"/>
              <a:t>I have been told that the STA is assumed to start its WUR awake/doze schedule upon the competition of a WUR setup frame exchange defining the WUR mode (This seems to be buried in Table 30-1, assuming the phrase “enters WUR mode” means the STA is assumed to follow its WUR  awake/doze schedule.)</a:t>
            </a:r>
          </a:p>
          <a:p>
            <a:pPr marL="1314450" lvl="2" indent="-457200">
              <a:buFont typeface="+mj-lt"/>
              <a:buAutoNum type="arabicPeriod"/>
            </a:pPr>
            <a:r>
              <a:rPr lang="en-US" dirty="0"/>
              <a:t>I have also been told that the STA with a defined WUR mode (one that has completed the WUR setup frame exchange) triggers the start of the WUR awake/doze schedule by sending a frame with the PS bit set to 1. </a:t>
            </a:r>
            <a:br>
              <a:rPr lang="en-US" dirty="0"/>
            </a:br>
            <a:r>
              <a:rPr lang="en-US" dirty="0"/>
              <a:t> (I can’t find this in the current draft, except for the use of “doze state” above.)</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DAED4D9-1FC1-4593-9849-59641B7EC55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27CF245-1516-4439-8780-0D441C0A6E0F}"/>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545A9422-AD63-4ECE-963D-94085684CD6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598406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468A7-6927-481C-B0A5-1E9408AE11B7}"/>
              </a:ext>
            </a:extLst>
          </p:cNvPr>
          <p:cNvSpPr>
            <a:spLocks noGrp="1"/>
          </p:cNvSpPr>
          <p:nvPr>
            <p:ph type="title"/>
          </p:nvPr>
        </p:nvSpPr>
        <p:spPr>
          <a:xfrm>
            <a:off x="914400" y="606425"/>
            <a:ext cx="10361084" cy="582959"/>
          </a:xfrm>
        </p:spPr>
        <p:txBody>
          <a:bodyPr/>
          <a:lstStyle/>
          <a:p>
            <a:r>
              <a:rPr lang="en-US" dirty="0"/>
              <a:t>(2) State Changes (cont.)</a:t>
            </a:r>
          </a:p>
        </p:txBody>
      </p:sp>
      <p:sp>
        <p:nvSpPr>
          <p:cNvPr id="3" name="Content Placeholder 2">
            <a:extLst>
              <a:ext uri="{FF2B5EF4-FFF2-40B4-BE49-F238E27FC236}">
                <a16:creationId xmlns:a16="http://schemas.microsoft.com/office/drawing/2014/main" id="{2EBEE554-0360-496E-8BD9-EDBD01268862}"/>
              </a:ext>
            </a:extLst>
          </p:cNvPr>
          <p:cNvSpPr>
            <a:spLocks noGrp="1"/>
          </p:cNvSpPr>
          <p:nvPr>
            <p:ph idx="1"/>
          </p:nvPr>
        </p:nvSpPr>
        <p:spPr>
          <a:xfrm>
            <a:off x="154282" y="1189383"/>
            <a:ext cx="11881319" cy="5401967"/>
          </a:xfrm>
        </p:spPr>
        <p:txBody>
          <a:bodyPr/>
          <a:lstStyle/>
          <a:p>
            <a:pPr marL="57150" indent="0"/>
            <a:r>
              <a:rPr lang="en-US" dirty="0"/>
              <a:t>If the STA is assumed to start its WUR awake/doze schedule upon the </a:t>
            </a:r>
            <a:r>
              <a:rPr lang="en-US" dirty="0">
                <a:highlight>
                  <a:srgbClr val="FFFF00"/>
                </a:highlight>
              </a:rPr>
              <a:t>completion of a WUR setup</a:t>
            </a:r>
            <a:r>
              <a:rPr lang="en-US" dirty="0"/>
              <a:t> frame exchange defining the WUR mode: </a:t>
            </a:r>
          </a:p>
          <a:p>
            <a:pPr marL="914400" lvl="1" indent="-457200">
              <a:buFont typeface="+mj-lt"/>
              <a:buAutoNum type="arabicPeriod"/>
            </a:pPr>
            <a:r>
              <a:rPr lang="en-US" dirty="0"/>
              <a:t>The need for WUR mode suspend capability is probably no longer necessary.  As procedure for triggering WUR mode would provide all the require configuration information to be exchanged by the WUR non-AP STA and WUR AP to trigger the mode.</a:t>
            </a:r>
            <a:br>
              <a:rPr lang="en-US" dirty="0"/>
            </a:br>
            <a:r>
              <a:rPr lang="en-US" dirty="0"/>
              <a:t>Therefore there is no need to remember the WUR parameters with WUR mode suspend.</a:t>
            </a:r>
          </a:p>
          <a:p>
            <a:pPr marL="914400" lvl="1" indent="-457200">
              <a:buFont typeface="+mj-lt"/>
              <a:buAutoNum type="arabicPeriod"/>
            </a:pPr>
            <a:r>
              <a:rPr lang="en-US" dirty="0"/>
              <a:t>Note that if WUR mode is triggered by the setup frame exchange then it is independent of PS mode.</a:t>
            </a:r>
          </a:p>
          <a:p>
            <a:pPr marL="57150" indent="0"/>
            <a:r>
              <a:rPr lang="en-US" dirty="0"/>
              <a:t>If the STA with a defined WUR mode is assumed to be </a:t>
            </a:r>
            <a:r>
              <a:rPr lang="en-US" dirty="0">
                <a:highlight>
                  <a:srgbClr val="FFFF00"/>
                </a:highlight>
              </a:rPr>
              <a:t>trigger to start its WUR awake/doze schedule</a:t>
            </a:r>
            <a:r>
              <a:rPr lang="en-US" dirty="0"/>
              <a:t> by sending a frame with the PS bit set to 1:</a:t>
            </a:r>
          </a:p>
          <a:p>
            <a:pPr marL="914400" lvl="1" indent="-457200">
              <a:buFont typeface="+mj-lt"/>
              <a:buAutoNum type="arabicPeriod"/>
            </a:pPr>
            <a:r>
              <a:rPr lang="en-US" dirty="0"/>
              <a:t>This needs to be clearly specified</a:t>
            </a:r>
          </a:p>
          <a:p>
            <a:pPr marL="914400" lvl="1" indent="-457200">
              <a:buFont typeface="+mj-lt"/>
              <a:buAutoNum type="arabicPeriod"/>
            </a:pPr>
            <a:r>
              <a:rPr lang="en-US" dirty="0"/>
              <a:t>I have a hard time understanding why WUR isn’t simply a new Power Save mode.  As, any mode that uses the PS bit to trigger its behavior and saves power should be considered a Power Save mode.</a:t>
            </a:r>
          </a:p>
          <a:p>
            <a:pPr marL="914400" lvl="1" indent="-457200">
              <a:buFont typeface="+mj-lt"/>
              <a:buAutoNum type="arabicPeriod"/>
            </a:pPr>
            <a:r>
              <a:rPr lang="en-US" dirty="0"/>
              <a:t>If WUR mode is activated by setting the PS bit, then the WUR mode suspend has purpose. </a:t>
            </a:r>
          </a:p>
          <a:p>
            <a:pPr marL="914400" lvl="1" indent="-457200">
              <a:buFont typeface="+mj-lt"/>
              <a:buAutoNum type="arabicPeriod"/>
            </a:pPr>
            <a:r>
              <a:rPr lang="en-US" dirty="0"/>
              <a:t>If WUR is a Power Save mode, why does it need a MAC clause? </a:t>
            </a:r>
          </a:p>
          <a:p>
            <a:pPr marL="514350" indent="-457200">
              <a:buFont typeface="+mj-lt"/>
              <a:buAutoNum type="arabicPeriod"/>
            </a:pPr>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DAED4D9-1FC1-4593-9849-59641B7EC55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27CF245-1516-4439-8780-0D441C0A6E0F}"/>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545A9422-AD63-4ECE-963D-94085684CD6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8826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CD7C270-10B7-46B9-A894-AA81560F9E2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A8AF2F1-489F-4AFA-8B37-18546693A7AC}"/>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B673F226-2231-427B-A001-E6E95AC7235B}"/>
              </a:ext>
            </a:extLst>
          </p:cNvPr>
          <p:cNvSpPr>
            <a:spLocks noGrp="1"/>
          </p:cNvSpPr>
          <p:nvPr>
            <p:ph type="dt" idx="15"/>
          </p:nvPr>
        </p:nvSpPr>
        <p:spPr/>
        <p:txBody>
          <a:bodyPr/>
          <a:lstStyle/>
          <a:p>
            <a:r>
              <a:rPr lang="en-US"/>
              <a:t>May 2019</a:t>
            </a:r>
            <a:endParaRPr lang="en-GB" dirty="0"/>
          </a:p>
        </p:txBody>
      </p:sp>
      <p:sp>
        <p:nvSpPr>
          <p:cNvPr id="7" name="Rectangle 2">
            <a:extLst>
              <a:ext uri="{FF2B5EF4-FFF2-40B4-BE49-F238E27FC236}">
                <a16:creationId xmlns:a16="http://schemas.microsoft.com/office/drawing/2014/main" id="{B4868C66-44E6-485D-8EC3-4AC21A5553AB}"/>
              </a:ext>
            </a:extLst>
          </p:cNvPr>
          <p:cNvSpPr>
            <a:spLocks noChangeArrowheads="1"/>
          </p:cNvSpPr>
          <p:nvPr/>
        </p:nvSpPr>
        <p:spPr bwMode="auto">
          <a:xfrm>
            <a:off x="6168008" y="6064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TextBox 7">
            <a:extLst>
              <a:ext uri="{FF2B5EF4-FFF2-40B4-BE49-F238E27FC236}">
                <a16:creationId xmlns:a16="http://schemas.microsoft.com/office/drawing/2014/main" id="{1E26A329-9752-414D-B1D9-DE4098B28515}"/>
              </a:ext>
            </a:extLst>
          </p:cNvPr>
          <p:cNvSpPr txBox="1"/>
          <p:nvPr/>
        </p:nvSpPr>
        <p:spPr>
          <a:xfrm>
            <a:off x="8253640" y="1645550"/>
            <a:ext cx="3819024" cy="1927466"/>
          </a:xfrm>
          <a:prstGeom prst="rect">
            <a:avLst/>
          </a:prstGeom>
          <a:noFill/>
        </p:spPr>
        <p:txBody>
          <a:bodyPr wrap="square" rtlCol="0">
            <a:spAutoFit/>
          </a:bodyPr>
          <a:lstStyle/>
          <a:p>
            <a:r>
              <a:rPr lang="en-US" dirty="0">
                <a:solidFill>
                  <a:schemeClr val="tx1"/>
                </a:solidFill>
              </a:rPr>
              <a:t>Figure 11-12</a:t>
            </a:r>
          </a:p>
          <a:p>
            <a:r>
              <a:rPr lang="en-US" dirty="0">
                <a:solidFill>
                  <a:schemeClr val="tx1"/>
                </a:solidFill>
              </a:rPr>
              <a:t>State Transition diagram of non-AP and non-PCP STAT in active and PS modes </a:t>
            </a:r>
          </a:p>
          <a:p>
            <a:r>
              <a:rPr lang="en-US" dirty="0">
                <a:solidFill>
                  <a:schemeClr val="tx1"/>
                </a:solidFill>
              </a:rPr>
              <a:t>From [1]</a:t>
            </a:r>
          </a:p>
        </p:txBody>
      </p:sp>
      <p:pic>
        <p:nvPicPr>
          <p:cNvPr id="9" name="Picture 8">
            <a:extLst>
              <a:ext uri="{FF2B5EF4-FFF2-40B4-BE49-F238E27FC236}">
                <a16:creationId xmlns:a16="http://schemas.microsoft.com/office/drawing/2014/main" id="{00525C53-A1C3-4687-90D2-DD98104CEE04}"/>
              </a:ext>
            </a:extLst>
          </p:cNvPr>
          <p:cNvPicPr>
            <a:picLocks noChangeAspect="1"/>
          </p:cNvPicPr>
          <p:nvPr/>
        </p:nvPicPr>
        <p:blipFill rotWithShape="1">
          <a:blip r:embed="rId2"/>
          <a:srcRect t="4833" b="11550"/>
          <a:stretch/>
        </p:blipFill>
        <p:spPr>
          <a:xfrm>
            <a:off x="1039259" y="678178"/>
            <a:ext cx="7200799" cy="5775158"/>
          </a:xfrm>
          <a:prstGeom prst="rect">
            <a:avLst/>
          </a:prstGeom>
        </p:spPr>
      </p:pic>
    </p:spTree>
    <p:extLst>
      <p:ext uri="{BB962C8B-B14F-4D97-AF65-F5344CB8AC3E}">
        <p14:creationId xmlns:p14="http://schemas.microsoft.com/office/powerpoint/2010/main" val="224152977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2310</TotalTime>
  <Words>1266</Words>
  <Application>Microsoft Office PowerPoint</Application>
  <PresentationFormat>Widescreen</PresentationFormat>
  <Paragraphs>125</Paragraphs>
  <Slides>12</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TGba Possible Architecture and Specification Issues</vt:lpstr>
      <vt:lpstr>Abstract</vt:lpstr>
      <vt:lpstr>There are 3 basic concepts that need review/draft edits</vt:lpstr>
      <vt:lpstr>(1) A STA/AP operate on a Single Channel </vt:lpstr>
      <vt:lpstr>Potential Issues of WUR in DFS 5GHz Band</vt:lpstr>
      <vt:lpstr>(2) The STA and its State</vt:lpstr>
      <vt:lpstr>(2) State Changes</vt:lpstr>
      <vt:lpstr>(2) State Changes (cont.)</vt:lpstr>
      <vt:lpstr>PowerPoint Presentation</vt:lpstr>
      <vt:lpstr>WUR STA State Diagram Assuming WUR frame Exchange Trigger</vt:lpstr>
      <vt:lpstr>WUR STA State Diagram Assuming PS Bit Trigger</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 6</dc:creator>
  <cp:lastModifiedBy>Joseph Levy</cp:lastModifiedBy>
  <cp:revision>52</cp:revision>
  <cp:lastPrinted>1601-01-01T00:00:00Z</cp:lastPrinted>
  <dcterms:created xsi:type="dcterms:W3CDTF">2014-04-14T10:59:07Z</dcterms:created>
  <dcterms:modified xsi:type="dcterms:W3CDTF">2019-05-13T14:31:20Z</dcterms:modified>
</cp:coreProperties>
</file>