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6"/>
  </p:notesMasterIdLst>
  <p:handoutMasterIdLst>
    <p:handoutMasterId r:id="rId27"/>
  </p:handoutMasterIdLst>
  <p:sldIdLst>
    <p:sldId id="370" r:id="rId5"/>
    <p:sldId id="276" r:id="rId6"/>
    <p:sldId id="382" r:id="rId7"/>
    <p:sldId id="372" r:id="rId8"/>
    <p:sldId id="373" r:id="rId9"/>
    <p:sldId id="374" r:id="rId10"/>
    <p:sldId id="375" r:id="rId11"/>
    <p:sldId id="376" r:id="rId12"/>
    <p:sldId id="383" r:id="rId13"/>
    <p:sldId id="387" r:id="rId14"/>
    <p:sldId id="388" r:id="rId15"/>
    <p:sldId id="390" r:id="rId16"/>
    <p:sldId id="391" r:id="rId17"/>
    <p:sldId id="392" r:id="rId18"/>
    <p:sldId id="393" r:id="rId19"/>
    <p:sldId id="394" r:id="rId20"/>
    <p:sldId id="380" r:id="rId21"/>
    <p:sldId id="379" r:id="rId22"/>
    <p:sldId id="368" r:id="rId23"/>
    <p:sldId id="357" r:id="rId24"/>
    <p:sldId id="38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9"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4A6037-16BD-4BD5-A38F-786DD2C1FAC1}" v="1" dt="2019-07-14T20:42:40.0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77318" autoAdjust="0"/>
  </p:normalViewPr>
  <p:slideViewPr>
    <p:cSldViewPr>
      <p:cViewPr varScale="1">
        <p:scale>
          <a:sx n="69" d="100"/>
          <a:sy n="69" d="100"/>
        </p:scale>
        <p:origin x="66" y="2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9602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435898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1905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72789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5985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973024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5268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802.11-19/0828r1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Hanqing Lou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cid:image004.png@01D4FE99.E9A1BF50"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Feedback Overhead Analysis for 16 Spatial Stream MIMO</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980429727"/>
              </p:ext>
            </p:extLst>
          </p:nvPr>
        </p:nvGraphicFramePr>
        <p:xfrm>
          <a:off x="2209800" y="3471863"/>
          <a:ext cx="9491663" cy="3062287"/>
        </p:xfrm>
        <a:graphic>
          <a:graphicData uri="http://schemas.openxmlformats.org/presentationml/2006/ole">
            <mc:AlternateContent xmlns:mc="http://schemas.openxmlformats.org/markup-compatibility/2006">
              <mc:Choice xmlns:v="urn:schemas-microsoft-com:vml" Requires="v">
                <p:oleObj spid="_x0000_s1026" name="Document" r:id="rId4" imgW="8374726" imgH="2709695" progId="Word.Document.8">
                  <p:embed/>
                </p:oleObj>
              </mc:Choice>
              <mc:Fallback>
                <p:oleObj name="Document" r:id="rId4" imgW="8374726" imgH="2709695"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1863"/>
                        <a:ext cx="9491663" cy="3062287"/>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16598003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2C0B8D8E-9C73-44EA-857B-A5315E8DBD77}"/>
              </a:ext>
            </a:extLst>
          </p:cNvPr>
          <p:cNvPicPr>
            <a:picLocks noChangeAspect="1"/>
          </p:cNvPicPr>
          <p:nvPr/>
        </p:nvPicPr>
        <p:blipFill>
          <a:blip r:embed="rId2"/>
          <a:stretch>
            <a:fillRect/>
          </a:stretch>
        </p:blipFill>
        <p:spPr>
          <a:xfrm>
            <a:off x="6408092" y="3060107"/>
            <a:ext cx="5807596" cy="3390031"/>
          </a:xfrm>
          <a:prstGeom prst="rect">
            <a:avLst/>
          </a:prstGeom>
        </p:spPr>
      </p:pic>
      <p:pic>
        <p:nvPicPr>
          <p:cNvPr id="6" name="Picture 5">
            <a:extLst>
              <a:ext uri="{FF2B5EF4-FFF2-40B4-BE49-F238E27FC236}">
                <a16:creationId xmlns:a16="http://schemas.microsoft.com/office/drawing/2014/main" id="{8034D17C-6632-435C-8116-7190004BEB5E}"/>
              </a:ext>
            </a:extLst>
          </p:cNvPr>
          <p:cNvPicPr>
            <a:picLocks noChangeAspect="1"/>
          </p:cNvPicPr>
          <p:nvPr/>
        </p:nvPicPr>
        <p:blipFill>
          <a:blip r:embed="rId3"/>
          <a:stretch>
            <a:fillRect/>
          </a:stretch>
        </p:blipFill>
        <p:spPr>
          <a:xfrm>
            <a:off x="862520" y="3085383"/>
            <a:ext cx="5493637" cy="3390031"/>
          </a:xfrm>
          <a:prstGeom prst="rect">
            <a:avLst/>
          </a:prstGeom>
        </p:spPr>
      </p:pic>
    </p:spTree>
    <p:extLst>
      <p:ext uri="{BB962C8B-B14F-4D97-AF65-F5344CB8AC3E}">
        <p14:creationId xmlns:p14="http://schemas.microsoft.com/office/powerpoint/2010/main" val="420388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265945686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9270CD4B-2FEE-4BC9-9B12-797EBF0D8CF7}"/>
              </a:ext>
            </a:extLst>
          </p:cNvPr>
          <p:cNvPicPr>
            <a:picLocks noChangeAspect="1"/>
          </p:cNvPicPr>
          <p:nvPr/>
        </p:nvPicPr>
        <p:blipFill>
          <a:blip r:embed="rId2"/>
          <a:stretch>
            <a:fillRect/>
          </a:stretch>
        </p:blipFill>
        <p:spPr>
          <a:xfrm>
            <a:off x="6096000" y="3038764"/>
            <a:ext cx="6096000" cy="3427256"/>
          </a:xfrm>
          <a:prstGeom prst="rect">
            <a:avLst/>
          </a:prstGeom>
        </p:spPr>
      </p:pic>
      <p:pic>
        <p:nvPicPr>
          <p:cNvPr id="8" name="Picture 7">
            <a:extLst>
              <a:ext uri="{FF2B5EF4-FFF2-40B4-BE49-F238E27FC236}">
                <a16:creationId xmlns:a16="http://schemas.microsoft.com/office/drawing/2014/main" id="{CDFD42BE-935D-4880-8FE3-EDE495C993FE}"/>
              </a:ext>
            </a:extLst>
          </p:cNvPr>
          <p:cNvPicPr>
            <a:picLocks noChangeAspect="1"/>
          </p:cNvPicPr>
          <p:nvPr/>
        </p:nvPicPr>
        <p:blipFill>
          <a:blip r:embed="rId3"/>
          <a:stretch>
            <a:fillRect/>
          </a:stretch>
        </p:blipFill>
        <p:spPr>
          <a:xfrm>
            <a:off x="551397" y="3054584"/>
            <a:ext cx="5543546" cy="3420829"/>
          </a:xfrm>
          <a:prstGeom prst="rect">
            <a:avLst/>
          </a:prstGeom>
        </p:spPr>
      </p:pic>
    </p:spTree>
    <p:extLst>
      <p:ext uri="{BB962C8B-B14F-4D97-AF65-F5344CB8AC3E}">
        <p14:creationId xmlns:p14="http://schemas.microsoft.com/office/powerpoint/2010/main" val="1676207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3010293249"/>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B03E9E9E-8DC0-41BB-AFDF-7313E9C8D24F}"/>
              </a:ext>
            </a:extLst>
          </p:cNvPr>
          <p:cNvPicPr>
            <a:picLocks noChangeAspect="1"/>
          </p:cNvPicPr>
          <p:nvPr/>
        </p:nvPicPr>
        <p:blipFill>
          <a:blip r:embed="rId2"/>
          <a:stretch>
            <a:fillRect/>
          </a:stretch>
        </p:blipFill>
        <p:spPr>
          <a:xfrm>
            <a:off x="6096000" y="3015300"/>
            <a:ext cx="6096000" cy="3427256"/>
          </a:xfrm>
          <a:prstGeom prst="rect">
            <a:avLst/>
          </a:prstGeom>
        </p:spPr>
      </p:pic>
      <p:pic>
        <p:nvPicPr>
          <p:cNvPr id="6" name="Picture 5">
            <a:extLst>
              <a:ext uri="{FF2B5EF4-FFF2-40B4-BE49-F238E27FC236}">
                <a16:creationId xmlns:a16="http://schemas.microsoft.com/office/drawing/2014/main" id="{AE4B0722-27C9-42E6-AD6B-A1AABEA5F767}"/>
              </a:ext>
            </a:extLst>
          </p:cNvPr>
          <p:cNvPicPr>
            <a:picLocks noChangeAspect="1"/>
          </p:cNvPicPr>
          <p:nvPr/>
        </p:nvPicPr>
        <p:blipFill>
          <a:blip r:embed="rId3"/>
          <a:stretch>
            <a:fillRect/>
          </a:stretch>
        </p:blipFill>
        <p:spPr>
          <a:xfrm>
            <a:off x="487735" y="3015300"/>
            <a:ext cx="5607208" cy="3460114"/>
          </a:xfrm>
          <a:prstGeom prst="rect">
            <a:avLst/>
          </a:prstGeom>
        </p:spPr>
      </p:pic>
    </p:spTree>
    <p:extLst>
      <p:ext uri="{BB962C8B-B14F-4D97-AF65-F5344CB8AC3E}">
        <p14:creationId xmlns:p14="http://schemas.microsoft.com/office/powerpoint/2010/main" val="2516393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285848191"/>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7DCD5EBD-5209-4476-AF87-5C7B565394E2}"/>
              </a:ext>
            </a:extLst>
          </p:cNvPr>
          <p:cNvPicPr>
            <a:picLocks noChangeAspect="1"/>
          </p:cNvPicPr>
          <p:nvPr/>
        </p:nvPicPr>
        <p:blipFill>
          <a:blip r:embed="rId2"/>
          <a:stretch>
            <a:fillRect/>
          </a:stretch>
        </p:blipFill>
        <p:spPr>
          <a:xfrm>
            <a:off x="5087888" y="3055704"/>
            <a:ext cx="7104112" cy="3419710"/>
          </a:xfrm>
          <a:prstGeom prst="rect">
            <a:avLst/>
          </a:prstGeom>
        </p:spPr>
      </p:pic>
      <p:pic>
        <p:nvPicPr>
          <p:cNvPr id="5" name="Picture 4">
            <a:extLst>
              <a:ext uri="{FF2B5EF4-FFF2-40B4-BE49-F238E27FC236}">
                <a16:creationId xmlns:a16="http://schemas.microsoft.com/office/drawing/2014/main" id="{E96A11FB-2F6E-48B6-AAF6-7541297E807E}"/>
              </a:ext>
            </a:extLst>
          </p:cNvPr>
          <p:cNvPicPr>
            <a:picLocks noChangeAspect="1"/>
          </p:cNvPicPr>
          <p:nvPr/>
        </p:nvPicPr>
        <p:blipFill>
          <a:blip r:embed="rId3"/>
          <a:stretch>
            <a:fillRect/>
          </a:stretch>
        </p:blipFill>
        <p:spPr>
          <a:xfrm>
            <a:off x="35085" y="3429000"/>
            <a:ext cx="5034616" cy="2991080"/>
          </a:xfrm>
          <a:prstGeom prst="rect">
            <a:avLst/>
          </a:prstGeom>
        </p:spPr>
      </p:pic>
    </p:spTree>
    <p:extLst>
      <p:ext uri="{BB962C8B-B14F-4D97-AF65-F5344CB8AC3E}">
        <p14:creationId xmlns:p14="http://schemas.microsoft.com/office/powerpoint/2010/main" val="153073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333247282"/>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0859CE0D-F574-45A5-A649-B0D82BA7B069}"/>
              </a:ext>
            </a:extLst>
          </p:cNvPr>
          <p:cNvPicPr>
            <a:picLocks noChangeAspect="1"/>
          </p:cNvPicPr>
          <p:nvPr/>
        </p:nvPicPr>
        <p:blipFill>
          <a:blip r:embed="rId2"/>
          <a:stretch>
            <a:fillRect/>
          </a:stretch>
        </p:blipFill>
        <p:spPr>
          <a:xfrm>
            <a:off x="5087888" y="3055414"/>
            <a:ext cx="7104712" cy="3419999"/>
          </a:xfrm>
          <a:prstGeom prst="rect">
            <a:avLst/>
          </a:prstGeom>
        </p:spPr>
      </p:pic>
      <p:pic>
        <p:nvPicPr>
          <p:cNvPr id="6" name="Picture 5">
            <a:extLst>
              <a:ext uri="{FF2B5EF4-FFF2-40B4-BE49-F238E27FC236}">
                <a16:creationId xmlns:a16="http://schemas.microsoft.com/office/drawing/2014/main" id="{8E736C1B-F366-4CEA-81A4-672F6E216405}"/>
              </a:ext>
            </a:extLst>
          </p:cNvPr>
          <p:cNvPicPr>
            <a:picLocks noChangeAspect="1"/>
          </p:cNvPicPr>
          <p:nvPr/>
        </p:nvPicPr>
        <p:blipFill>
          <a:blip r:embed="rId3"/>
          <a:stretch>
            <a:fillRect/>
          </a:stretch>
        </p:blipFill>
        <p:spPr>
          <a:xfrm>
            <a:off x="100518" y="3429000"/>
            <a:ext cx="5031224" cy="2989065"/>
          </a:xfrm>
          <a:prstGeom prst="rect">
            <a:avLst/>
          </a:prstGeom>
        </p:spPr>
      </p:pic>
    </p:spTree>
    <p:extLst>
      <p:ext uri="{BB962C8B-B14F-4D97-AF65-F5344CB8AC3E}">
        <p14:creationId xmlns:p14="http://schemas.microsoft.com/office/powerpoint/2010/main" val="3919661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841961455"/>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D93CD32D-F4A6-4F63-BD92-49B083653CB7}"/>
              </a:ext>
            </a:extLst>
          </p:cNvPr>
          <p:cNvPicPr>
            <a:picLocks noChangeAspect="1"/>
          </p:cNvPicPr>
          <p:nvPr/>
        </p:nvPicPr>
        <p:blipFill>
          <a:blip r:embed="rId2"/>
          <a:stretch>
            <a:fillRect/>
          </a:stretch>
        </p:blipFill>
        <p:spPr>
          <a:xfrm>
            <a:off x="5087888" y="3053202"/>
            <a:ext cx="7104112" cy="3419710"/>
          </a:xfrm>
          <a:prstGeom prst="rect">
            <a:avLst/>
          </a:prstGeom>
        </p:spPr>
      </p:pic>
      <p:pic>
        <p:nvPicPr>
          <p:cNvPr id="5" name="Picture 4">
            <a:extLst>
              <a:ext uri="{FF2B5EF4-FFF2-40B4-BE49-F238E27FC236}">
                <a16:creationId xmlns:a16="http://schemas.microsoft.com/office/drawing/2014/main" id="{09549C09-4B30-405D-9E39-3E5F0990615D}"/>
              </a:ext>
            </a:extLst>
          </p:cNvPr>
          <p:cNvPicPr>
            <a:picLocks noChangeAspect="1"/>
          </p:cNvPicPr>
          <p:nvPr/>
        </p:nvPicPr>
        <p:blipFill>
          <a:blip r:embed="rId3"/>
          <a:stretch>
            <a:fillRect/>
          </a:stretch>
        </p:blipFill>
        <p:spPr>
          <a:xfrm>
            <a:off x="217262" y="3573016"/>
            <a:ext cx="4870626" cy="2893653"/>
          </a:xfrm>
          <a:prstGeom prst="rect">
            <a:avLst/>
          </a:prstGeom>
        </p:spPr>
      </p:pic>
    </p:spTree>
    <p:extLst>
      <p:ext uri="{BB962C8B-B14F-4D97-AF65-F5344CB8AC3E}">
        <p14:creationId xmlns:p14="http://schemas.microsoft.com/office/powerpoint/2010/main" val="107645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6459F-ADBC-4831-8449-07F6A9600BF0}"/>
              </a:ext>
            </a:extLst>
          </p:cNvPr>
          <p:cNvSpPr>
            <a:spLocks noGrp="1"/>
          </p:cNvSpPr>
          <p:nvPr>
            <p:ph type="title"/>
          </p:nvPr>
        </p:nvSpPr>
        <p:spPr/>
        <p:txBody>
          <a:bodyPr/>
          <a:lstStyle/>
          <a:p>
            <a:r>
              <a:rPr lang="en-US" dirty="0"/>
              <a:t>Analysis with TXOP+L_LENGTH constraint: Observations</a:t>
            </a:r>
          </a:p>
        </p:txBody>
      </p:sp>
      <p:sp>
        <p:nvSpPr>
          <p:cNvPr id="3" name="Content Placeholder 2">
            <a:extLst>
              <a:ext uri="{FF2B5EF4-FFF2-40B4-BE49-F238E27FC236}">
                <a16:creationId xmlns:a16="http://schemas.microsoft.com/office/drawing/2014/main" id="{2E0F3817-BBDD-4F70-9FA6-9C3EAEAC497B}"/>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sz="2000" dirty="0"/>
              <a:t>For report TB-PPDU (MCS=4, </a:t>
            </a:r>
            <a:r>
              <a:rPr lang="en-US" sz="2000" dirty="0" err="1"/>
              <a:t>Nss</a:t>
            </a:r>
            <a:r>
              <a:rPr lang="en-US" sz="2000" dirty="0"/>
              <a:t>=1): a single MU sounding sequence cannot support 16 STAs if Nc&gt;1</a:t>
            </a:r>
          </a:p>
          <a:p>
            <a:pPr>
              <a:buFont typeface="Arial" panose="020B0604020202020204" pitchFamily="34" charset="0"/>
              <a:buChar char="•"/>
            </a:pPr>
            <a:r>
              <a:rPr lang="en-US" sz="2000" dirty="0"/>
              <a:t>For report TB-PPDU (MCS=6, </a:t>
            </a:r>
            <a:r>
              <a:rPr lang="en-US" sz="2000" dirty="0" err="1"/>
              <a:t>Nss</a:t>
            </a:r>
            <a:r>
              <a:rPr lang="en-US" sz="2000" dirty="0"/>
              <a:t>=2): a single MU sounding sequence can support 16 STAs even for Nc=4</a:t>
            </a:r>
          </a:p>
          <a:p>
            <a:pPr>
              <a:buFont typeface="Arial" panose="020B0604020202020204" pitchFamily="34" charset="0"/>
              <a:buChar char="•"/>
            </a:pPr>
            <a:r>
              <a:rPr lang="en-US" sz="2000" dirty="0">
                <a:solidFill>
                  <a:srgbClr val="FF0000"/>
                </a:solidFill>
              </a:rPr>
              <a:t>All STAs may not be able to support high MCS and </a:t>
            </a:r>
            <a:r>
              <a:rPr lang="en-US" sz="2000" dirty="0" err="1">
                <a:solidFill>
                  <a:srgbClr val="FF0000"/>
                </a:solidFill>
              </a:rPr>
              <a:t>Nss</a:t>
            </a:r>
            <a:r>
              <a:rPr lang="en-US" sz="2000" dirty="0">
                <a:solidFill>
                  <a:srgbClr val="FF0000"/>
                </a:solidFill>
              </a:rPr>
              <a:t>. When multiplexed in a TB-PPDU, the padding to satisfy the worst STA will likely make the final PPDU length and TXOP longer</a:t>
            </a:r>
          </a:p>
          <a:p>
            <a:pPr lvl="1">
              <a:buFont typeface="Arial" panose="020B0604020202020204" pitchFamily="34" charset="0"/>
              <a:buChar char="•"/>
            </a:pPr>
            <a:r>
              <a:rPr lang="en-US" sz="1600" dirty="0">
                <a:solidFill>
                  <a:schemeClr val="tx1"/>
                </a:solidFill>
              </a:rPr>
              <a:t>Rx/Tx MCS/</a:t>
            </a:r>
            <a:r>
              <a:rPr lang="en-US" sz="1600" dirty="0" err="1">
                <a:solidFill>
                  <a:schemeClr val="tx1"/>
                </a:solidFill>
              </a:rPr>
              <a:t>Nss</a:t>
            </a:r>
            <a:r>
              <a:rPr lang="en-US" sz="1600" dirty="0">
                <a:solidFill>
                  <a:schemeClr val="tx1"/>
                </a:solidFill>
              </a:rPr>
              <a:t> and Nc are separate capabilities of an HE-STA</a:t>
            </a:r>
          </a:p>
          <a:p>
            <a:endParaRPr lang="en-US" dirty="0"/>
          </a:p>
        </p:txBody>
      </p:sp>
      <p:sp>
        <p:nvSpPr>
          <p:cNvPr id="4" name="Slide Number Placeholder 3">
            <a:extLst>
              <a:ext uri="{FF2B5EF4-FFF2-40B4-BE49-F238E27FC236}">
                <a16:creationId xmlns:a16="http://schemas.microsoft.com/office/drawing/2014/main" id="{EAA2E6B9-77C9-42AE-8148-125943501E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7433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16 SS Feedback Overhead Reduction</a:t>
            </a:r>
          </a:p>
        </p:txBody>
      </p:sp>
      <p:sp>
        <p:nvSpPr>
          <p:cNvPr id="3" name="Content Placeholder 2"/>
          <p:cNvSpPr>
            <a:spLocks noGrp="1"/>
          </p:cNvSpPr>
          <p:nvPr>
            <p:ph idx="1"/>
          </p:nvPr>
        </p:nvSpPr>
        <p:spPr>
          <a:xfrm>
            <a:off x="205081" y="1597286"/>
            <a:ext cx="11881320" cy="5260714"/>
          </a:xfrm>
        </p:spPr>
        <p:txBody>
          <a:bodyPr/>
          <a:lstStyle/>
          <a:p>
            <a:pPr marL="742950" lvl="2" indent="-342900" algn="just">
              <a:buFont typeface="Arial" panose="020B0604020202020204" pitchFamily="34" charset="0"/>
              <a:buChar char="•"/>
            </a:pPr>
            <a:r>
              <a:rPr lang="en-US" sz="2400" dirty="0"/>
              <a:t>These analysis show that some new design may be needed to support 16 SS training</a:t>
            </a:r>
          </a:p>
          <a:p>
            <a:pPr marL="742950" lvl="2" indent="-342900" algn="just">
              <a:buFontTx/>
              <a:buChar char="•"/>
            </a:pPr>
            <a:r>
              <a:rPr lang="en-US" sz="2400" dirty="0"/>
              <a:t>Feedback overhead reduction techniques discussed in [3] include:</a:t>
            </a:r>
          </a:p>
          <a:p>
            <a:pPr marL="1200150" lvl="3" indent="-342900" algn="just">
              <a:buFontTx/>
              <a:buChar char="•"/>
            </a:pPr>
            <a:r>
              <a:rPr lang="el-GR" sz="2000" dirty="0"/>
              <a:t>ϕ </a:t>
            </a:r>
            <a:r>
              <a:rPr lang="en-US" sz="2000" dirty="0"/>
              <a:t>only feedback as defined in 802.11ah</a:t>
            </a:r>
          </a:p>
          <a:p>
            <a:pPr marL="1200150" lvl="3" indent="-342900" algn="just">
              <a:buFontTx/>
              <a:buChar char="•"/>
            </a:pPr>
            <a:r>
              <a:rPr lang="en-US" sz="2000" dirty="0"/>
              <a:t>Time domain channel feedback as defined in 802.11ad/ay</a:t>
            </a:r>
          </a:p>
          <a:p>
            <a:pPr marL="1200150" lvl="3" indent="-342900" algn="just">
              <a:buFontTx/>
              <a:buChar char="•"/>
            </a:pPr>
            <a:r>
              <a:rPr lang="en-US" sz="2000" dirty="0"/>
              <a:t>Differential Givens rotation: Feed back time or frequency difference in Given’s Rotation angles</a:t>
            </a:r>
          </a:p>
          <a:p>
            <a:pPr marL="1200150" lvl="3" indent="-342900" algn="just">
              <a:buFontTx/>
              <a:buChar char="•"/>
            </a:pPr>
            <a:r>
              <a:rPr lang="en-US" sz="2000" dirty="0"/>
              <a:t>Variable Angle Quantization: Use different quantization levels for different Given’s rotation angles (</a:t>
            </a:r>
            <a:r>
              <a:rPr lang="en-US" sz="2000" dirty="0" err="1"/>
              <a:t>ϕi</a:t>
            </a:r>
            <a:r>
              <a:rPr lang="en-US" sz="2000" dirty="0"/>
              <a:t>, </a:t>
            </a:r>
            <a:r>
              <a:rPr lang="en-US" sz="2000" dirty="0" err="1"/>
              <a:t>ψi</a:t>
            </a:r>
            <a:r>
              <a:rPr lang="en-US" sz="2000" dirty="0"/>
              <a:t>).</a:t>
            </a:r>
          </a:p>
          <a:p>
            <a:pPr marL="1200150" lvl="3" indent="-342900" algn="just">
              <a:buFontTx/>
              <a:buChar char="•"/>
            </a:pPr>
            <a:r>
              <a:rPr lang="en-US" sz="2000" dirty="0"/>
              <a:t>Multi-component Feedback: splits feedback into multiple components [4][5]</a:t>
            </a:r>
          </a:p>
          <a:p>
            <a:pPr marL="1200150" lvl="3" indent="-342900" algn="just">
              <a:buFontTx/>
              <a:buChar char="•"/>
            </a:pPr>
            <a:r>
              <a:rPr lang="en-US" sz="2000" dirty="0"/>
              <a:t>Codebook based Feedback: Feed back codeword from a well designed codebook [6]</a:t>
            </a:r>
          </a:p>
          <a:p>
            <a:pPr marL="1200150" lvl="3" indent="-342900" algn="just">
              <a:buFontTx/>
              <a:buChar char="•"/>
            </a:pPr>
            <a:r>
              <a:rPr lang="en-US" sz="2000" dirty="0"/>
              <a:t>Two way channel training [7]</a:t>
            </a:r>
          </a:p>
          <a:p>
            <a:pPr marL="1200150" lvl="3" indent="-342900" algn="just">
              <a:buFontTx/>
              <a:buChar char="•"/>
            </a:pPr>
            <a:r>
              <a:rPr lang="en-US" sz="2000" dirty="0"/>
              <a:t>Implicit Feedback: </a:t>
            </a:r>
            <a:r>
              <a:rPr lang="en-US" sz="2000" dirty="0" err="1"/>
              <a:t>Bfer</a:t>
            </a:r>
            <a:r>
              <a:rPr lang="en-US" sz="2000" dirty="0"/>
              <a:t> solicits packets suitable for channel estimation in the reverse direction [7]</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56721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FCD3-FC58-4B86-8941-4378776A2C65}"/>
              </a:ext>
            </a:extLst>
          </p:cNvPr>
          <p:cNvSpPr>
            <a:spLocks noGrp="1"/>
          </p:cNvSpPr>
          <p:nvPr>
            <p:ph type="title"/>
          </p:nvPr>
        </p:nvSpPr>
        <p:spPr/>
        <p:txBody>
          <a:bodyPr/>
          <a:lstStyle/>
          <a:p>
            <a:r>
              <a:rPr lang="en-US" dirty="0"/>
              <a:t>Overhead Reduction Techniques</a:t>
            </a:r>
          </a:p>
        </p:txBody>
      </p:sp>
      <p:sp>
        <p:nvSpPr>
          <p:cNvPr id="4" name="Slide Number Placeholder 3">
            <a:extLst>
              <a:ext uri="{FF2B5EF4-FFF2-40B4-BE49-F238E27FC236}">
                <a16:creationId xmlns:a16="http://schemas.microsoft.com/office/drawing/2014/main" id="{F9988F07-91D0-41C1-BD10-0C49A609FAD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pPr algn="l" fontAlgn="b"/>
                          <a14:m>
                            <m:oMath xmlns:m="http://schemas.openxmlformats.org/officeDocument/2006/math">
                              <m:r>
                                <a:rPr lang="zh-CN" altLang="en-US" b="0" i="1" smtClean="0">
                                  <a:latin typeface="Cambria Math" panose="02040503050406030204" pitchFamily="18" charset="0"/>
                                  <a:sym typeface="Times New Roman" panose="02020603050405020304" pitchFamily="18" charset="0"/>
                                </a:rPr>
                                <m:t>𝜙</m:t>
                              </m:r>
                            </m:oMath>
                          </a14:m>
                          <a:r>
                            <a:rPr lang="en-US" sz="1800" b="0" i="0" u="none" strike="noStrike" dirty="0">
                              <a:solidFill>
                                <a:srgbClr val="000000"/>
                              </a:solidFill>
                              <a:effectLst/>
                              <a:latin typeface="Calibri" panose="020F0502020204030204" pitchFamily="34" charset="0"/>
                            </a:rPr>
                            <a:t> only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Choice>
        <mc:Fallback xmlns="">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endParaRPr lang="en-US"/>
                        </a:p>
                      </a:txBody>
                      <a:tcPr marL="7620" marR="7620" marT="7620" marB="0" anchor="b">
                        <a:blipFill>
                          <a:blip r:embed="rId2"/>
                          <a:stretch>
                            <a:fillRect l="-21663" t="-136620" r="-282932" b="-895775"/>
                          </a:stretch>
                        </a:blipFill>
                      </a:tcPr>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Fallback>
      </mc:AlternateContent>
    </p:spTree>
    <p:extLst>
      <p:ext uri="{BB962C8B-B14F-4D97-AF65-F5344CB8AC3E}">
        <p14:creationId xmlns:p14="http://schemas.microsoft.com/office/powerpoint/2010/main" val="1271880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55E4-9F85-4B1C-8636-BD517C84D2A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A67E239B-2613-47BC-9EDA-EB290B866013}"/>
              </a:ext>
            </a:extLst>
          </p:cNvPr>
          <p:cNvSpPr>
            <a:spLocks noGrp="1"/>
          </p:cNvSpPr>
          <p:nvPr>
            <p:ph idx="1"/>
          </p:nvPr>
        </p:nvSpPr>
        <p:spPr/>
        <p:txBody>
          <a:bodyPr/>
          <a:lstStyle/>
          <a:p>
            <a:pPr>
              <a:buFont typeface="Arial" panose="020B0604020202020204" pitchFamily="34" charset="0"/>
              <a:buChar char="•"/>
            </a:pPr>
            <a:r>
              <a:rPr lang="en-US" dirty="0"/>
              <a:t>In this contribution, we have performed an overhead analysis that extends 802.11ax sounding feedback to support up to 16 spatial stream training.</a:t>
            </a:r>
          </a:p>
          <a:p>
            <a:pPr lvl="1">
              <a:buFont typeface="Arial" panose="020B0604020202020204" pitchFamily="34" charset="0"/>
              <a:buChar char="•"/>
            </a:pPr>
            <a:r>
              <a:rPr lang="en-US" dirty="0"/>
              <a:t>We identified several cases where 11ax sounding and feedback can not support 16 spatial streams.</a:t>
            </a:r>
          </a:p>
          <a:p>
            <a:pPr lvl="1">
              <a:buFont typeface="Arial" panose="020B0604020202020204" pitchFamily="34" charset="0"/>
              <a:buChar char="•"/>
            </a:pPr>
            <a:r>
              <a:rPr lang="en-US" dirty="0"/>
              <a:t>A sounding sequence may not be able to support 16 </a:t>
            </a:r>
            <a:r>
              <a:rPr lang="en-US" dirty="0" err="1"/>
              <a:t>STAs’</a:t>
            </a:r>
            <a:r>
              <a:rPr lang="en-US" dirty="0"/>
              <a:t> feedback with conservative MCS/</a:t>
            </a:r>
            <a:r>
              <a:rPr lang="en-US" dirty="0" err="1"/>
              <a:t>Nss</a:t>
            </a:r>
            <a:r>
              <a:rPr lang="en-US" dirty="0"/>
              <a:t>.</a:t>
            </a:r>
          </a:p>
          <a:p>
            <a:pPr>
              <a:buFont typeface="Arial" panose="020B0604020202020204" pitchFamily="34" charset="0"/>
              <a:buChar char="•"/>
            </a:pPr>
            <a:r>
              <a:rPr lang="en-US" dirty="0"/>
              <a:t>New designs may be needed to support 16 SS training in 802.11be</a:t>
            </a:r>
          </a:p>
          <a:p>
            <a:pPr lvl="1">
              <a:buFont typeface="Arial" panose="020B0604020202020204" pitchFamily="34" charset="0"/>
              <a:buChar char="•"/>
            </a:pPr>
            <a:r>
              <a:rPr lang="en-US" dirty="0"/>
              <a:t>Feedback overhead reduction methods [3] should be discussed </a:t>
            </a:r>
          </a:p>
        </p:txBody>
      </p:sp>
      <p:sp>
        <p:nvSpPr>
          <p:cNvPr id="4" name="Slide Number Placeholder 3">
            <a:extLst>
              <a:ext uri="{FF2B5EF4-FFF2-40B4-BE49-F238E27FC236}">
                <a16:creationId xmlns:a16="http://schemas.microsoft.com/office/drawing/2014/main" id="{05234444-48E2-40B2-8EC8-9657DA4AC13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04624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45793"/>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In this contribution, we provide an overhead analysis for sounding/feedback for 16 spatial streams using 802.11ax protocols and discuss the need for feedback overhead reduction for 16 Spatial Stream MIMO and Multi-AP coordination in 802.11be. </a:t>
            </a:r>
            <a:endParaRPr lang="en-GB" sz="2800" kern="0" dirty="0"/>
          </a:p>
        </p:txBody>
      </p:sp>
    </p:spTree>
    <p:extLst>
      <p:ext uri="{BB962C8B-B14F-4D97-AF65-F5344CB8AC3E}">
        <p14:creationId xmlns:p14="http://schemas.microsoft.com/office/powerpoint/2010/main" val="3800146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mj-lt"/>
              <a:buAutoNum type="arabicPeriod"/>
            </a:pPr>
            <a:r>
              <a:rPr lang="en-US" sz="1600" dirty="0"/>
              <a:t>11-19/244r0 EHT PAR document, Michael Montemurro (BlackBerry)</a:t>
            </a:r>
          </a:p>
          <a:p>
            <a:pPr marL="457200" indent="-457200" algn="just">
              <a:buFont typeface="+mj-lt"/>
              <a:buAutoNum type="arabicPeriod"/>
            </a:pPr>
            <a:r>
              <a:rPr lang="en-US" sz="1600" dirty="0"/>
              <a:t>IEEE 802.11-18/0818r3, 16 Spatial Stream Support in Next Generation WLAN, Sameer </a:t>
            </a:r>
            <a:r>
              <a:rPr lang="en-US" sz="1600" dirty="0" err="1"/>
              <a:t>Vermani</a:t>
            </a:r>
            <a:r>
              <a:rPr lang="en-US" sz="1600" dirty="0"/>
              <a:t> (Qualcomm)</a:t>
            </a:r>
          </a:p>
          <a:p>
            <a:pPr marL="457200" indent="-457200" algn="just">
              <a:buFont typeface="+mj-lt"/>
              <a:buAutoNum type="arabicPeriod"/>
            </a:pPr>
            <a:r>
              <a:rPr lang="en-US" sz="1600" dirty="0"/>
              <a:t>IEEE 802.11-19/0391r0, Feedback Overhead Reduction in 802.11be, </a:t>
            </a:r>
            <a:r>
              <a:rPr lang="en-US" sz="1600" dirty="0" err="1"/>
              <a:t>Kome</a:t>
            </a:r>
            <a:r>
              <a:rPr lang="en-US" sz="1600" dirty="0"/>
              <a:t> Oteri (</a:t>
            </a:r>
            <a:r>
              <a:rPr lang="en-US" sz="1600" dirty="0" err="1"/>
              <a:t>InterDigital</a:t>
            </a:r>
            <a:r>
              <a:rPr lang="en-US" sz="1600" dirty="0"/>
              <a:t>)</a:t>
            </a:r>
          </a:p>
          <a:p>
            <a:pPr marL="457200" indent="-457200" algn="just">
              <a:buFont typeface="+mj-lt"/>
              <a:buAutoNum type="arabicPeriod"/>
            </a:pPr>
            <a:r>
              <a:rPr lang="en-GB" sz="1600" dirty="0"/>
              <a:t>IEEE 802.11-18/1184r1, EHT discussions on throughput enhancement, </a:t>
            </a:r>
            <a:r>
              <a:rPr lang="en-GB" sz="1600" dirty="0" err="1"/>
              <a:t>Tianyu</a:t>
            </a:r>
            <a:r>
              <a:rPr lang="en-GB" sz="1600" dirty="0"/>
              <a:t> Wu (Samsung) </a:t>
            </a:r>
          </a:p>
          <a:p>
            <a:pPr marL="457200" indent="-457200" algn="just">
              <a:buFont typeface="+mj-lt"/>
              <a:buAutoNum type="arabicPeriod"/>
            </a:pPr>
            <a:r>
              <a:rPr lang="en-US" sz="1600" dirty="0" err="1"/>
              <a:t>Chaiman</a:t>
            </a:r>
            <a:r>
              <a:rPr lang="en-US" sz="1600" dirty="0"/>
              <a:t> Lim; </a:t>
            </a:r>
            <a:r>
              <a:rPr lang="en-US" sz="1600" dirty="0" err="1"/>
              <a:t>Taesang</a:t>
            </a:r>
            <a:r>
              <a:rPr lang="en-US" sz="1600" dirty="0"/>
              <a:t> </a:t>
            </a:r>
            <a:r>
              <a:rPr lang="en-US" sz="1600" dirty="0" err="1"/>
              <a:t>Yoo</a:t>
            </a:r>
            <a:r>
              <a:rPr lang="en-US" sz="1600" dirty="0"/>
              <a:t>; </a:t>
            </a:r>
            <a:r>
              <a:rPr lang="en-US" sz="1600" dirty="0" err="1"/>
              <a:t>Clerckx</a:t>
            </a:r>
            <a:r>
              <a:rPr lang="en-US" sz="1600" dirty="0"/>
              <a:t>, B.; </a:t>
            </a:r>
            <a:r>
              <a:rPr lang="en-US" sz="1600" dirty="0" err="1"/>
              <a:t>Byungju</a:t>
            </a:r>
            <a:r>
              <a:rPr lang="en-US" sz="1600" dirty="0"/>
              <a:t> Lee; </a:t>
            </a:r>
            <a:r>
              <a:rPr lang="en-US" sz="1600" dirty="0" err="1"/>
              <a:t>Byonghyo</a:t>
            </a:r>
            <a:r>
              <a:rPr lang="en-US" sz="1600" dirty="0"/>
              <a:t> Shim, "Recent trend of multiuser MIMO in LTE-advanced," in Communications Magazine, IEEE , vol.51, no.3, pp.127-135, March 2013</a:t>
            </a:r>
          </a:p>
          <a:p>
            <a:pPr marL="457200" indent="-457200" algn="just">
              <a:buFont typeface="+mj-lt"/>
              <a:buAutoNum type="arabicPeriod"/>
            </a:pPr>
            <a:r>
              <a:rPr lang="en-US" sz="1600" dirty="0"/>
              <a:t>Love, D.J.; Heath, R.W.; Lau, V.K.N.; </a:t>
            </a:r>
            <a:r>
              <a:rPr lang="en-US" sz="1600" dirty="0" err="1"/>
              <a:t>Gesbert</a:t>
            </a:r>
            <a:r>
              <a:rPr lang="en-US" sz="1600" dirty="0"/>
              <a:t>, D.; Rao, B.D.; Andrews, M., "An overview of limited feedback in wireless communication systems," in Selected Areas in Communications, IEEE Journal on , vol.26, no.8, pp.1341-1365, October 2008.</a:t>
            </a:r>
          </a:p>
          <a:p>
            <a:pPr marL="457200" indent="-457200" algn="just">
              <a:buFont typeface="+mj-lt"/>
              <a:buAutoNum type="arabicPeriod"/>
            </a:pPr>
            <a:r>
              <a:rPr lang="en-US" sz="1600" dirty="0"/>
              <a:t>L. P. Withers, R. M. Taylor and D. M. </a:t>
            </a:r>
            <a:r>
              <a:rPr lang="en-US" sz="1600" dirty="0" err="1"/>
              <a:t>Warme</a:t>
            </a:r>
            <a:r>
              <a:rPr lang="en-US" sz="1600" dirty="0"/>
              <a:t>, "Echo-MIMO: a two-way channel training method for matched cooperative beamforming," IEEE Trans. Signal Process., vol. 56, no. 9, pp. 4419-4432, Sep. 2008.</a:t>
            </a:r>
          </a:p>
          <a:p>
            <a:pPr marL="457200" indent="-457200" algn="just">
              <a:buFont typeface="+mj-lt"/>
              <a:buAutoNum type="arabicPeriod"/>
            </a:pPr>
            <a:r>
              <a:rPr lang="en-GB" sz="1600" dirty="0"/>
              <a:t>IEEE 802.11-18/1191r0, MU sounding improvements, Sigurd </a:t>
            </a:r>
            <a:r>
              <a:rPr lang="en-GB" sz="1600" dirty="0" err="1"/>
              <a:t>Schelstraete</a:t>
            </a:r>
            <a:r>
              <a:rPr lang="en-GB" sz="1600" dirty="0"/>
              <a:t> (</a:t>
            </a:r>
            <a:r>
              <a:rPr lang="en-GB" sz="1600" dirty="0" err="1"/>
              <a:t>Quantenna</a:t>
            </a:r>
            <a:r>
              <a:rPr lang="en-GB" sz="1600" dirty="0"/>
              <a:t>)</a:t>
            </a:r>
          </a:p>
          <a:p>
            <a:pPr marL="457200" indent="-457200" algn="just">
              <a:buFont typeface="+mj-lt"/>
              <a:buAutoNum type="arabicPeriod"/>
            </a:pPr>
            <a:r>
              <a:rPr lang="en-GB" sz="1600" dirty="0"/>
              <a:t>IEEE P802.11ax™/D4.0, February 2019, (amendment to IEEE P802.11REVmd/D2.0)</a:t>
            </a:r>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dirty="0"/>
          </a:p>
        </p:txBody>
      </p:sp>
    </p:spTree>
    <p:extLst>
      <p:ext uri="{BB962C8B-B14F-4D97-AF65-F5344CB8AC3E}">
        <p14:creationId xmlns:p14="http://schemas.microsoft.com/office/powerpoint/2010/main" val="3561640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Appendix: Givens Decomposition and 16 ss Support</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Arial" panose="020B0604020202020204" pitchFamily="34" charset="0"/>
              <a:buChar char="•"/>
            </a:pPr>
            <a:r>
              <a:rPr lang="en-US" sz="1600" dirty="0"/>
              <a:t>Givens Rotation and extension to 16 SS. Assuming a Nr x Nc complex matrix V, then it can be compressed with D and G matrices</a:t>
            </a:r>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r>
              <a:rPr lang="en-US" sz="1600" dirty="0"/>
              <a:t>Exemplary extension to 16 ss:</a:t>
            </a: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dirty="0"/>
          </a:p>
        </p:txBody>
      </p:sp>
      <p:pic>
        <p:nvPicPr>
          <p:cNvPr id="8" name="Picture 7" descr="cid:image004.png@01D4FE99.E9A1BF50">
            <a:extLst>
              <a:ext uri="{FF2B5EF4-FFF2-40B4-BE49-F238E27FC236}">
                <a16:creationId xmlns:a16="http://schemas.microsoft.com/office/drawing/2014/main" id="{2264E503-7EE7-4ED3-9E83-1D73D2DE114F}"/>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31704" y="2204864"/>
            <a:ext cx="5184576" cy="1137220"/>
          </a:xfrm>
          <a:prstGeom prst="rect">
            <a:avLst/>
          </a:prstGeom>
          <a:noFill/>
          <a:ln>
            <a:noFill/>
          </a:ln>
        </p:spPr>
      </p:pic>
      <p:graphicFrame>
        <p:nvGraphicFramePr>
          <p:cNvPr id="4" name="Table 3">
            <a:extLst>
              <a:ext uri="{FF2B5EF4-FFF2-40B4-BE49-F238E27FC236}">
                <a16:creationId xmlns:a16="http://schemas.microsoft.com/office/drawing/2014/main" id="{F4843DBE-29C0-4EA0-AF78-BDBF62B58981}"/>
              </a:ext>
            </a:extLst>
          </p:cNvPr>
          <p:cNvGraphicFramePr>
            <a:graphicFrameLocks noGrp="1"/>
          </p:cNvGraphicFramePr>
          <p:nvPr>
            <p:extLst>
              <p:ext uri="{D42A27DB-BD31-4B8C-83A1-F6EECF244321}">
                <p14:modId xmlns:p14="http://schemas.microsoft.com/office/powerpoint/2010/main" val="89899796"/>
              </p:ext>
            </p:extLst>
          </p:nvPr>
        </p:nvGraphicFramePr>
        <p:xfrm>
          <a:off x="4875742" y="3924203"/>
          <a:ext cx="2438400" cy="1905000"/>
        </p:xfrm>
        <a:graphic>
          <a:graphicData uri="http://schemas.openxmlformats.org/drawingml/2006/table">
            <a:tbl>
              <a:tblPr>
                <a:tableStyleId>{C4B1156A-380E-4F78-BDF5-A606A8083BF9}</a:tableStyleId>
              </a:tblPr>
              <a:tblGrid>
                <a:gridCol w="609600">
                  <a:extLst>
                    <a:ext uri="{9D8B030D-6E8A-4147-A177-3AD203B41FA5}">
                      <a16:colId xmlns:a16="http://schemas.microsoft.com/office/drawing/2014/main" val="3526703272"/>
                    </a:ext>
                  </a:extLst>
                </a:gridCol>
                <a:gridCol w="609600">
                  <a:extLst>
                    <a:ext uri="{9D8B030D-6E8A-4147-A177-3AD203B41FA5}">
                      <a16:colId xmlns:a16="http://schemas.microsoft.com/office/drawing/2014/main" val="2494306347"/>
                    </a:ext>
                  </a:extLst>
                </a:gridCol>
                <a:gridCol w="609600">
                  <a:extLst>
                    <a:ext uri="{9D8B030D-6E8A-4147-A177-3AD203B41FA5}">
                      <a16:colId xmlns:a16="http://schemas.microsoft.com/office/drawing/2014/main" val="3055281132"/>
                    </a:ext>
                  </a:extLst>
                </a:gridCol>
                <a:gridCol w="609600">
                  <a:extLst>
                    <a:ext uri="{9D8B030D-6E8A-4147-A177-3AD203B41FA5}">
                      <a16:colId xmlns:a16="http://schemas.microsoft.com/office/drawing/2014/main" val="1555220779"/>
                    </a:ext>
                  </a:extLst>
                </a:gridCol>
              </a:tblGrid>
              <a:tr h="190500">
                <a:tc>
                  <a:txBody>
                    <a:bodyPr/>
                    <a:lstStyle/>
                    <a:p>
                      <a:pPr algn="ctr" fontAlgn="b"/>
                      <a:r>
                        <a:rPr lang="en-US" sz="1100" u="none" strike="noStrike">
                          <a:solidFill>
                            <a:schemeClr val="tx1"/>
                          </a:solidFill>
                          <a:effectLst/>
                        </a:rPr>
                        <a:t>Nr</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Nc</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 Phi</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 Psi</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6959764"/>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049099"/>
                  </a:ext>
                </a:extLst>
              </a:tr>
              <a:tr h="190500">
                <a:tc>
                  <a:txBody>
                    <a:bodyPr/>
                    <a:lstStyle/>
                    <a:p>
                      <a:pPr algn="ctr" rtl="0" fontAlgn="b"/>
                      <a:r>
                        <a:rPr lang="en-US" sz="1100" u="none" strike="noStrike" dirty="0">
                          <a:solidFill>
                            <a:schemeClr val="tx1"/>
                          </a:solidFill>
                          <a:effectLst/>
                        </a:rPr>
                        <a:t>8</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5384552"/>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4</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6589477"/>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5173126"/>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47554665"/>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59885203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54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54</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419250575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96724170"/>
                  </a:ext>
                </a:extLst>
              </a:tr>
              <a:tr h="190500">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120</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120</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064151701"/>
                  </a:ext>
                </a:extLst>
              </a:tr>
            </a:tbl>
          </a:graphicData>
        </a:graphic>
      </p:graphicFrame>
    </p:spTree>
    <p:extLst>
      <p:ext uri="{BB962C8B-B14F-4D97-AF65-F5344CB8AC3E}">
        <p14:creationId xmlns:p14="http://schemas.microsoft.com/office/powerpoint/2010/main" val="406863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451441"/>
            <a:ext cx="7770813" cy="1065213"/>
          </a:xfrm>
        </p:spPr>
        <p:txBody>
          <a:bodyPr/>
          <a:lstStyle/>
          <a:p>
            <a:r>
              <a:rPr lang="en-US" dirty="0"/>
              <a:t>Introduction</a:t>
            </a:r>
          </a:p>
        </p:txBody>
      </p:sp>
      <p:sp>
        <p:nvSpPr>
          <p:cNvPr id="3" name="Content Placeholder 2"/>
          <p:cNvSpPr>
            <a:spLocks noGrp="1"/>
          </p:cNvSpPr>
          <p:nvPr>
            <p:ph idx="1"/>
          </p:nvPr>
        </p:nvSpPr>
        <p:spPr>
          <a:xfrm>
            <a:off x="929216" y="1332012"/>
            <a:ext cx="10460567" cy="4833292"/>
          </a:xfrm>
        </p:spPr>
        <p:txBody>
          <a:bodyPr/>
          <a:lstStyle/>
          <a:p>
            <a:pPr marL="342900" lvl="1" indent="-342900" algn="just">
              <a:buFontTx/>
              <a:buChar char="•"/>
            </a:pPr>
            <a:r>
              <a:rPr lang="en-US" altLang="zh-CN" b="1" dirty="0">
                <a:sym typeface="Times New Roman" panose="02020603050405020304" pitchFamily="18" charset="0"/>
              </a:rPr>
              <a:t>16 spatial stream MIMO has been discussed as a possible feature for 802.11be [1].</a:t>
            </a:r>
          </a:p>
          <a:p>
            <a:pPr marL="742950" lvl="2" indent="-342900" algn="just">
              <a:buFontTx/>
              <a:buChar char="•"/>
            </a:pPr>
            <a:r>
              <a:rPr lang="en-US" altLang="zh-CN" sz="2000" dirty="0">
                <a:sym typeface="Times New Roman" panose="02020603050405020304" pitchFamily="18" charset="0"/>
              </a:rPr>
              <a:t>Preliminary simulation results show performance benefits in increasing the number of spatial streams [2].</a:t>
            </a:r>
          </a:p>
          <a:p>
            <a:pPr marL="742950" lvl="2" indent="-342900" algn="just">
              <a:buFontTx/>
              <a:buChar char="•"/>
            </a:pPr>
            <a:r>
              <a:rPr lang="en-US" altLang="zh-CN" sz="2000" dirty="0">
                <a:sym typeface="Times New Roman" panose="02020603050405020304" pitchFamily="18" charset="0"/>
              </a:rPr>
              <a:t>However, this comes with an attendant increase of the required sounding and feedback.</a:t>
            </a:r>
          </a:p>
          <a:p>
            <a:pPr marL="342900" lvl="1" indent="-342900" algn="just">
              <a:buFontTx/>
              <a:buChar char="•"/>
            </a:pPr>
            <a:r>
              <a:rPr lang="en-US" altLang="zh-CN" b="1" dirty="0">
                <a:sym typeface="Times New Roman" panose="02020603050405020304" pitchFamily="18" charset="0"/>
              </a:rPr>
              <a:t>In 802.11ax sounding and feedback were modified to support the new numerology and OFDMA transmissions [9], compared to the TDM based feedback in VHT . </a:t>
            </a:r>
          </a:p>
          <a:p>
            <a:pPr marL="342900" lvl="1" indent="-342900" algn="just">
              <a:buFontTx/>
              <a:buChar char="•"/>
            </a:pPr>
            <a:r>
              <a:rPr lang="en-US" b="1" dirty="0"/>
              <a:t>Reduction of the overhead required for efficient channel acquisition at the transmitter for  16 Spatial Stream MIMO and Multi-AP coordination in 802.11be were discussed in [3].</a:t>
            </a:r>
          </a:p>
          <a:p>
            <a:pPr marL="742950" lvl="2" indent="-342900" algn="just">
              <a:buFontTx/>
              <a:buChar char="•"/>
            </a:pPr>
            <a:r>
              <a:rPr lang="en-US" sz="2000" dirty="0"/>
              <a:t>Questions were raised regarding if the sounding and feedback mechanisms defined in 802.11ax were adequate to support 16 spatial stream.</a:t>
            </a:r>
          </a:p>
          <a:p>
            <a:pPr marL="342900" lvl="1" indent="-342900" algn="just">
              <a:buFontTx/>
              <a:buChar char="•"/>
            </a:pPr>
            <a:r>
              <a:rPr lang="en-US" b="1" dirty="0"/>
              <a:t>In this contribution, we provide an overhead analysis of 16 SS training using 802.11ax sounding/feedback.</a:t>
            </a:r>
          </a:p>
          <a:p>
            <a:pPr marL="514350" indent="-457200" algn="jus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977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(1/2) </a:t>
            </a:r>
          </a:p>
        </p:txBody>
      </p:sp>
      <p:sp>
        <p:nvSpPr>
          <p:cNvPr id="3" name="Content Placeholder 2"/>
          <p:cNvSpPr>
            <a:spLocks noGrp="1"/>
          </p:cNvSpPr>
          <p:nvPr>
            <p:ph idx="1"/>
          </p:nvPr>
        </p:nvSpPr>
        <p:spPr>
          <a:xfrm>
            <a:off x="205081" y="1597287"/>
            <a:ext cx="11881320" cy="720080"/>
          </a:xfrm>
        </p:spPr>
        <p:txBody>
          <a:bodyPr/>
          <a:lstStyle/>
          <a:p>
            <a:pPr marL="342900" lvl="1" indent="-342900" algn="just">
              <a:buFontTx/>
              <a:buChar char="•"/>
            </a:pPr>
            <a:r>
              <a:rPr lang="en-US" altLang="zh-CN" b="1" dirty="0">
                <a:sym typeface="Times New Roman" panose="02020603050405020304" pitchFamily="18" charset="0"/>
              </a:rPr>
              <a:t>One-to-multiple sounding feedback is supported in 802.11ax. This enables multiple STAs to provide feedback at the same time and reduce the overhead relative to one-by-one sounding, as in 802.11ac. [9]</a:t>
            </a: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pic>
        <p:nvPicPr>
          <p:cNvPr id="7" name="Picture 6">
            <a:extLst>
              <a:ext uri="{FF2B5EF4-FFF2-40B4-BE49-F238E27FC236}">
                <a16:creationId xmlns:a16="http://schemas.microsoft.com/office/drawing/2014/main" id="{F067DDF2-BE59-48B0-9A1D-9DD2ED6807C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29715" y="3032914"/>
            <a:ext cx="8136904" cy="3015440"/>
          </a:xfrm>
          <a:prstGeom prst="rect">
            <a:avLst/>
          </a:prstGeom>
          <a:noFill/>
          <a:ln>
            <a:noFill/>
          </a:ln>
        </p:spPr>
      </p:pic>
    </p:spTree>
    <p:extLst>
      <p:ext uri="{BB962C8B-B14F-4D97-AF65-F5344CB8AC3E}">
        <p14:creationId xmlns:p14="http://schemas.microsoft.com/office/powerpoint/2010/main" val="16594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(2/2) </a:t>
            </a:r>
          </a:p>
        </p:txBody>
      </p:sp>
      <p:sp>
        <p:nvSpPr>
          <p:cNvPr id="3" name="Content Placeholder 2"/>
          <p:cNvSpPr>
            <a:spLocks noGrp="1"/>
          </p:cNvSpPr>
          <p:nvPr>
            <p:ph idx="1"/>
          </p:nvPr>
        </p:nvSpPr>
        <p:spPr>
          <a:xfrm>
            <a:off x="205081" y="1597286"/>
            <a:ext cx="11881320" cy="3271874"/>
          </a:xfrm>
        </p:spPr>
        <p:txBody>
          <a:bodyPr/>
          <a:lstStyle/>
          <a:p>
            <a:pPr marL="342900" lvl="1" indent="-342900" algn="just">
              <a:buFontTx/>
              <a:buChar char="•"/>
            </a:pPr>
            <a:r>
              <a:rPr lang="en-US" altLang="zh-CN" b="1" dirty="0">
                <a:sym typeface="Times New Roman" panose="02020603050405020304" pitchFamily="18" charset="0"/>
              </a:rPr>
              <a:t>Feedback Segmentation: </a:t>
            </a:r>
          </a:p>
          <a:p>
            <a:pPr marL="742950" lvl="2" indent="-342900" algn="just">
              <a:buFontTx/>
              <a:buChar char="•"/>
            </a:pPr>
            <a:r>
              <a:rPr lang="en-US" altLang="zh-CN" dirty="0">
                <a:sym typeface="Times New Roman" panose="02020603050405020304" pitchFamily="18" charset="0"/>
              </a:rPr>
              <a:t>If HE compressed BF/CQI frame exceeds 11454 bytes, the report should be split into up to 8 feedback segments.</a:t>
            </a:r>
          </a:p>
          <a:p>
            <a:pPr marL="742950" lvl="2" indent="-342900" algn="just">
              <a:buFontTx/>
              <a:buChar char="•"/>
            </a:pPr>
            <a:r>
              <a:rPr lang="en-US" altLang="zh-CN" dirty="0">
                <a:sym typeface="Times New Roman" panose="02020603050405020304" pitchFamily="18" charset="0"/>
              </a:rPr>
              <a:t>All feedback segments shall be sent in </a:t>
            </a:r>
            <a:r>
              <a:rPr lang="en-US" altLang="zh-CN" b="1" dirty="0">
                <a:sym typeface="Times New Roman" panose="02020603050405020304" pitchFamily="18" charset="0"/>
              </a:rPr>
              <a:t>a single A-MPDU </a:t>
            </a:r>
            <a:r>
              <a:rPr lang="en-US" altLang="zh-CN" dirty="0">
                <a:sym typeface="Times New Roman" panose="02020603050405020304" pitchFamily="18" charset="0"/>
              </a:rPr>
              <a:t>contained </a:t>
            </a:r>
            <a:r>
              <a:rPr lang="en-US" altLang="zh-CN" b="1" dirty="0">
                <a:sym typeface="Times New Roman" panose="02020603050405020304" pitchFamily="18" charset="0"/>
              </a:rPr>
              <a:t>in a PPDU </a:t>
            </a:r>
            <a:r>
              <a:rPr lang="en-US" altLang="zh-CN" dirty="0">
                <a:sym typeface="Times New Roman" panose="02020603050405020304" pitchFamily="18" charset="0"/>
              </a:rPr>
              <a:t>and shall be included in the A-MPDU in the descending order of the Remaining Feedback Segments subfield values. [9]</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The length of feedback report is limited by the Length field in the L-SIG field (L_LENGTH).</a:t>
            </a:r>
          </a:p>
          <a:p>
            <a:pPr marL="742950" lvl="2" indent="-342900" algn="just">
              <a:buFontTx/>
              <a:buChar char="•"/>
            </a:pPr>
            <a:r>
              <a:rPr lang="en-US" altLang="zh-CN" dirty="0">
                <a:sym typeface="Times New Roman" panose="02020603050405020304" pitchFamily="18" charset="0"/>
              </a:rPr>
              <a:t>Length field has 12 bits, which can cover up to </a:t>
            </a:r>
            <a:r>
              <a:rPr lang="en-US" altLang="zh-CN" b="1" dirty="0">
                <a:sym typeface="Times New Roman" panose="02020603050405020304" pitchFamily="18" charset="0"/>
              </a:rPr>
              <a:t>4095 bytes</a:t>
            </a:r>
          </a:p>
          <a:p>
            <a:pPr marL="742950" lvl="2" indent="-342900" algn="just">
              <a:buFontTx/>
              <a:buChar char="•"/>
            </a:pPr>
            <a:r>
              <a:rPr lang="en-US" altLang="zh-CN" dirty="0">
                <a:sym typeface="Times New Roman" panose="02020603050405020304" pitchFamily="18" charset="0"/>
              </a:rPr>
              <a:t>Length is calculated from TXTIME using 6Mbps rate in legacy mode. </a:t>
            </a:r>
          </a:p>
          <a:p>
            <a:pPr marL="342900" lvl="1" indent="-342900" algn="just">
              <a:buFontTx/>
              <a:buChar char="•"/>
            </a:pPr>
            <a:r>
              <a:rPr lang="en-US" altLang="zh-CN" b="1" dirty="0">
                <a:sym typeface="Times New Roman" panose="02020603050405020304" pitchFamily="18" charset="0"/>
              </a:rPr>
              <a:t>TXOP signaled in HE SIG-A is up to 8448us. </a:t>
            </a:r>
          </a:p>
          <a:p>
            <a:pPr marL="742950" lvl="2" indent="-342900" algn="just">
              <a:buFontTx/>
              <a:buChar char="•"/>
            </a:pPr>
            <a:r>
              <a:rPr lang="en-US" altLang="zh-CN" dirty="0">
                <a:sym typeface="Times New Roman" panose="02020603050405020304" pitchFamily="18" charset="0"/>
              </a:rPr>
              <a:t>Though this duration of 844us is not the actual limit of TXOP, it serves as a good indication that a sounding sequence greater than this duration is not practical.</a:t>
            </a:r>
          </a:p>
          <a:p>
            <a:pPr marL="342900" lvl="1"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629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Feedback Overhead Analysis for 16 SS (L_LENGTH constraint)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05081" y="1597286"/>
                <a:ext cx="11881320" cy="5260714"/>
              </a:xfrm>
            </p:spPr>
            <p:txBody>
              <a:bodyPr/>
              <a:lstStyle/>
              <a:p>
                <a:pPr marL="342900" lvl="1" indent="-342900" algn="just">
                  <a:buFontTx/>
                  <a:buChar char="•"/>
                </a:pPr>
                <a:r>
                  <a:rPr lang="en-US" altLang="zh-CN" b="1" dirty="0">
                    <a:sym typeface="Times New Roman" panose="02020603050405020304" pitchFamily="18" charset="0"/>
                  </a:rPr>
                  <a:t>The analysis is to evaluate:</a:t>
                </a:r>
              </a:p>
              <a:p>
                <a:pPr marL="742950" lvl="2" indent="-342900" algn="just">
                  <a:buFontTx/>
                  <a:buChar char="•"/>
                </a:pPr>
                <a:r>
                  <a:rPr lang="en-US" altLang="zh-CN" sz="2000" dirty="0">
                    <a:sym typeface="Times New Roman" panose="02020603050405020304" pitchFamily="18" charset="0"/>
                  </a:rPr>
                  <a:t>Are sounding and feedback defined in 802.11ax enough to support 16 spatial stream training?</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Analysis method:</a:t>
                </a:r>
              </a:p>
              <a:p>
                <a:pPr marL="742950" lvl="2" indent="-342900" algn="just">
                  <a:buFontTx/>
                  <a:buChar char="•"/>
                </a:pPr>
                <a:r>
                  <a:rPr lang="en-US" altLang="zh-CN" dirty="0">
                    <a:sym typeface="Times New Roman" panose="02020603050405020304" pitchFamily="18" charset="0"/>
                  </a:rPr>
                  <a:t>Evaluate the size of HE compressed beamforming report, that is carried in an HE TB PPDU.</a:t>
                </a:r>
              </a:p>
              <a:p>
                <a:pPr marL="1200150" lvl="3" indent="-342900" algn="just">
                  <a:buFontTx/>
                  <a:buChar char="•"/>
                </a:pPr>
                <a:r>
                  <a:rPr lang="en-US" altLang="zh-CN" dirty="0">
                    <a:sym typeface="Times New Roman" panose="02020603050405020304" pitchFamily="18" charset="0"/>
                  </a:rPr>
                  <a:t>L_LENGTH is used as overhead measure.</a:t>
                </a:r>
              </a:p>
              <a:p>
                <a:pPr marL="742950" lvl="2" indent="-342900" algn="just">
                  <a:buFontTx/>
                  <a:buChar char="•"/>
                </a:pPr>
                <a:r>
                  <a:rPr lang="en-US" altLang="zh-CN" dirty="0">
                    <a:sym typeface="Times New Roman" panose="02020603050405020304" pitchFamily="18" charset="0"/>
                  </a:rPr>
                  <a:t>Settings in NDPA:</a:t>
                </a:r>
              </a:p>
              <a:p>
                <a:pPr marL="1200150" lvl="3" indent="-342900" algn="just">
                  <a:buFontTx/>
                  <a:buChar char="•"/>
                </a:pPr>
                <a:r>
                  <a:rPr lang="en-US" altLang="zh-CN" dirty="0">
                    <a:sym typeface="Times New Roman" panose="02020603050405020304" pitchFamily="18" charset="0"/>
                  </a:rPr>
                  <a:t>Feedback type: [SU, MU].</a:t>
                </a:r>
              </a:p>
              <a:p>
                <a:pPr marL="1200150" lvl="3" indent="-342900" algn="just">
                  <a:buFontTx/>
                  <a:buChar char="•"/>
                </a:pPr>
                <a:r>
                  <a:rPr lang="en-US" altLang="zh-CN" dirty="0">
                    <a:sym typeface="Times New Roman" panose="02020603050405020304" pitchFamily="18" charset="0"/>
                  </a:rPr>
                  <a:t>Ng: [4, 16].</a:t>
                </a:r>
              </a:p>
              <a:p>
                <a:pPr marL="1200150" lvl="3" indent="-342900" algn="just">
                  <a:buFontTx/>
                  <a:buChar char="•"/>
                </a:pPr>
                <a:r>
                  <a:rPr lang="en-US" altLang="zh-CN" dirty="0">
                    <a:sym typeface="Times New Roman" panose="02020603050405020304" pitchFamily="18" charset="0"/>
                  </a:rPr>
                  <a:t>Quantize resolution </a:t>
                </a:r>
                <a14:m>
                  <m:oMath xmlns:m="http://schemas.openxmlformats.org/officeDocument/2006/math">
                    <m:d>
                      <m:dPr>
                        <m:ctrlPr>
                          <a:rPr lang="en-US" altLang="zh-CN" b="0" i="1" smtClean="0">
                            <a:latin typeface="Cambria Math" panose="02040503050406030204" pitchFamily="18" charset="0"/>
                            <a:sym typeface="Times New Roman" panose="02020603050405020304" pitchFamily="18" charset="0"/>
                          </a:rPr>
                        </m:ctrlPr>
                      </m:dPr>
                      <m:e>
                        <m:r>
                          <a:rPr lang="zh-CN" altLang="en-US" b="0" i="1" smtClean="0">
                            <a:latin typeface="Cambria Math" panose="02040503050406030204" pitchFamily="18" charset="0"/>
                            <a:sym typeface="Times New Roman" panose="02020603050405020304" pitchFamily="18" charset="0"/>
                          </a:rPr>
                          <m:t>𝜙</m:t>
                        </m:r>
                        <m:r>
                          <a:rPr lang="en-US" altLang="zh-CN" b="0" i="1" smtClean="0">
                            <a:latin typeface="Cambria Math" panose="02040503050406030204" pitchFamily="18" charset="0"/>
                            <a:sym typeface="Times New Roman" panose="02020603050405020304" pitchFamily="18" charset="0"/>
                          </a:rPr>
                          <m:t>,</m:t>
                        </m:r>
                        <m:r>
                          <a:rPr lang="zh-CN" altLang="en-US" b="0" i="1" smtClean="0">
                            <a:latin typeface="Cambria Math" panose="02040503050406030204" pitchFamily="18" charset="0"/>
                            <a:sym typeface="Times New Roman" panose="02020603050405020304" pitchFamily="18" charset="0"/>
                          </a:rPr>
                          <m:t>𝜓</m:t>
                        </m:r>
                      </m:e>
                    </m:d>
                  </m:oMath>
                </a14:m>
                <a:r>
                  <a:rPr lang="en-US" altLang="zh-CN" dirty="0">
                    <a:sym typeface="Times New Roman" panose="02020603050405020304" pitchFamily="18" charset="0"/>
                  </a:rPr>
                  <a:t>: [(4,2) or (6,4)] for SU; [(7,5) or (9,7)] for MU </a:t>
                </a:r>
              </a:p>
              <a:p>
                <a:pPr marL="1200150" lvl="3" indent="-342900" algn="just">
                  <a:buFontTx/>
                  <a:buChar char="•"/>
                </a:pPr>
                <a:r>
                  <a:rPr lang="en-US" altLang="zh-CN" dirty="0">
                    <a:sym typeface="Times New Roman" panose="02020603050405020304" pitchFamily="18" charset="0"/>
                  </a:rPr>
                  <a:t># of RUs to be measured: [4, 9]</a:t>
                </a:r>
              </a:p>
              <a:p>
                <a:pPr marL="742950" lvl="2" indent="-342900" algn="just">
                  <a:buFontTx/>
                  <a:buChar char="•"/>
                </a:pPr>
                <a:r>
                  <a:rPr lang="en-US" altLang="zh-CN" dirty="0">
                    <a:sym typeface="Times New Roman" panose="02020603050405020304" pitchFamily="18" charset="0"/>
                  </a:rPr>
                  <a:t>HE TB PPDU setting:</a:t>
                </a:r>
              </a:p>
              <a:p>
                <a:pPr marL="1200150" lvl="3" indent="-342900" algn="just">
                  <a:buFontTx/>
                  <a:buChar char="•"/>
                </a:pPr>
                <a:r>
                  <a:rPr lang="en-US" altLang="zh-CN" dirty="0">
                    <a:sym typeface="Times New Roman" panose="02020603050405020304" pitchFamily="18" charset="0"/>
                  </a:rPr>
                  <a:t>MCS4, nominal PE (8us), 2xHE-LTF + 1.6us GI, </a:t>
                </a:r>
                <a:r>
                  <a:rPr lang="en-US" altLang="zh-CN" dirty="0" err="1">
                    <a:sym typeface="Times New Roman" panose="02020603050405020304" pitchFamily="18" charset="0"/>
                  </a:rPr>
                  <a:t>Nss</a:t>
                </a:r>
                <a:r>
                  <a:rPr lang="en-US" altLang="zh-CN" dirty="0">
                    <a:sym typeface="Times New Roman" panose="02020603050405020304" pitchFamily="18" charset="0"/>
                  </a:rPr>
                  <a:t>=1.</a:t>
                </a:r>
              </a:p>
              <a:p>
                <a:pPr marL="1200150" lvl="3" indent="-342900" algn="just">
                  <a:buFontTx/>
                  <a:buChar char="•"/>
                </a:pPr>
                <a:r>
                  <a:rPr lang="en-US" altLang="zh-CN" dirty="0">
                    <a:sym typeface="Times New Roman" panose="02020603050405020304" pitchFamily="18" charset="0"/>
                  </a:rPr>
                  <a:t>RU size to carry HE compressed BF report: [26-tone, 52-tone, 106-tone, 242-tone]. </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05081" y="1597286"/>
                <a:ext cx="11881320" cy="5260714"/>
              </a:xfrm>
              <a:blipFill>
                <a:blip r:embed="rId3"/>
                <a:stretch>
                  <a:fillRect l="-462" t="-57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3165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534331"/>
            <a:ext cx="10801199" cy="1065213"/>
          </a:xfrm>
        </p:spPr>
        <p:txBody>
          <a:bodyPr/>
          <a:lstStyle/>
          <a:p>
            <a:r>
              <a:rPr lang="en-US" dirty="0"/>
              <a:t>SU-MIMO: 16 SS Cases, BW=20MHz</a:t>
            </a:r>
          </a:p>
        </p:txBody>
      </p:sp>
      <p:sp>
        <p:nvSpPr>
          <p:cNvPr id="3" name="Content Placeholder 2"/>
          <p:cNvSpPr>
            <a:spLocks noGrp="1"/>
          </p:cNvSpPr>
          <p:nvPr>
            <p:ph idx="1"/>
          </p:nvPr>
        </p:nvSpPr>
        <p:spPr>
          <a:xfrm>
            <a:off x="205081" y="1597286"/>
            <a:ext cx="11881320" cy="5260714"/>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11ax can’t support: feedback with L_LENGTH greater than 4095 Bytes</a:t>
            </a:r>
          </a:p>
          <a:p>
            <a:pPr marL="742950" lvl="2" indent="-342900" algn="just">
              <a:buFontTx/>
              <a:buChar char="•"/>
            </a:pPr>
            <a:r>
              <a:rPr lang="en-US" altLang="zh-CN" dirty="0">
                <a:sym typeface="Times New Roman" panose="02020603050405020304" pitchFamily="18" charset="0"/>
              </a:rPr>
              <a:t>SU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sz="1200" dirty="0">
              <a:sym typeface="Times New Roman" panose="02020603050405020304" pitchFamily="18" charset="0"/>
            </a:endParaRPr>
          </a:p>
          <a:p>
            <a:pPr marL="742950" lvl="2" indent="-342900" algn="just">
              <a:buFontTx/>
              <a:buChar char="•"/>
            </a:pPr>
            <a:r>
              <a:rPr lang="en-US" altLang="zh-CN" dirty="0">
                <a:sym typeface="Times New Roman" panose="02020603050405020304" pitchFamily="18" charset="0"/>
              </a:rPr>
              <a:t>Nr x Nc is the V matrix size. </a:t>
            </a:r>
          </a:p>
          <a:p>
            <a:pPr marL="742950" lvl="2" indent="-342900" algn="just">
              <a:buFontTx/>
              <a:buChar char="•"/>
            </a:pPr>
            <a:r>
              <a:rPr lang="en-US" altLang="zh-CN" dirty="0">
                <a:sym typeface="Times New Roman" panose="02020603050405020304" pitchFamily="18" charset="0"/>
              </a:rPr>
              <a:t>TXOP duration = NDPA + NDP + BFRP + Feedback + 3SIFS</a:t>
            </a:r>
          </a:p>
          <a:p>
            <a:pPr marL="742950" lvl="2" indent="-342900" algn="just">
              <a:buFontTx/>
              <a:buChar char="•"/>
            </a:pPr>
            <a:r>
              <a:rPr lang="en-US" altLang="zh-CN" dirty="0">
                <a:sym typeface="Times New Roman" panose="02020603050405020304" pitchFamily="18" charset="0"/>
              </a:rPr>
              <a:t>Trade off for Feedback RU size and TXOP for training: To support the same number of concurrent STA sounding/feedback, the larger RU size allocated for each STA, the smaller the number of concurrent STAs supported for each BFRP, and thus the longer the TXOP duration for the sounding and training procedure.</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graphicFrame>
        <p:nvGraphicFramePr>
          <p:cNvPr id="7" name="Table 6">
            <a:extLst>
              <a:ext uri="{FF2B5EF4-FFF2-40B4-BE49-F238E27FC236}">
                <a16:creationId xmlns:a16="http://schemas.microsoft.com/office/drawing/2014/main" id="{65E5C8B3-EEF2-4C9F-AC18-B9E26ED6C1AB}"/>
              </a:ext>
            </a:extLst>
          </p:cNvPr>
          <p:cNvGraphicFramePr>
            <a:graphicFrameLocks noGrp="1"/>
          </p:cNvGraphicFramePr>
          <p:nvPr>
            <p:extLst>
              <p:ext uri="{D42A27DB-BD31-4B8C-83A1-F6EECF244321}">
                <p14:modId xmlns:p14="http://schemas.microsoft.com/office/powerpoint/2010/main" val="665599313"/>
              </p:ext>
            </p:extLst>
          </p:nvPr>
        </p:nvGraphicFramePr>
        <p:xfrm>
          <a:off x="2567608" y="2580136"/>
          <a:ext cx="5938589" cy="2059305"/>
        </p:xfrm>
        <a:graphic>
          <a:graphicData uri="http://schemas.openxmlformats.org/drawingml/2006/table">
            <a:tbl>
              <a:tblPr firstRow="1">
                <a:tableStyleId>{C4B1156A-380E-4F78-BDF5-A606A8083BF9}</a:tableStyleId>
              </a:tblPr>
              <a:tblGrid>
                <a:gridCol w="291526">
                  <a:extLst>
                    <a:ext uri="{9D8B030D-6E8A-4147-A177-3AD203B41FA5}">
                      <a16:colId xmlns:a16="http://schemas.microsoft.com/office/drawing/2014/main" val="1705614679"/>
                    </a:ext>
                  </a:extLst>
                </a:gridCol>
                <a:gridCol w="291526">
                  <a:extLst>
                    <a:ext uri="{9D8B030D-6E8A-4147-A177-3AD203B41FA5}">
                      <a16:colId xmlns:a16="http://schemas.microsoft.com/office/drawing/2014/main" val="1984541518"/>
                    </a:ext>
                  </a:extLst>
                </a:gridCol>
                <a:gridCol w="301579">
                  <a:extLst>
                    <a:ext uri="{9D8B030D-6E8A-4147-A177-3AD203B41FA5}">
                      <a16:colId xmlns:a16="http://schemas.microsoft.com/office/drawing/2014/main" val="4246917071"/>
                    </a:ext>
                  </a:extLst>
                </a:gridCol>
                <a:gridCol w="324197">
                  <a:extLst>
                    <a:ext uri="{9D8B030D-6E8A-4147-A177-3AD203B41FA5}">
                      <a16:colId xmlns:a16="http://schemas.microsoft.com/office/drawing/2014/main" val="1412865617"/>
                    </a:ext>
                  </a:extLst>
                </a:gridCol>
                <a:gridCol w="716250">
                  <a:extLst>
                    <a:ext uri="{9D8B030D-6E8A-4147-A177-3AD203B41FA5}">
                      <a16:colId xmlns:a16="http://schemas.microsoft.com/office/drawing/2014/main" val="1152947842"/>
                    </a:ext>
                  </a:extLst>
                </a:gridCol>
                <a:gridCol w="565460">
                  <a:extLst>
                    <a:ext uri="{9D8B030D-6E8A-4147-A177-3AD203B41FA5}">
                      <a16:colId xmlns:a16="http://schemas.microsoft.com/office/drawing/2014/main" val="1645606434"/>
                    </a:ext>
                  </a:extLst>
                </a:gridCol>
                <a:gridCol w="593105">
                  <a:extLst>
                    <a:ext uri="{9D8B030D-6E8A-4147-A177-3AD203B41FA5}">
                      <a16:colId xmlns:a16="http://schemas.microsoft.com/office/drawing/2014/main" val="4211004564"/>
                    </a:ext>
                  </a:extLst>
                </a:gridCol>
                <a:gridCol w="1427473">
                  <a:extLst>
                    <a:ext uri="{9D8B030D-6E8A-4147-A177-3AD203B41FA5}">
                      <a16:colId xmlns:a16="http://schemas.microsoft.com/office/drawing/2014/main" val="2524905383"/>
                    </a:ext>
                  </a:extLst>
                </a:gridCol>
                <a:gridCol w="1427473">
                  <a:extLst>
                    <a:ext uri="{9D8B030D-6E8A-4147-A177-3AD203B41FA5}">
                      <a16:colId xmlns:a16="http://schemas.microsoft.com/office/drawing/2014/main" val="839754621"/>
                    </a:ext>
                  </a:extLst>
                </a:gridCol>
              </a:tblGrid>
              <a:tr h="190500">
                <a:tc>
                  <a:txBody>
                    <a:bodyPr/>
                    <a:lstStyle/>
                    <a:p>
                      <a:pPr algn="ctr" fontAlgn="b"/>
                      <a:r>
                        <a:rPr lang="en-US" sz="1100" u="none" strike="noStrike" dirty="0">
                          <a:effectLst/>
                        </a:rPr>
                        <a:t>Nr</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Nc</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Ng</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phi</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 26-tone RUs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fdbk_RU</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txop</a:t>
                      </a:r>
                      <a:r>
                        <a:rPr lang="en-US" sz="1100" u="none" strike="noStrike" dirty="0">
                          <a:effectLst/>
                        </a:rPr>
                        <a:t> (us)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AMPDU size (bytes)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L_LENGTH</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extLst>
                  <a:ext uri="{0D108BD9-81ED-4DB2-BD59-A6C34878D82A}">
                    <a16:rowId xmlns:a16="http://schemas.microsoft.com/office/drawing/2014/main" val="109170055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7626.4</a:t>
                      </a:r>
                    </a:p>
                  </a:txBody>
                  <a:tcPr marL="9525" marR="9525" marT="9525" marB="0" anchor="b"/>
                </a:tc>
                <a:tc>
                  <a:txBody>
                    <a:bodyPr/>
                    <a:lstStyle/>
                    <a:p>
                      <a:pPr algn="ctr" fontAlgn="b"/>
                      <a:r>
                        <a:rPr lang="en-US" sz="1100" u="none" strike="noStrike" dirty="0">
                          <a:effectLst/>
                        </a:rPr>
                        <a:t>4364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5266</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248061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7846.4</a:t>
                      </a:r>
                    </a:p>
                  </a:txBody>
                  <a:tcPr marL="9525" marR="9525" marT="9525" marB="0" anchor="b"/>
                </a:tc>
                <a:tc>
                  <a:txBody>
                    <a:bodyPr/>
                    <a:lstStyle/>
                    <a:p>
                      <a:pPr algn="ctr" fontAlgn="b"/>
                      <a:r>
                        <a:rPr lang="en-US" sz="1100" u="none" strike="noStrike" dirty="0">
                          <a:effectLst/>
                        </a:rPr>
                        <a:t>4504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5431</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626147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6244</a:t>
                      </a:r>
                    </a:p>
                  </a:txBody>
                  <a:tcPr marL="9525" marR="9525" marT="9525" marB="0" anchor="b"/>
                </a:tc>
                <a:tc>
                  <a:txBody>
                    <a:bodyPr/>
                    <a:lstStyle/>
                    <a:p>
                      <a:pPr algn="ctr" fontAlgn="b"/>
                      <a:r>
                        <a:rPr lang="en-US" sz="1100" u="none" strike="noStrike" dirty="0">
                          <a:effectLst/>
                        </a:rPr>
                        <a:t>3500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4228</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510570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12559.2</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8965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4919699"/>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6533.6</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4495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6368795"/>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10010.4</a:t>
                      </a:r>
                    </a:p>
                  </a:txBody>
                  <a:tcPr marL="9525" marR="9525" marT="9525" marB="0" anchor="b"/>
                </a:tc>
                <a:tc>
                  <a:txBody>
                    <a:bodyPr/>
                    <a:lstStyle/>
                    <a:p>
                      <a:pPr algn="ctr" fontAlgn="b"/>
                      <a:r>
                        <a:rPr lang="en-US" sz="1100" u="none" strike="noStrike" dirty="0">
                          <a:effectLst/>
                        </a:rPr>
                        <a:t>5856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7054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5582804"/>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7928.8</a:t>
                      </a:r>
                    </a:p>
                  </a:txBody>
                  <a:tcPr marL="9525" marR="9525" marT="9525" marB="0" anchor="b"/>
                </a:tc>
                <a:tc>
                  <a:txBody>
                    <a:bodyPr/>
                    <a:lstStyle/>
                    <a:p>
                      <a:pPr algn="ctr" fontAlgn="b"/>
                      <a:r>
                        <a:rPr lang="en-US" sz="1100" u="none" strike="noStrike" dirty="0">
                          <a:effectLst/>
                        </a:rPr>
                        <a:t>4556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5494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2228932"/>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16155.2</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11662</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497396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8333.6</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5845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7787223"/>
                  </a:ext>
                </a:extLst>
              </a:tr>
            </a:tbl>
          </a:graphicData>
        </a:graphic>
      </p:graphicFrame>
    </p:spTree>
    <p:extLst>
      <p:ext uri="{BB962C8B-B14F-4D97-AF65-F5344CB8AC3E}">
        <p14:creationId xmlns:p14="http://schemas.microsoft.com/office/powerpoint/2010/main" val="83072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9" y="534331"/>
            <a:ext cx="10801200" cy="1065213"/>
          </a:xfrm>
        </p:spPr>
        <p:txBody>
          <a:bodyPr/>
          <a:lstStyle/>
          <a:p>
            <a:r>
              <a:rPr lang="en-US" dirty="0"/>
              <a:t>MU-MIMO: 16 SS Cases, BW=20MHz</a:t>
            </a:r>
          </a:p>
        </p:txBody>
      </p:sp>
      <p:sp>
        <p:nvSpPr>
          <p:cNvPr id="3" name="Content Placeholder 2"/>
          <p:cNvSpPr>
            <a:spLocks noGrp="1"/>
          </p:cNvSpPr>
          <p:nvPr>
            <p:ph idx="1"/>
          </p:nvPr>
        </p:nvSpPr>
        <p:spPr>
          <a:xfrm>
            <a:off x="205081" y="1484783"/>
            <a:ext cx="11881320" cy="5171605"/>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Current 11ax mechanism can’t support: feedback with L_LENGTH greater than 4095 Bytes</a:t>
            </a:r>
          </a:p>
          <a:p>
            <a:pPr marL="742950" lvl="2" indent="-342900" algn="just">
              <a:buFontTx/>
              <a:buChar char="•"/>
            </a:pPr>
            <a:r>
              <a:rPr lang="en-US" altLang="zh-CN" dirty="0">
                <a:sym typeface="Times New Roman" panose="02020603050405020304" pitchFamily="18" charset="0"/>
              </a:rPr>
              <a:t>MU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400050" lvl="2" indent="0" algn="ctr"/>
            <a:endParaRPr lang="en-US" altLang="zh-CN" sz="800" dirty="0">
              <a:sym typeface="Times New Roman" panose="02020603050405020304" pitchFamily="18" charset="0"/>
            </a:endParaRPr>
          </a:p>
          <a:p>
            <a:pPr marL="400050" lvl="2" indent="0" algn="ctr"/>
            <a:r>
              <a:rPr lang="en-US" altLang="zh-CN" sz="1600" dirty="0" err="1">
                <a:sym typeface="Times New Roman" panose="02020603050405020304" pitchFamily="18" charset="0"/>
              </a:rPr>
              <a:t>Nr</a:t>
            </a:r>
            <a:r>
              <a:rPr lang="en-US" altLang="zh-CN" sz="1600" dirty="0">
                <a:sym typeface="Times New Roman" panose="02020603050405020304" pitchFamily="18" charset="0"/>
              </a:rPr>
              <a:t> x Nc is the V matrix size. 		TXOP duration = NDPA + NDP + BFRP + Feedback + 3SIFS</a:t>
            </a:r>
          </a:p>
          <a:p>
            <a:pPr marL="400050" lvl="2" indent="0" algn="just"/>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graphicFrame>
        <p:nvGraphicFramePr>
          <p:cNvPr id="8" name="Table 7">
            <a:extLst>
              <a:ext uri="{FF2B5EF4-FFF2-40B4-BE49-F238E27FC236}">
                <a16:creationId xmlns:a16="http://schemas.microsoft.com/office/drawing/2014/main" id="{2001449B-C13B-4696-BBAE-83544009324E}"/>
              </a:ext>
            </a:extLst>
          </p:cNvPr>
          <p:cNvGraphicFramePr>
            <a:graphicFrameLocks noGrp="1"/>
          </p:cNvGraphicFramePr>
          <p:nvPr>
            <p:extLst>
              <p:ext uri="{D42A27DB-BD31-4B8C-83A1-F6EECF244321}">
                <p14:modId xmlns:p14="http://schemas.microsoft.com/office/powerpoint/2010/main" val="1348728250"/>
              </p:ext>
            </p:extLst>
          </p:nvPr>
        </p:nvGraphicFramePr>
        <p:xfrm>
          <a:off x="2582971" y="1905289"/>
          <a:ext cx="5551477" cy="4248112"/>
        </p:xfrm>
        <a:graphic>
          <a:graphicData uri="http://schemas.openxmlformats.org/drawingml/2006/table">
            <a:tbl>
              <a:tblPr firstRow="1">
                <a:tableStyleId>{C4B1156A-380E-4F78-BDF5-A606A8083BF9}</a:tableStyleId>
              </a:tblPr>
              <a:tblGrid>
                <a:gridCol w="273565">
                  <a:extLst>
                    <a:ext uri="{9D8B030D-6E8A-4147-A177-3AD203B41FA5}">
                      <a16:colId xmlns:a16="http://schemas.microsoft.com/office/drawing/2014/main" val="429822268"/>
                    </a:ext>
                  </a:extLst>
                </a:gridCol>
                <a:gridCol w="273565">
                  <a:extLst>
                    <a:ext uri="{9D8B030D-6E8A-4147-A177-3AD203B41FA5}">
                      <a16:colId xmlns:a16="http://schemas.microsoft.com/office/drawing/2014/main" val="4013443368"/>
                    </a:ext>
                  </a:extLst>
                </a:gridCol>
                <a:gridCol w="282998">
                  <a:extLst>
                    <a:ext uri="{9D8B030D-6E8A-4147-A177-3AD203B41FA5}">
                      <a16:colId xmlns:a16="http://schemas.microsoft.com/office/drawing/2014/main" val="1704000266"/>
                    </a:ext>
                  </a:extLst>
                </a:gridCol>
                <a:gridCol w="304223">
                  <a:extLst>
                    <a:ext uri="{9D8B030D-6E8A-4147-A177-3AD203B41FA5}">
                      <a16:colId xmlns:a16="http://schemas.microsoft.com/office/drawing/2014/main" val="980316113"/>
                    </a:ext>
                  </a:extLst>
                </a:gridCol>
                <a:gridCol w="650896">
                  <a:extLst>
                    <a:ext uri="{9D8B030D-6E8A-4147-A177-3AD203B41FA5}">
                      <a16:colId xmlns:a16="http://schemas.microsoft.com/office/drawing/2014/main" val="1208504394"/>
                    </a:ext>
                  </a:extLst>
                </a:gridCol>
                <a:gridCol w="530621">
                  <a:extLst>
                    <a:ext uri="{9D8B030D-6E8A-4147-A177-3AD203B41FA5}">
                      <a16:colId xmlns:a16="http://schemas.microsoft.com/office/drawing/2014/main" val="162561225"/>
                    </a:ext>
                  </a:extLst>
                </a:gridCol>
                <a:gridCol w="556563">
                  <a:extLst>
                    <a:ext uri="{9D8B030D-6E8A-4147-A177-3AD203B41FA5}">
                      <a16:colId xmlns:a16="http://schemas.microsoft.com/office/drawing/2014/main" val="7899859"/>
                    </a:ext>
                  </a:extLst>
                </a:gridCol>
                <a:gridCol w="1339523">
                  <a:extLst>
                    <a:ext uri="{9D8B030D-6E8A-4147-A177-3AD203B41FA5}">
                      <a16:colId xmlns:a16="http://schemas.microsoft.com/office/drawing/2014/main" val="2890201620"/>
                    </a:ext>
                  </a:extLst>
                </a:gridCol>
                <a:gridCol w="1339523">
                  <a:extLst>
                    <a:ext uri="{9D8B030D-6E8A-4147-A177-3AD203B41FA5}">
                      <a16:colId xmlns:a16="http://schemas.microsoft.com/office/drawing/2014/main" val="2393019923"/>
                    </a:ext>
                  </a:extLst>
                </a:gridCol>
              </a:tblGrid>
              <a:tr h="251147">
                <a:tc>
                  <a:txBody>
                    <a:bodyPr/>
                    <a:lstStyle/>
                    <a:p>
                      <a:pPr algn="ctr" fontAlgn="b"/>
                      <a:r>
                        <a:rPr lang="en-US" sz="1000" u="none" strike="noStrike" dirty="0" err="1">
                          <a:solidFill>
                            <a:sysClr val="windowText" lastClr="000000"/>
                          </a:solidFill>
                          <a:effectLst/>
                        </a:rPr>
                        <a:t>Nt</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Nr</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Ng</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phi</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 26-tone Rus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fdbk_RU</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txop</a:t>
                      </a:r>
                      <a:r>
                        <a:rPr lang="en-US" sz="1000" u="none" strike="noStrike" dirty="0">
                          <a:solidFill>
                            <a:sysClr val="windowText" lastClr="000000"/>
                          </a:solidFill>
                          <a:effectLst/>
                        </a:rPr>
                        <a:t> (us)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AMPDU size (bytes)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L_LENGTH</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extLst>
                  <a:ext uri="{0D108BD9-81ED-4DB2-BD59-A6C34878D82A}">
                    <a16:rowId xmlns:a16="http://schemas.microsoft.com/office/drawing/2014/main" val="3385476924"/>
                  </a:ext>
                </a:extLst>
              </a:tr>
              <a:tr h="178835">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effectLst/>
                        </a:rPr>
                        <a:t>26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6735.2</a:t>
                      </a:r>
                    </a:p>
                  </a:txBody>
                  <a:tcPr marL="9525" marR="9525" marT="9525" marB="0" anchor="b"/>
                </a:tc>
                <a:tc>
                  <a:txBody>
                    <a:bodyPr/>
                    <a:lstStyle/>
                    <a:p>
                      <a:pPr algn="ctr" fontAlgn="b"/>
                      <a:r>
                        <a:rPr lang="en-US" sz="1000" u="none" strike="noStrike" dirty="0">
                          <a:effectLst/>
                        </a:rPr>
                        <a:t>3888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4693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570581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9757.6</a:t>
                      </a:r>
                    </a:p>
                  </a:txBody>
                  <a:tcPr marL="9525" marR="9525" marT="9525" marB="0" anchor="b"/>
                </a:tc>
                <a:tc>
                  <a:txBody>
                    <a:bodyPr/>
                    <a:lstStyle/>
                    <a:p>
                      <a:pPr algn="ctr" fontAlgn="b"/>
                      <a:r>
                        <a:rPr lang="en-US" sz="1000" u="none" strike="noStrike">
                          <a:effectLst/>
                        </a:rPr>
                        <a:t>5696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6865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5612012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20047.2</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14581</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6252746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10277.6</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7303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9108655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7476</a:t>
                      </a:r>
                    </a:p>
                  </a:txBody>
                  <a:tcPr marL="9525" marR="9525" marT="9525" marB="0" anchor="b"/>
                </a:tc>
                <a:tc>
                  <a:txBody>
                    <a:bodyPr/>
                    <a:lstStyle/>
                    <a:p>
                      <a:pPr algn="ctr" fontAlgn="b"/>
                      <a:r>
                        <a:rPr lang="en-US" sz="1000" u="none" strike="noStrike">
                          <a:effectLst/>
                        </a:rPr>
                        <a:t>4272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5152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9466976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12637.6</a:t>
                      </a:r>
                    </a:p>
                  </a:txBody>
                  <a:tcPr marL="9525" marR="9525" marT="9525" marB="0" anchor="b"/>
                </a:tc>
                <a:tc>
                  <a:txBody>
                    <a:bodyPr/>
                    <a:lstStyle/>
                    <a:p>
                      <a:pPr algn="ctr" fontAlgn="b"/>
                      <a:r>
                        <a:rPr lang="en-US" sz="1000" u="none" strike="noStrike" dirty="0">
                          <a:effectLst/>
                        </a:rPr>
                        <a:t>7496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9025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894797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6572.8</a:t>
                      </a:r>
                    </a:p>
                  </a:txBody>
                  <a:tcPr marL="9525" marR="9525" marT="9525" marB="0" anchor="b"/>
                </a:tc>
                <a:tc>
                  <a:txBody>
                    <a:bodyPr/>
                    <a:lstStyle/>
                    <a:p>
                      <a:pPr algn="ctr" fontAlgn="b"/>
                      <a:r>
                        <a:rPr lang="en-US" sz="1000" u="none" strike="noStrike">
                          <a:effectLst/>
                        </a:rPr>
                        <a:t>7496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4525</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10211963"/>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26188</a:t>
                      </a:r>
                    </a:p>
                  </a:txBody>
                  <a:tcPr marL="9525" marR="9525" marT="9525" marB="0" anchor="b"/>
                </a:tc>
                <a:tc>
                  <a:txBody>
                    <a:bodyPr/>
                    <a:lstStyle/>
                    <a:p>
                      <a:pPr algn="ctr" fontAlgn="b"/>
                      <a:r>
                        <a:rPr lang="en-US" sz="1000" u="none" strike="noStrike">
                          <a:effectLst/>
                        </a:rPr>
                        <a:t>15968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19186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854566831"/>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13351.2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9607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5483306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106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6559.2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4534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8515951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8667.2</a:t>
                      </a:r>
                    </a:p>
                  </a:txBody>
                  <a:tcPr marL="9525" marR="9525" marT="9525" marB="0" anchor="b"/>
                </a:tc>
                <a:tc>
                  <a:txBody>
                    <a:bodyPr/>
                    <a:lstStyle/>
                    <a:p>
                      <a:pPr algn="ctr" fontAlgn="b"/>
                      <a:r>
                        <a:rPr lang="en-US" sz="1000" u="none" strike="noStrike">
                          <a:effectLst/>
                        </a:rPr>
                        <a:t>5016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6046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57259845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7533.6</a:t>
                      </a:r>
                    </a:p>
                  </a:txBody>
                  <a:tcPr marL="9525" marR="9525" marT="9525" marB="0" anchor="b"/>
                </a:tc>
                <a:tc>
                  <a:txBody>
                    <a:bodyPr/>
                    <a:lstStyle/>
                    <a:p>
                      <a:pPr algn="ctr" fontAlgn="b"/>
                      <a:r>
                        <a:rPr lang="en-US" sz="1000" u="none" strike="noStrike" dirty="0">
                          <a:effectLst/>
                        </a:rPr>
                        <a:t>4308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5197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15208734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15258.4</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10990</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30235322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7883.2</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5506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4726484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9743.2</a:t>
                      </a:r>
                    </a:p>
                  </a:txBody>
                  <a:tcPr marL="9525" marR="9525" marT="9525" marB="0" anchor="b"/>
                </a:tc>
                <a:tc>
                  <a:txBody>
                    <a:bodyPr/>
                    <a:lstStyle/>
                    <a:p>
                      <a:pPr algn="ctr" fontAlgn="b"/>
                      <a:r>
                        <a:rPr lang="en-US" sz="1000" u="none" strike="noStrike" dirty="0">
                          <a:effectLst/>
                        </a:rPr>
                        <a:t>5688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6853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21923335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20032.8</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14572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08490870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10269.6</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7297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05203702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6733.6</a:t>
                      </a:r>
                    </a:p>
                  </a:txBody>
                  <a:tcPr marL="9525" marR="9525" marT="9525" marB="0" anchor="b"/>
                </a:tc>
                <a:tc>
                  <a:txBody>
                    <a:bodyPr/>
                    <a:lstStyle/>
                    <a:p>
                      <a:pPr algn="ctr" fontAlgn="b"/>
                      <a:r>
                        <a:rPr lang="en-US" sz="1000" u="none" strike="noStrike" dirty="0">
                          <a:effectLst/>
                        </a:rPr>
                        <a:t>3808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36724844"/>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9210.4</a:t>
                      </a:r>
                    </a:p>
                  </a:txBody>
                  <a:tcPr marL="9525" marR="9525" marT="9525" marB="0" anchor="b"/>
                </a:tc>
                <a:tc>
                  <a:txBody>
                    <a:bodyPr/>
                    <a:lstStyle/>
                    <a:p>
                      <a:pPr algn="ctr" fontAlgn="b"/>
                      <a:r>
                        <a:rPr lang="en-US" sz="1000" u="none" strike="noStrike" dirty="0">
                          <a:effectLst/>
                        </a:rPr>
                        <a:t>5356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6454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99387956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11975.2</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8527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22457961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6241.6</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4276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42573991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6752</a:t>
                      </a:r>
                    </a:p>
                  </a:txBody>
                  <a:tcPr marL="9525" marR="9525" marT="9525" marB="0" anchor="b"/>
                </a:tc>
                <a:tc>
                  <a:txBody>
                    <a:bodyPr/>
                    <a:lstStyle/>
                    <a:p>
                      <a:pPr algn="ctr" fontAlgn="b"/>
                      <a:r>
                        <a:rPr lang="en-US" sz="1000" u="none" strike="noStrike" dirty="0">
                          <a:effectLst/>
                        </a:rPr>
                        <a:t>3820</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4609</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724000527"/>
                  </a:ext>
                </a:extLst>
              </a:tr>
            </a:tbl>
          </a:graphicData>
        </a:graphic>
      </p:graphicFrame>
    </p:spTree>
    <p:extLst>
      <p:ext uri="{BB962C8B-B14F-4D97-AF65-F5344CB8AC3E}">
        <p14:creationId xmlns:p14="http://schemas.microsoft.com/office/powerpoint/2010/main" val="2124293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79D63-2291-447D-AB1A-F7EFAB504172}"/>
              </a:ext>
            </a:extLst>
          </p:cNvPr>
          <p:cNvSpPr>
            <a:spLocks noGrp="1"/>
          </p:cNvSpPr>
          <p:nvPr>
            <p:ph type="title"/>
          </p:nvPr>
        </p:nvSpPr>
        <p:spPr/>
        <p:txBody>
          <a:bodyPr/>
          <a:lstStyle/>
          <a:p>
            <a:r>
              <a:rPr lang="en-US" dirty="0"/>
              <a:t>Analysis with TXOP+L_LENGTH constraint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8D6CE86-1058-4AD3-AFA5-B0D16B826E02}"/>
                  </a:ext>
                </a:extLst>
              </p:cNvPr>
              <p:cNvSpPr>
                <a:spLocks noGrp="1"/>
              </p:cNvSpPr>
              <p:nvPr>
                <p:ph idx="1"/>
              </p:nvPr>
            </p:nvSpPr>
            <p:spPr>
              <a:xfrm>
                <a:off x="914401" y="1484784"/>
                <a:ext cx="10361084" cy="4774606"/>
              </a:xfrm>
            </p:spPr>
            <p:txBody>
              <a:bodyPr/>
              <a:lstStyle/>
              <a:p>
                <a:pPr>
                  <a:buFont typeface="Arial" panose="020B0604020202020204" pitchFamily="34" charset="0"/>
                  <a:buChar char="•"/>
                </a:pPr>
                <a:r>
                  <a:rPr lang="en-US" sz="1800" dirty="0"/>
                  <a:t>The following slides calculate different tuples of (# of reporting STAs, feedback RU size) in a sounding sequence, and determine whether each tuple satisfies L_LENGTH limit and HE-SIG-A TXOP limit, with the assumptions: </a:t>
                </a:r>
              </a:p>
              <a:p>
                <a:pPr lvl="1">
                  <a:buFont typeface="Arial" panose="020B0604020202020204" pitchFamily="34" charset="0"/>
                  <a:buChar char="•"/>
                </a:pPr>
                <a:r>
                  <a:rPr lang="en-US" sz="1600" dirty="0"/>
                  <a:t>80MHz MU NDP sounding</a:t>
                </a:r>
              </a:p>
              <a:p>
                <a:pPr lvl="1">
                  <a:buFont typeface="Arial" panose="020B0604020202020204" pitchFamily="34" charset="0"/>
                  <a:buChar char="•"/>
                </a:pPr>
                <a14:m>
                  <m:oMath xmlns:m="http://schemas.openxmlformats.org/officeDocument/2006/math">
                    <m:d>
                      <m:dPr>
                        <m:ctrlPr>
                          <a:rPr lang="en-US" altLang="zh-CN" sz="1600" i="1">
                            <a:solidFill>
                              <a:schemeClr val="tx1"/>
                            </a:solidFill>
                            <a:latin typeface="Cambria Math" panose="02040503050406030204" pitchFamily="18" charset="0"/>
                            <a:sym typeface="Times New Roman" panose="02020603050405020304" pitchFamily="18" charset="0"/>
                          </a:rPr>
                        </m:ctrlPr>
                      </m:dPr>
                      <m:e>
                        <m:r>
                          <a:rPr lang="zh-CN" altLang="en-US" sz="1600" i="1">
                            <a:solidFill>
                              <a:schemeClr val="tx1"/>
                            </a:solidFill>
                            <a:latin typeface="Cambria Math" panose="02040503050406030204" pitchFamily="18" charset="0"/>
                            <a:sym typeface="Times New Roman" panose="02020603050405020304" pitchFamily="18" charset="0"/>
                          </a:rPr>
                          <m:t>𝜙</m:t>
                        </m:r>
                        <m:r>
                          <a:rPr lang="en-US" altLang="zh-CN" sz="1600" i="1">
                            <a:solidFill>
                              <a:schemeClr val="tx1"/>
                            </a:solidFill>
                            <a:latin typeface="Cambria Math" panose="02040503050406030204" pitchFamily="18" charset="0"/>
                            <a:sym typeface="Times New Roman" panose="02020603050405020304" pitchFamily="18" charset="0"/>
                          </a:rPr>
                          <m:t>,</m:t>
                        </m:r>
                        <m:r>
                          <a:rPr lang="zh-CN" altLang="en-US" sz="1600" i="1">
                            <a:solidFill>
                              <a:schemeClr val="tx1"/>
                            </a:solidFill>
                            <a:latin typeface="Cambria Math" panose="02040503050406030204" pitchFamily="18" charset="0"/>
                            <a:sym typeface="Times New Roman" panose="02020603050405020304" pitchFamily="18" charset="0"/>
                          </a:rPr>
                          <m:t>𝜓</m:t>
                        </m:r>
                      </m:e>
                    </m:d>
                  </m:oMath>
                </a14:m>
                <a:r>
                  <a:rPr lang="en-US" altLang="zh-CN" sz="1600" dirty="0">
                    <a:solidFill>
                      <a:schemeClr val="tx1"/>
                    </a:solidFill>
                    <a:sym typeface="Times New Roman" panose="02020603050405020304" pitchFamily="18" charset="0"/>
                  </a:rPr>
                  <a:t>={9,7}, Ng=4</a:t>
                </a:r>
              </a:p>
              <a:p>
                <a:pPr lvl="1">
                  <a:buFont typeface="Arial" panose="020B0604020202020204" pitchFamily="34" charset="0"/>
                  <a:buChar char="•"/>
                </a:pPr>
                <a:r>
                  <a:rPr lang="en-US" sz="1600" dirty="0">
                    <a:solidFill>
                      <a:schemeClr val="tx1"/>
                    </a:solidFill>
                    <a:sym typeface="Times New Roman" panose="02020603050405020304" pitchFamily="18" charset="0"/>
                  </a:rPr>
                  <a:t>Report TB-PPDU (MCS=4,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=1) or (MCS=6,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=2)</a:t>
                </a:r>
                <a:r>
                  <a:rPr lang="en-US" sz="1600" dirty="0"/>
                  <a:t> </a:t>
                </a:r>
              </a:p>
              <a:p>
                <a:pPr lvl="1">
                  <a:buFont typeface="Arial" panose="020B0604020202020204" pitchFamily="34" charset="0"/>
                  <a:buChar char="•"/>
                </a:pPr>
                <a:r>
                  <a:rPr lang="en-US" sz="1600" dirty="0"/>
                  <a:t>BFRP MCS0</a:t>
                </a:r>
              </a:p>
              <a:p>
                <a:pPr lvl="1">
                  <a:buFont typeface="Arial" panose="020B0604020202020204" pitchFamily="34" charset="0"/>
                  <a:buChar char="•"/>
                </a:pPr>
                <a:r>
                  <a:rPr lang="en-US" sz="1600" dirty="0"/>
                  <a:t>Nr=16, Nc=1/2/4 </a:t>
                </a:r>
              </a:p>
              <a:p>
                <a:pPr lvl="1">
                  <a:buFont typeface="Arial" panose="020B0604020202020204" pitchFamily="34" charset="0"/>
                  <a:buChar char="•"/>
                </a:pPr>
                <a:r>
                  <a:rPr lang="en-US" sz="1600" dirty="0"/>
                  <a:t>Feedback RU size: 52/106/242 tones</a:t>
                </a:r>
              </a:p>
              <a:p>
                <a:pPr lvl="1">
                  <a:buFont typeface="Arial" panose="020B0604020202020204" pitchFamily="34" charset="0"/>
                  <a:buChar char="•"/>
                </a:pPr>
                <a:r>
                  <a:rPr lang="en-US" sz="1600" dirty="0"/>
                  <a:t>Number of non-AP STAs in a NDP sounding sequence: 4/8/16/32/64</a:t>
                </a:r>
              </a:p>
              <a:p>
                <a:pPr lvl="1">
                  <a:buFont typeface="Arial" panose="020B0604020202020204" pitchFamily="34" charset="0"/>
                  <a:buChar char="•"/>
                </a:pPr>
                <a:r>
                  <a:rPr lang="en-US" sz="1600" dirty="0"/>
                  <a:t>Multiple BFRPs are used in a TXOP if the # of feedback RUs &lt; the # of STAs participating in the sounding</a:t>
                </a:r>
              </a:p>
              <a:p>
                <a:pPr lvl="1">
                  <a:buFont typeface="Arial" panose="020B0604020202020204" pitchFamily="34" charset="0"/>
                  <a:buChar char="•"/>
                </a:pPr>
                <a:r>
                  <a:rPr lang="en-US" sz="1600" dirty="0"/>
                  <a:t>No error in HE compressed BF/CQI frame (best case)</a:t>
                </a:r>
              </a:p>
              <a:p>
                <a:pPr>
                  <a:buFont typeface="Arial" panose="020B0604020202020204" pitchFamily="34" charset="0"/>
                  <a:buChar char="•"/>
                </a:pPr>
                <a:endParaRPr lang="en-US" sz="2000" dirty="0"/>
              </a:p>
            </p:txBody>
          </p:sp>
        </mc:Choice>
        <mc:Fallback xmlns="">
          <p:sp>
            <p:nvSpPr>
              <p:cNvPr id="3" name="Content Placeholder 2">
                <a:extLst>
                  <a:ext uri="{FF2B5EF4-FFF2-40B4-BE49-F238E27FC236}">
                    <a16:creationId xmlns:a16="http://schemas.microsoft.com/office/drawing/2014/main" id="{18D6CE86-1058-4AD3-AFA5-B0D16B826E02}"/>
                  </a:ext>
                </a:extLst>
              </p:cNvPr>
              <p:cNvSpPr>
                <a:spLocks noGrp="1" noRot="1" noChangeAspect="1" noMove="1" noResize="1" noEditPoints="1" noAdjustHandles="1" noChangeArrowheads="1" noChangeShapeType="1" noTextEdit="1"/>
              </p:cNvSpPr>
              <p:nvPr>
                <p:ph idx="1"/>
              </p:nvPr>
            </p:nvSpPr>
            <p:spPr>
              <a:xfrm>
                <a:off x="914401" y="1484784"/>
                <a:ext cx="10361084" cy="4774606"/>
              </a:xfrm>
              <a:blipFill>
                <a:blip r:embed="rId2"/>
                <a:stretch>
                  <a:fillRect l="-353" t="-76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336F117-7721-44EC-A616-1246A6C824F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009599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D1CAC4-739F-4E97-B1D0-76F58B96E323}">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4"/>
    <ds:schemaRef ds:uri="http://purl.org/dc/terms/"/>
    <ds:schemaRef ds:uri="http://www.w3.org/XML/1998/namespace"/>
  </ds:schemaRefs>
</ds:datastoreItem>
</file>

<file path=customXml/itemProps2.xml><?xml version="1.0" encoding="utf-8"?>
<ds:datastoreItem xmlns:ds="http://schemas.openxmlformats.org/officeDocument/2006/customXml" ds:itemID="{B21C9097-6676-4D6D-9427-0277A7F01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FE3E5F-3510-4FDC-A1CC-A5AD923669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2540</Words>
  <Application>Microsoft Office PowerPoint</Application>
  <PresentationFormat>Widescreen</PresentationFormat>
  <Paragraphs>729</Paragraphs>
  <Slides>21</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Cambria Math</vt:lpstr>
      <vt:lpstr>Times New Roman</vt:lpstr>
      <vt:lpstr>Office Theme</vt:lpstr>
      <vt:lpstr>Document</vt:lpstr>
      <vt:lpstr>Feedback Overhead Analysis for 16 Spatial Stream MIMO</vt:lpstr>
      <vt:lpstr>PowerPoint Presentation</vt:lpstr>
      <vt:lpstr>Introduction</vt:lpstr>
      <vt:lpstr>Sounding and Feedback in 802.11ax  (1/2) </vt:lpstr>
      <vt:lpstr>Sounding and Feedback in 802.11ax (2/2) </vt:lpstr>
      <vt:lpstr>Feedback Overhead Analysis for 16 SS (L_LENGTH constraint)</vt:lpstr>
      <vt:lpstr>SU-MIMO: 16 SS Cases, BW=20MHz</vt:lpstr>
      <vt:lpstr>MU-MIMO: 16 SS Cases, BW=20MHz</vt:lpstr>
      <vt:lpstr>Analysis with TXOP+L_LENGTH constraint</vt:lpstr>
      <vt:lpstr>BW=80MHz, Nr=16, Nc=1, fdbk MCS=4,nss=1</vt:lpstr>
      <vt:lpstr>BW=80MHz, Nr=16, Nc=2, fdbk MCS=4,nss=1</vt:lpstr>
      <vt:lpstr>BW=80MHz, Nr=16, Nc=4, fdbk MCS=4,nss=1</vt:lpstr>
      <vt:lpstr>BW=80MHz, Nr=16, Nc=1, fdbk MCS=6,nss=2</vt:lpstr>
      <vt:lpstr>BW=80MHz, Nr=16, Nc=2, fdbk MCS=6,nss=2</vt:lpstr>
      <vt:lpstr>BW=80MHz, Nr=16, Nc=4, fdbk MCS=6,nss=2</vt:lpstr>
      <vt:lpstr>Analysis with TXOP+L_LENGTH constraint: Observations</vt:lpstr>
      <vt:lpstr>16 SS Feedback Overhead Reduction</vt:lpstr>
      <vt:lpstr>Overhead Reduction Techniques</vt:lpstr>
      <vt:lpstr>Conclusions</vt:lpstr>
      <vt:lpstr>References</vt:lpstr>
      <vt:lpstr> Appendix: Givens Decomposition and 16 ss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Overhead Analysis for 16 Spatial Stream MIMO</dc:title>
  <dc:creator/>
  <cp:lastModifiedBy/>
  <cp:revision>1</cp:revision>
  <dcterms:created xsi:type="dcterms:W3CDTF">2019-03-11T16:38:51Z</dcterms:created>
  <dcterms:modified xsi:type="dcterms:W3CDTF">2019-07-14T21:53:51Z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