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19"/>
  </p:notesMasterIdLst>
  <p:handoutMasterIdLst>
    <p:handoutMasterId r:id="rId20"/>
  </p:handoutMasterIdLst>
  <p:sldIdLst>
    <p:sldId id="370" r:id="rId5"/>
    <p:sldId id="276" r:id="rId6"/>
    <p:sldId id="382" r:id="rId7"/>
    <p:sldId id="372" r:id="rId8"/>
    <p:sldId id="373" r:id="rId9"/>
    <p:sldId id="374" r:id="rId10"/>
    <p:sldId id="375" r:id="rId11"/>
    <p:sldId id="376" r:id="rId12"/>
    <p:sldId id="378" r:id="rId13"/>
    <p:sldId id="380" r:id="rId14"/>
    <p:sldId id="379" r:id="rId15"/>
    <p:sldId id="368" r:id="rId16"/>
    <p:sldId id="357" r:id="rId17"/>
    <p:sldId id="381"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27"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6357" autoAdjust="0"/>
  </p:normalViewPr>
  <p:slideViewPr>
    <p:cSldViewPr>
      <p:cViewPr varScale="1">
        <p:scale>
          <a:sx n="97" d="100"/>
          <a:sy n="97" d="100"/>
        </p:scale>
        <p:origin x="78" y="4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2" d="100"/>
          <a:sy n="82" d="100"/>
        </p:scale>
        <p:origin x="3936" y="6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Kome Oteri (</a:t>
            </a:r>
            <a:r>
              <a:rPr lang="en-GB" dirty="0" err="1"/>
              <a:t>InterDigital</a:t>
            </a:r>
            <a:r>
              <a:rPr lang="en-GB" dirty="0"/>
              <a: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802.11-18/1938r0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314701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526899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3960269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3435898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2019057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727897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TXOP includes: NDPA-NDP-BFRP trigger-Feedback? With </a:t>
            </a:r>
            <a:r>
              <a:rPr lang="en-US" dirty="0" err="1"/>
              <a:t>fdbk_RU</a:t>
            </a:r>
            <a:r>
              <a:rPr lang="en-US" dirty="0"/>
              <a:t>=26, it can support 9 STA training and feedback. With </a:t>
            </a:r>
            <a:r>
              <a:rPr lang="en-US" dirty="0" err="1"/>
              <a:t>fdbk_RU</a:t>
            </a:r>
            <a:r>
              <a:rPr lang="en-US" dirty="0"/>
              <a:t>=52, it can support 4 STA training and feedback, right?</a:t>
            </a:r>
          </a:p>
          <a:p>
            <a:r>
              <a:rPr lang="en-US" dirty="0"/>
              <a:t>They may suggest using larger RU for feedback. Our argument should be the TXOP duration then. To support the same number of STA training/feedback, using larger RU per STA will increase the total TXOP duration considering TF, preamble </a:t>
            </a:r>
            <a:r>
              <a:rPr lang="en-US" dirty="0" err="1"/>
              <a:t>etc</a:t>
            </a:r>
            <a:r>
              <a:rPr lang="en-US" dirty="0"/>
              <a:t>…</a:t>
            </a:r>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1598566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19730244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686882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802.11-19/0828r0</a:t>
            </a:r>
          </a:p>
        </p:txBody>
      </p:sp>
      <p:sp>
        <p:nvSpPr>
          <p:cNvPr id="11" name="Date Placeholder 3">
            <a:extLst>
              <a:ext uri="{FF2B5EF4-FFF2-40B4-BE49-F238E27FC236}">
                <a16:creationId xmlns:a16="http://schemas.microsoft.com/office/drawing/2014/main" id="{D5D22B06-7B5C-4C1E-A9B4-B9B752DC62F8}"/>
              </a:ext>
            </a:extLst>
          </p:cNvPr>
          <p:cNvSpPr txBox="1">
            <a:spLocks/>
          </p:cNvSpPr>
          <p:nvPr userDrawn="1"/>
        </p:nvSpPr>
        <p:spPr bwMode="auto">
          <a:xfrm>
            <a:off x="912285" y="319089"/>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2019</a:t>
            </a:r>
          </a:p>
        </p:txBody>
      </p:sp>
      <p:sp>
        <p:nvSpPr>
          <p:cNvPr id="12" name="Rectangle 7">
            <a:extLst>
              <a:ext uri="{FF2B5EF4-FFF2-40B4-BE49-F238E27FC236}">
                <a16:creationId xmlns:a16="http://schemas.microsoft.com/office/drawing/2014/main" id="{2CB1D576-0576-4B25-8C5D-908038286FF9}"/>
              </a:ext>
            </a:extLst>
          </p:cNvPr>
          <p:cNvSpPr>
            <a:spLocks noChangeArrowheads="1"/>
          </p:cNvSpPr>
          <p:nvPr userDrawn="1"/>
        </p:nvSpPr>
        <p:spPr bwMode="auto">
          <a:xfrm>
            <a:off x="9552384" y="6532772"/>
            <a:ext cx="1782403" cy="184666"/>
          </a:xfrm>
          <a:prstGeom prst="rect">
            <a:avLst/>
          </a:prstGeom>
          <a:noFill/>
          <a:ln w="9525">
            <a:noFill/>
            <a:round/>
            <a:headEnd/>
            <a:tailEnd/>
          </a:ln>
          <a:effectLst/>
        </p:spPr>
        <p:txBody>
          <a:bodyPr wrap="squar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Hanqing Lou (InterDigital)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cid:image004.png@01D4FE99.E9A1BF50"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4.emf"/><Relationship Id="rId7"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47528" y="685800"/>
            <a:ext cx="914501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Feedback Overhead Analysis for 16 Spatial Stream MIMO</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2019-05-09</a:t>
            </a:r>
          </a:p>
        </p:txBody>
      </p:sp>
      <p:sp>
        <p:nvSpPr>
          <p:cNvPr id="3076" name="Rectangle 4"/>
          <p:cNvSpPr>
            <a:spLocks noChangeArrowheads="1"/>
          </p:cNvSpPr>
          <p:nvPr/>
        </p:nvSpPr>
        <p:spPr bwMode="auto">
          <a:xfrm>
            <a:off x="1991544" y="261228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1" name="Object 3">
            <a:extLst>
              <a:ext uri="{FF2B5EF4-FFF2-40B4-BE49-F238E27FC236}">
                <a16:creationId xmlns:a16="http://schemas.microsoft.com/office/drawing/2014/main" id="{8360E99E-6114-49AA-8F23-81809CD2D1ED}"/>
              </a:ext>
            </a:extLst>
          </p:cNvPr>
          <p:cNvGraphicFramePr>
            <a:graphicFrameLocks noChangeAspect="1"/>
          </p:cNvGraphicFramePr>
          <p:nvPr>
            <p:extLst>
              <p:ext uri="{D42A27DB-BD31-4B8C-83A1-F6EECF244321}">
                <p14:modId xmlns:p14="http://schemas.microsoft.com/office/powerpoint/2010/main" val="1980429727"/>
              </p:ext>
            </p:extLst>
          </p:nvPr>
        </p:nvGraphicFramePr>
        <p:xfrm>
          <a:off x="2209800" y="3471863"/>
          <a:ext cx="9491663" cy="3062287"/>
        </p:xfrm>
        <a:graphic>
          <a:graphicData uri="http://schemas.openxmlformats.org/presentationml/2006/ole">
            <mc:AlternateContent xmlns:mc="http://schemas.openxmlformats.org/markup-compatibility/2006">
              <mc:Choice xmlns:v="urn:schemas-microsoft-com:vml" Requires="v">
                <p:oleObj spid="_x0000_s1026" name="Document" r:id="rId4" imgW="8374726" imgH="2709695" progId="Word.Document.8">
                  <p:embed/>
                </p:oleObj>
              </mc:Choice>
              <mc:Fallback>
                <p:oleObj name="Document" r:id="rId4" imgW="8374726" imgH="2709695" progId="Word.Document.8">
                  <p:embed/>
                  <p:pic>
                    <p:nvPicPr>
                      <p:cNvPr id="11" name="Object 3">
                        <a:extLst>
                          <a:ext uri="{FF2B5EF4-FFF2-40B4-BE49-F238E27FC236}">
                            <a16:creationId xmlns:a16="http://schemas.microsoft.com/office/drawing/2014/main" id="{8360E99E-6114-49AA-8F23-81809CD2D1ED}"/>
                          </a:ext>
                        </a:extLst>
                      </p:cNvPr>
                      <p:cNvPicPr>
                        <a:picLocks noChangeAspect="1" noChangeArrowheads="1"/>
                      </p:cNvPicPr>
                      <p:nvPr/>
                    </p:nvPicPr>
                    <p:blipFill>
                      <a:blip r:embed="rId5"/>
                      <a:srcRect/>
                      <a:stretch>
                        <a:fillRect/>
                      </a:stretch>
                    </p:blipFill>
                    <p:spPr bwMode="auto">
                      <a:xfrm>
                        <a:off x="2209800" y="3471863"/>
                        <a:ext cx="9491663" cy="3062287"/>
                      </a:xfrm>
                      <a:prstGeom prst="rect">
                        <a:avLst/>
                      </a:prstGeom>
                      <a:noFill/>
                      <a:extLst/>
                    </p:spPr>
                  </p:pic>
                </p:oleObj>
              </mc:Fallback>
            </mc:AlternateContent>
          </a:graphicData>
        </a:graphic>
      </p:graphicFrame>
    </p:spTree>
    <p:extLst>
      <p:ext uri="{BB962C8B-B14F-4D97-AF65-F5344CB8AC3E}">
        <p14:creationId xmlns:p14="http://schemas.microsoft.com/office/powerpoint/2010/main" val="31987702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335" y="534331"/>
            <a:ext cx="7770813" cy="1065213"/>
          </a:xfrm>
        </p:spPr>
        <p:txBody>
          <a:bodyPr/>
          <a:lstStyle/>
          <a:p>
            <a:r>
              <a:rPr lang="en-US" dirty="0"/>
              <a:t>16 SS Feedback Overhead Reduction</a:t>
            </a:r>
          </a:p>
        </p:txBody>
      </p:sp>
      <p:sp>
        <p:nvSpPr>
          <p:cNvPr id="3" name="Content Placeholder 2"/>
          <p:cNvSpPr>
            <a:spLocks noGrp="1"/>
          </p:cNvSpPr>
          <p:nvPr>
            <p:ph idx="1"/>
          </p:nvPr>
        </p:nvSpPr>
        <p:spPr>
          <a:xfrm>
            <a:off x="205081" y="1597286"/>
            <a:ext cx="11881320" cy="5260714"/>
          </a:xfrm>
        </p:spPr>
        <p:txBody>
          <a:bodyPr/>
          <a:lstStyle/>
          <a:p>
            <a:pPr marL="742950" lvl="2" indent="-342900" algn="just">
              <a:buFont typeface="Arial" panose="020B0604020202020204" pitchFamily="34" charset="0"/>
              <a:buChar char="•"/>
            </a:pPr>
            <a:r>
              <a:rPr lang="en-US" sz="2400" dirty="0"/>
              <a:t>These analysis results show that some new design may be needed in 802.11be to support 16 SS training</a:t>
            </a:r>
          </a:p>
          <a:p>
            <a:pPr marL="742950" lvl="2" indent="-342900" algn="just">
              <a:buFontTx/>
              <a:buChar char="•"/>
            </a:pPr>
            <a:r>
              <a:rPr lang="en-US" sz="2400" dirty="0"/>
              <a:t>Some feedback overhead reduction methods that were discussed in [3] include:</a:t>
            </a:r>
          </a:p>
          <a:p>
            <a:pPr marL="1200150" lvl="3" indent="-342900" algn="just">
              <a:buFontTx/>
              <a:buChar char="•"/>
            </a:pPr>
            <a:r>
              <a:rPr lang="el-GR" sz="2000" dirty="0"/>
              <a:t>ϕ </a:t>
            </a:r>
            <a:r>
              <a:rPr lang="en-US" sz="2000" dirty="0"/>
              <a:t>only feedback as defined in 802.11ah</a:t>
            </a:r>
          </a:p>
          <a:p>
            <a:pPr marL="1200150" lvl="3" indent="-342900" algn="just">
              <a:buFontTx/>
              <a:buChar char="•"/>
            </a:pPr>
            <a:r>
              <a:rPr lang="en-US" sz="2000" dirty="0"/>
              <a:t>Time domain channel feedback as defined in 802.11ad/ay</a:t>
            </a:r>
          </a:p>
          <a:p>
            <a:pPr marL="1200150" lvl="3" indent="-342900" algn="just">
              <a:buFontTx/>
              <a:buChar char="•"/>
            </a:pPr>
            <a:r>
              <a:rPr lang="en-US" sz="2000" dirty="0"/>
              <a:t>Differential Givens rotation: Feed back time or frequency difference in Given’s Rotation angles</a:t>
            </a:r>
          </a:p>
          <a:p>
            <a:pPr marL="1200150" lvl="3" indent="-342900" algn="just">
              <a:buFontTx/>
              <a:buChar char="•"/>
            </a:pPr>
            <a:r>
              <a:rPr lang="en-US" sz="2000" dirty="0"/>
              <a:t>Variable Angle Quantization: Use different quantization levels for different Given’s rotation angles (</a:t>
            </a:r>
            <a:r>
              <a:rPr lang="en-US" sz="2000" dirty="0" err="1"/>
              <a:t>ϕi</a:t>
            </a:r>
            <a:r>
              <a:rPr lang="en-US" sz="2000" dirty="0"/>
              <a:t>, </a:t>
            </a:r>
            <a:r>
              <a:rPr lang="en-US" sz="2000" dirty="0" err="1"/>
              <a:t>ψi</a:t>
            </a:r>
            <a:r>
              <a:rPr lang="en-US" sz="2000" dirty="0"/>
              <a:t>).</a:t>
            </a:r>
          </a:p>
          <a:p>
            <a:pPr marL="1200150" lvl="3" indent="-342900" algn="just">
              <a:buFontTx/>
              <a:buChar char="•"/>
            </a:pPr>
            <a:r>
              <a:rPr lang="en-US" sz="2000" dirty="0"/>
              <a:t>Multi-component Feedback: splits feedback into multiple components [4][5]</a:t>
            </a:r>
          </a:p>
          <a:p>
            <a:pPr marL="1200150" lvl="3" indent="-342900" algn="just">
              <a:buFontTx/>
              <a:buChar char="•"/>
            </a:pPr>
            <a:r>
              <a:rPr lang="en-US" sz="2000" dirty="0"/>
              <a:t>Codebook based Feedback: Feed back codeword from a well designed codebook [6]</a:t>
            </a:r>
          </a:p>
          <a:p>
            <a:pPr marL="1200150" lvl="3" indent="-342900" algn="just">
              <a:buFontTx/>
              <a:buChar char="•"/>
            </a:pPr>
            <a:r>
              <a:rPr lang="en-US" sz="2000" dirty="0"/>
              <a:t>Two way channel training [7]</a:t>
            </a:r>
          </a:p>
          <a:p>
            <a:pPr marL="1200150" lvl="3" indent="-342900" algn="just">
              <a:buFontTx/>
              <a:buChar char="•"/>
            </a:pPr>
            <a:r>
              <a:rPr lang="en-US" sz="2000" dirty="0"/>
              <a:t>Implicit Feedback: </a:t>
            </a:r>
            <a:r>
              <a:rPr lang="en-US" sz="2000" dirty="0" err="1"/>
              <a:t>Bfer</a:t>
            </a:r>
            <a:r>
              <a:rPr lang="en-US" sz="2000" dirty="0"/>
              <a:t> solicits packets suitable for channel estimation in the reverse direction [7]</a:t>
            </a: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b="1" dirty="0">
              <a:sym typeface="Times New Roman" panose="02020603050405020304" pitchFamily="18" charset="0"/>
            </a:endParaRPr>
          </a:p>
          <a:p>
            <a:pPr marL="342900" lvl="1" indent="-342900" algn="just">
              <a:buFontTx/>
              <a:buChar char="•"/>
            </a:pPr>
            <a:endParaRPr lang="en-US" altLang="zh-CN" b="1" dirty="0">
              <a:sym typeface="Times New Roman" panose="02020603050405020304" pitchFamily="18" charset="0"/>
            </a:endParaRPr>
          </a:p>
        </p:txBody>
      </p:sp>
      <p:sp>
        <p:nvSpPr>
          <p:cNvPr id="4" name="Slide Number Placeholder 3"/>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856721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6FCD3-FC58-4B86-8941-4378776A2C65}"/>
              </a:ext>
            </a:extLst>
          </p:cNvPr>
          <p:cNvSpPr>
            <a:spLocks noGrp="1"/>
          </p:cNvSpPr>
          <p:nvPr>
            <p:ph type="title"/>
          </p:nvPr>
        </p:nvSpPr>
        <p:spPr/>
        <p:txBody>
          <a:bodyPr/>
          <a:lstStyle/>
          <a:p>
            <a:r>
              <a:rPr lang="en-US" dirty="0"/>
              <a:t>Overhead Reduction Schemes</a:t>
            </a:r>
          </a:p>
        </p:txBody>
      </p:sp>
      <p:sp>
        <p:nvSpPr>
          <p:cNvPr id="4" name="Slide Number Placeholder 3">
            <a:extLst>
              <a:ext uri="{FF2B5EF4-FFF2-40B4-BE49-F238E27FC236}">
                <a16:creationId xmlns:a16="http://schemas.microsoft.com/office/drawing/2014/main" id="{F9988F07-91D0-41C1-BD10-0C49A609FAD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graphicFrame>
        <p:nvGraphicFramePr>
          <p:cNvPr id="9" name="Table 8">
            <a:extLst>
              <a:ext uri="{FF2B5EF4-FFF2-40B4-BE49-F238E27FC236}">
                <a16:creationId xmlns:a16="http://schemas.microsoft.com/office/drawing/2014/main" id="{7340ECBC-EB48-43B5-A221-3CDC70A63570}"/>
              </a:ext>
            </a:extLst>
          </p:cNvPr>
          <p:cNvGraphicFramePr>
            <a:graphicFrameLocks noGrp="1"/>
          </p:cNvGraphicFramePr>
          <p:nvPr>
            <p:extLst/>
          </p:nvPr>
        </p:nvGraphicFramePr>
        <p:xfrm>
          <a:off x="529118" y="1556792"/>
          <a:ext cx="11233247" cy="4694291"/>
        </p:xfrm>
        <a:graphic>
          <a:graphicData uri="http://schemas.openxmlformats.org/drawingml/2006/table">
            <a:tbl>
              <a:tblPr firstRow="1" bandRow="1">
                <a:tableStyleId>{5C22544A-7EE6-4342-B048-85BDC9FD1C3A}</a:tableStyleId>
              </a:tblPr>
              <a:tblGrid>
                <a:gridCol w="597109">
                  <a:extLst>
                    <a:ext uri="{9D8B030D-6E8A-4147-A177-3AD203B41FA5}">
                      <a16:colId xmlns:a16="http://schemas.microsoft.com/office/drawing/2014/main" val="1368783359"/>
                    </a:ext>
                  </a:extLst>
                </a:gridCol>
                <a:gridCol w="2786509">
                  <a:extLst>
                    <a:ext uri="{9D8B030D-6E8A-4147-A177-3AD203B41FA5}">
                      <a16:colId xmlns:a16="http://schemas.microsoft.com/office/drawing/2014/main" val="3876744460"/>
                    </a:ext>
                  </a:extLst>
                </a:gridCol>
                <a:gridCol w="3490458">
                  <a:extLst>
                    <a:ext uri="{9D8B030D-6E8A-4147-A177-3AD203B41FA5}">
                      <a16:colId xmlns:a16="http://schemas.microsoft.com/office/drawing/2014/main" val="890498284"/>
                    </a:ext>
                  </a:extLst>
                </a:gridCol>
                <a:gridCol w="4359171">
                  <a:extLst>
                    <a:ext uri="{9D8B030D-6E8A-4147-A177-3AD203B41FA5}">
                      <a16:colId xmlns:a16="http://schemas.microsoft.com/office/drawing/2014/main" val="2996887608"/>
                    </a:ext>
                  </a:extLst>
                </a:gridCol>
              </a:tblGrid>
              <a:tr h="530428">
                <a:tc>
                  <a:txBody>
                    <a:bodyPr/>
                    <a:lstStyle/>
                    <a:p>
                      <a:endParaRPr lang="en-US" sz="2800" dirty="0"/>
                    </a:p>
                  </a:txBody>
                  <a:tcPr/>
                </a:tc>
                <a:tc>
                  <a:txBody>
                    <a:bodyPr/>
                    <a:lstStyle/>
                    <a:p>
                      <a:r>
                        <a:rPr lang="en-US" sz="2800" dirty="0"/>
                        <a:t>Scheme</a:t>
                      </a:r>
                    </a:p>
                  </a:txBody>
                  <a:tcPr/>
                </a:tc>
                <a:tc>
                  <a:txBody>
                    <a:bodyPr/>
                    <a:lstStyle/>
                    <a:p>
                      <a:pPr algn="l" fontAlgn="b"/>
                      <a:r>
                        <a:rPr lang="en-US" sz="2800" b="1" kern="1200" dirty="0">
                          <a:solidFill>
                            <a:schemeClr val="lt1"/>
                          </a:solidFill>
                          <a:latin typeface="+mn-lt"/>
                          <a:ea typeface="+mn-ea"/>
                          <a:cs typeface="+mn-cs"/>
                        </a:rPr>
                        <a:t>Pros</a:t>
                      </a:r>
                    </a:p>
                  </a:txBody>
                  <a:tcPr marL="7620" marR="7620" marT="7620" marB="0" anchor="b"/>
                </a:tc>
                <a:tc>
                  <a:txBody>
                    <a:bodyPr/>
                    <a:lstStyle/>
                    <a:p>
                      <a:pPr marL="0" algn="l" defTabSz="914400" rtl="0" eaLnBrk="1" fontAlgn="b" latinLnBrk="0" hangingPunct="1"/>
                      <a:r>
                        <a:rPr lang="en-US" sz="2800" b="1" kern="1200" dirty="0">
                          <a:solidFill>
                            <a:schemeClr val="lt1"/>
                          </a:solidFill>
                          <a:latin typeface="+mn-lt"/>
                          <a:ea typeface="+mn-ea"/>
                          <a:cs typeface="+mn-cs"/>
                        </a:rPr>
                        <a:t>Cons</a:t>
                      </a:r>
                    </a:p>
                  </a:txBody>
                  <a:tcPr marL="7620" marR="7620" marT="7620" marB="0" anchor="b"/>
                </a:tc>
                <a:extLst>
                  <a:ext uri="{0D108BD9-81ED-4DB2-BD59-A6C34878D82A}">
                    <a16:rowId xmlns:a16="http://schemas.microsoft.com/office/drawing/2014/main" val="740526767"/>
                  </a:ext>
                </a:extLst>
              </a:tr>
              <a:tr h="430236">
                <a:tc>
                  <a:txBody>
                    <a:bodyPr/>
                    <a:lstStyle/>
                    <a:p>
                      <a:r>
                        <a:rPr lang="en-US" sz="1800" b="0" i="0" u="none" strike="noStrike" kern="1200" dirty="0">
                          <a:solidFill>
                            <a:srgbClr val="000000"/>
                          </a:solidFill>
                          <a:effectLst/>
                          <a:latin typeface="Calibri" panose="020F0502020204030204" pitchFamily="34" charset="0"/>
                          <a:ea typeface="+mn-ea"/>
                          <a:cs typeface="+mn-cs"/>
                        </a:rPr>
                        <a:t>1</a:t>
                      </a:r>
                    </a:p>
                  </a:txBody>
                  <a:tcPr/>
                </a:tc>
                <a:tc>
                  <a:txBody>
                    <a:bodyPr/>
                    <a:lstStyle/>
                    <a:p>
                      <a:pPr algn="l" fontAlgn="b"/>
                      <a:r>
                        <a:rPr lang="el-GR" sz="1800" b="0" i="0" u="none" strike="noStrike" dirty="0">
                          <a:solidFill>
                            <a:srgbClr val="000000"/>
                          </a:solidFill>
                          <a:effectLst/>
                          <a:latin typeface="Calibri" panose="020F0502020204030204" pitchFamily="34" charset="0"/>
                        </a:rPr>
                        <a:t>ϕ </a:t>
                      </a:r>
                      <a:r>
                        <a:rPr lang="en-US" sz="1800" b="0" i="0" u="none" strike="noStrike" dirty="0">
                          <a:solidFill>
                            <a:srgbClr val="000000"/>
                          </a:solidFill>
                          <a:effectLst/>
                          <a:latin typeface="Calibri" panose="020F0502020204030204" pitchFamily="34" charset="0"/>
                        </a:rPr>
                        <a:t>only feedback</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exists in 802.11ah</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single data stream only</a:t>
                      </a:r>
                    </a:p>
                  </a:txBody>
                  <a:tcPr marL="7620" marR="7620" marT="7620" marB="0" anchor="b"/>
                </a:tc>
                <a:extLst>
                  <a:ext uri="{0D108BD9-81ED-4DB2-BD59-A6C34878D82A}">
                    <a16:rowId xmlns:a16="http://schemas.microsoft.com/office/drawing/2014/main" val="1936652668"/>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2</a:t>
                      </a:r>
                    </a:p>
                  </a:txBody>
                  <a:tcPr/>
                </a:tc>
                <a:tc>
                  <a:txBody>
                    <a:bodyPr/>
                    <a:lstStyle/>
                    <a:p>
                      <a:pPr algn="l" fontAlgn="b"/>
                      <a:r>
                        <a:rPr lang="en-US" sz="1800" b="0" i="0" u="none" strike="noStrike" dirty="0">
                          <a:solidFill>
                            <a:srgbClr val="000000"/>
                          </a:solidFill>
                          <a:effectLst/>
                          <a:latin typeface="Calibri" panose="020F0502020204030204" pitchFamily="34" charset="0"/>
                        </a:rPr>
                        <a:t>time domain channel</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exists in 802.11ad/ay</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may need additional signaling to identify tap positions and the extra matrix</a:t>
                      </a:r>
                    </a:p>
                  </a:txBody>
                  <a:tcPr marL="7620" marR="7620" marT="7620" marB="0" anchor="b"/>
                </a:tc>
                <a:extLst>
                  <a:ext uri="{0D108BD9-81ED-4DB2-BD59-A6C34878D82A}">
                    <a16:rowId xmlns:a16="http://schemas.microsoft.com/office/drawing/2014/main" val="1671653577"/>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3</a:t>
                      </a:r>
                    </a:p>
                  </a:txBody>
                  <a:tcPr/>
                </a:tc>
                <a:tc>
                  <a:txBody>
                    <a:bodyPr/>
                    <a:lstStyle/>
                    <a:p>
                      <a:pPr algn="l" fontAlgn="b"/>
                      <a:r>
                        <a:rPr lang="en-US" sz="1800" b="0" i="0" u="none" strike="noStrike" dirty="0">
                          <a:solidFill>
                            <a:srgbClr val="000000"/>
                          </a:solidFill>
                          <a:effectLst/>
                          <a:latin typeface="Calibri" panose="020F0502020204030204" pitchFamily="34" charset="0"/>
                        </a:rPr>
                        <a:t>Differential Givens Rotation</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Simple improvement from 802.11ax, variant in 11ay</a:t>
                      </a:r>
                    </a:p>
                  </a:txBody>
                  <a:tcPr marL="7620" marR="7620" marT="7620" marB="0" anchor="b"/>
                </a:tc>
                <a:tc>
                  <a:txBody>
                    <a:bodyPr/>
                    <a:lstStyle/>
                    <a:p>
                      <a:pPr algn="l" fontAlgn="b"/>
                      <a:r>
                        <a:rPr lang="en-US" sz="1800" b="0" i="0" u="none" strike="noStrike">
                          <a:solidFill>
                            <a:srgbClr val="000000"/>
                          </a:solidFill>
                          <a:effectLst/>
                          <a:latin typeface="Calibri" panose="020F0502020204030204" pitchFamily="34" charset="0"/>
                        </a:rPr>
                        <a:t>Additional processing, Error Propagation</a:t>
                      </a:r>
                    </a:p>
                  </a:txBody>
                  <a:tcPr marL="7620" marR="7620" marT="7620" marB="0" anchor="b"/>
                </a:tc>
                <a:extLst>
                  <a:ext uri="{0D108BD9-81ED-4DB2-BD59-A6C34878D82A}">
                    <a16:rowId xmlns:a16="http://schemas.microsoft.com/office/drawing/2014/main" val="1171208003"/>
                  </a:ext>
                </a:extLst>
              </a:tr>
              <a:tr h="430236">
                <a:tc>
                  <a:txBody>
                    <a:bodyPr/>
                    <a:lstStyle/>
                    <a:p>
                      <a:r>
                        <a:rPr lang="en-US" sz="1800" b="0" i="0" u="none" strike="noStrike" kern="1200" dirty="0">
                          <a:solidFill>
                            <a:srgbClr val="000000"/>
                          </a:solidFill>
                          <a:effectLst/>
                          <a:latin typeface="Calibri" panose="020F0502020204030204" pitchFamily="34" charset="0"/>
                          <a:ea typeface="+mn-ea"/>
                          <a:cs typeface="+mn-cs"/>
                        </a:rPr>
                        <a:t>4</a:t>
                      </a:r>
                    </a:p>
                  </a:txBody>
                  <a:tcPr/>
                </a:tc>
                <a:tc>
                  <a:txBody>
                    <a:bodyPr/>
                    <a:lstStyle/>
                    <a:p>
                      <a:pPr algn="l" fontAlgn="b"/>
                      <a:r>
                        <a:rPr lang="en-US" sz="1800" b="0" i="0" u="none" strike="noStrike" dirty="0">
                          <a:solidFill>
                            <a:srgbClr val="000000"/>
                          </a:solidFill>
                          <a:effectLst/>
                          <a:latin typeface="Calibri" panose="020F0502020204030204" pitchFamily="34" charset="0"/>
                        </a:rPr>
                        <a:t>Variable Angle Quantization</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simple improvement from 802.11ax</a:t>
                      </a:r>
                    </a:p>
                  </a:txBody>
                  <a:tcPr marL="7620" marR="7620" marT="7620" marB="0" anchor="b"/>
                </a:tc>
                <a:tc>
                  <a:txBody>
                    <a:bodyPr/>
                    <a:lstStyle/>
                    <a:p>
                      <a:pPr algn="l" fontAlgn="b"/>
                      <a:r>
                        <a:rPr lang="en-US" sz="1800" b="0" i="0" u="none" strike="noStrike">
                          <a:solidFill>
                            <a:srgbClr val="000000"/>
                          </a:solidFill>
                          <a:effectLst/>
                          <a:latin typeface="Calibri" panose="020F0502020204030204" pitchFamily="34" charset="0"/>
                        </a:rPr>
                        <a:t>additional processing </a:t>
                      </a:r>
                    </a:p>
                  </a:txBody>
                  <a:tcPr marL="7620" marR="7620" marT="7620" marB="0" anchor="b"/>
                </a:tc>
                <a:extLst>
                  <a:ext uri="{0D108BD9-81ED-4DB2-BD59-A6C34878D82A}">
                    <a16:rowId xmlns:a16="http://schemas.microsoft.com/office/drawing/2014/main" val="220418417"/>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5</a:t>
                      </a:r>
                    </a:p>
                  </a:txBody>
                  <a:tcPr/>
                </a:tc>
                <a:tc>
                  <a:txBody>
                    <a:bodyPr/>
                    <a:lstStyle/>
                    <a:p>
                      <a:pPr algn="l" fontAlgn="b"/>
                      <a:r>
                        <a:rPr lang="en-US" sz="1800" b="0" i="0" u="none" strike="noStrike">
                          <a:solidFill>
                            <a:srgbClr val="000000"/>
                          </a:solidFill>
                          <a:effectLst/>
                          <a:latin typeface="Calibri" panose="020F0502020204030204" pitchFamily="34" charset="0"/>
                        </a:rPr>
                        <a:t>Multi-component Feedback</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Well understood, reduced feedback overhead</a:t>
                      </a:r>
                    </a:p>
                  </a:txBody>
                  <a:tcPr marL="7620" marR="7620" marT="7620" marB="0" anchor="b"/>
                </a:tc>
                <a:tc>
                  <a:txBody>
                    <a:bodyPr/>
                    <a:lstStyle/>
                    <a:p>
                      <a:pPr algn="l" fontAlgn="b"/>
                      <a:r>
                        <a:rPr lang="en-US" sz="1800" b="0" i="0" u="none" strike="noStrike">
                          <a:solidFill>
                            <a:srgbClr val="000000"/>
                          </a:solidFill>
                          <a:effectLst/>
                          <a:latin typeface="Calibri" panose="020F0502020204030204" pitchFamily="34" charset="0"/>
                        </a:rPr>
                        <a:t>May need additional design</a:t>
                      </a:r>
                    </a:p>
                  </a:txBody>
                  <a:tcPr marL="7620" marR="7620" marT="7620" marB="0" anchor="b"/>
                </a:tc>
                <a:extLst>
                  <a:ext uri="{0D108BD9-81ED-4DB2-BD59-A6C34878D82A}">
                    <a16:rowId xmlns:a16="http://schemas.microsoft.com/office/drawing/2014/main" val="2402513392"/>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6</a:t>
                      </a:r>
                    </a:p>
                  </a:txBody>
                  <a:tcPr/>
                </a:tc>
                <a:tc>
                  <a:txBody>
                    <a:bodyPr/>
                    <a:lstStyle/>
                    <a:p>
                      <a:pPr algn="l" fontAlgn="b"/>
                      <a:r>
                        <a:rPr lang="en-US" sz="1800" b="0" i="0" u="none" strike="noStrike">
                          <a:solidFill>
                            <a:srgbClr val="000000"/>
                          </a:solidFill>
                          <a:effectLst/>
                          <a:latin typeface="Calibri" panose="020F0502020204030204" pitchFamily="34" charset="0"/>
                        </a:rPr>
                        <a:t>Codebook based Feedback</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Well understood, reduced feedback overhead</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May need additional design </a:t>
                      </a:r>
                    </a:p>
                  </a:txBody>
                  <a:tcPr marL="7620" marR="7620" marT="7620" marB="0" anchor="b"/>
                </a:tc>
                <a:extLst>
                  <a:ext uri="{0D108BD9-81ED-4DB2-BD59-A6C34878D82A}">
                    <a16:rowId xmlns:a16="http://schemas.microsoft.com/office/drawing/2014/main" val="1067596670"/>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7</a:t>
                      </a:r>
                    </a:p>
                  </a:txBody>
                  <a:tcPr/>
                </a:tc>
                <a:tc>
                  <a:txBody>
                    <a:bodyPr/>
                    <a:lstStyle/>
                    <a:p>
                      <a:pPr algn="l" fontAlgn="b"/>
                      <a:r>
                        <a:rPr lang="en-US" sz="1800" b="0" i="0" u="none" strike="noStrike">
                          <a:solidFill>
                            <a:srgbClr val="000000"/>
                          </a:solidFill>
                          <a:effectLst/>
                          <a:latin typeface="Calibri" panose="020F0502020204030204" pitchFamily="34" charset="0"/>
                        </a:rPr>
                        <a:t>Two way channel training</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Do not need calibration, reduced feedback overhead</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May need additional design</a:t>
                      </a:r>
                    </a:p>
                  </a:txBody>
                  <a:tcPr marL="7620" marR="7620" marT="7620" marB="0" anchor="b"/>
                </a:tc>
                <a:extLst>
                  <a:ext uri="{0D108BD9-81ED-4DB2-BD59-A6C34878D82A}">
                    <a16:rowId xmlns:a16="http://schemas.microsoft.com/office/drawing/2014/main" val="1782615670"/>
                  </a:ext>
                </a:extLst>
              </a:tr>
              <a:tr h="430236">
                <a:tc>
                  <a:txBody>
                    <a:bodyPr/>
                    <a:lstStyle/>
                    <a:p>
                      <a:r>
                        <a:rPr lang="en-US" sz="1800" b="0" i="0" u="none" strike="noStrike" kern="1200" dirty="0">
                          <a:solidFill>
                            <a:srgbClr val="000000"/>
                          </a:solidFill>
                          <a:effectLst/>
                          <a:latin typeface="Calibri" panose="020F0502020204030204" pitchFamily="34" charset="0"/>
                          <a:ea typeface="+mn-ea"/>
                          <a:cs typeface="+mn-cs"/>
                        </a:rPr>
                        <a:t>8</a:t>
                      </a:r>
                    </a:p>
                  </a:txBody>
                  <a:tcPr/>
                </a:tc>
                <a:tc>
                  <a:txBody>
                    <a:bodyPr/>
                    <a:lstStyle/>
                    <a:p>
                      <a:pPr algn="l" fontAlgn="b"/>
                      <a:r>
                        <a:rPr lang="en-US" sz="1800" b="0" i="0" u="none" strike="noStrike" dirty="0">
                          <a:solidFill>
                            <a:srgbClr val="000000"/>
                          </a:solidFill>
                          <a:effectLst/>
                          <a:latin typeface="Calibri" panose="020F0502020204030204" pitchFamily="34" charset="0"/>
                        </a:rPr>
                        <a:t>Implicit Feedback</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Simple improvement from 802.11n</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Needs calibration</a:t>
                      </a:r>
                    </a:p>
                  </a:txBody>
                  <a:tcPr marL="7620" marR="7620" marT="7620" marB="0" anchor="b"/>
                </a:tc>
                <a:extLst>
                  <a:ext uri="{0D108BD9-81ED-4DB2-BD59-A6C34878D82A}">
                    <a16:rowId xmlns:a16="http://schemas.microsoft.com/office/drawing/2014/main" val="576102104"/>
                  </a:ext>
                </a:extLst>
              </a:tr>
            </a:tbl>
          </a:graphicData>
        </a:graphic>
      </p:graphicFrame>
    </p:spTree>
    <p:extLst>
      <p:ext uri="{BB962C8B-B14F-4D97-AF65-F5344CB8AC3E}">
        <p14:creationId xmlns:p14="http://schemas.microsoft.com/office/powerpoint/2010/main" val="1271880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C55E4-9F85-4B1C-8636-BD517C84D2AF}"/>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A67E239B-2613-47BC-9EDA-EB290B866013}"/>
              </a:ext>
            </a:extLst>
          </p:cNvPr>
          <p:cNvSpPr>
            <a:spLocks noGrp="1"/>
          </p:cNvSpPr>
          <p:nvPr>
            <p:ph idx="1"/>
          </p:nvPr>
        </p:nvSpPr>
        <p:spPr/>
        <p:txBody>
          <a:bodyPr/>
          <a:lstStyle/>
          <a:p>
            <a:pPr>
              <a:buFont typeface="Arial" panose="020B0604020202020204" pitchFamily="34" charset="0"/>
              <a:buChar char="•"/>
            </a:pPr>
            <a:r>
              <a:rPr lang="en-US" dirty="0"/>
              <a:t>In this contribution, we have performed overhead analysis using current 802.11ax sounding feedback mechanism to support up to 16 spatial stream training.</a:t>
            </a:r>
          </a:p>
          <a:p>
            <a:pPr lvl="1">
              <a:buFont typeface="Arial" panose="020B0604020202020204" pitchFamily="34" charset="0"/>
              <a:buChar char="•"/>
            </a:pPr>
            <a:r>
              <a:rPr lang="en-US" dirty="0"/>
              <a:t>We identified several cases where current 11ax mechanism can not support feedback transmission ad currently defined</a:t>
            </a:r>
          </a:p>
          <a:p>
            <a:pPr lvl="1">
              <a:buFont typeface="Arial" panose="020B0604020202020204" pitchFamily="34" charset="0"/>
              <a:buChar char="•"/>
            </a:pPr>
            <a:r>
              <a:rPr lang="en-US" dirty="0"/>
              <a:t>Further feedback overhead comparisons between 8 ss and 16 ss are provided. </a:t>
            </a:r>
            <a:r>
              <a:rPr lang="en-US" altLang="zh-CN" b="1" dirty="0">
                <a:sym typeface="Times New Roman" panose="02020603050405020304" pitchFamily="18" charset="0"/>
              </a:rPr>
              <a:t>Feedback overhead is more than doubled from 8 ss to 16 ss</a:t>
            </a:r>
            <a:r>
              <a:rPr lang="en-US" altLang="zh-CN" dirty="0">
                <a:sym typeface="Times New Roman" panose="02020603050405020304" pitchFamily="18" charset="0"/>
              </a:rPr>
              <a:t>.  </a:t>
            </a:r>
          </a:p>
          <a:p>
            <a:pPr>
              <a:buFont typeface="Arial" panose="020B0604020202020204" pitchFamily="34" charset="0"/>
              <a:buChar char="•"/>
            </a:pPr>
            <a:r>
              <a:rPr lang="en-US" dirty="0"/>
              <a:t>New designs may be needed to support 16 SS training in 802.11be</a:t>
            </a:r>
          </a:p>
          <a:p>
            <a:pPr lvl="1">
              <a:buFont typeface="Arial" panose="020B0604020202020204" pitchFamily="34" charset="0"/>
              <a:buChar char="•"/>
            </a:pPr>
            <a:r>
              <a:rPr lang="en-US" dirty="0"/>
              <a:t>Feedback overhead reduction methods [3] should be discussed </a:t>
            </a:r>
          </a:p>
        </p:txBody>
      </p:sp>
      <p:sp>
        <p:nvSpPr>
          <p:cNvPr id="4" name="Slide Number Placeholder 3">
            <a:extLst>
              <a:ext uri="{FF2B5EF4-FFF2-40B4-BE49-F238E27FC236}">
                <a16:creationId xmlns:a16="http://schemas.microsoft.com/office/drawing/2014/main" id="{05234444-48E2-40B2-8EC8-9657DA4AC13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04624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914401" y="1715990"/>
            <a:ext cx="10361084" cy="4113213"/>
          </a:xfrm>
        </p:spPr>
        <p:txBody>
          <a:bodyPr/>
          <a:lstStyle/>
          <a:p>
            <a:pPr marL="457200" indent="-457200" algn="just">
              <a:buFont typeface="+mj-lt"/>
              <a:buAutoNum type="arabicPeriod"/>
            </a:pPr>
            <a:r>
              <a:rPr lang="en-US" sz="1600" dirty="0"/>
              <a:t>11-19/244r0 EHT PAR document, Michael Montemurro (BlackBerry)</a:t>
            </a:r>
          </a:p>
          <a:p>
            <a:pPr marL="457200" indent="-457200" algn="just">
              <a:buFont typeface="+mj-lt"/>
              <a:buAutoNum type="arabicPeriod"/>
            </a:pPr>
            <a:r>
              <a:rPr lang="en-US" sz="1600" dirty="0"/>
              <a:t>IEEE 802.11-18/0818r3, 16 Spatial Stream Support in Next Generation WLAN, Sameer </a:t>
            </a:r>
            <a:r>
              <a:rPr lang="en-US" sz="1600" dirty="0" err="1"/>
              <a:t>Vermani</a:t>
            </a:r>
            <a:r>
              <a:rPr lang="en-US" sz="1600" dirty="0"/>
              <a:t> (Qualcomm)</a:t>
            </a:r>
          </a:p>
          <a:p>
            <a:pPr marL="457200" indent="-457200" algn="just">
              <a:buFont typeface="+mj-lt"/>
              <a:buAutoNum type="arabicPeriod"/>
            </a:pPr>
            <a:r>
              <a:rPr lang="en-US" sz="1600" dirty="0"/>
              <a:t>IEEE 802.11-19/0391r0, Feedback Overhead Reduction in 802.11be, </a:t>
            </a:r>
            <a:r>
              <a:rPr lang="en-US" sz="1600" dirty="0" err="1"/>
              <a:t>Kome</a:t>
            </a:r>
            <a:r>
              <a:rPr lang="en-US" sz="1600" dirty="0"/>
              <a:t> Oteri (</a:t>
            </a:r>
            <a:r>
              <a:rPr lang="en-US" sz="1600" dirty="0" err="1"/>
              <a:t>InterDigital</a:t>
            </a:r>
            <a:r>
              <a:rPr lang="en-US" sz="1600" dirty="0"/>
              <a:t>)</a:t>
            </a:r>
          </a:p>
          <a:p>
            <a:pPr marL="457200" indent="-457200" algn="just">
              <a:buFont typeface="+mj-lt"/>
              <a:buAutoNum type="arabicPeriod"/>
            </a:pPr>
            <a:r>
              <a:rPr lang="en-GB" sz="1600" dirty="0"/>
              <a:t>IEEE 802.11-18/1184r1, EHT discussions on throughput enhancement, </a:t>
            </a:r>
            <a:r>
              <a:rPr lang="en-GB" sz="1600" dirty="0" err="1"/>
              <a:t>Tianyu</a:t>
            </a:r>
            <a:r>
              <a:rPr lang="en-GB" sz="1600" dirty="0"/>
              <a:t> Wu (Samsung) </a:t>
            </a:r>
          </a:p>
          <a:p>
            <a:pPr marL="457200" indent="-457200" algn="just">
              <a:buFont typeface="+mj-lt"/>
              <a:buAutoNum type="arabicPeriod"/>
            </a:pPr>
            <a:r>
              <a:rPr lang="en-US" sz="1600" dirty="0" err="1"/>
              <a:t>Chaiman</a:t>
            </a:r>
            <a:r>
              <a:rPr lang="en-US" sz="1600" dirty="0"/>
              <a:t> Lim; </a:t>
            </a:r>
            <a:r>
              <a:rPr lang="en-US" sz="1600" dirty="0" err="1"/>
              <a:t>Taesang</a:t>
            </a:r>
            <a:r>
              <a:rPr lang="en-US" sz="1600" dirty="0"/>
              <a:t> </a:t>
            </a:r>
            <a:r>
              <a:rPr lang="en-US" sz="1600" dirty="0" err="1"/>
              <a:t>Yoo</a:t>
            </a:r>
            <a:r>
              <a:rPr lang="en-US" sz="1600" dirty="0"/>
              <a:t>; </a:t>
            </a:r>
            <a:r>
              <a:rPr lang="en-US" sz="1600" dirty="0" err="1"/>
              <a:t>Clerckx</a:t>
            </a:r>
            <a:r>
              <a:rPr lang="en-US" sz="1600" dirty="0"/>
              <a:t>, B.; </a:t>
            </a:r>
            <a:r>
              <a:rPr lang="en-US" sz="1600" dirty="0" err="1"/>
              <a:t>Byungju</a:t>
            </a:r>
            <a:r>
              <a:rPr lang="en-US" sz="1600" dirty="0"/>
              <a:t> Lee; </a:t>
            </a:r>
            <a:r>
              <a:rPr lang="en-US" sz="1600" dirty="0" err="1"/>
              <a:t>Byonghyo</a:t>
            </a:r>
            <a:r>
              <a:rPr lang="en-US" sz="1600" dirty="0"/>
              <a:t> Shim, "Recent trend of multiuser MIMO in LTE-advanced," in Communications Magazine, IEEE , vol.51, no.3, pp.127-135, March 2013</a:t>
            </a:r>
          </a:p>
          <a:p>
            <a:pPr marL="457200" indent="-457200" algn="just">
              <a:buFont typeface="+mj-lt"/>
              <a:buAutoNum type="arabicPeriod"/>
            </a:pPr>
            <a:r>
              <a:rPr lang="en-US" sz="1600" dirty="0"/>
              <a:t>Love, D.J.; Heath, R.W.; Lau, V.K.N.; </a:t>
            </a:r>
            <a:r>
              <a:rPr lang="en-US" sz="1600" dirty="0" err="1"/>
              <a:t>Gesbert</a:t>
            </a:r>
            <a:r>
              <a:rPr lang="en-US" sz="1600" dirty="0"/>
              <a:t>, D.; Rao, B.D.; Andrews, M., "An overview of limited feedback in wireless communication systems," in Selected Areas in Communications, IEEE Journal on , vol.26, no.8, pp.1341-1365, October 2008.</a:t>
            </a:r>
          </a:p>
          <a:p>
            <a:pPr marL="457200" indent="-457200" algn="just">
              <a:buFont typeface="+mj-lt"/>
              <a:buAutoNum type="arabicPeriod"/>
            </a:pPr>
            <a:r>
              <a:rPr lang="en-US" sz="1600" dirty="0"/>
              <a:t>L. P. Withers, R. M. Taylor and D. M. </a:t>
            </a:r>
            <a:r>
              <a:rPr lang="en-US" sz="1600" dirty="0" err="1"/>
              <a:t>Warme</a:t>
            </a:r>
            <a:r>
              <a:rPr lang="en-US" sz="1600" dirty="0"/>
              <a:t>, "Echo-MIMO: a two-way channel training method for matched cooperative beamforming," IEEE Trans. Signal Process., vol. 56, no. 9, pp. 4419-4432, Sep. 2008.</a:t>
            </a:r>
          </a:p>
          <a:p>
            <a:pPr marL="457200" indent="-457200" algn="just">
              <a:buFont typeface="+mj-lt"/>
              <a:buAutoNum type="arabicPeriod"/>
            </a:pPr>
            <a:r>
              <a:rPr lang="en-GB" sz="1600" dirty="0"/>
              <a:t>IEEE 802.11-18/1191r0, MU sounding improvements, Sigurd </a:t>
            </a:r>
            <a:r>
              <a:rPr lang="en-GB" sz="1600" dirty="0" err="1"/>
              <a:t>Schelstraete</a:t>
            </a:r>
            <a:r>
              <a:rPr lang="en-GB" sz="1600" dirty="0"/>
              <a:t> (</a:t>
            </a:r>
            <a:r>
              <a:rPr lang="en-GB" sz="1600" dirty="0" err="1"/>
              <a:t>Quantenna</a:t>
            </a:r>
            <a:r>
              <a:rPr lang="en-GB" sz="1600" dirty="0"/>
              <a:t>)</a:t>
            </a:r>
          </a:p>
          <a:p>
            <a:pPr marL="457200" indent="-457200" algn="just">
              <a:buFont typeface="+mj-lt"/>
              <a:buAutoNum type="arabicPeriod"/>
            </a:pPr>
            <a:r>
              <a:rPr lang="en-GB" sz="1600" dirty="0"/>
              <a:t>IEEE P802.11ax™/D4.0, February 2019, (amendment to IEEE P802.11REVmd/D2.0)</a:t>
            </a:r>
          </a:p>
          <a:p>
            <a:pPr marL="457200" indent="-457200" algn="just">
              <a:buFont typeface="+mj-lt"/>
              <a:buAutoNum type="arabicPeriod"/>
            </a:pPr>
            <a:endParaRPr lang="en-GB" sz="1200" dirty="0"/>
          </a:p>
          <a:p>
            <a:pPr marL="457200" indent="-457200" algn="just">
              <a:buFont typeface="+mj-lt"/>
              <a:buAutoNum type="arabicPeriod"/>
            </a:pPr>
            <a:endParaRPr lang="en-US" sz="1200" dirty="0"/>
          </a:p>
          <a:p>
            <a:pPr marL="457200" indent="-457200" algn="just">
              <a:buFont typeface="+mj-lt"/>
              <a:buAutoNum type="arabicPeriod"/>
            </a:pPr>
            <a:endParaRPr lang="en-GB" sz="1200" dirty="0"/>
          </a:p>
          <a:p>
            <a:pPr marL="457200" indent="-457200" algn="just">
              <a:buFont typeface="+mj-lt"/>
              <a:buAutoNum type="arabicPeriod"/>
            </a:pPr>
            <a:endParaRPr lang="en-US" sz="1200" dirty="0"/>
          </a:p>
          <a:p>
            <a:pPr marL="457200" indent="-457200" algn="just">
              <a:buFont typeface="+mj-lt"/>
              <a:buAutoNum type="arabicPeriod"/>
            </a:pPr>
            <a:endParaRPr lang="en-US" sz="1200" dirty="0"/>
          </a:p>
          <a:p>
            <a:pPr marL="0" indent="0" algn="just"/>
            <a:endParaRPr lang="en-US" sz="1200"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dirty="0"/>
          </a:p>
        </p:txBody>
      </p:sp>
    </p:spTree>
    <p:extLst>
      <p:ext uri="{BB962C8B-B14F-4D97-AF65-F5344CB8AC3E}">
        <p14:creationId xmlns:p14="http://schemas.microsoft.com/office/powerpoint/2010/main" val="3561640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dirty="0"/>
            </a:br>
            <a:r>
              <a:rPr lang="en-US" dirty="0"/>
              <a:t>Appendix: Givens Decomposition and 16 ss Support</a:t>
            </a:r>
          </a:p>
        </p:txBody>
      </p:sp>
      <p:sp>
        <p:nvSpPr>
          <p:cNvPr id="3" name="Content Placeholder 2"/>
          <p:cNvSpPr>
            <a:spLocks noGrp="1"/>
          </p:cNvSpPr>
          <p:nvPr>
            <p:ph idx="1"/>
          </p:nvPr>
        </p:nvSpPr>
        <p:spPr>
          <a:xfrm>
            <a:off x="914401" y="1715990"/>
            <a:ext cx="10361084" cy="4113213"/>
          </a:xfrm>
        </p:spPr>
        <p:txBody>
          <a:bodyPr/>
          <a:lstStyle/>
          <a:p>
            <a:pPr marL="457200" indent="-457200" algn="just">
              <a:buFont typeface="Arial" panose="020B0604020202020204" pitchFamily="34" charset="0"/>
              <a:buChar char="•"/>
            </a:pPr>
            <a:r>
              <a:rPr lang="en-US" sz="1600" dirty="0"/>
              <a:t>Givens Rotation and extension to 16 SS. Assuming a Nr x Nc complex matrix V, then it can be compressed with D and G matrices</a:t>
            </a:r>
          </a:p>
          <a:p>
            <a:pPr marL="457200" indent="-457200" algn="just">
              <a:buFont typeface="Arial" panose="020B0604020202020204" pitchFamily="34" charset="0"/>
              <a:buChar char="•"/>
            </a:pPr>
            <a:endParaRPr lang="en-US" sz="1600" dirty="0"/>
          </a:p>
          <a:p>
            <a:pPr marL="457200" indent="-457200" algn="just">
              <a:buFont typeface="Arial" panose="020B0604020202020204" pitchFamily="34" charset="0"/>
              <a:buChar char="•"/>
            </a:pPr>
            <a:endParaRPr lang="en-US" sz="1600" dirty="0"/>
          </a:p>
          <a:p>
            <a:pPr marL="457200" indent="-457200" algn="just">
              <a:buFont typeface="Arial" panose="020B0604020202020204" pitchFamily="34" charset="0"/>
              <a:buChar char="•"/>
            </a:pPr>
            <a:endParaRPr lang="en-US" sz="1600" dirty="0"/>
          </a:p>
          <a:p>
            <a:pPr marL="457200" indent="-457200" algn="just">
              <a:buFont typeface="Arial" panose="020B0604020202020204" pitchFamily="34" charset="0"/>
              <a:buChar char="•"/>
            </a:pPr>
            <a:endParaRPr lang="en-US" sz="1600" dirty="0"/>
          </a:p>
          <a:p>
            <a:pPr marL="457200" indent="-457200" algn="just">
              <a:buFont typeface="Arial" panose="020B0604020202020204" pitchFamily="34" charset="0"/>
              <a:buChar char="•"/>
            </a:pPr>
            <a:r>
              <a:rPr lang="en-US" sz="1600" dirty="0"/>
              <a:t>Exemplary extension to 16 ss:</a:t>
            </a:r>
            <a:endParaRPr lang="en-GB" sz="1200" dirty="0"/>
          </a:p>
          <a:p>
            <a:pPr marL="457200" indent="-457200" algn="just">
              <a:buFont typeface="+mj-lt"/>
              <a:buAutoNum type="arabicPeriod"/>
            </a:pPr>
            <a:endParaRPr lang="en-US" sz="1200" dirty="0"/>
          </a:p>
          <a:p>
            <a:pPr marL="457200" indent="-457200" algn="just">
              <a:buFont typeface="+mj-lt"/>
              <a:buAutoNum type="arabicPeriod"/>
            </a:pPr>
            <a:endParaRPr lang="en-US" sz="1200" dirty="0"/>
          </a:p>
          <a:p>
            <a:pPr marL="0" indent="0" algn="just"/>
            <a:endParaRPr lang="en-US" sz="1200"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14</a:t>
            </a:fld>
            <a:endParaRPr lang="en-US" dirty="0"/>
          </a:p>
        </p:txBody>
      </p:sp>
      <p:pic>
        <p:nvPicPr>
          <p:cNvPr id="8" name="Picture 7" descr="cid:image004.png@01D4FE99.E9A1BF50">
            <a:extLst>
              <a:ext uri="{FF2B5EF4-FFF2-40B4-BE49-F238E27FC236}">
                <a16:creationId xmlns:a16="http://schemas.microsoft.com/office/drawing/2014/main" id="{2264E503-7EE7-4ED3-9E83-1D73D2DE114F}"/>
              </a:ext>
            </a:extLst>
          </p:cNvPr>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431704" y="2204864"/>
            <a:ext cx="5184576" cy="1137220"/>
          </a:xfrm>
          <a:prstGeom prst="rect">
            <a:avLst/>
          </a:prstGeom>
          <a:noFill/>
          <a:ln>
            <a:noFill/>
          </a:ln>
        </p:spPr>
      </p:pic>
      <p:graphicFrame>
        <p:nvGraphicFramePr>
          <p:cNvPr id="4" name="Table 3">
            <a:extLst>
              <a:ext uri="{FF2B5EF4-FFF2-40B4-BE49-F238E27FC236}">
                <a16:creationId xmlns:a16="http://schemas.microsoft.com/office/drawing/2014/main" id="{F4843DBE-29C0-4EA0-AF78-BDBF62B58981}"/>
              </a:ext>
            </a:extLst>
          </p:cNvPr>
          <p:cNvGraphicFramePr>
            <a:graphicFrameLocks noGrp="1"/>
          </p:cNvGraphicFramePr>
          <p:nvPr>
            <p:extLst>
              <p:ext uri="{D42A27DB-BD31-4B8C-83A1-F6EECF244321}">
                <p14:modId xmlns:p14="http://schemas.microsoft.com/office/powerpoint/2010/main" val="89899796"/>
              </p:ext>
            </p:extLst>
          </p:nvPr>
        </p:nvGraphicFramePr>
        <p:xfrm>
          <a:off x="4875742" y="3924203"/>
          <a:ext cx="2438400" cy="1905000"/>
        </p:xfrm>
        <a:graphic>
          <a:graphicData uri="http://schemas.openxmlformats.org/drawingml/2006/table">
            <a:tbl>
              <a:tblPr>
                <a:tableStyleId>{C4B1156A-380E-4F78-BDF5-A606A8083BF9}</a:tableStyleId>
              </a:tblPr>
              <a:tblGrid>
                <a:gridCol w="609600">
                  <a:extLst>
                    <a:ext uri="{9D8B030D-6E8A-4147-A177-3AD203B41FA5}">
                      <a16:colId xmlns:a16="http://schemas.microsoft.com/office/drawing/2014/main" val="3526703272"/>
                    </a:ext>
                  </a:extLst>
                </a:gridCol>
                <a:gridCol w="609600">
                  <a:extLst>
                    <a:ext uri="{9D8B030D-6E8A-4147-A177-3AD203B41FA5}">
                      <a16:colId xmlns:a16="http://schemas.microsoft.com/office/drawing/2014/main" val="2494306347"/>
                    </a:ext>
                  </a:extLst>
                </a:gridCol>
                <a:gridCol w="609600">
                  <a:extLst>
                    <a:ext uri="{9D8B030D-6E8A-4147-A177-3AD203B41FA5}">
                      <a16:colId xmlns:a16="http://schemas.microsoft.com/office/drawing/2014/main" val="3055281132"/>
                    </a:ext>
                  </a:extLst>
                </a:gridCol>
                <a:gridCol w="609600">
                  <a:extLst>
                    <a:ext uri="{9D8B030D-6E8A-4147-A177-3AD203B41FA5}">
                      <a16:colId xmlns:a16="http://schemas.microsoft.com/office/drawing/2014/main" val="1555220779"/>
                    </a:ext>
                  </a:extLst>
                </a:gridCol>
              </a:tblGrid>
              <a:tr h="190500">
                <a:tc>
                  <a:txBody>
                    <a:bodyPr/>
                    <a:lstStyle/>
                    <a:p>
                      <a:pPr algn="ctr" fontAlgn="b"/>
                      <a:r>
                        <a:rPr lang="en-US" sz="1100" u="none" strike="noStrike">
                          <a:solidFill>
                            <a:schemeClr val="tx1"/>
                          </a:solidFill>
                          <a:effectLst/>
                        </a:rPr>
                        <a:t>Nr</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Nc</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chemeClr val="tx1"/>
                          </a:solidFill>
                          <a:effectLst/>
                        </a:rPr>
                        <a:t># Phi</a:t>
                      </a:r>
                      <a:endParaRPr lang="en-US" sz="1100" b="0" i="0" u="none" strike="noStrike" dirty="0">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 Psi</a:t>
                      </a:r>
                      <a:endParaRPr lang="en-US" sz="1100" b="0" i="0" u="none" strike="noStrike">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36959764"/>
                  </a:ext>
                </a:extLst>
              </a:tr>
              <a:tr h="190500">
                <a:tc>
                  <a:txBody>
                    <a:bodyPr/>
                    <a:lstStyle/>
                    <a:p>
                      <a:pPr algn="ctr" rtl="0" fontAlgn="b"/>
                      <a:r>
                        <a:rPr lang="en-US" sz="1100" u="none" strike="noStrike">
                          <a:solidFill>
                            <a:schemeClr val="tx1"/>
                          </a:solidFill>
                          <a:effectLst/>
                        </a:rPr>
                        <a:t>8</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1</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7</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7</a:t>
                      </a:r>
                      <a:endParaRPr lang="en-US" sz="1100" b="0" i="0" u="none" strike="noStrike">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3049099"/>
                  </a:ext>
                </a:extLst>
              </a:tr>
              <a:tr h="190500">
                <a:tc>
                  <a:txBody>
                    <a:bodyPr/>
                    <a:lstStyle/>
                    <a:p>
                      <a:pPr algn="ctr" rtl="0" fontAlgn="b"/>
                      <a:r>
                        <a:rPr lang="en-US" sz="1100" u="none" strike="noStrike" dirty="0">
                          <a:solidFill>
                            <a:schemeClr val="tx1"/>
                          </a:solidFill>
                          <a:effectLst/>
                        </a:rPr>
                        <a:t>8</a:t>
                      </a:r>
                      <a:endParaRPr lang="en-US" sz="1100" b="0" i="0" u="none" strike="noStrike" dirty="0">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chemeClr val="tx1"/>
                          </a:solidFill>
                          <a:effectLst/>
                        </a:rPr>
                        <a:t>2</a:t>
                      </a:r>
                      <a:endParaRPr lang="en-US" sz="1100" b="0" i="0" u="none" strike="noStrike" dirty="0">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chemeClr val="tx1"/>
                          </a:solidFill>
                          <a:effectLst/>
                        </a:rPr>
                        <a:t>13</a:t>
                      </a:r>
                      <a:endParaRPr lang="en-US" sz="1100" b="0" i="0" u="none" strike="noStrike" dirty="0">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chemeClr val="tx1"/>
                          </a:solidFill>
                          <a:effectLst/>
                        </a:rPr>
                        <a:t>13</a:t>
                      </a:r>
                      <a:endParaRPr lang="en-US" sz="1100" b="0" i="0" u="none" strike="noStrike" dirty="0">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15384552"/>
                  </a:ext>
                </a:extLst>
              </a:tr>
              <a:tr h="190500">
                <a:tc>
                  <a:txBody>
                    <a:bodyPr/>
                    <a:lstStyle/>
                    <a:p>
                      <a:pPr algn="ctr" rtl="0" fontAlgn="b"/>
                      <a:r>
                        <a:rPr lang="en-US" sz="1100" u="none" strike="noStrike">
                          <a:solidFill>
                            <a:schemeClr val="tx1"/>
                          </a:solidFill>
                          <a:effectLst/>
                        </a:rPr>
                        <a:t>8</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4</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22</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22</a:t>
                      </a:r>
                      <a:endParaRPr lang="en-US" sz="1100" b="0" i="0" u="none" strike="noStrike">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56589477"/>
                  </a:ext>
                </a:extLst>
              </a:tr>
              <a:tr h="190500">
                <a:tc>
                  <a:txBody>
                    <a:bodyPr/>
                    <a:lstStyle/>
                    <a:p>
                      <a:pPr algn="ctr" rtl="0" fontAlgn="b"/>
                      <a:r>
                        <a:rPr lang="en-US" sz="1100" u="none" strike="noStrike">
                          <a:solidFill>
                            <a:schemeClr val="tx1"/>
                          </a:solidFill>
                          <a:effectLst/>
                        </a:rPr>
                        <a:t>8</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8</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28</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28</a:t>
                      </a:r>
                      <a:endParaRPr lang="en-US" sz="1100" b="0" i="0" u="none" strike="noStrike">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65173126"/>
                  </a:ext>
                </a:extLst>
              </a:tr>
              <a:tr h="190500">
                <a:tc>
                  <a:txBody>
                    <a:bodyPr/>
                    <a:lstStyle/>
                    <a:p>
                      <a:pPr algn="ctr" rtl="0" fontAlgn="b"/>
                      <a:r>
                        <a:rPr lang="en-US" sz="1100" u="none" strike="noStrike" dirty="0">
                          <a:solidFill>
                            <a:schemeClr val="tx1"/>
                          </a:solidFill>
                          <a:effectLst/>
                        </a:rPr>
                        <a:t>16</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1</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15</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15</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247554665"/>
                  </a:ext>
                </a:extLst>
              </a:tr>
              <a:tr h="190500">
                <a:tc>
                  <a:txBody>
                    <a:bodyPr/>
                    <a:lstStyle/>
                    <a:p>
                      <a:pPr algn="ctr" rtl="0" fontAlgn="b"/>
                      <a:r>
                        <a:rPr lang="en-US" sz="1100" u="none" strike="noStrike" dirty="0">
                          <a:solidFill>
                            <a:schemeClr val="tx1"/>
                          </a:solidFill>
                          <a:effectLst/>
                        </a:rPr>
                        <a:t>16</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dirty="0">
                          <a:solidFill>
                            <a:schemeClr val="tx1"/>
                          </a:solidFill>
                          <a:effectLst/>
                        </a:rPr>
                        <a:t>2</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29</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29</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598852036"/>
                  </a:ext>
                </a:extLst>
              </a:tr>
              <a:tr h="190500">
                <a:tc>
                  <a:txBody>
                    <a:bodyPr/>
                    <a:lstStyle/>
                    <a:p>
                      <a:pPr algn="ctr" rtl="0" fontAlgn="b"/>
                      <a:r>
                        <a:rPr lang="en-US" sz="1100" u="none" strike="noStrike">
                          <a:solidFill>
                            <a:schemeClr val="tx1"/>
                          </a:solidFill>
                          <a:effectLst/>
                        </a:rPr>
                        <a:t>16</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dirty="0">
                          <a:solidFill>
                            <a:schemeClr val="tx1"/>
                          </a:solidFill>
                          <a:effectLst/>
                        </a:rPr>
                        <a:t>4</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dirty="0">
                          <a:solidFill>
                            <a:schemeClr val="tx1"/>
                          </a:solidFill>
                          <a:effectLst/>
                        </a:rPr>
                        <a:t>54</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54</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4192505756"/>
                  </a:ext>
                </a:extLst>
              </a:tr>
              <a:tr h="190500">
                <a:tc>
                  <a:txBody>
                    <a:bodyPr/>
                    <a:lstStyle/>
                    <a:p>
                      <a:pPr algn="ctr" rtl="0" fontAlgn="b"/>
                      <a:r>
                        <a:rPr lang="en-US" sz="1100" u="none" strike="noStrike">
                          <a:solidFill>
                            <a:schemeClr val="tx1"/>
                          </a:solidFill>
                          <a:effectLst/>
                        </a:rPr>
                        <a:t>16</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8</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dirty="0">
                          <a:solidFill>
                            <a:schemeClr val="tx1"/>
                          </a:solidFill>
                          <a:effectLst/>
                        </a:rPr>
                        <a:t>92</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dirty="0">
                          <a:solidFill>
                            <a:schemeClr val="tx1"/>
                          </a:solidFill>
                          <a:effectLst/>
                        </a:rPr>
                        <a:t>92</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96724170"/>
                  </a:ext>
                </a:extLst>
              </a:tr>
              <a:tr h="190500">
                <a:tc>
                  <a:txBody>
                    <a:bodyPr/>
                    <a:lstStyle/>
                    <a:p>
                      <a:pPr algn="ctr" fontAlgn="b"/>
                      <a:r>
                        <a:rPr lang="en-US" sz="1100" u="none" strike="noStrike">
                          <a:solidFill>
                            <a:schemeClr val="tx1"/>
                          </a:solidFill>
                          <a:effectLst/>
                        </a:rPr>
                        <a:t>16</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16</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120</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dirty="0">
                          <a:solidFill>
                            <a:schemeClr val="tx1"/>
                          </a:solidFill>
                          <a:effectLst/>
                        </a:rPr>
                        <a:t>120</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2064151701"/>
                  </a:ext>
                </a:extLst>
              </a:tr>
            </a:tbl>
          </a:graphicData>
        </a:graphic>
      </p:graphicFrame>
    </p:spTree>
    <p:extLst>
      <p:ext uri="{BB962C8B-B14F-4D97-AF65-F5344CB8AC3E}">
        <p14:creationId xmlns:p14="http://schemas.microsoft.com/office/powerpoint/2010/main" val="4068638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Abstract</a:t>
            </a:r>
          </a:p>
        </p:txBody>
      </p:sp>
      <p:sp>
        <p:nvSpPr>
          <p:cNvPr id="8" name="Rectangle 2"/>
          <p:cNvSpPr txBox="1">
            <a:spLocks noChangeArrowheads="1"/>
          </p:cNvSpPr>
          <p:nvPr/>
        </p:nvSpPr>
        <p:spPr>
          <a:xfrm>
            <a:off x="1127448" y="2245793"/>
            <a:ext cx="9577064"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In this contribution, we provide an overhead analysis for sounding/feedback for 16 spatial streams using 802.11ax protocols and discuss the need for feedback overhead reduction for 16 Spatial Stream MIMO and Multi-AP coordination in 802.11be. </a:t>
            </a:r>
            <a:endParaRPr lang="en-GB" sz="2800" kern="0" dirty="0"/>
          </a:p>
        </p:txBody>
      </p:sp>
    </p:spTree>
    <p:extLst>
      <p:ext uri="{BB962C8B-B14F-4D97-AF65-F5344CB8AC3E}">
        <p14:creationId xmlns:p14="http://schemas.microsoft.com/office/powerpoint/2010/main" val="380014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451441"/>
            <a:ext cx="7770813" cy="1065213"/>
          </a:xfrm>
        </p:spPr>
        <p:txBody>
          <a:bodyPr/>
          <a:lstStyle/>
          <a:p>
            <a:r>
              <a:rPr lang="en-US" dirty="0"/>
              <a:t>Introduction</a:t>
            </a:r>
          </a:p>
        </p:txBody>
      </p:sp>
      <p:sp>
        <p:nvSpPr>
          <p:cNvPr id="3" name="Content Placeholder 2"/>
          <p:cNvSpPr>
            <a:spLocks noGrp="1"/>
          </p:cNvSpPr>
          <p:nvPr>
            <p:ph idx="1"/>
          </p:nvPr>
        </p:nvSpPr>
        <p:spPr>
          <a:xfrm>
            <a:off x="929216" y="1332012"/>
            <a:ext cx="10460567" cy="4833292"/>
          </a:xfrm>
        </p:spPr>
        <p:txBody>
          <a:bodyPr/>
          <a:lstStyle/>
          <a:p>
            <a:pPr marL="342900" lvl="1" indent="-342900" algn="just">
              <a:buFontTx/>
              <a:buChar char="•"/>
            </a:pPr>
            <a:r>
              <a:rPr lang="en-US" altLang="zh-CN" b="1" dirty="0">
                <a:sym typeface="Times New Roman" panose="02020603050405020304" pitchFamily="18" charset="0"/>
              </a:rPr>
              <a:t>16 spatial streams has been discussed as a possible feature for 802.11be [1].</a:t>
            </a:r>
          </a:p>
          <a:p>
            <a:pPr marL="742950" lvl="2" indent="-342900" algn="just">
              <a:buFontTx/>
              <a:buChar char="•"/>
            </a:pPr>
            <a:r>
              <a:rPr lang="en-US" altLang="zh-CN" sz="2000" dirty="0">
                <a:sym typeface="Times New Roman" panose="02020603050405020304" pitchFamily="18" charset="0"/>
              </a:rPr>
              <a:t>Preliminary simulation results show performance benefits in increasing the number of spatial streams [2].</a:t>
            </a:r>
          </a:p>
          <a:p>
            <a:pPr marL="742950" lvl="2" indent="-342900" algn="just">
              <a:buFontTx/>
              <a:buChar char="•"/>
            </a:pPr>
            <a:r>
              <a:rPr lang="en-US" altLang="zh-CN" sz="2000" dirty="0">
                <a:sym typeface="Times New Roman" panose="02020603050405020304" pitchFamily="18" charset="0"/>
              </a:rPr>
              <a:t>However, this comes with an attendant increase in the amount of sounding and feedback needed.</a:t>
            </a:r>
          </a:p>
          <a:p>
            <a:pPr marL="342900" lvl="1" indent="-342900" algn="just">
              <a:buFontTx/>
              <a:buChar char="•"/>
            </a:pPr>
            <a:r>
              <a:rPr lang="en-US" altLang="zh-CN" b="1" dirty="0">
                <a:sym typeface="Times New Roman" panose="02020603050405020304" pitchFamily="18" charset="0"/>
              </a:rPr>
              <a:t>Sounding and feedback have been modified in 802.11ax to support a new numerology and OFDMA transmissions [9]. </a:t>
            </a:r>
          </a:p>
          <a:p>
            <a:pPr marL="342900" lvl="1" indent="-342900" algn="just">
              <a:buFontTx/>
              <a:buChar char="•"/>
            </a:pPr>
            <a:r>
              <a:rPr lang="en-US" b="1" dirty="0"/>
              <a:t>Methods to reduce the overhead of channel acquisition at the transmitter to assist in 16 Spatial Stream MIMO and Multi-AP coordination in 802.11be were discussed in [3].</a:t>
            </a:r>
          </a:p>
          <a:p>
            <a:pPr marL="742950" lvl="2" indent="-342900" algn="just">
              <a:buFontTx/>
              <a:buChar char="•"/>
            </a:pPr>
            <a:r>
              <a:rPr lang="en-US" sz="2000" dirty="0"/>
              <a:t>Some questions were raised if the sounding and feedback mechanisms defined in 802.11ax were enough to support 16 spatial stream.</a:t>
            </a:r>
          </a:p>
          <a:p>
            <a:pPr marL="342900" lvl="1" indent="-342900" algn="just">
              <a:buFontTx/>
              <a:buChar char="•"/>
            </a:pPr>
            <a:r>
              <a:rPr lang="en-US" b="1" dirty="0"/>
              <a:t>In this contribution, we provide an overhead analysis of 16 SS training using 802.11ax sounding/feedback mechanism</a:t>
            </a:r>
          </a:p>
          <a:p>
            <a:pPr marL="514350" indent="-457200" algn="just">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29773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335" y="534331"/>
            <a:ext cx="7770813" cy="1065213"/>
          </a:xfrm>
        </p:spPr>
        <p:txBody>
          <a:bodyPr/>
          <a:lstStyle/>
          <a:p>
            <a:r>
              <a:rPr lang="en-US" dirty="0"/>
              <a:t>Sounding and Feedback in 802.11ax  (1/2) </a:t>
            </a:r>
          </a:p>
        </p:txBody>
      </p:sp>
      <p:sp>
        <p:nvSpPr>
          <p:cNvPr id="3" name="Content Placeholder 2"/>
          <p:cNvSpPr>
            <a:spLocks noGrp="1"/>
          </p:cNvSpPr>
          <p:nvPr>
            <p:ph idx="1"/>
          </p:nvPr>
        </p:nvSpPr>
        <p:spPr>
          <a:xfrm>
            <a:off x="205081" y="1597287"/>
            <a:ext cx="11881320" cy="720080"/>
          </a:xfrm>
        </p:spPr>
        <p:txBody>
          <a:bodyPr/>
          <a:lstStyle/>
          <a:p>
            <a:pPr marL="342900" lvl="1" indent="-342900" algn="just">
              <a:buFontTx/>
              <a:buChar char="•"/>
            </a:pPr>
            <a:r>
              <a:rPr lang="en-US" altLang="zh-CN" b="1" dirty="0">
                <a:sym typeface="Times New Roman" panose="02020603050405020304" pitchFamily="18" charset="0"/>
              </a:rPr>
              <a:t>One-to-multiple sounding feedback mechanism is supported in 802.11ax. This mechanism enables concurrent feedback from multiple STAs, and reduces overhead compared to one-by-one sounding feedback mechanism defined in 802.11ac. [9]</a:t>
            </a:r>
          </a:p>
          <a:p>
            <a:pPr marL="342900" lvl="1" indent="-342900" algn="just">
              <a:buFontTx/>
              <a:buChar char="•"/>
            </a:pPr>
            <a:endParaRPr lang="en-US" altLang="zh-CN" b="1" dirty="0">
              <a:sym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pic>
        <p:nvPicPr>
          <p:cNvPr id="7" name="Picture 6">
            <a:extLst>
              <a:ext uri="{FF2B5EF4-FFF2-40B4-BE49-F238E27FC236}">
                <a16:creationId xmlns:a16="http://schemas.microsoft.com/office/drawing/2014/main" id="{F067DDF2-BE59-48B0-9A1D-9DD2ED6807C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429715" y="3032914"/>
            <a:ext cx="8136904" cy="3015440"/>
          </a:xfrm>
          <a:prstGeom prst="rect">
            <a:avLst/>
          </a:prstGeom>
          <a:noFill/>
          <a:ln>
            <a:noFill/>
          </a:ln>
        </p:spPr>
      </p:pic>
    </p:spTree>
    <p:extLst>
      <p:ext uri="{BB962C8B-B14F-4D97-AF65-F5344CB8AC3E}">
        <p14:creationId xmlns:p14="http://schemas.microsoft.com/office/powerpoint/2010/main" val="1659458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335" y="534331"/>
            <a:ext cx="7770813" cy="1065213"/>
          </a:xfrm>
        </p:spPr>
        <p:txBody>
          <a:bodyPr/>
          <a:lstStyle/>
          <a:p>
            <a:r>
              <a:rPr lang="en-US" dirty="0"/>
              <a:t>Sounding and Feedback in 802.11ax (2/2) </a:t>
            </a:r>
          </a:p>
        </p:txBody>
      </p:sp>
      <p:sp>
        <p:nvSpPr>
          <p:cNvPr id="3" name="Content Placeholder 2"/>
          <p:cNvSpPr>
            <a:spLocks noGrp="1"/>
          </p:cNvSpPr>
          <p:nvPr>
            <p:ph idx="1"/>
          </p:nvPr>
        </p:nvSpPr>
        <p:spPr>
          <a:xfrm>
            <a:off x="205081" y="1597286"/>
            <a:ext cx="11881320" cy="3271874"/>
          </a:xfrm>
        </p:spPr>
        <p:txBody>
          <a:bodyPr/>
          <a:lstStyle/>
          <a:p>
            <a:pPr marL="342900" lvl="1" indent="-342900" algn="just">
              <a:buFontTx/>
              <a:buChar char="•"/>
            </a:pPr>
            <a:r>
              <a:rPr lang="en-US" altLang="zh-CN" b="1" dirty="0">
                <a:sym typeface="Times New Roman" panose="02020603050405020304" pitchFamily="18" charset="0"/>
              </a:rPr>
              <a:t>Feedback Segmentation: </a:t>
            </a:r>
          </a:p>
          <a:p>
            <a:pPr marL="742950" lvl="2" indent="-342900" algn="just">
              <a:buFontTx/>
              <a:buChar char="•"/>
            </a:pPr>
            <a:r>
              <a:rPr lang="en-US" altLang="zh-CN" dirty="0">
                <a:sym typeface="Times New Roman" panose="02020603050405020304" pitchFamily="18" charset="0"/>
              </a:rPr>
              <a:t>If HE compress BF/CQI frame exceeds 11454 bytes, the report should be split into up to 8 feedback segments.</a:t>
            </a:r>
          </a:p>
          <a:p>
            <a:pPr marL="742950" lvl="2" indent="-342900" algn="just">
              <a:buFontTx/>
              <a:buChar char="•"/>
            </a:pPr>
            <a:r>
              <a:rPr lang="en-US" altLang="zh-CN" dirty="0">
                <a:sym typeface="Times New Roman" panose="02020603050405020304" pitchFamily="18" charset="0"/>
              </a:rPr>
              <a:t>All feedback segments shall be sent in </a:t>
            </a:r>
            <a:r>
              <a:rPr lang="en-US" altLang="zh-CN" b="1" dirty="0">
                <a:sym typeface="Times New Roman" panose="02020603050405020304" pitchFamily="18" charset="0"/>
              </a:rPr>
              <a:t>a single A-MPDU </a:t>
            </a:r>
            <a:r>
              <a:rPr lang="en-US" altLang="zh-CN" dirty="0">
                <a:sym typeface="Times New Roman" panose="02020603050405020304" pitchFamily="18" charset="0"/>
              </a:rPr>
              <a:t>contained </a:t>
            </a:r>
            <a:r>
              <a:rPr lang="en-US" altLang="zh-CN" b="1" dirty="0">
                <a:sym typeface="Times New Roman" panose="02020603050405020304" pitchFamily="18" charset="0"/>
              </a:rPr>
              <a:t>in a PPDU </a:t>
            </a:r>
            <a:r>
              <a:rPr lang="en-US" altLang="zh-CN" dirty="0">
                <a:sym typeface="Times New Roman" panose="02020603050405020304" pitchFamily="18" charset="0"/>
              </a:rPr>
              <a:t>and shall be included in the A-MPDU in the descending order of the Remaining Feedback Segments subfield values. [9]</a:t>
            </a:r>
          </a:p>
          <a:p>
            <a:pPr marL="342900" lvl="1" indent="-342900" algn="just">
              <a:buFontTx/>
              <a:buChar char="•"/>
            </a:pPr>
            <a:endParaRPr lang="en-US" altLang="zh-CN" b="1" dirty="0">
              <a:sym typeface="Times New Roman" panose="02020603050405020304" pitchFamily="18" charset="0"/>
            </a:endParaRPr>
          </a:p>
          <a:p>
            <a:pPr marL="342900" lvl="1" indent="-342900" algn="just">
              <a:buFontTx/>
              <a:buChar char="•"/>
            </a:pPr>
            <a:r>
              <a:rPr lang="en-US" altLang="zh-CN" b="1" dirty="0">
                <a:sym typeface="Times New Roman" panose="02020603050405020304" pitchFamily="18" charset="0"/>
              </a:rPr>
              <a:t>The length of feedback report is limited by the L-Length field in the L-SIG field.</a:t>
            </a:r>
          </a:p>
          <a:p>
            <a:pPr marL="742950" lvl="2" indent="-342900" algn="just">
              <a:buFontTx/>
              <a:buChar char="•"/>
            </a:pPr>
            <a:r>
              <a:rPr lang="en-US" altLang="zh-CN" dirty="0">
                <a:sym typeface="Times New Roman" panose="02020603050405020304" pitchFamily="18" charset="0"/>
              </a:rPr>
              <a:t>L-Length field has 12 bits, which can cover up to </a:t>
            </a:r>
            <a:r>
              <a:rPr lang="en-US" altLang="zh-CN" b="1" dirty="0">
                <a:sym typeface="Times New Roman" panose="02020603050405020304" pitchFamily="18" charset="0"/>
              </a:rPr>
              <a:t>4095 bytes</a:t>
            </a:r>
          </a:p>
          <a:p>
            <a:pPr marL="742950" lvl="2" indent="-342900" algn="just">
              <a:buFontTx/>
              <a:buChar char="•"/>
            </a:pPr>
            <a:r>
              <a:rPr lang="en-US" altLang="zh-CN" dirty="0">
                <a:sym typeface="Times New Roman" panose="02020603050405020304" pitchFamily="18" charset="0"/>
              </a:rPr>
              <a:t>L-Length is calculated from TXTIME using 6Mbps rate in legacy mode. </a:t>
            </a:r>
          </a:p>
          <a:p>
            <a:pPr marL="742950" lvl="2" indent="-342900" algn="just">
              <a:buFontTx/>
              <a:buChar char="•"/>
            </a:pPr>
            <a:endParaRPr lang="en-US" altLang="zh-CN" b="1" dirty="0">
              <a:sym typeface="Times New Roman" panose="02020603050405020304" pitchFamily="18" charset="0"/>
            </a:endParaRPr>
          </a:p>
          <a:p>
            <a:pPr marL="342900" lvl="1" indent="-342900" algn="just">
              <a:buFontTx/>
              <a:buChar char="•"/>
            </a:pPr>
            <a:endParaRPr lang="en-US" altLang="zh-CN" b="1" dirty="0">
              <a:sym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76290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335" y="534331"/>
            <a:ext cx="7770813" cy="1065213"/>
          </a:xfrm>
        </p:spPr>
        <p:txBody>
          <a:bodyPr/>
          <a:lstStyle/>
          <a:p>
            <a:r>
              <a:rPr lang="en-US" dirty="0"/>
              <a:t>Feedback Overhead Analysis for 16 SS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05081" y="1597286"/>
                <a:ext cx="11881320" cy="5260714"/>
              </a:xfrm>
            </p:spPr>
            <p:txBody>
              <a:bodyPr/>
              <a:lstStyle/>
              <a:p>
                <a:pPr marL="342900" lvl="1" indent="-342900" algn="just">
                  <a:buFontTx/>
                  <a:buChar char="•"/>
                </a:pPr>
                <a:r>
                  <a:rPr lang="en-US" altLang="zh-CN" b="1" dirty="0">
                    <a:sym typeface="Times New Roman" panose="02020603050405020304" pitchFamily="18" charset="0"/>
                  </a:rPr>
                  <a:t>The analysis is to evaluate:</a:t>
                </a:r>
              </a:p>
              <a:p>
                <a:pPr marL="742950" lvl="2" indent="-342900" algn="just">
                  <a:buFontTx/>
                  <a:buChar char="•"/>
                </a:pPr>
                <a:r>
                  <a:rPr lang="en-US" altLang="zh-CN" sz="2000" dirty="0">
                    <a:sym typeface="Times New Roman" panose="02020603050405020304" pitchFamily="18" charset="0"/>
                  </a:rPr>
                  <a:t>Are sounding and feedback mechanisms defined in 802.11ax enough to support 16 spatial stream training?</a:t>
                </a:r>
              </a:p>
              <a:p>
                <a:pPr marL="342900" lvl="1" indent="-342900" algn="just">
                  <a:buFontTx/>
                  <a:buChar char="•"/>
                </a:pPr>
                <a:endParaRPr lang="en-US" altLang="zh-CN" b="1" dirty="0">
                  <a:sym typeface="Times New Roman" panose="02020603050405020304" pitchFamily="18" charset="0"/>
                </a:endParaRPr>
              </a:p>
              <a:p>
                <a:pPr marL="342900" lvl="1" indent="-342900" algn="just">
                  <a:buFontTx/>
                  <a:buChar char="•"/>
                </a:pPr>
                <a:r>
                  <a:rPr lang="en-US" altLang="zh-CN" b="1" dirty="0">
                    <a:sym typeface="Times New Roman" panose="02020603050405020304" pitchFamily="18" charset="0"/>
                  </a:rPr>
                  <a:t>Analysis method:</a:t>
                </a:r>
              </a:p>
              <a:p>
                <a:pPr marL="742950" lvl="2" indent="-342900" algn="just">
                  <a:buFontTx/>
                  <a:buChar char="•"/>
                </a:pPr>
                <a:r>
                  <a:rPr lang="en-US" altLang="zh-CN" dirty="0">
                    <a:sym typeface="Times New Roman" panose="02020603050405020304" pitchFamily="18" charset="0"/>
                  </a:rPr>
                  <a:t>Focus on the size of HE compressed beamforming report, which is carried in an HE TB PPDU.</a:t>
                </a:r>
              </a:p>
              <a:p>
                <a:pPr marL="1200150" lvl="3" indent="-342900" algn="just">
                  <a:buFontTx/>
                  <a:buChar char="•"/>
                </a:pPr>
                <a:r>
                  <a:rPr lang="en-US" altLang="zh-CN" dirty="0">
                    <a:sym typeface="Times New Roman" panose="02020603050405020304" pitchFamily="18" charset="0"/>
                  </a:rPr>
                  <a:t>L-Length is used as overhead measurement.</a:t>
                </a:r>
              </a:p>
              <a:p>
                <a:pPr marL="742950" lvl="2" indent="-342900" algn="just">
                  <a:buFontTx/>
                  <a:buChar char="•"/>
                </a:pPr>
                <a:r>
                  <a:rPr lang="en-US" altLang="zh-CN" dirty="0">
                    <a:sym typeface="Times New Roman" panose="02020603050405020304" pitchFamily="18" charset="0"/>
                  </a:rPr>
                  <a:t>Settings in NDPA:</a:t>
                </a:r>
              </a:p>
              <a:p>
                <a:pPr marL="1200150" lvl="3" indent="-342900" algn="just">
                  <a:buFontTx/>
                  <a:buChar char="•"/>
                </a:pPr>
                <a:r>
                  <a:rPr lang="en-US" altLang="zh-CN" dirty="0">
                    <a:sym typeface="Times New Roman" panose="02020603050405020304" pitchFamily="18" charset="0"/>
                  </a:rPr>
                  <a:t>Feedback type: [SU, MU].</a:t>
                </a:r>
              </a:p>
              <a:p>
                <a:pPr marL="1200150" lvl="3" indent="-342900" algn="just">
                  <a:buFontTx/>
                  <a:buChar char="•"/>
                </a:pPr>
                <a:r>
                  <a:rPr lang="en-US" altLang="zh-CN" dirty="0">
                    <a:sym typeface="Times New Roman" panose="02020603050405020304" pitchFamily="18" charset="0"/>
                  </a:rPr>
                  <a:t>Ng: [4, 16].</a:t>
                </a:r>
              </a:p>
              <a:p>
                <a:pPr marL="1200150" lvl="3" indent="-342900" algn="just">
                  <a:buFontTx/>
                  <a:buChar char="•"/>
                </a:pPr>
                <a:r>
                  <a:rPr lang="en-US" altLang="zh-CN" dirty="0">
                    <a:sym typeface="Times New Roman" panose="02020603050405020304" pitchFamily="18" charset="0"/>
                  </a:rPr>
                  <a:t>Quantize resolution </a:t>
                </a:r>
                <a14:m>
                  <m:oMath xmlns:m="http://schemas.openxmlformats.org/officeDocument/2006/math">
                    <m:d>
                      <m:dPr>
                        <m:ctrlPr>
                          <a:rPr lang="en-US" altLang="zh-CN" b="0" i="1" smtClean="0">
                            <a:latin typeface="Cambria Math" panose="02040503050406030204" pitchFamily="18" charset="0"/>
                            <a:sym typeface="Times New Roman" panose="02020603050405020304" pitchFamily="18" charset="0"/>
                          </a:rPr>
                        </m:ctrlPr>
                      </m:dPr>
                      <m:e>
                        <m:r>
                          <a:rPr lang="zh-CN" altLang="en-US" b="0" i="1" smtClean="0">
                            <a:latin typeface="Cambria Math" panose="02040503050406030204" pitchFamily="18" charset="0"/>
                            <a:sym typeface="Times New Roman" panose="02020603050405020304" pitchFamily="18" charset="0"/>
                          </a:rPr>
                          <m:t>𝜙</m:t>
                        </m:r>
                        <m:r>
                          <a:rPr lang="en-US" altLang="zh-CN" b="0" i="1" smtClean="0">
                            <a:latin typeface="Cambria Math" panose="02040503050406030204" pitchFamily="18" charset="0"/>
                            <a:sym typeface="Times New Roman" panose="02020603050405020304" pitchFamily="18" charset="0"/>
                          </a:rPr>
                          <m:t>,</m:t>
                        </m:r>
                        <m:r>
                          <a:rPr lang="zh-CN" altLang="en-US" b="0" i="1" smtClean="0">
                            <a:latin typeface="Cambria Math" panose="02040503050406030204" pitchFamily="18" charset="0"/>
                            <a:sym typeface="Times New Roman" panose="02020603050405020304" pitchFamily="18" charset="0"/>
                          </a:rPr>
                          <m:t>𝜓</m:t>
                        </m:r>
                      </m:e>
                    </m:d>
                  </m:oMath>
                </a14:m>
                <a:r>
                  <a:rPr lang="en-US" altLang="zh-CN" dirty="0">
                    <a:sym typeface="Times New Roman" panose="02020603050405020304" pitchFamily="18" charset="0"/>
                  </a:rPr>
                  <a:t>: [(4,2) or (6,4)] for SU; [(7,5) or (9,7)] for MU </a:t>
                </a:r>
              </a:p>
              <a:p>
                <a:pPr marL="1200150" lvl="3" indent="-342900" algn="just">
                  <a:buFontTx/>
                  <a:buChar char="•"/>
                </a:pPr>
                <a:r>
                  <a:rPr lang="en-US" altLang="zh-CN" dirty="0">
                    <a:sym typeface="Times New Roman" panose="02020603050405020304" pitchFamily="18" charset="0"/>
                  </a:rPr>
                  <a:t># of RUs to be measured: [4, 9]</a:t>
                </a:r>
              </a:p>
              <a:p>
                <a:pPr marL="742950" lvl="2" indent="-342900" algn="just">
                  <a:buFontTx/>
                  <a:buChar char="•"/>
                </a:pPr>
                <a:r>
                  <a:rPr lang="en-US" altLang="zh-CN" dirty="0">
                    <a:sym typeface="Times New Roman" panose="02020603050405020304" pitchFamily="18" charset="0"/>
                  </a:rPr>
                  <a:t>HE TB PPDU setting:</a:t>
                </a:r>
              </a:p>
              <a:p>
                <a:pPr marL="1200150" lvl="3" indent="-342900" algn="just">
                  <a:buFontTx/>
                  <a:buChar char="•"/>
                </a:pPr>
                <a:r>
                  <a:rPr lang="en-US" altLang="zh-CN" dirty="0">
                    <a:sym typeface="Times New Roman" panose="02020603050405020304" pitchFamily="18" charset="0"/>
                  </a:rPr>
                  <a:t>MCS4, nominal PE (8us), 2xHE-LTF + 1.6us GI, </a:t>
                </a:r>
                <a:r>
                  <a:rPr lang="en-US" altLang="zh-CN" dirty="0" err="1">
                    <a:sym typeface="Times New Roman" panose="02020603050405020304" pitchFamily="18" charset="0"/>
                  </a:rPr>
                  <a:t>Nss</a:t>
                </a:r>
                <a:r>
                  <a:rPr lang="en-US" altLang="zh-CN" dirty="0">
                    <a:sym typeface="Times New Roman" panose="02020603050405020304" pitchFamily="18" charset="0"/>
                  </a:rPr>
                  <a:t>=1.</a:t>
                </a:r>
              </a:p>
              <a:p>
                <a:pPr marL="1200150" lvl="3" indent="-342900" algn="just">
                  <a:buFontTx/>
                  <a:buChar char="•"/>
                </a:pPr>
                <a:r>
                  <a:rPr lang="en-US" altLang="zh-CN" dirty="0">
                    <a:sym typeface="Times New Roman" panose="02020603050405020304" pitchFamily="18" charset="0"/>
                  </a:rPr>
                  <a:t>RU size to carry HE compressed BF report: [26-tone, 52-tone, 106-tone, 242-tone]. </a:t>
                </a: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b="1" dirty="0">
                  <a:sym typeface="Times New Roman" panose="02020603050405020304" pitchFamily="18" charset="0"/>
                </a:endParaRPr>
              </a:p>
              <a:p>
                <a:pPr marL="342900" lvl="1" indent="-342900" algn="just">
                  <a:buFontTx/>
                  <a:buChar char="•"/>
                </a:pPr>
                <a:endParaRPr lang="en-US" altLang="zh-CN" b="1" dirty="0">
                  <a:sym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05081" y="1597286"/>
                <a:ext cx="11881320" cy="5260714"/>
              </a:xfrm>
              <a:blipFill>
                <a:blip r:embed="rId3"/>
                <a:stretch>
                  <a:fillRect l="-462" t="-579"/>
                </a:stretch>
              </a:blipFill>
            </p:spPr>
            <p:txBody>
              <a:bodyPr/>
              <a:lstStyle/>
              <a:p>
                <a:r>
                  <a:rPr lang="en-US">
                    <a:noFill/>
                  </a:rPr>
                  <a:t> </a:t>
                </a:r>
              </a:p>
            </p:txBody>
          </p:sp>
        </mc:Fallback>
      </mc:AlternateContent>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431653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335" y="534331"/>
            <a:ext cx="8012129" cy="1065213"/>
          </a:xfrm>
        </p:spPr>
        <p:txBody>
          <a:bodyPr/>
          <a:lstStyle/>
          <a:p>
            <a:r>
              <a:rPr lang="en-US" dirty="0"/>
              <a:t>SU-MIMO: 16 SS Cases 11ax Can’t Support</a:t>
            </a:r>
          </a:p>
        </p:txBody>
      </p:sp>
      <p:sp>
        <p:nvSpPr>
          <p:cNvPr id="3" name="Content Placeholder 2"/>
          <p:cNvSpPr>
            <a:spLocks noGrp="1"/>
          </p:cNvSpPr>
          <p:nvPr>
            <p:ph idx="1"/>
          </p:nvPr>
        </p:nvSpPr>
        <p:spPr>
          <a:xfrm>
            <a:off x="205081" y="1597286"/>
            <a:ext cx="11881320" cy="5260714"/>
          </a:xfrm>
        </p:spPr>
        <p:txBody>
          <a:bodyPr/>
          <a:lstStyle/>
          <a:p>
            <a:pPr marL="685800" lvl="2" indent="-285750" algn="just">
              <a:buFont typeface="Arial" panose="020B0604020202020204" pitchFamily="34" charset="0"/>
              <a:buChar char="•"/>
            </a:pPr>
            <a:r>
              <a:rPr lang="en-US" altLang="zh-CN" dirty="0">
                <a:sym typeface="Times New Roman" panose="02020603050405020304" pitchFamily="18" charset="0"/>
              </a:rPr>
              <a:t>Current 11ax mechanism can’t support: feedback with L-Length greater than 4095 Bytes</a:t>
            </a:r>
          </a:p>
          <a:p>
            <a:pPr marL="742950" lvl="2" indent="-342900" algn="just">
              <a:buFontTx/>
              <a:buChar char="•"/>
            </a:pPr>
            <a:r>
              <a:rPr lang="en-US" altLang="zh-CN" dirty="0">
                <a:sym typeface="Times New Roman" panose="02020603050405020304" pitchFamily="18" charset="0"/>
              </a:rPr>
              <a:t>SU report</a:t>
            </a: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sz="1200" dirty="0">
              <a:sym typeface="Times New Roman" panose="02020603050405020304" pitchFamily="18" charset="0"/>
            </a:endParaRPr>
          </a:p>
          <a:p>
            <a:pPr marL="742950" lvl="2" indent="-342900" algn="just">
              <a:buFontTx/>
              <a:buChar char="•"/>
            </a:pPr>
            <a:r>
              <a:rPr lang="en-US" altLang="zh-CN" dirty="0">
                <a:sym typeface="Times New Roman" panose="02020603050405020304" pitchFamily="18" charset="0"/>
              </a:rPr>
              <a:t>Nr x Nc is the V matrix size. </a:t>
            </a:r>
          </a:p>
          <a:p>
            <a:pPr marL="742950" lvl="2" indent="-342900" algn="just">
              <a:buFontTx/>
              <a:buChar char="•"/>
            </a:pPr>
            <a:r>
              <a:rPr lang="en-US" altLang="zh-CN" dirty="0">
                <a:sym typeface="Times New Roman" panose="02020603050405020304" pitchFamily="18" charset="0"/>
              </a:rPr>
              <a:t>TXOP duration = NDPA + NDP + BFRP + Feedback + 3SIFS</a:t>
            </a:r>
          </a:p>
          <a:p>
            <a:pPr marL="742950" lvl="2" indent="-342900" algn="just">
              <a:buFontTx/>
              <a:buChar char="•"/>
            </a:pPr>
            <a:r>
              <a:rPr lang="en-US" altLang="zh-CN" dirty="0">
                <a:sym typeface="Times New Roman" panose="02020603050405020304" pitchFamily="18" charset="0"/>
              </a:rPr>
              <a:t>Trade off for Feedback RU size and TXOP for training: To support the same number of concurrent STA sounding/feedback, the larger RU size allocated for each STA, the smaller the number of concurrent STAs supported for each BFRP, and thus the longer the TXOP duration for the sounding and training procedure.</a:t>
            </a: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b="1" dirty="0">
              <a:sym typeface="Times New Roman" panose="02020603050405020304" pitchFamily="18" charset="0"/>
            </a:endParaRPr>
          </a:p>
          <a:p>
            <a:pPr marL="342900" lvl="1" indent="-342900" algn="just">
              <a:buFontTx/>
              <a:buChar char="•"/>
            </a:pPr>
            <a:endParaRPr lang="en-US" altLang="zh-CN" b="1" dirty="0">
              <a:sym typeface="Times New Roman" panose="02020603050405020304" pitchFamily="18" charset="0"/>
            </a:endParaRPr>
          </a:p>
        </p:txBody>
      </p:sp>
      <p:sp>
        <p:nvSpPr>
          <p:cNvPr id="4" name="Slide Number Placeholder 3"/>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7</a:t>
            </a:fld>
            <a:endParaRPr lang="en-GB" dirty="0"/>
          </a:p>
        </p:txBody>
      </p:sp>
      <p:graphicFrame>
        <p:nvGraphicFramePr>
          <p:cNvPr id="7" name="Table 6">
            <a:extLst>
              <a:ext uri="{FF2B5EF4-FFF2-40B4-BE49-F238E27FC236}">
                <a16:creationId xmlns:a16="http://schemas.microsoft.com/office/drawing/2014/main" id="{65E5C8B3-EEF2-4C9F-AC18-B9E26ED6C1AB}"/>
              </a:ext>
            </a:extLst>
          </p:cNvPr>
          <p:cNvGraphicFramePr>
            <a:graphicFrameLocks noGrp="1"/>
          </p:cNvGraphicFramePr>
          <p:nvPr>
            <p:extLst>
              <p:ext uri="{D42A27DB-BD31-4B8C-83A1-F6EECF244321}">
                <p14:modId xmlns:p14="http://schemas.microsoft.com/office/powerpoint/2010/main" val="2730177081"/>
              </p:ext>
            </p:extLst>
          </p:nvPr>
        </p:nvGraphicFramePr>
        <p:xfrm>
          <a:off x="2567608" y="2580136"/>
          <a:ext cx="6896101" cy="1905000"/>
        </p:xfrm>
        <a:graphic>
          <a:graphicData uri="http://schemas.openxmlformats.org/drawingml/2006/table">
            <a:tbl>
              <a:tblPr firstRow="1">
                <a:tableStyleId>{C4B1156A-380E-4F78-BDF5-A606A8083BF9}</a:tableStyleId>
              </a:tblPr>
              <a:tblGrid>
                <a:gridCol w="367623">
                  <a:extLst>
                    <a:ext uri="{9D8B030D-6E8A-4147-A177-3AD203B41FA5}">
                      <a16:colId xmlns:a16="http://schemas.microsoft.com/office/drawing/2014/main" val="1705614679"/>
                    </a:ext>
                  </a:extLst>
                </a:gridCol>
                <a:gridCol w="367623">
                  <a:extLst>
                    <a:ext uri="{9D8B030D-6E8A-4147-A177-3AD203B41FA5}">
                      <a16:colId xmlns:a16="http://schemas.microsoft.com/office/drawing/2014/main" val="1984541518"/>
                    </a:ext>
                  </a:extLst>
                </a:gridCol>
                <a:gridCol w="380300">
                  <a:extLst>
                    <a:ext uri="{9D8B030D-6E8A-4147-A177-3AD203B41FA5}">
                      <a16:colId xmlns:a16="http://schemas.microsoft.com/office/drawing/2014/main" val="4246917071"/>
                    </a:ext>
                  </a:extLst>
                </a:gridCol>
                <a:gridCol w="408822">
                  <a:extLst>
                    <a:ext uri="{9D8B030D-6E8A-4147-A177-3AD203B41FA5}">
                      <a16:colId xmlns:a16="http://schemas.microsoft.com/office/drawing/2014/main" val="1412865617"/>
                    </a:ext>
                  </a:extLst>
                </a:gridCol>
                <a:gridCol w="903212">
                  <a:extLst>
                    <a:ext uri="{9D8B030D-6E8A-4147-A177-3AD203B41FA5}">
                      <a16:colId xmlns:a16="http://schemas.microsoft.com/office/drawing/2014/main" val="1152947842"/>
                    </a:ext>
                  </a:extLst>
                </a:gridCol>
                <a:gridCol w="713062">
                  <a:extLst>
                    <a:ext uri="{9D8B030D-6E8A-4147-A177-3AD203B41FA5}">
                      <a16:colId xmlns:a16="http://schemas.microsoft.com/office/drawing/2014/main" val="1645606434"/>
                    </a:ext>
                  </a:extLst>
                </a:gridCol>
                <a:gridCol w="747923">
                  <a:extLst>
                    <a:ext uri="{9D8B030D-6E8A-4147-A177-3AD203B41FA5}">
                      <a16:colId xmlns:a16="http://schemas.microsoft.com/office/drawing/2014/main" val="4211004564"/>
                    </a:ext>
                  </a:extLst>
                </a:gridCol>
                <a:gridCol w="1207451">
                  <a:extLst>
                    <a:ext uri="{9D8B030D-6E8A-4147-A177-3AD203B41FA5}">
                      <a16:colId xmlns:a16="http://schemas.microsoft.com/office/drawing/2014/main" val="230084421"/>
                    </a:ext>
                  </a:extLst>
                </a:gridCol>
                <a:gridCol w="1800085">
                  <a:extLst>
                    <a:ext uri="{9D8B030D-6E8A-4147-A177-3AD203B41FA5}">
                      <a16:colId xmlns:a16="http://schemas.microsoft.com/office/drawing/2014/main" val="2524905383"/>
                    </a:ext>
                  </a:extLst>
                </a:gridCol>
              </a:tblGrid>
              <a:tr h="190500">
                <a:tc>
                  <a:txBody>
                    <a:bodyPr/>
                    <a:lstStyle/>
                    <a:p>
                      <a:pPr algn="ctr" fontAlgn="b"/>
                      <a:r>
                        <a:rPr lang="en-US" sz="1100" u="none" strike="noStrike" dirty="0">
                          <a:effectLst/>
                        </a:rPr>
                        <a:t>Nr</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a:effectLst/>
                        </a:rPr>
                        <a:t>Nc</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a:effectLst/>
                        </a:rPr>
                        <a:t>Ng</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a:effectLst/>
                        </a:rPr>
                        <a:t>phi</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a:effectLst/>
                        </a:rPr>
                        <a:t># 26-tone RUs</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err="1">
                          <a:effectLst/>
                        </a:rPr>
                        <a:t>fdbk_RU</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err="1">
                          <a:effectLst/>
                        </a:rPr>
                        <a:t>txop</a:t>
                      </a:r>
                      <a:r>
                        <a:rPr lang="en-US" sz="1100" u="none" strike="noStrike" dirty="0">
                          <a:effectLst/>
                        </a:rPr>
                        <a:t> (us)</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a:effectLst/>
                        </a:rPr>
                        <a:t>report L_LENGTH</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a:effectLst/>
                        </a:rPr>
                        <a:t>report AMPDU size (bytes)</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extLst>
                  <a:ext uri="{0D108BD9-81ED-4DB2-BD59-A6C34878D82A}">
                    <a16:rowId xmlns:a16="http://schemas.microsoft.com/office/drawing/2014/main" val="1091700557"/>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7610.4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5266</a:t>
                      </a:r>
                      <a:endParaRPr lang="en-US" sz="1100" b="0" i="0" u="none" strike="noStrike" dirty="0">
                        <a:solidFill>
                          <a:srgbClr val="FF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4364</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22480617"/>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7830.4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5431</a:t>
                      </a:r>
                      <a:endParaRPr lang="en-US" sz="1100" b="0" i="0" u="none" strike="noStrike" dirty="0">
                        <a:solidFill>
                          <a:srgbClr val="FF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4504</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16261473"/>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6228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4228</a:t>
                      </a:r>
                      <a:endParaRPr lang="en-US" sz="1100" b="0" i="0" u="none" strike="noStrike" dirty="0">
                        <a:solidFill>
                          <a:srgbClr val="FF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3500</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15105703"/>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12543.2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8965</a:t>
                      </a:r>
                      <a:endParaRPr lang="en-US" sz="1100" b="0" i="0" u="none" strike="noStrike" dirty="0">
                        <a:solidFill>
                          <a:srgbClr val="FF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7448</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74919699"/>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52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6517.6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4495</a:t>
                      </a:r>
                      <a:endParaRPr lang="en-US" sz="1100" b="0" i="0" u="none" strike="noStrike" dirty="0">
                        <a:solidFill>
                          <a:srgbClr val="FF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7448</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96368795"/>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9994.4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7054</a:t>
                      </a:r>
                      <a:endParaRPr lang="en-US" sz="1100" b="0" i="0" u="none" strike="noStrike" dirty="0">
                        <a:solidFill>
                          <a:srgbClr val="FF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5856</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05582804"/>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7912.8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5494</a:t>
                      </a:r>
                      <a:endParaRPr lang="en-US" sz="1100" b="0" i="0" u="none" strike="noStrike" dirty="0">
                        <a:solidFill>
                          <a:srgbClr val="FF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4556</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82228932"/>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16139.2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11662</a:t>
                      </a:r>
                      <a:endParaRPr lang="en-US" sz="1100" b="0" i="0" u="none" strike="noStrike" dirty="0">
                        <a:solidFill>
                          <a:srgbClr val="FF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9696</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54973967"/>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52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8317.6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5845</a:t>
                      </a:r>
                      <a:endParaRPr lang="en-US" sz="1100" b="0" i="0" u="none" strike="noStrike" dirty="0">
                        <a:solidFill>
                          <a:srgbClr val="FF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9696</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47787223"/>
                  </a:ext>
                </a:extLst>
              </a:tr>
            </a:tbl>
          </a:graphicData>
        </a:graphic>
      </p:graphicFrame>
    </p:spTree>
    <p:extLst>
      <p:ext uri="{BB962C8B-B14F-4D97-AF65-F5344CB8AC3E}">
        <p14:creationId xmlns:p14="http://schemas.microsoft.com/office/powerpoint/2010/main" val="830727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335" y="534331"/>
            <a:ext cx="8156145" cy="1065213"/>
          </a:xfrm>
        </p:spPr>
        <p:txBody>
          <a:bodyPr/>
          <a:lstStyle/>
          <a:p>
            <a:r>
              <a:rPr lang="en-US" dirty="0"/>
              <a:t>MU-MIMO: 16 SS Cases 11ax Can’t Support</a:t>
            </a:r>
          </a:p>
        </p:txBody>
      </p:sp>
      <p:sp>
        <p:nvSpPr>
          <p:cNvPr id="3" name="Content Placeholder 2"/>
          <p:cNvSpPr>
            <a:spLocks noGrp="1"/>
          </p:cNvSpPr>
          <p:nvPr>
            <p:ph idx="1"/>
          </p:nvPr>
        </p:nvSpPr>
        <p:spPr>
          <a:xfrm>
            <a:off x="205081" y="1395675"/>
            <a:ext cx="11881320" cy="5260714"/>
          </a:xfrm>
        </p:spPr>
        <p:txBody>
          <a:bodyPr/>
          <a:lstStyle/>
          <a:p>
            <a:pPr marL="685800" lvl="2" indent="-285750" algn="just">
              <a:buFont typeface="Arial" panose="020B0604020202020204" pitchFamily="34" charset="0"/>
              <a:buChar char="•"/>
            </a:pPr>
            <a:r>
              <a:rPr lang="en-US" altLang="zh-CN" dirty="0">
                <a:sym typeface="Times New Roman" panose="02020603050405020304" pitchFamily="18" charset="0"/>
              </a:rPr>
              <a:t>Current 11ax mechanism can’t support: feedback with L-Length greater than 4095 Bytes</a:t>
            </a:r>
          </a:p>
          <a:p>
            <a:pPr marL="742950" lvl="2" indent="-342900" algn="just">
              <a:buFontTx/>
              <a:buChar char="•"/>
            </a:pPr>
            <a:r>
              <a:rPr lang="en-US" altLang="zh-CN" dirty="0">
                <a:sym typeface="Times New Roman" panose="02020603050405020304" pitchFamily="18" charset="0"/>
              </a:rPr>
              <a:t>MU report</a:t>
            </a: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400050" lvl="2" indent="0" algn="ctr"/>
            <a:r>
              <a:rPr lang="en-US" altLang="zh-CN" sz="1600" dirty="0">
                <a:sym typeface="Times New Roman" panose="02020603050405020304" pitchFamily="18" charset="0"/>
              </a:rPr>
              <a:t>Nr x Nc is the V matrix size. 		TXOP duration = NDPA + NDP + BFRP + Feedback + 3SIFS</a:t>
            </a:r>
          </a:p>
          <a:p>
            <a:pPr marL="400050" lvl="2" indent="0" algn="just"/>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b="1" dirty="0">
              <a:sym typeface="Times New Roman" panose="02020603050405020304" pitchFamily="18" charset="0"/>
            </a:endParaRPr>
          </a:p>
          <a:p>
            <a:pPr marL="342900" lvl="1" indent="-342900" algn="just">
              <a:buFontTx/>
              <a:buChar char="•"/>
            </a:pPr>
            <a:endParaRPr lang="en-US" altLang="zh-CN" b="1" dirty="0">
              <a:sym typeface="Times New Roman" panose="02020603050405020304" pitchFamily="18" charset="0"/>
            </a:endParaRPr>
          </a:p>
        </p:txBody>
      </p:sp>
      <p:sp>
        <p:nvSpPr>
          <p:cNvPr id="4" name="Slide Number Placeholder 3"/>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8</a:t>
            </a:fld>
            <a:endParaRPr lang="en-GB" dirty="0"/>
          </a:p>
        </p:txBody>
      </p:sp>
      <p:graphicFrame>
        <p:nvGraphicFramePr>
          <p:cNvPr id="8" name="Table 7">
            <a:extLst>
              <a:ext uri="{FF2B5EF4-FFF2-40B4-BE49-F238E27FC236}">
                <a16:creationId xmlns:a16="http://schemas.microsoft.com/office/drawing/2014/main" id="{2001449B-C13B-4696-BBAE-83544009324E}"/>
              </a:ext>
            </a:extLst>
          </p:cNvPr>
          <p:cNvGraphicFramePr>
            <a:graphicFrameLocks noGrp="1"/>
          </p:cNvGraphicFramePr>
          <p:nvPr>
            <p:extLst>
              <p:ext uri="{D42A27DB-BD31-4B8C-83A1-F6EECF244321}">
                <p14:modId xmlns:p14="http://schemas.microsoft.com/office/powerpoint/2010/main" val="1595920282"/>
              </p:ext>
            </p:extLst>
          </p:nvPr>
        </p:nvGraphicFramePr>
        <p:xfrm>
          <a:off x="2871002" y="1809701"/>
          <a:ext cx="6449995" cy="4113205"/>
        </p:xfrm>
        <a:graphic>
          <a:graphicData uri="http://schemas.openxmlformats.org/drawingml/2006/table">
            <a:tbl>
              <a:tblPr firstRow="1">
                <a:tableStyleId>{C4B1156A-380E-4F78-BDF5-A606A8083BF9}</a:tableStyleId>
              </a:tblPr>
              <a:tblGrid>
                <a:gridCol w="345270">
                  <a:extLst>
                    <a:ext uri="{9D8B030D-6E8A-4147-A177-3AD203B41FA5}">
                      <a16:colId xmlns:a16="http://schemas.microsoft.com/office/drawing/2014/main" val="429822268"/>
                    </a:ext>
                  </a:extLst>
                </a:gridCol>
                <a:gridCol w="345270">
                  <a:extLst>
                    <a:ext uri="{9D8B030D-6E8A-4147-A177-3AD203B41FA5}">
                      <a16:colId xmlns:a16="http://schemas.microsoft.com/office/drawing/2014/main" val="4013443368"/>
                    </a:ext>
                  </a:extLst>
                </a:gridCol>
                <a:gridCol w="357176">
                  <a:extLst>
                    <a:ext uri="{9D8B030D-6E8A-4147-A177-3AD203B41FA5}">
                      <a16:colId xmlns:a16="http://schemas.microsoft.com/office/drawing/2014/main" val="1704000266"/>
                    </a:ext>
                  </a:extLst>
                </a:gridCol>
                <a:gridCol w="383964">
                  <a:extLst>
                    <a:ext uri="{9D8B030D-6E8A-4147-A177-3AD203B41FA5}">
                      <a16:colId xmlns:a16="http://schemas.microsoft.com/office/drawing/2014/main" val="980316113"/>
                    </a:ext>
                  </a:extLst>
                </a:gridCol>
                <a:gridCol w="821504">
                  <a:extLst>
                    <a:ext uri="{9D8B030D-6E8A-4147-A177-3AD203B41FA5}">
                      <a16:colId xmlns:a16="http://schemas.microsoft.com/office/drawing/2014/main" val="1208504394"/>
                    </a:ext>
                  </a:extLst>
                </a:gridCol>
                <a:gridCol w="669704">
                  <a:extLst>
                    <a:ext uri="{9D8B030D-6E8A-4147-A177-3AD203B41FA5}">
                      <a16:colId xmlns:a16="http://schemas.microsoft.com/office/drawing/2014/main" val="162561225"/>
                    </a:ext>
                  </a:extLst>
                </a:gridCol>
                <a:gridCol w="702445">
                  <a:extLst>
                    <a:ext uri="{9D8B030D-6E8A-4147-A177-3AD203B41FA5}">
                      <a16:colId xmlns:a16="http://schemas.microsoft.com/office/drawing/2014/main" val="7899859"/>
                    </a:ext>
                  </a:extLst>
                </a:gridCol>
                <a:gridCol w="1134032">
                  <a:extLst>
                    <a:ext uri="{9D8B030D-6E8A-4147-A177-3AD203B41FA5}">
                      <a16:colId xmlns:a16="http://schemas.microsoft.com/office/drawing/2014/main" val="651925595"/>
                    </a:ext>
                  </a:extLst>
                </a:gridCol>
                <a:gridCol w="1690630">
                  <a:extLst>
                    <a:ext uri="{9D8B030D-6E8A-4147-A177-3AD203B41FA5}">
                      <a16:colId xmlns:a16="http://schemas.microsoft.com/office/drawing/2014/main" val="2890201620"/>
                    </a:ext>
                  </a:extLst>
                </a:gridCol>
              </a:tblGrid>
              <a:tr h="178835">
                <a:tc>
                  <a:txBody>
                    <a:bodyPr/>
                    <a:lstStyle/>
                    <a:p>
                      <a:pPr algn="ctr" fontAlgn="b"/>
                      <a:r>
                        <a:rPr lang="en-US" sz="1000" u="none" strike="noStrike" dirty="0" err="1">
                          <a:solidFill>
                            <a:sysClr val="windowText" lastClr="000000"/>
                          </a:solidFill>
                          <a:effectLst/>
                        </a:rPr>
                        <a:t>Nt</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a:solidFill>
                            <a:sysClr val="windowText" lastClr="000000"/>
                          </a:solidFill>
                          <a:effectLst/>
                        </a:rPr>
                        <a:t>Nr</a:t>
                      </a:r>
                      <a:endParaRPr lang="en-US" sz="1000" b="0" i="0" u="none" strike="noStrike">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dirty="0">
                          <a:solidFill>
                            <a:sysClr val="windowText" lastClr="000000"/>
                          </a:solidFill>
                          <a:effectLst/>
                        </a:rPr>
                        <a:t>Ng</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a:solidFill>
                            <a:sysClr val="windowText" lastClr="000000"/>
                          </a:solidFill>
                          <a:effectLst/>
                        </a:rPr>
                        <a:t>phi</a:t>
                      </a:r>
                      <a:endParaRPr lang="en-US" sz="1000" b="0" i="0" u="none" strike="noStrike">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dirty="0">
                          <a:solidFill>
                            <a:sysClr val="windowText" lastClr="000000"/>
                          </a:solidFill>
                          <a:effectLst/>
                        </a:rPr>
                        <a:t># 26-tone Rus</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dirty="0" err="1">
                          <a:solidFill>
                            <a:sysClr val="windowText" lastClr="000000"/>
                          </a:solidFill>
                          <a:effectLst/>
                        </a:rPr>
                        <a:t>fdbk_RU</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dirty="0" err="1">
                          <a:solidFill>
                            <a:sysClr val="windowText" lastClr="000000"/>
                          </a:solidFill>
                          <a:effectLst/>
                        </a:rPr>
                        <a:t>txop</a:t>
                      </a:r>
                      <a:r>
                        <a:rPr lang="en-US" sz="1000" u="none" strike="noStrike" dirty="0">
                          <a:solidFill>
                            <a:sysClr val="windowText" lastClr="000000"/>
                          </a:solidFill>
                          <a:effectLst/>
                        </a:rPr>
                        <a:t> (us)</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dirty="0">
                          <a:solidFill>
                            <a:sysClr val="windowText" lastClr="000000"/>
                          </a:solidFill>
                          <a:effectLst/>
                        </a:rPr>
                        <a:t>report L_LENGTH</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dirty="0">
                          <a:solidFill>
                            <a:sysClr val="windowText" lastClr="000000"/>
                          </a:solidFill>
                          <a:effectLst/>
                        </a:rPr>
                        <a:t>report AMPDU size (bytes)</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extLst>
                  <a:ext uri="{0D108BD9-81ED-4DB2-BD59-A6C34878D82A}">
                    <a16:rowId xmlns:a16="http://schemas.microsoft.com/office/drawing/2014/main" val="3385476924"/>
                  </a:ext>
                </a:extLst>
              </a:tr>
              <a:tr h="178835">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effectLst/>
                        </a:rPr>
                        <a:t>26</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6719.2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4693</a:t>
                      </a:r>
                      <a:endParaRPr lang="en-US" sz="1000" b="0" i="0" u="none" strike="noStrike">
                        <a:solidFill>
                          <a:srgbClr val="FF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effectLst/>
                        </a:rPr>
                        <a:t>3888</a:t>
                      </a:r>
                      <a:endParaRPr lang="en-US" sz="1000" b="0" i="0" u="none" strike="noStrike" dirty="0">
                        <a:solidFill>
                          <a:srgbClr val="00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157058199"/>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9741.6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6865</a:t>
                      </a:r>
                      <a:endParaRPr lang="en-US" sz="1000" b="0" i="0" u="none" strike="noStrike">
                        <a:solidFill>
                          <a:srgbClr val="FF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5696</a:t>
                      </a:r>
                      <a:endParaRPr lang="en-US" sz="1000" b="0" i="0" u="none" strike="noStrike">
                        <a:solidFill>
                          <a:srgbClr val="00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56120128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20031.2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14581</a:t>
                      </a:r>
                      <a:endParaRPr lang="en-US" sz="1000" b="0" i="0" u="none" strike="noStrike">
                        <a:solidFill>
                          <a:srgbClr val="FF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12128</a:t>
                      </a:r>
                      <a:endParaRPr lang="en-US" sz="1000" b="0" i="0" u="none" strike="noStrike">
                        <a:solidFill>
                          <a:srgbClr val="00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625274699"/>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10261.6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7303</a:t>
                      </a:r>
                      <a:endParaRPr lang="en-US" sz="1000" b="0" i="0" u="none" strike="noStrike">
                        <a:solidFill>
                          <a:srgbClr val="FF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12128</a:t>
                      </a:r>
                      <a:endParaRPr lang="en-US" sz="1000" b="0" i="0" u="none" strike="noStrike">
                        <a:solidFill>
                          <a:srgbClr val="00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891086550"/>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7460</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5152</a:t>
                      </a:r>
                      <a:endParaRPr lang="en-US" sz="1000" b="0" i="0" u="none" strike="noStrike">
                        <a:solidFill>
                          <a:srgbClr val="FF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4272</a:t>
                      </a:r>
                      <a:endParaRPr lang="en-US" sz="1000" b="0" i="0" u="none" strike="noStrike">
                        <a:solidFill>
                          <a:srgbClr val="00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194669760"/>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12621.6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9025</a:t>
                      </a:r>
                      <a:endParaRPr lang="en-US" sz="1000" b="0" i="0" u="none" strike="noStrike">
                        <a:solidFill>
                          <a:srgbClr val="FF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7496</a:t>
                      </a:r>
                      <a:endParaRPr lang="en-US" sz="1000" b="0" i="0" u="none" strike="noStrike">
                        <a:solidFill>
                          <a:srgbClr val="00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88947977"/>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6556.8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4525</a:t>
                      </a:r>
                      <a:endParaRPr lang="en-US" sz="1000" b="0" i="0" u="none" strike="noStrike">
                        <a:solidFill>
                          <a:srgbClr val="FF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7496</a:t>
                      </a:r>
                      <a:endParaRPr lang="en-US" sz="1000" b="0" i="0" u="none" strike="noStrike">
                        <a:solidFill>
                          <a:srgbClr val="00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1410211963"/>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26172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19186</a:t>
                      </a:r>
                      <a:endParaRPr lang="en-US" sz="1000" b="0" i="0" u="none" strike="noStrike">
                        <a:solidFill>
                          <a:srgbClr val="FF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15968</a:t>
                      </a:r>
                      <a:endParaRPr lang="en-US" sz="1000" b="0" i="0" u="none" strike="noStrike">
                        <a:solidFill>
                          <a:srgbClr val="00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854566831"/>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13335.2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9607</a:t>
                      </a:r>
                      <a:endParaRPr lang="en-US" sz="1000" b="0" i="0" u="none" strike="noStrike">
                        <a:solidFill>
                          <a:srgbClr val="FF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15968</a:t>
                      </a:r>
                      <a:endParaRPr lang="en-US" sz="1000" b="0" i="0" u="none" strike="noStrike">
                        <a:solidFill>
                          <a:srgbClr val="00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54833068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106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6543.2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4534</a:t>
                      </a:r>
                      <a:endParaRPr lang="en-US" sz="1000" b="0" i="0" u="none" strike="noStrike">
                        <a:solidFill>
                          <a:srgbClr val="FF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15968</a:t>
                      </a:r>
                      <a:endParaRPr lang="en-US" sz="1000" b="0" i="0" u="none" strike="noStrike">
                        <a:solidFill>
                          <a:srgbClr val="00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148515951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8651.2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6046</a:t>
                      </a:r>
                      <a:endParaRPr lang="en-US" sz="1000" b="0" i="0" u="none" strike="noStrike">
                        <a:solidFill>
                          <a:srgbClr val="FF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5016</a:t>
                      </a:r>
                      <a:endParaRPr lang="en-US" sz="1000" b="0" i="0" u="none" strike="noStrike">
                        <a:solidFill>
                          <a:srgbClr val="00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257259845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7517.6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5197</a:t>
                      </a:r>
                      <a:endParaRPr lang="en-US" sz="1000" b="0" i="0" u="none" strike="noStrike">
                        <a:solidFill>
                          <a:srgbClr val="FF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4308</a:t>
                      </a:r>
                      <a:endParaRPr lang="en-US" sz="1000" b="0" i="0" u="none" strike="noStrike">
                        <a:solidFill>
                          <a:srgbClr val="00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115208734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15242.4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10990</a:t>
                      </a:r>
                      <a:endParaRPr lang="en-US" sz="1000" b="0" i="0" u="none" strike="noStrike">
                        <a:solidFill>
                          <a:srgbClr val="FF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9136</a:t>
                      </a:r>
                      <a:endParaRPr lang="en-US" sz="1000" b="0" i="0" u="none" strike="noStrike">
                        <a:solidFill>
                          <a:srgbClr val="00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302353229"/>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7867.2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5506</a:t>
                      </a:r>
                      <a:endParaRPr lang="en-US" sz="1000" b="0" i="0" u="none" strike="noStrike">
                        <a:solidFill>
                          <a:srgbClr val="FF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9136</a:t>
                      </a:r>
                      <a:endParaRPr lang="en-US" sz="1000" b="0" i="0" u="none" strike="noStrike">
                        <a:solidFill>
                          <a:srgbClr val="00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47264849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9727.2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6853</a:t>
                      </a:r>
                      <a:endParaRPr lang="en-US" sz="1000" b="0" i="0" u="none" strike="noStrike">
                        <a:solidFill>
                          <a:srgbClr val="FF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5688</a:t>
                      </a:r>
                      <a:endParaRPr lang="en-US" sz="1000" b="0" i="0" u="none" strike="noStrike">
                        <a:solidFill>
                          <a:srgbClr val="00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219233357"/>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20016.8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14572</a:t>
                      </a:r>
                      <a:endParaRPr lang="en-US" sz="1000" b="0" i="0" u="none" strike="noStrike">
                        <a:solidFill>
                          <a:srgbClr val="FF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12120</a:t>
                      </a:r>
                      <a:endParaRPr lang="en-US" sz="1000" b="0" i="0" u="none" strike="noStrike">
                        <a:solidFill>
                          <a:srgbClr val="00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2084908709"/>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10253.6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7297</a:t>
                      </a:r>
                      <a:endParaRPr lang="en-US" sz="1000" b="0" i="0" u="none" strike="noStrike">
                        <a:solidFill>
                          <a:srgbClr val="FF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12120</a:t>
                      </a:r>
                      <a:endParaRPr lang="en-US" sz="1000" b="0" i="0" u="none" strike="noStrike">
                        <a:solidFill>
                          <a:srgbClr val="00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1052037025"/>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6717.6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4597</a:t>
                      </a:r>
                      <a:endParaRPr lang="en-US" sz="1000" b="0" i="0" u="none" strike="noStrike">
                        <a:solidFill>
                          <a:srgbClr val="FF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3808</a:t>
                      </a:r>
                      <a:endParaRPr lang="en-US" sz="1000" b="0" i="0" u="none" strike="noStrike">
                        <a:solidFill>
                          <a:srgbClr val="00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136724844"/>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9194.4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6454</a:t>
                      </a:r>
                      <a:endParaRPr lang="en-US" sz="1000" b="0" i="0" u="none" strike="noStrike">
                        <a:solidFill>
                          <a:srgbClr val="FF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5356</a:t>
                      </a:r>
                      <a:endParaRPr lang="en-US" sz="1000" b="0" i="0" u="none" strike="noStrike">
                        <a:solidFill>
                          <a:srgbClr val="00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993879565"/>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11959.2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8527</a:t>
                      </a:r>
                      <a:endParaRPr lang="en-US" sz="1000" b="0" i="0" u="none" strike="noStrike">
                        <a:solidFill>
                          <a:srgbClr val="FF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7084</a:t>
                      </a:r>
                      <a:endParaRPr lang="en-US" sz="1000" b="0" i="0" u="none" strike="noStrike">
                        <a:solidFill>
                          <a:srgbClr val="00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1224579617"/>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6225.6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4276</a:t>
                      </a:r>
                      <a:endParaRPr lang="en-US" sz="1000" b="0" i="0" u="none" strike="noStrike">
                        <a:solidFill>
                          <a:srgbClr val="FF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7084</a:t>
                      </a:r>
                      <a:endParaRPr lang="en-US" sz="1000" b="0" i="0" u="none" strike="noStrike">
                        <a:solidFill>
                          <a:srgbClr val="00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425739919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6736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4609</a:t>
                      </a:r>
                      <a:endParaRPr lang="en-US" sz="1000" b="0" i="0" u="none" strike="noStrike" dirty="0">
                        <a:solidFill>
                          <a:srgbClr val="FF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effectLst/>
                        </a:rPr>
                        <a:t>3820</a:t>
                      </a:r>
                      <a:endParaRPr lang="en-US" sz="1000" b="0" i="0" u="none" strike="noStrike" dirty="0">
                        <a:solidFill>
                          <a:srgbClr val="00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2724000527"/>
                  </a:ext>
                </a:extLst>
              </a:tr>
            </a:tbl>
          </a:graphicData>
        </a:graphic>
      </p:graphicFrame>
    </p:spTree>
    <p:extLst>
      <p:ext uri="{BB962C8B-B14F-4D97-AF65-F5344CB8AC3E}">
        <p14:creationId xmlns:p14="http://schemas.microsoft.com/office/powerpoint/2010/main" val="2124293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335" y="534331"/>
            <a:ext cx="7770813" cy="1065213"/>
          </a:xfrm>
        </p:spPr>
        <p:txBody>
          <a:bodyPr/>
          <a:lstStyle/>
          <a:p>
            <a:r>
              <a:rPr lang="en-US" dirty="0"/>
              <a:t>8 Spatial Stream vs 16 Spatial Stream</a:t>
            </a:r>
          </a:p>
        </p:txBody>
      </p:sp>
      <p:sp>
        <p:nvSpPr>
          <p:cNvPr id="3" name="Content Placeholder 2"/>
          <p:cNvSpPr>
            <a:spLocks noGrp="1"/>
          </p:cNvSpPr>
          <p:nvPr>
            <p:ph idx="1"/>
          </p:nvPr>
        </p:nvSpPr>
        <p:spPr>
          <a:xfrm>
            <a:off x="205081" y="1597286"/>
            <a:ext cx="11881320" cy="5260714"/>
          </a:xfrm>
        </p:spPr>
        <p:txBody>
          <a:bodyPr/>
          <a:lstStyle/>
          <a:p>
            <a:pPr marL="685800" lvl="2" indent="-285750" algn="just">
              <a:buFont typeface="Arial" panose="020B0604020202020204" pitchFamily="34" charset="0"/>
              <a:buChar char="•"/>
            </a:pPr>
            <a:r>
              <a:rPr lang="en-US" altLang="zh-CN" dirty="0">
                <a:sym typeface="Times New Roman" panose="02020603050405020304" pitchFamily="18" charset="0"/>
              </a:rPr>
              <a:t>Feedback overhead is more than doubled from 8 ss to 16 ss.  </a:t>
            </a:r>
          </a:p>
          <a:p>
            <a:pPr marL="742950" lvl="2" indent="-342900" algn="just">
              <a:buFontTx/>
              <a:buChar char="•"/>
            </a:pPr>
            <a:r>
              <a:rPr lang="en-US" altLang="zh-CN" dirty="0">
                <a:sym typeface="Times New Roman" panose="02020603050405020304" pitchFamily="18" charset="0"/>
              </a:rPr>
              <a:t>Assumptions: Ng = 4; # of measured RUs = 9; RU allocated for feedback=26 tone RU</a:t>
            </a: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b="1" dirty="0">
              <a:sym typeface="Times New Roman" panose="02020603050405020304" pitchFamily="18" charset="0"/>
            </a:endParaRPr>
          </a:p>
          <a:p>
            <a:pPr marL="342900" lvl="1" indent="-342900" algn="just">
              <a:buFontTx/>
              <a:buChar char="•"/>
            </a:pPr>
            <a:endParaRPr lang="en-US" altLang="zh-CN" b="1" dirty="0">
              <a:sym typeface="Times New Roman" panose="02020603050405020304" pitchFamily="18" charset="0"/>
            </a:endParaRPr>
          </a:p>
        </p:txBody>
      </p:sp>
      <p:sp>
        <p:nvSpPr>
          <p:cNvPr id="4" name="Slide Number Placeholder 3"/>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9</a:t>
            </a:fld>
            <a:endParaRPr lang="en-GB" dirty="0"/>
          </a:p>
        </p:txBody>
      </p:sp>
      <mc:AlternateContent xmlns:mc="http://schemas.openxmlformats.org/markup-compatibility/2006" xmlns:a14="http://schemas.microsoft.com/office/drawing/2010/main">
        <mc:Choice Requires="a14">
          <p:sp>
            <p:nvSpPr>
              <p:cNvPr id="16" name="Rectangle 15">
                <a:extLst>
                  <a:ext uri="{FF2B5EF4-FFF2-40B4-BE49-F238E27FC236}">
                    <a16:creationId xmlns:a16="http://schemas.microsoft.com/office/drawing/2014/main" id="{1A4648D0-F8F7-44E1-BEBB-A9596EF3FB62}"/>
                  </a:ext>
                </a:extLst>
              </p:cNvPr>
              <p:cNvSpPr/>
              <p:nvPr/>
            </p:nvSpPr>
            <p:spPr>
              <a:xfrm>
                <a:off x="7529403" y="5643281"/>
                <a:ext cx="1429750" cy="369332"/>
              </a:xfrm>
              <a:prstGeom prst="rect">
                <a:avLst/>
              </a:prstGeom>
            </p:spPr>
            <p:txBody>
              <a:bodyPr wrap="none">
                <a:spAutoFit/>
              </a:bodyPr>
              <a:lstStyle/>
              <a:p>
                <a14:m>
                  <m:oMath xmlns:m="http://schemas.openxmlformats.org/officeDocument/2006/math">
                    <m:d>
                      <m:dPr>
                        <m:ctrlPr>
                          <a:rPr lang="en-US" altLang="zh-CN" sz="1800" i="1" smtClean="0">
                            <a:solidFill>
                              <a:schemeClr val="tx1"/>
                            </a:solidFill>
                            <a:latin typeface="Cambria Math" panose="02040503050406030204" pitchFamily="18" charset="0"/>
                            <a:sym typeface="Times New Roman" panose="02020603050405020304" pitchFamily="18" charset="0"/>
                          </a:rPr>
                        </m:ctrlPr>
                      </m:dPr>
                      <m:e>
                        <m:r>
                          <a:rPr lang="zh-CN" altLang="en-US" sz="1800" i="1">
                            <a:solidFill>
                              <a:schemeClr val="tx1"/>
                            </a:solidFill>
                            <a:latin typeface="Cambria Math" panose="02040503050406030204" pitchFamily="18" charset="0"/>
                            <a:sym typeface="Times New Roman" panose="02020603050405020304" pitchFamily="18" charset="0"/>
                          </a:rPr>
                          <m:t>𝜙</m:t>
                        </m:r>
                        <m:r>
                          <a:rPr lang="en-US" altLang="zh-CN" sz="1800" i="1">
                            <a:solidFill>
                              <a:schemeClr val="tx1"/>
                            </a:solidFill>
                            <a:latin typeface="Cambria Math" panose="02040503050406030204" pitchFamily="18" charset="0"/>
                            <a:sym typeface="Times New Roman" panose="02020603050405020304" pitchFamily="18" charset="0"/>
                          </a:rPr>
                          <m:t>,</m:t>
                        </m:r>
                        <m:r>
                          <a:rPr lang="zh-CN" altLang="en-US" sz="1800" i="1">
                            <a:solidFill>
                              <a:schemeClr val="tx1"/>
                            </a:solidFill>
                            <a:latin typeface="Cambria Math" panose="02040503050406030204" pitchFamily="18" charset="0"/>
                            <a:sym typeface="Times New Roman" panose="02020603050405020304" pitchFamily="18" charset="0"/>
                          </a:rPr>
                          <m:t>𝜓</m:t>
                        </m:r>
                      </m:e>
                    </m:d>
                  </m:oMath>
                </a14:m>
                <a:r>
                  <a:rPr lang="en-US" altLang="zh-CN" sz="1800" dirty="0">
                    <a:solidFill>
                      <a:schemeClr val="tx1"/>
                    </a:solidFill>
                    <a:sym typeface="Times New Roman" panose="02020603050405020304" pitchFamily="18" charset="0"/>
                  </a:rPr>
                  <a:t>={9,7}</a:t>
                </a:r>
                <a:endParaRPr lang="en-US" sz="1800" dirty="0">
                  <a:solidFill>
                    <a:schemeClr val="tx1"/>
                  </a:solidFill>
                </a:endParaRPr>
              </a:p>
            </p:txBody>
          </p:sp>
        </mc:Choice>
        <mc:Fallback xmlns="">
          <p:sp>
            <p:nvSpPr>
              <p:cNvPr id="16" name="Rectangle 15">
                <a:extLst>
                  <a:ext uri="{FF2B5EF4-FFF2-40B4-BE49-F238E27FC236}">
                    <a16:creationId xmlns:a16="http://schemas.microsoft.com/office/drawing/2014/main" id="{1A4648D0-F8F7-44E1-BEBB-A9596EF3FB62}"/>
                  </a:ext>
                </a:extLst>
              </p:cNvPr>
              <p:cNvSpPr>
                <a:spLocks noRot="1" noChangeAspect="1" noMove="1" noResize="1" noEditPoints="1" noAdjustHandles="1" noChangeArrowheads="1" noChangeShapeType="1" noTextEdit="1"/>
              </p:cNvSpPr>
              <p:nvPr/>
            </p:nvSpPr>
            <p:spPr>
              <a:xfrm>
                <a:off x="7529403" y="5643281"/>
                <a:ext cx="1429750" cy="369332"/>
              </a:xfrm>
              <a:prstGeom prst="rect">
                <a:avLst/>
              </a:prstGeom>
              <a:blipFill>
                <a:blip r:embed="rId5"/>
                <a:stretch>
                  <a:fillRect t="-10000" r="-2979" b="-2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Rectangle 16">
                <a:extLst>
                  <a:ext uri="{FF2B5EF4-FFF2-40B4-BE49-F238E27FC236}">
                    <a16:creationId xmlns:a16="http://schemas.microsoft.com/office/drawing/2014/main" id="{5AED475E-8167-4B29-A156-E71AD0FE7408}"/>
                  </a:ext>
                </a:extLst>
              </p:cNvPr>
              <p:cNvSpPr/>
              <p:nvPr/>
            </p:nvSpPr>
            <p:spPr>
              <a:xfrm>
                <a:off x="2639616" y="5637874"/>
                <a:ext cx="1429750" cy="369332"/>
              </a:xfrm>
              <a:prstGeom prst="rect">
                <a:avLst/>
              </a:prstGeom>
            </p:spPr>
            <p:txBody>
              <a:bodyPr wrap="none">
                <a:spAutoFit/>
              </a:bodyPr>
              <a:lstStyle/>
              <a:p>
                <a14:m>
                  <m:oMath xmlns:m="http://schemas.openxmlformats.org/officeDocument/2006/math">
                    <m:d>
                      <m:dPr>
                        <m:ctrlPr>
                          <a:rPr lang="en-US" altLang="zh-CN" sz="1800" i="1" smtClean="0">
                            <a:solidFill>
                              <a:schemeClr val="tx1"/>
                            </a:solidFill>
                            <a:latin typeface="Cambria Math" panose="02040503050406030204" pitchFamily="18" charset="0"/>
                            <a:sym typeface="Times New Roman" panose="02020603050405020304" pitchFamily="18" charset="0"/>
                          </a:rPr>
                        </m:ctrlPr>
                      </m:dPr>
                      <m:e>
                        <m:r>
                          <a:rPr lang="zh-CN" altLang="en-US" sz="1800" i="1">
                            <a:solidFill>
                              <a:schemeClr val="tx1"/>
                            </a:solidFill>
                            <a:latin typeface="Cambria Math" panose="02040503050406030204" pitchFamily="18" charset="0"/>
                            <a:sym typeface="Times New Roman" panose="02020603050405020304" pitchFamily="18" charset="0"/>
                          </a:rPr>
                          <m:t>𝜙</m:t>
                        </m:r>
                        <m:r>
                          <a:rPr lang="en-US" altLang="zh-CN" sz="1800" i="1">
                            <a:solidFill>
                              <a:schemeClr val="tx1"/>
                            </a:solidFill>
                            <a:latin typeface="Cambria Math" panose="02040503050406030204" pitchFamily="18" charset="0"/>
                            <a:sym typeface="Times New Roman" panose="02020603050405020304" pitchFamily="18" charset="0"/>
                          </a:rPr>
                          <m:t>,</m:t>
                        </m:r>
                        <m:r>
                          <a:rPr lang="zh-CN" altLang="en-US" sz="1800" i="1">
                            <a:solidFill>
                              <a:schemeClr val="tx1"/>
                            </a:solidFill>
                            <a:latin typeface="Cambria Math" panose="02040503050406030204" pitchFamily="18" charset="0"/>
                            <a:sym typeface="Times New Roman" panose="02020603050405020304" pitchFamily="18" charset="0"/>
                          </a:rPr>
                          <m:t>𝜓</m:t>
                        </m:r>
                      </m:e>
                    </m:d>
                  </m:oMath>
                </a14:m>
                <a:r>
                  <a:rPr lang="en-US" altLang="zh-CN" sz="1800" dirty="0">
                    <a:solidFill>
                      <a:schemeClr val="tx1"/>
                    </a:solidFill>
                    <a:sym typeface="Times New Roman" panose="02020603050405020304" pitchFamily="18" charset="0"/>
                  </a:rPr>
                  <a:t>={6,4}</a:t>
                </a:r>
                <a:endParaRPr lang="en-US" sz="1800" dirty="0">
                  <a:solidFill>
                    <a:schemeClr val="tx1"/>
                  </a:solidFill>
                </a:endParaRPr>
              </a:p>
            </p:txBody>
          </p:sp>
        </mc:Choice>
        <mc:Fallback xmlns="">
          <p:sp>
            <p:nvSpPr>
              <p:cNvPr id="17" name="Rectangle 16">
                <a:extLst>
                  <a:ext uri="{FF2B5EF4-FFF2-40B4-BE49-F238E27FC236}">
                    <a16:creationId xmlns:a16="http://schemas.microsoft.com/office/drawing/2014/main" id="{5AED475E-8167-4B29-A156-E71AD0FE7408}"/>
                  </a:ext>
                </a:extLst>
              </p:cNvPr>
              <p:cNvSpPr>
                <a:spLocks noRot="1" noChangeAspect="1" noMove="1" noResize="1" noEditPoints="1" noAdjustHandles="1" noChangeArrowheads="1" noChangeShapeType="1" noTextEdit="1"/>
              </p:cNvSpPr>
              <p:nvPr/>
            </p:nvSpPr>
            <p:spPr>
              <a:xfrm>
                <a:off x="2639616" y="5637874"/>
                <a:ext cx="1429750" cy="369332"/>
              </a:xfrm>
              <a:prstGeom prst="rect">
                <a:avLst/>
              </a:prstGeom>
              <a:blipFill>
                <a:blip r:embed="rId6"/>
                <a:stretch>
                  <a:fillRect t="-10000" r="-2979" b="-26667"/>
                </a:stretch>
              </a:blipFill>
            </p:spPr>
            <p:txBody>
              <a:bodyPr/>
              <a:lstStyle/>
              <a:p>
                <a:r>
                  <a:rPr lang="en-US">
                    <a:noFill/>
                  </a:rPr>
                  <a:t> </a:t>
                </a:r>
              </a:p>
            </p:txBody>
          </p:sp>
        </mc:Fallback>
      </mc:AlternateContent>
      <p:pic>
        <p:nvPicPr>
          <p:cNvPr id="5" name="Picture 4">
            <a:extLst>
              <a:ext uri="{FF2B5EF4-FFF2-40B4-BE49-F238E27FC236}">
                <a16:creationId xmlns:a16="http://schemas.microsoft.com/office/drawing/2014/main" id="{E68E01B2-5AB0-464C-8DD4-457058CE4994}"/>
              </a:ext>
            </a:extLst>
          </p:cNvPr>
          <p:cNvPicPr>
            <a:picLocks noChangeAspect="1"/>
          </p:cNvPicPr>
          <p:nvPr/>
        </p:nvPicPr>
        <p:blipFill>
          <a:blip r:embed="rId7"/>
          <a:stretch>
            <a:fillRect/>
          </a:stretch>
        </p:blipFill>
        <p:spPr>
          <a:xfrm>
            <a:off x="1098910" y="2707394"/>
            <a:ext cx="4511162" cy="2913008"/>
          </a:xfrm>
          <a:prstGeom prst="rect">
            <a:avLst/>
          </a:prstGeom>
        </p:spPr>
      </p:pic>
      <p:pic>
        <p:nvPicPr>
          <p:cNvPr id="6" name="Picture 5">
            <a:extLst>
              <a:ext uri="{FF2B5EF4-FFF2-40B4-BE49-F238E27FC236}">
                <a16:creationId xmlns:a16="http://schemas.microsoft.com/office/drawing/2014/main" id="{975EC5A3-375A-43F9-AF64-E65819079104}"/>
              </a:ext>
            </a:extLst>
          </p:cNvPr>
          <p:cNvPicPr>
            <a:picLocks noChangeAspect="1"/>
          </p:cNvPicPr>
          <p:nvPr/>
        </p:nvPicPr>
        <p:blipFill>
          <a:blip r:embed="rId8"/>
          <a:stretch>
            <a:fillRect/>
          </a:stretch>
        </p:blipFill>
        <p:spPr>
          <a:xfrm>
            <a:off x="6070873" y="2707391"/>
            <a:ext cx="4834039" cy="2913009"/>
          </a:xfrm>
          <a:prstGeom prst="rect">
            <a:avLst/>
          </a:prstGeom>
        </p:spPr>
      </p:pic>
    </p:spTree>
    <p:extLst>
      <p:ext uri="{BB962C8B-B14F-4D97-AF65-F5344CB8AC3E}">
        <p14:creationId xmlns:p14="http://schemas.microsoft.com/office/powerpoint/2010/main" val="32756723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B519F59218FD4E88B58DE214C6B6C1" ma:contentTypeVersion="0" ma:contentTypeDescription="Create a new document." ma:contentTypeScope="" ma:versionID="f0f002001fb3fd8d0b30a99e294d422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89DF4F3-705E-4988-8EC7-CA7FF5CF67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FCFE3E5F-3510-4FDC-A1CC-A5AD923669D8}">
  <ds:schemaRefs>
    <ds:schemaRef ds:uri="http://schemas.microsoft.com/sharepoint/v3/contenttype/forms"/>
  </ds:schemaRefs>
</ds:datastoreItem>
</file>

<file path=customXml/itemProps3.xml><?xml version="1.0" encoding="utf-8"?>
<ds:datastoreItem xmlns:ds="http://schemas.openxmlformats.org/officeDocument/2006/customXml" ds:itemID="{44D1CAC4-739F-4E97-B1D0-76F58B96E323}">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0</TotalTime>
  <Words>1749</Words>
  <Application>Microsoft Office PowerPoint</Application>
  <PresentationFormat>Widescreen</PresentationFormat>
  <Paragraphs>579</Paragraphs>
  <Slides>14</Slides>
  <Notes>10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Cambria Math</vt:lpstr>
      <vt:lpstr>Times New Roman</vt:lpstr>
      <vt:lpstr>Office Theme</vt:lpstr>
      <vt:lpstr>Microsoft Word 97 - 2003 Document</vt:lpstr>
      <vt:lpstr>Feedback Overhead Analysis for 16 Spatial Stream MIMO</vt:lpstr>
      <vt:lpstr>PowerPoint Presentation</vt:lpstr>
      <vt:lpstr>Introduction</vt:lpstr>
      <vt:lpstr>Sounding and Feedback in 802.11ax  (1/2) </vt:lpstr>
      <vt:lpstr>Sounding and Feedback in 802.11ax (2/2) </vt:lpstr>
      <vt:lpstr>Feedback Overhead Analysis for 16 SS</vt:lpstr>
      <vt:lpstr>SU-MIMO: 16 SS Cases 11ax Can’t Support</vt:lpstr>
      <vt:lpstr>MU-MIMO: 16 SS Cases 11ax Can’t Support</vt:lpstr>
      <vt:lpstr>8 Spatial Stream vs 16 Spatial Stream</vt:lpstr>
      <vt:lpstr>16 SS Feedback Overhead Reduction</vt:lpstr>
      <vt:lpstr>Overhead Reduction Schemes</vt:lpstr>
      <vt:lpstr>Conclusions</vt:lpstr>
      <vt:lpstr>References</vt:lpstr>
      <vt:lpstr> Appendix: Givens Decomposition and 16 ss Support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Feedback Overhead Analysis for 16 Spatial Stream MIMO</dc:title>
  <dc:creator/>
  <cp:lastModifiedBy/>
  <cp:revision>1</cp:revision>
  <dcterms:created xsi:type="dcterms:W3CDTF">2019-03-11T16:38:51Z</dcterms:created>
  <dcterms:modified xsi:type="dcterms:W3CDTF">2019-05-11T00:40:26Z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0x01010068B519F59218FD4E88B58DE214C6B6C1</vt:lpwstr>
  </property>
</Properties>
</file>