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18"/>
  </p:notesMasterIdLst>
  <p:handoutMasterIdLst>
    <p:handoutMasterId r:id="rId19"/>
  </p:handoutMasterIdLst>
  <p:sldIdLst>
    <p:sldId id="621" r:id="rId7"/>
    <p:sldId id="660" r:id="rId8"/>
    <p:sldId id="678" r:id="rId9"/>
    <p:sldId id="682" r:id="rId10"/>
    <p:sldId id="675" r:id="rId11"/>
    <p:sldId id="659" r:id="rId12"/>
    <p:sldId id="640" r:id="rId13"/>
    <p:sldId id="664" r:id="rId14"/>
    <p:sldId id="676" r:id="rId15"/>
    <p:sldId id="683" r:id="rId16"/>
    <p:sldId id="68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2" autoAdjust="0"/>
    <p:restoredTop sz="96357" autoAdjust="0"/>
  </p:normalViewPr>
  <p:slideViewPr>
    <p:cSldViewPr snapToGrid="0" snapToObjects="1">
      <p:cViewPr varScale="1">
        <p:scale>
          <a:sx n="110" d="100"/>
          <a:sy n="110" d="100"/>
        </p:scale>
        <p:origin x="1830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5/11/2019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0823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43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May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89377"/>
              </p:ext>
            </p:extLst>
          </p:nvPr>
        </p:nvGraphicFramePr>
        <p:xfrm>
          <a:off x="495682" y="2200889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891642"/>
          </a:xfrm>
        </p:spPr>
        <p:txBody>
          <a:bodyPr/>
          <a:lstStyle/>
          <a:p>
            <a:r>
              <a:rPr lang="en-US" dirty="0"/>
              <a:t>Multi-Link Operation: Design Discussion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42329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2019-05-02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5F5729A-6AC8-4843-9B5D-20408D042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CAC76AA-3401-454D-ADDE-BF85E2DA6C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D49633-A303-4256-BD27-F103F1F9BF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57B229-F983-418E-88C9-25FF2F07A1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309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8CDB06-45D1-47B8-BAF5-E3CC7AFC7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37" y="1446360"/>
            <a:ext cx="8414157" cy="4895717"/>
          </a:xfrm>
        </p:spPr>
        <p:txBody>
          <a:bodyPr>
            <a:normAutofit/>
          </a:bodyPr>
          <a:lstStyle/>
          <a:p>
            <a:r>
              <a:rPr lang="en-US" b="1" dirty="0"/>
              <a:t>station (STA)</a:t>
            </a:r>
            <a:r>
              <a:rPr lang="en-US" dirty="0"/>
              <a:t>: </a:t>
            </a:r>
            <a:r>
              <a:rPr lang="en-US" b="0" dirty="0"/>
              <a:t>A logical entity that is a singly addressable instance of a medium access control (MAC) and physical layer (PHY) interface to the wireless medium (WM).</a:t>
            </a:r>
          </a:p>
          <a:p>
            <a:endParaRPr lang="en-US" b="1" dirty="0"/>
          </a:p>
          <a:p>
            <a:r>
              <a:rPr lang="en-US" b="1" dirty="0"/>
              <a:t>link</a:t>
            </a:r>
            <a:r>
              <a:rPr lang="en-US" dirty="0"/>
              <a:t>: </a:t>
            </a:r>
            <a:r>
              <a:rPr lang="en-US" b="0" dirty="0"/>
              <a:t>In the context of an IEEE 802.11 medium access control (MAC) entity, a physical path consisting of exactly one traversal of the wireless medium (WM) that is usable to transfer MAC service data units (MSDUs) between two stations (STAs).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867309-5B10-4E58-8ED8-93A3D8BFE6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11E2E-C9C2-4569-B67A-BB002CA6B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2F1EE8-95B3-470A-B713-C37C2D3ED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0560"/>
          </a:xfrm>
        </p:spPr>
        <p:txBody>
          <a:bodyPr/>
          <a:lstStyle/>
          <a:p>
            <a:r>
              <a:rPr lang="en-US" dirty="0"/>
              <a:t>Definitions in current spec</a:t>
            </a:r>
          </a:p>
        </p:txBody>
      </p:sp>
    </p:spTree>
    <p:extLst>
      <p:ext uri="{BB962C8B-B14F-4D97-AF65-F5344CB8AC3E}">
        <p14:creationId xmlns:p14="http://schemas.microsoft.com/office/powerpoint/2010/main" val="1715567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147" y="1920237"/>
            <a:ext cx="8543906" cy="4494213"/>
          </a:xfrm>
        </p:spPr>
        <p:txBody>
          <a:bodyPr>
            <a:normAutofit/>
          </a:bodyPr>
          <a:lstStyle/>
          <a:p>
            <a:r>
              <a:rPr lang="en-US" dirty="0"/>
              <a:t>Multi-Link framework to consider the following aspects:</a:t>
            </a:r>
          </a:p>
          <a:p>
            <a:pPr lvl="1"/>
            <a:r>
              <a:rPr lang="en-US" dirty="0"/>
              <a:t>Aggregation of packets sent on multiple bands/channels concurrently</a:t>
            </a:r>
          </a:p>
          <a:p>
            <a:pPr lvl="2"/>
            <a:r>
              <a:rPr lang="en-US" dirty="0"/>
              <a:t>Addresses the use-case for improving peak-throughput and reduce latency</a:t>
            </a:r>
          </a:p>
          <a:p>
            <a:pPr lvl="1"/>
            <a:r>
              <a:rPr lang="en-US" dirty="0"/>
              <a:t>Fast Link Switching</a:t>
            </a:r>
          </a:p>
          <a:p>
            <a:pPr lvl="2"/>
            <a:r>
              <a:rPr lang="en-US" dirty="0"/>
              <a:t>Seamless transition between different channels/bands to address the use-case for efficient load balancing, coexistence constraints, etc.</a:t>
            </a:r>
          </a:p>
          <a:p>
            <a:pPr lvl="1"/>
            <a:r>
              <a:rPr lang="en-US" dirty="0"/>
              <a:t>Control/Data separation</a:t>
            </a:r>
          </a:p>
          <a:p>
            <a:pPr lvl="2"/>
            <a:r>
              <a:rPr lang="en-US" dirty="0"/>
              <a:t>Addresses the use cases for efficient utilization of channel and power-save</a:t>
            </a:r>
          </a:p>
          <a:p>
            <a:endParaRPr lang="en-US" dirty="0"/>
          </a:p>
          <a:p>
            <a:r>
              <a:rPr lang="en-US" dirty="0"/>
              <a:t>EHT should consider a unified framework &amp; signaling to support the above aspects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4FE6CE-B275-453C-93E7-FA2E57933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58A868-12F4-41C0-9E28-39FDFE9B1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5D3299-5E1D-4F12-BCD1-5947CC4B5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46606"/>
          </a:xfrm>
        </p:spPr>
        <p:txBody>
          <a:bodyPr/>
          <a:lstStyle/>
          <a:p>
            <a:r>
              <a:rPr lang="en-US" dirty="0"/>
              <a:t>Example configurations for MLO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2DE43C-09E0-4CBA-B4A8-7748684B8604}"/>
              </a:ext>
            </a:extLst>
          </p:cNvPr>
          <p:cNvSpPr txBox="1"/>
          <p:nvPr/>
        </p:nvSpPr>
        <p:spPr>
          <a:xfrm>
            <a:off x="3246283" y="1436461"/>
            <a:ext cx="25072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Config 1: Packet-level </a:t>
            </a:r>
            <a:r>
              <a:rPr lang="en-US" sz="1600" b="1" dirty="0" err="1"/>
              <a:t>Agg</a:t>
            </a:r>
            <a:endParaRPr lang="en-US" sz="16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0EBEBE-2D8D-4198-A728-2659E95C89F4}"/>
              </a:ext>
            </a:extLst>
          </p:cNvPr>
          <p:cNvSpPr txBox="1"/>
          <p:nvPr/>
        </p:nvSpPr>
        <p:spPr>
          <a:xfrm>
            <a:off x="3398505" y="3848698"/>
            <a:ext cx="23469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Config 2: Flow-level </a:t>
            </a:r>
            <a:r>
              <a:rPr lang="en-US" sz="1600" b="1" dirty="0" err="1"/>
              <a:t>Agg</a:t>
            </a:r>
            <a:endParaRPr lang="en-US" sz="1600" b="1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DA577ED-A159-4CC9-AB3B-9AA8C47A6F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208462"/>
              </p:ext>
            </p:extLst>
          </p:nvPr>
        </p:nvGraphicFramePr>
        <p:xfrm>
          <a:off x="1524000" y="1665723"/>
          <a:ext cx="6096000" cy="178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8" name="Visio" r:id="rId3" imgW="13306443" imgH="3876544" progId="Visio.Drawing.11">
                  <p:embed/>
                </p:oleObj>
              </mc:Choice>
              <mc:Fallback>
                <p:oleObj name="Visio" r:id="rId3" imgW="13306443" imgH="387654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1665723"/>
                        <a:ext cx="6096000" cy="178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1436B76-BF22-4BFB-8221-51701DEE5A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174055"/>
              </p:ext>
            </p:extLst>
          </p:nvPr>
        </p:nvGraphicFramePr>
        <p:xfrm>
          <a:off x="1524000" y="4084978"/>
          <a:ext cx="6096000" cy="233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9" name="Visio" r:id="rId5" imgW="12756028" imgH="4875092" progId="Visio.Drawing.11">
                  <p:embed/>
                </p:oleObj>
              </mc:Choice>
              <mc:Fallback>
                <p:oleObj name="Visio" r:id="rId5" imgW="12756028" imgH="487509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0" y="4084978"/>
                        <a:ext cx="6096000" cy="2330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1098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41D78D-3F14-47A7-8AAE-44E120F16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336" y="4269996"/>
            <a:ext cx="8599220" cy="2195121"/>
          </a:xfrm>
        </p:spPr>
        <p:txBody>
          <a:bodyPr>
            <a:normAutofit fontScale="70000" lnSpcReduction="20000"/>
          </a:bodyPr>
          <a:lstStyle/>
          <a:p>
            <a:pPr marL="514350" indent="-457200">
              <a:buFont typeface="+mj-lt"/>
              <a:buAutoNum type="arabicPeriod"/>
            </a:pPr>
            <a:r>
              <a:rPr lang="en-US" u="sng" dirty="0"/>
              <a:t>STA (MAC-PHY instance)</a:t>
            </a:r>
            <a:r>
              <a:rPr lang="en-US" dirty="0"/>
              <a:t>: There is one STA (MAC/PHY instance) per link</a:t>
            </a:r>
          </a:p>
          <a:p>
            <a:pPr lvl="1"/>
            <a:r>
              <a:rPr lang="en-US" dirty="0"/>
              <a:t>Each STA has it’s own per-link MAC/PHY attributes/capabilities</a:t>
            </a:r>
          </a:p>
          <a:p>
            <a:pPr lvl="1"/>
            <a:r>
              <a:rPr lang="en-US" dirty="0"/>
              <a:t>The MAC address of each STA may be same or different</a:t>
            </a:r>
          </a:p>
          <a:p>
            <a:pPr marL="514350" indent="-457200">
              <a:buFont typeface="+mj-lt"/>
              <a:buAutoNum type="arabicPeriod"/>
            </a:pPr>
            <a:r>
              <a:rPr lang="en-US" u="sng" dirty="0"/>
              <a:t>MLO-Entity</a:t>
            </a:r>
            <a:r>
              <a:rPr lang="en-US" dirty="0"/>
              <a:t>: An MLO Entity is a collection of STAs</a:t>
            </a:r>
          </a:p>
          <a:p>
            <a:pPr lvl="1"/>
            <a:r>
              <a:rPr lang="en-US" dirty="0"/>
              <a:t>A MLO-Entity has an externally addressable unique MAC address which is the MAC-SAP endpoint</a:t>
            </a:r>
          </a:p>
          <a:p>
            <a:pPr lvl="1"/>
            <a:r>
              <a:rPr lang="en-US" dirty="0"/>
              <a:t>Common BA session, security and SN/PN across all STAs within MLO Entity</a:t>
            </a:r>
          </a:p>
          <a:p>
            <a:pPr marL="514350" indent="-457200">
              <a:buFont typeface="+mj-lt"/>
              <a:buAutoNum type="arabicPeriod"/>
            </a:pPr>
            <a:r>
              <a:rPr lang="en-US" u="sng" dirty="0"/>
              <a:t>MLO-Device</a:t>
            </a:r>
            <a:r>
              <a:rPr lang="en-US" dirty="0"/>
              <a:t>: An MLO-Device is a collection of MLO-Entities</a:t>
            </a:r>
          </a:p>
          <a:p>
            <a:pPr lvl="1">
              <a:buFont typeface="+mj-lt"/>
              <a:buChar char="–"/>
            </a:pPr>
            <a:r>
              <a:rPr lang="en-US" sz="2100" dirty="0"/>
              <a:t>A MLO-Device may have multiple MAC-SAP endpoints from the DS</a:t>
            </a:r>
          </a:p>
          <a:p>
            <a:pPr lvl="1">
              <a:buFont typeface="+mj-lt"/>
              <a:buChar char="–"/>
            </a:pPr>
            <a:r>
              <a:rPr lang="en-US" sz="2100" dirty="0"/>
              <a:t>Enables common mgmt. signaling across all MLO-Entities for power-save reasons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615344-0A26-4F66-9D1B-2504FDDB0A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DF78CC-FE55-4939-BD70-8D1C5E64F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C053E13-48CA-4BF6-8840-67A2D94B2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94063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611A4AA-DAD3-4997-B691-6E7D0B6F3A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108114"/>
              </p:ext>
            </p:extLst>
          </p:nvPr>
        </p:nvGraphicFramePr>
        <p:xfrm>
          <a:off x="853914" y="1205988"/>
          <a:ext cx="7436172" cy="300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7" name="Visio" r:id="rId3" imgW="7819949" imgH="3162386" progId="Visio.Drawing.11">
                  <p:embed/>
                </p:oleObj>
              </mc:Choice>
              <mc:Fallback>
                <p:oleObj name="Visio" r:id="rId3" imgW="7819949" imgH="316238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3914" y="1205988"/>
                        <a:ext cx="7436172" cy="3003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0887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8CDB06-45D1-47B8-BAF5-E3CC7AFC7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37" y="1446360"/>
            <a:ext cx="8414157" cy="4895717"/>
          </a:xfrm>
        </p:spPr>
        <p:txBody>
          <a:bodyPr>
            <a:normAutofit/>
          </a:bodyPr>
          <a:lstStyle/>
          <a:p>
            <a:r>
              <a:rPr lang="en-US" dirty="0"/>
              <a:t>Propose adding new definitions as follows:</a:t>
            </a:r>
          </a:p>
          <a:p>
            <a:pPr lvl="1"/>
            <a:endParaRPr lang="en-US" b="1" dirty="0"/>
          </a:p>
          <a:p>
            <a:pPr lvl="1"/>
            <a:r>
              <a:rPr lang="en-US" b="1" dirty="0"/>
              <a:t>multi-link operation (MLO) entity:</a:t>
            </a:r>
            <a:r>
              <a:rPr lang="en-US" dirty="0"/>
              <a:t> A logical entity that contains one or more STAs and has a singly addressable MAC-SAP endpoint.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multi-link operation (MLO) device:</a:t>
            </a:r>
            <a:r>
              <a:rPr lang="en-US" dirty="0"/>
              <a:t> A logical entity that is a collection of more than one MLO entities</a:t>
            </a:r>
          </a:p>
          <a:p>
            <a:pPr marL="457200" lvl="1" indent="0">
              <a:buNone/>
            </a:pPr>
            <a:endParaRPr lang="en-US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867309-5B10-4E58-8ED8-93A3D8BFE6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11E2E-C9C2-4569-B67A-BB002CA6B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2F1EE8-95B3-470A-B713-C37C2D3ED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0560"/>
          </a:xfrm>
        </p:spPr>
        <p:txBody>
          <a:bodyPr/>
          <a:lstStyle/>
          <a:p>
            <a:r>
              <a:rPr lang="en-US" dirty="0"/>
              <a:t>Definition</a:t>
            </a:r>
          </a:p>
        </p:txBody>
      </p:sp>
    </p:spTree>
    <p:extLst>
      <p:ext uri="{BB962C8B-B14F-4D97-AF65-F5344CB8AC3E}">
        <p14:creationId xmlns:p14="http://schemas.microsoft.com/office/powerpoint/2010/main" val="28350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A4E5CC-6B16-45EF-ABB5-F17AB5792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03" y="1615148"/>
            <a:ext cx="5814499" cy="484135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Common upper MAC</a:t>
            </a:r>
          </a:p>
          <a:p>
            <a:pPr lvl="1"/>
            <a:r>
              <a:rPr lang="en-US" dirty="0"/>
              <a:t>Single-link interface to higher layer</a:t>
            </a:r>
          </a:p>
          <a:p>
            <a:pPr lvl="1"/>
            <a:r>
              <a:rPr lang="en-US" dirty="0"/>
              <a:t>Shared sequence # space and BA scoreboard</a:t>
            </a:r>
          </a:p>
          <a:p>
            <a:pPr lvl="2"/>
            <a:r>
              <a:rPr lang="en-US" dirty="0"/>
              <a:t>Retransmissions need not be on the same link</a:t>
            </a:r>
          </a:p>
          <a:p>
            <a:pPr lvl="1"/>
            <a:r>
              <a:rPr lang="en-US" dirty="0"/>
              <a:t>ACKs need not be sent on the same link as the MPDUs</a:t>
            </a:r>
          </a:p>
          <a:p>
            <a:pPr lvl="2"/>
            <a:r>
              <a:rPr lang="en-US" dirty="0"/>
              <a:t>Single BAR can elicit BA for MPDUs sent on any/all links</a:t>
            </a:r>
          </a:p>
          <a:p>
            <a:pPr lvl="2"/>
            <a:r>
              <a:rPr lang="en-US" dirty="0"/>
              <a:t>ACKs can be aggregated with MPDUs on a reverse link</a:t>
            </a:r>
          </a:p>
          <a:p>
            <a:pPr lvl="1"/>
            <a:r>
              <a:rPr lang="en-US" dirty="0"/>
              <a:t>Increase BA Bitmap length to 1024</a:t>
            </a:r>
          </a:p>
          <a:p>
            <a:pPr lvl="2"/>
            <a:r>
              <a:rPr lang="en-US" dirty="0"/>
              <a:t>Accounts for increase in peak throughput</a:t>
            </a:r>
          </a:p>
          <a:p>
            <a:pPr lvl="1"/>
            <a:r>
              <a:rPr lang="en-US" dirty="0"/>
              <a:t>Management</a:t>
            </a:r>
          </a:p>
          <a:p>
            <a:pPr lvl="2"/>
            <a:r>
              <a:rPr lang="en-US" dirty="0"/>
              <a:t>Single association (on ‘home’ channel)</a:t>
            </a:r>
          </a:p>
          <a:p>
            <a:pPr lvl="3"/>
            <a:r>
              <a:rPr lang="en-US" dirty="0"/>
              <a:t>A STA that is idle monitors only the home channel</a:t>
            </a:r>
          </a:p>
          <a:p>
            <a:pPr lvl="2"/>
            <a:r>
              <a:rPr lang="en-US" dirty="0"/>
              <a:t>Dynamically signal expansion to additional links</a:t>
            </a:r>
          </a:p>
          <a:p>
            <a:endParaRPr lang="en-US" dirty="0"/>
          </a:p>
          <a:p>
            <a:r>
              <a:rPr lang="en-US" dirty="0"/>
              <a:t>Independent lower MAC/PHY instances</a:t>
            </a:r>
          </a:p>
          <a:p>
            <a:pPr lvl="1"/>
            <a:r>
              <a:rPr lang="en-US" dirty="0"/>
              <a:t>Each link has a MAC instance that performs link specific functionality independently</a:t>
            </a:r>
          </a:p>
          <a:p>
            <a:pPr lvl="2"/>
            <a:r>
              <a:rPr lang="en-US" dirty="0"/>
              <a:t>e.g., EDCA, CCA, sounding,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105CC68-1FD6-400B-9A6C-B48F4F594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469" y="685800"/>
            <a:ext cx="8083731" cy="469388"/>
          </a:xfrm>
        </p:spPr>
        <p:txBody>
          <a:bodyPr/>
          <a:lstStyle/>
          <a:p>
            <a:r>
              <a:rPr lang="en-US" dirty="0"/>
              <a:t>Packet-level </a:t>
            </a:r>
            <a:r>
              <a:rPr lang="en-US" dirty="0" err="1"/>
              <a:t>agg</a:t>
            </a:r>
            <a:r>
              <a:rPr lang="en-US" dirty="0"/>
              <a:t>. hi-level architecture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690CB41-245F-4F90-AF9D-5CAE8EF33546}"/>
              </a:ext>
            </a:extLst>
          </p:cNvPr>
          <p:cNvSpPr txBox="1"/>
          <p:nvPr/>
        </p:nvSpPr>
        <p:spPr>
          <a:xfrm>
            <a:off x="6903924" y="6210283"/>
            <a:ext cx="9669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Common Rx Q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A82CE4FF-A038-4378-B12B-5DC5AC681D27}"/>
              </a:ext>
            </a:extLst>
          </p:cNvPr>
          <p:cNvSpPr/>
          <p:nvPr/>
        </p:nvSpPr>
        <p:spPr>
          <a:xfrm>
            <a:off x="6309708" y="3724979"/>
            <a:ext cx="757211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Lower </a:t>
            </a:r>
            <a:r>
              <a:rPr lang="en-US" sz="1000" dirty="0" err="1"/>
              <a:t>Tx</a:t>
            </a:r>
            <a:r>
              <a:rPr lang="en-US" sz="1000" dirty="0"/>
              <a:t> MAC 1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BCA797A6-92D5-4307-8B94-0EF04DEB1016}"/>
              </a:ext>
            </a:extLst>
          </p:cNvPr>
          <p:cNvCxnSpPr/>
          <p:nvPr/>
        </p:nvCxnSpPr>
        <p:spPr>
          <a:xfrm>
            <a:off x="7150071" y="5347511"/>
            <a:ext cx="0" cy="846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905E66E3-B1C5-401B-9FA4-1BE45F4F96B3}"/>
              </a:ext>
            </a:extLst>
          </p:cNvPr>
          <p:cNvCxnSpPr/>
          <p:nvPr/>
        </p:nvCxnSpPr>
        <p:spPr>
          <a:xfrm>
            <a:off x="7725550" y="5347511"/>
            <a:ext cx="2" cy="846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938E8576-4C19-4D2F-8044-5F45B26064C3}"/>
              </a:ext>
            </a:extLst>
          </p:cNvPr>
          <p:cNvCxnSpPr/>
          <p:nvPr/>
        </p:nvCxnSpPr>
        <p:spPr>
          <a:xfrm>
            <a:off x="7150071" y="6193673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BA1B3608-998C-47DC-9CB2-3FBEA36EC696}"/>
              </a:ext>
            </a:extLst>
          </p:cNvPr>
          <p:cNvCxnSpPr/>
          <p:nvPr/>
        </p:nvCxnSpPr>
        <p:spPr>
          <a:xfrm>
            <a:off x="7176198" y="6002607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3F27844-78D4-40B3-9772-97EB417D300E}"/>
              </a:ext>
            </a:extLst>
          </p:cNvPr>
          <p:cNvCxnSpPr/>
          <p:nvPr/>
        </p:nvCxnSpPr>
        <p:spPr>
          <a:xfrm>
            <a:off x="7176197" y="5800167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F077CC3B-203A-4F38-8A26-F5FB39F249B4}"/>
              </a:ext>
            </a:extLst>
          </p:cNvPr>
          <p:cNvCxnSpPr/>
          <p:nvPr/>
        </p:nvCxnSpPr>
        <p:spPr>
          <a:xfrm>
            <a:off x="7176196" y="5595453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BBDF256C-8284-432E-9C03-B9D72FBA1615}"/>
              </a:ext>
            </a:extLst>
          </p:cNvPr>
          <p:cNvSpPr txBox="1"/>
          <p:nvPr/>
        </p:nvSpPr>
        <p:spPr>
          <a:xfrm>
            <a:off x="7300614" y="595459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714BAA20-797E-48F1-B67A-93F6D34263FC}"/>
              </a:ext>
            </a:extLst>
          </p:cNvPr>
          <p:cNvSpPr txBox="1"/>
          <p:nvPr/>
        </p:nvSpPr>
        <p:spPr>
          <a:xfrm rot="16200000">
            <a:off x="7230937" y="5778082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…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3BA6E4CE-7FBD-437F-AAE4-E9EA8EAAA5E9}"/>
              </a:ext>
            </a:extLst>
          </p:cNvPr>
          <p:cNvSpPr txBox="1"/>
          <p:nvPr/>
        </p:nvSpPr>
        <p:spPr>
          <a:xfrm>
            <a:off x="7294008" y="5558813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8B0A9607-1CAD-44C2-A217-57A2A5478669}"/>
              </a:ext>
            </a:extLst>
          </p:cNvPr>
          <p:cNvCxnSpPr/>
          <p:nvPr/>
        </p:nvCxnSpPr>
        <p:spPr>
          <a:xfrm>
            <a:off x="6690163" y="5190940"/>
            <a:ext cx="14937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403062AA-E377-4333-8CFB-9D1D1EBFDB39}"/>
              </a:ext>
            </a:extLst>
          </p:cNvPr>
          <p:cNvCxnSpPr/>
          <p:nvPr/>
        </p:nvCxnSpPr>
        <p:spPr>
          <a:xfrm flipV="1">
            <a:off x="6676515" y="4177205"/>
            <a:ext cx="0" cy="360680"/>
          </a:xfrm>
          <a:prstGeom prst="line">
            <a:avLst/>
          </a:prstGeom>
          <a:ln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1DAC6844-FFC5-4400-9ED6-4D39088E3D75}"/>
              </a:ext>
            </a:extLst>
          </p:cNvPr>
          <p:cNvCxnSpPr/>
          <p:nvPr/>
        </p:nvCxnSpPr>
        <p:spPr>
          <a:xfrm>
            <a:off x="7459311" y="5210673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A0B26AD4-1A21-4159-B87F-C1B5C63727E2}"/>
              </a:ext>
            </a:extLst>
          </p:cNvPr>
          <p:cNvSpPr txBox="1"/>
          <p:nvPr/>
        </p:nvSpPr>
        <p:spPr>
          <a:xfrm rot="16200000">
            <a:off x="6298484" y="4217309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Link 1</a:t>
            </a: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08DDADB3-B6D2-453D-8B8D-E1DEEE116586}"/>
              </a:ext>
            </a:extLst>
          </p:cNvPr>
          <p:cNvCxnSpPr/>
          <p:nvPr/>
        </p:nvCxnSpPr>
        <p:spPr>
          <a:xfrm flipV="1">
            <a:off x="8173670" y="4142957"/>
            <a:ext cx="0" cy="394928"/>
          </a:xfrm>
          <a:prstGeom prst="line">
            <a:avLst/>
          </a:prstGeom>
          <a:ln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8E0DD15A-994C-4F0A-8572-A57E84A8531F}"/>
              </a:ext>
            </a:extLst>
          </p:cNvPr>
          <p:cNvSpPr txBox="1"/>
          <p:nvPr/>
        </p:nvSpPr>
        <p:spPr>
          <a:xfrm rot="16200000">
            <a:off x="7784945" y="4195376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Link 2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2C2153CE-2419-4F8E-987C-551E1D63D49B}"/>
              </a:ext>
            </a:extLst>
          </p:cNvPr>
          <p:cNvSpPr/>
          <p:nvPr/>
        </p:nvSpPr>
        <p:spPr>
          <a:xfrm>
            <a:off x="7778681" y="3733057"/>
            <a:ext cx="773823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Lower </a:t>
            </a:r>
            <a:r>
              <a:rPr lang="en-US" sz="1000" dirty="0" err="1"/>
              <a:t>Tx</a:t>
            </a:r>
            <a:r>
              <a:rPr lang="en-US" sz="1000" dirty="0"/>
              <a:t> MAC 2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1C5DB0DC-6F49-420C-95A6-EEF7F238BFE2}"/>
              </a:ext>
            </a:extLst>
          </p:cNvPr>
          <p:cNvCxnSpPr/>
          <p:nvPr/>
        </p:nvCxnSpPr>
        <p:spPr>
          <a:xfrm>
            <a:off x="8192193" y="3465084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4D96F177-0483-4F1D-8AD4-3B2F152156BF}"/>
              </a:ext>
            </a:extLst>
          </p:cNvPr>
          <p:cNvCxnSpPr/>
          <p:nvPr/>
        </p:nvCxnSpPr>
        <p:spPr>
          <a:xfrm>
            <a:off x="6698433" y="3452325"/>
            <a:ext cx="14937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35162AF7-842B-42DE-A55C-1EDD5F7AB987}"/>
              </a:ext>
            </a:extLst>
          </p:cNvPr>
          <p:cNvCxnSpPr/>
          <p:nvPr/>
        </p:nvCxnSpPr>
        <p:spPr>
          <a:xfrm flipV="1">
            <a:off x="7470318" y="3185901"/>
            <a:ext cx="0" cy="2544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2A8A5951-7537-48B9-808A-E227B88C0FDC}"/>
              </a:ext>
            </a:extLst>
          </p:cNvPr>
          <p:cNvCxnSpPr/>
          <p:nvPr/>
        </p:nvCxnSpPr>
        <p:spPr>
          <a:xfrm>
            <a:off x="6698433" y="3452325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FB024498-E699-4463-A9E8-CD88034FAC93}"/>
              </a:ext>
            </a:extLst>
          </p:cNvPr>
          <p:cNvSpPr txBox="1"/>
          <p:nvPr/>
        </p:nvSpPr>
        <p:spPr>
          <a:xfrm>
            <a:off x="6738341" y="1368927"/>
            <a:ext cx="16722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MSDU/AMSDU from a TID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23AE8C0A-A1CF-46A0-A4A6-5C715213D949}"/>
              </a:ext>
            </a:extLst>
          </p:cNvPr>
          <p:cNvCxnSpPr/>
          <p:nvPr/>
        </p:nvCxnSpPr>
        <p:spPr>
          <a:xfrm>
            <a:off x="7167716" y="2348491"/>
            <a:ext cx="2" cy="846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E96476A9-42AA-485F-9288-BADC0642046C}"/>
              </a:ext>
            </a:extLst>
          </p:cNvPr>
          <p:cNvCxnSpPr/>
          <p:nvPr/>
        </p:nvCxnSpPr>
        <p:spPr>
          <a:xfrm>
            <a:off x="7743199" y="2334784"/>
            <a:ext cx="0" cy="847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BE377F2E-B478-4BFB-8F26-BD4B582E22F8}"/>
              </a:ext>
            </a:extLst>
          </p:cNvPr>
          <p:cNvCxnSpPr/>
          <p:nvPr/>
        </p:nvCxnSpPr>
        <p:spPr>
          <a:xfrm>
            <a:off x="7167718" y="3194653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DFC4F6A0-E65D-4CCE-BDCC-F95BE8E4363C}"/>
              </a:ext>
            </a:extLst>
          </p:cNvPr>
          <p:cNvCxnSpPr/>
          <p:nvPr/>
        </p:nvCxnSpPr>
        <p:spPr>
          <a:xfrm>
            <a:off x="7167718" y="3003587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6C417CC9-2C97-4EDD-ACBC-843548853153}"/>
              </a:ext>
            </a:extLst>
          </p:cNvPr>
          <p:cNvCxnSpPr/>
          <p:nvPr/>
        </p:nvCxnSpPr>
        <p:spPr>
          <a:xfrm>
            <a:off x="7167717" y="2801147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78F7CEE8-5226-4B85-B6A5-DC9F0B8B64EC}"/>
              </a:ext>
            </a:extLst>
          </p:cNvPr>
          <p:cNvCxnSpPr/>
          <p:nvPr/>
        </p:nvCxnSpPr>
        <p:spPr>
          <a:xfrm>
            <a:off x="7167716" y="2596433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5C9A3A41-8474-4663-9600-48C0CE09DCB1}"/>
              </a:ext>
            </a:extLst>
          </p:cNvPr>
          <p:cNvSpPr txBox="1"/>
          <p:nvPr/>
        </p:nvSpPr>
        <p:spPr>
          <a:xfrm>
            <a:off x="7333131" y="294824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9A5D6EFE-FF1F-432E-BC1E-15D31AFBD2E0}"/>
              </a:ext>
            </a:extLst>
          </p:cNvPr>
          <p:cNvSpPr txBox="1"/>
          <p:nvPr/>
        </p:nvSpPr>
        <p:spPr>
          <a:xfrm>
            <a:off x="7319818" y="256919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95AD7EF7-194D-40A1-964E-8091473D843C}"/>
              </a:ext>
            </a:extLst>
          </p:cNvPr>
          <p:cNvSpPr txBox="1"/>
          <p:nvPr/>
        </p:nvSpPr>
        <p:spPr>
          <a:xfrm>
            <a:off x="7607850" y="2352263"/>
            <a:ext cx="1267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Common </a:t>
            </a:r>
            <a:r>
              <a:rPr lang="en-US" sz="1000" dirty="0" err="1"/>
              <a:t>Tx</a:t>
            </a:r>
            <a:r>
              <a:rPr lang="en-US" sz="1000" dirty="0"/>
              <a:t> Q</a:t>
            </a:r>
          </a:p>
          <a:p>
            <a:pPr algn="ctr"/>
            <a:r>
              <a:rPr lang="en-US" sz="1000" dirty="0"/>
              <a:t>+ Common </a:t>
            </a:r>
            <a:r>
              <a:rPr lang="en-US" sz="1000" dirty="0" err="1"/>
              <a:t>Seq</a:t>
            </a:r>
            <a:r>
              <a:rPr lang="en-US" sz="1000" dirty="0"/>
              <a:t> #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3DB1BC57-0714-4F12-AA7C-2D591894F529}"/>
              </a:ext>
            </a:extLst>
          </p:cNvPr>
          <p:cNvCxnSpPr/>
          <p:nvPr/>
        </p:nvCxnSpPr>
        <p:spPr>
          <a:xfrm>
            <a:off x="7472110" y="2078431"/>
            <a:ext cx="0" cy="2958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4EAB64B5-57F6-4D21-9443-6236B75BFA1A}"/>
              </a:ext>
            </a:extLst>
          </p:cNvPr>
          <p:cNvSpPr txBox="1"/>
          <p:nvPr/>
        </p:nvSpPr>
        <p:spPr>
          <a:xfrm rot="16200000">
            <a:off x="7249640" y="2775596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F30A7F36-891B-4B1E-9FA5-CD1E09EC7495}"/>
              </a:ext>
            </a:extLst>
          </p:cNvPr>
          <p:cNvSpPr/>
          <p:nvPr/>
        </p:nvSpPr>
        <p:spPr>
          <a:xfrm>
            <a:off x="6307725" y="4630803"/>
            <a:ext cx="757211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Lower Rx MAC 1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8AA6846-6EB5-4FAF-8F1A-A426BCAB290F}"/>
              </a:ext>
            </a:extLst>
          </p:cNvPr>
          <p:cNvSpPr/>
          <p:nvPr/>
        </p:nvSpPr>
        <p:spPr>
          <a:xfrm>
            <a:off x="7776698" y="4638881"/>
            <a:ext cx="773823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Lower Rx MAC 2</a:t>
            </a:r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65096FA2-8940-43B4-84CE-64BB69F0B245}"/>
              </a:ext>
            </a:extLst>
          </p:cNvPr>
          <p:cNvCxnSpPr/>
          <p:nvPr/>
        </p:nvCxnSpPr>
        <p:spPr>
          <a:xfrm flipV="1">
            <a:off x="8175967" y="4936471"/>
            <a:ext cx="0" cy="2544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F7F9CC34-5F39-4086-BE50-F6E66885F724}"/>
              </a:ext>
            </a:extLst>
          </p:cNvPr>
          <p:cNvCxnSpPr/>
          <p:nvPr/>
        </p:nvCxnSpPr>
        <p:spPr>
          <a:xfrm flipV="1">
            <a:off x="6690163" y="4956204"/>
            <a:ext cx="0" cy="2544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Rectangle 124">
            <a:extLst>
              <a:ext uri="{FF2B5EF4-FFF2-40B4-BE49-F238E27FC236}">
                <a16:creationId xmlns:a16="http://schemas.microsoft.com/office/drawing/2014/main" id="{462B5EC4-1A79-466E-B933-3A7EDF208F84}"/>
              </a:ext>
            </a:extLst>
          </p:cNvPr>
          <p:cNvSpPr/>
          <p:nvPr/>
        </p:nvSpPr>
        <p:spPr>
          <a:xfrm>
            <a:off x="6413294" y="1870702"/>
            <a:ext cx="2132981" cy="2024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Attach common SN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CD88B6A3-F8CE-473A-A6EA-DB7877C28E29}"/>
              </a:ext>
            </a:extLst>
          </p:cNvPr>
          <p:cNvCxnSpPr/>
          <p:nvPr/>
        </p:nvCxnSpPr>
        <p:spPr>
          <a:xfrm>
            <a:off x="7487114" y="1630423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Curved Down Arrow 16">
            <a:extLst>
              <a:ext uri="{FF2B5EF4-FFF2-40B4-BE49-F238E27FC236}">
                <a16:creationId xmlns:a16="http://schemas.microsoft.com/office/drawing/2014/main" id="{F44C2177-1DF5-4173-B541-08A216742DD2}"/>
              </a:ext>
            </a:extLst>
          </p:cNvPr>
          <p:cNvSpPr/>
          <p:nvPr/>
        </p:nvSpPr>
        <p:spPr>
          <a:xfrm rot="2455374">
            <a:off x="7903870" y="3182170"/>
            <a:ext cx="674980" cy="227238"/>
          </a:xfrm>
          <a:prstGeom prst="curvedDownArrow">
            <a:avLst/>
          </a:prstGeom>
          <a:gradFill>
            <a:gsLst>
              <a:gs pos="0">
                <a:srgbClr val="00B050"/>
              </a:gs>
              <a:gs pos="100000">
                <a:srgbClr val="92D050"/>
              </a:gs>
            </a:gsLst>
          </a:gra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28" name="Curved Down Arrow 64">
            <a:extLst>
              <a:ext uri="{FF2B5EF4-FFF2-40B4-BE49-F238E27FC236}">
                <a16:creationId xmlns:a16="http://schemas.microsoft.com/office/drawing/2014/main" id="{6FA1AFA6-36C1-4D6E-A900-509E7DFDFEE7}"/>
              </a:ext>
            </a:extLst>
          </p:cNvPr>
          <p:cNvSpPr/>
          <p:nvPr/>
        </p:nvSpPr>
        <p:spPr>
          <a:xfrm rot="8375750" flipV="1">
            <a:off x="6273976" y="3208602"/>
            <a:ext cx="674980" cy="226297"/>
          </a:xfrm>
          <a:prstGeom prst="curvedDownArrow">
            <a:avLst/>
          </a:prstGeom>
          <a:gradFill>
            <a:gsLst>
              <a:gs pos="0">
                <a:srgbClr val="00B050"/>
              </a:gs>
              <a:gs pos="100000">
                <a:srgbClr val="92D050"/>
              </a:gs>
            </a:gsLst>
          </a:gra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5128F736-062E-44A5-8C6E-9AE9EAF025C5}"/>
              </a:ext>
            </a:extLst>
          </p:cNvPr>
          <p:cNvSpPr txBox="1"/>
          <p:nvPr/>
        </p:nvSpPr>
        <p:spPr>
          <a:xfrm rot="18598083">
            <a:off x="5785151" y="3075338"/>
            <a:ext cx="115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B050"/>
                </a:solidFill>
              </a:rPr>
              <a:t>SN + (A)MSDU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F97C8BD8-A33E-40CF-AD38-43A0B2D7CFD9}"/>
              </a:ext>
            </a:extLst>
          </p:cNvPr>
          <p:cNvSpPr txBox="1"/>
          <p:nvPr/>
        </p:nvSpPr>
        <p:spPr>
          <a:xfrm rot="2997514">
            <a:off x="7925635" y="3071541"/>
            <a:ext cx="115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B050"/>
                </a:solidFill>
              </a:rPr>
              <a:t>SN + (A)MSDU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52B4AA9B-4096-4B89-8249-49AB3BE12817}"/>
              </a:ext>
            </a:extLst>
          </p:cNvPr>
          <p:cNvSpPr txBox="1"/>
          <p:nvPr/>
        </p:nvSpPr>
        <p:spPr>
          <a:xfrm>
            <a:off x="5555845" y="3605791"/>
            <a:ext cx="857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B050"/>
                </a:solidFill>
              </a:rPr>
              <a:t>MPDU </a:t>
            </a:r>
          </a:p>
          <a:p>
            <a:pPr algn="ctr"/>
            <a:r>
              <a:rPr lang="en-US" sz="1000" dirty="0">
                <a:solidFill>
                  <a:srgbClr val="00B050"/>
                </a:solidFill>
              </a:rPr>
              <a:t>generation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6EEF2E19-19A6-44FC-BB5B-2DE75F483773}"/>
              </a:ext>
            </a:extLst>
          </p:cNvPr>
          <p:cNvSpPr txBox="1"/>
          <p:nvPr/>
        </p:nvSpPr>
        <p:spPr>
          <a:xfrm>
            <a:off x="8472439" y="3657432"/>
            <a:ext cx="7572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B050"/>
                </a:solidFill>
              </a:rPr>
              <a:t>MPDU </a:t>
            </a:r>
          </a:p>
          <a:p>
            <a:pPr algn="ctr"/>
            <a:r>
              <a:rPr lang="en-US" sz="1000" dirty="0">
                <a:solidFill>
                  <a:srgbClr val="00B050"/>
                </a:solidFill>
              </a:rPr>
              <a:t>generation</a:t>
            </a:r>
          </a:p>
        </p:txBody>
      </p:sp>
      <p:sp>
        <p:nvSpPr>
          <p:cNvPr id="133" name="Slide Number Placeholder 2">
            <a:extLst>
              <a:ext uri="{FF2B5EF4-FFF2-40B4-BE49-F238E27FC236}">
                <a16:creationId xmlns:a16="http://schemas.microsoft.com/office/drawing/2014/main" id="{C321AFEC-D4F2-4FA7-8945-B3BF224617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34" name="Footer Placeholder 3">
            <a:extLst>
              <a:ext uri="{FF2B5EF4-FFF2-40B4-BE49-F238E27FC236}">
                <a16:creationId xmlns:a16="http://schemas.microsoft.com/office/drawing/2014/main" id="{DEF45A04-7B69-4ABE-9243-34922F7C75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807977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068173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B601C06-A93E-4B9E-BB71-C6F74F32D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616174"/>
            <a:ext cx="5176008" cy="441015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Option 1: Independent MLA</a:t>
            </a:r>
          </a:p>
          <a:p>
            <a:pPr lvl="1"/>
            <a:r>
              <a:rPr lang="en-US" dirty="0"/>
              <a:t>Independent channel access and PPDU transmit parameters on each link</a:t>
            </a:r>
          </a:p>
          <a:p>
            <a:pPr lvl="1"/>
            <a:r>
              <a:rPr lang="en-US" dirty="0"/>
              <a:t>Independent PPDU</a:t>
            </a:r>
          </a:p>
          <a:p>
            <a:pPr lvl="2"/>
            <a:r>
              <a:rPr lang="en-US" dirty="0"/>
              <a:t>Independent Tx parameters for PPDUs on each link</a:t>
            </a:r>
          </a:p>
          <a:p>
            <a:pPr lvl="2"/>
            <a:r>
              <a:rPr lang="en-US" dirty="0"/>
              <a:t>PPDU size, start and end times need not be the same</a:t>
            </a:r>
          </a:p>
          <a:p>
            <a:endParaRPr lang="en-US" dirty="0"/>
          </a:p>
          <a:p>
            <a:r>
              <a:rPr lang="en-US" dirty="0"/>
              <a:t>Option 2: Simultaneous MLA</a:t>
            </a:r>
          </a:p>
          <a:p>
            <a:pPr lvl="1"/>
            <a:r>
              <a:rPr lang="en-US" dirty="0"/>
              <a:t>Channel access through primary channel</a:t>
            </a:r>
          </a:p>
          <a:p>
            <a:pPr lvl="2"/>
            <a:r>
              <a:rPr lang="en-US" dirty="0"/>
              <a:t>Dynamic non-contiguous BW </a:t>
            </a:r>
          </a:p>
          <a:p>
            <a:pPr lvl="1"/>
            <a:r>
              <a:rPr lang="en-US" dirty="0"/>
              <a:t>PPDU Tx on other link(s) based on secondary channel rules </a:t>
            </a:r>
          </a:p>
          <a:p>
            <a:pPr lvl="2"/>
            <a:r>
              <a:rPr lang="en-US" dirty="0"/>
              <a:t>ED @ -72dBm</a:t>
            </a:r>
          </a:p>
          <a:p>
            <a:pPr lvl="1"/>
            <a:r>
              <a:rPr lang="en-US" dirty="0"/>
              <a:t>Simultaneous PPDU</a:t>
            </a:r>
          </a:p>
          <a:p>
            <a:pPr lvl="2"/>
            <a:r>
              <a:rPr lang="en-US" dirty="0"/>
              <a:t>Independent Tx parameters for PPDUs on each link</a:t>
            </a:r>
          </a:p>
          <a:p>
            <a:pPr lvl="2"/>
            <a:r>
              <a:rPr lang="en-US" dirty="0"/>
              <a:t>PPDU size, start and end times are the same</a:t>
            </a:r>
          </a:p>
          <a:p>
            <a:endParaRPr lang="en-US" dirty="0"/>
          </a:p>
          <a:p>
            <a:r>
              <a:rPr lang="en-US" dirty="0"/>
              <a:t>Both schemes are being considered for EHT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BFD498-8FB6-4F1B-8B7D-BA14BBB0AE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32649F-FADC-47F1-9843-07FEC84D35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0F6D3B2-8FBD-419C-9440-2B8B0F6A5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aggregation schemes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3BE51D3-8E06-4180-B3C5-FA9C27CB95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820281"/>
              </p:ext>
            </p:extLst>
          </p:nvPr>
        </p:nvGraphicFramePr>
        <p:xfrm>
          <a:off x="5176007" y="1521181"/>
          <a:ext cx="3668684" cy="4705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Visio" r:id="rId3" imgW="7817676" imgH="9717668" progId="Visio.Drawing.11">
                  <p:embed/>
                </p:oleObj>
              </mc:Choice>
              <mc:Fallback>
                <p:oleObj name="Visio" r:id="rId3" imgW="7817676" imgH="9717668" progId="Visio.Drawing.11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0DB92B9-C2AA-4832-BC4C-CB21DA93E5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76007" y="1521181"/>
                        <a:ext cx="3668684" cy="47053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7DEEEFB-9D3C-4162-9C37-61E2D4129B9A}"/>
              </a:ext>
            </a:extLst>
          </p:cNvPr>
          <p:cNvSpPr txBox="1"/>
          <p:nvPr/>
        </p:nvSpPr>
        <p:spPr>
          <a:xfrm>
            <a:off x="965915" y="6204945"/>
            <a:ext cx="37533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Doc 11-19/0764 looks at the gain with the two schemes</a:t>
            </a:r>
          </a:p>
        </p:txBody>
      </p:sp>
    </p:spTree>
    <p:extLst>
      <p:ext uri="{BB962C8B-B14F-4D97-AF65-F5344CB8AC3E}">
        <p14:creationId xmlns:p14="http://schemas.microsoft.com/office/powerpoint/2010/main" val="3672973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contribution </a:t>
            </a:r>
          </a:p>
          <a:p>
            <a:pPr lvl="1"/>
            <a:r>
              <a:rPr lang="en-US" dirty="0"/>
              <a:t>Provides definitions to various elements for multi-link operation</a:t>
            </a:r>
          </a:p>
          <a:p>
            <a:pPr lvl="1"/>
            <a:r>
              <a:rPr lang="en-US" dirty="0"/>
              <a:t>Introduces an architecture which provides a unified solution for addressing aggregation, link availability and power management</a:t>
            </a:r>
          </a:p>
          <a:p>
            <a:pPr lvl="2"/>
            <a:r>
              <a:rPr lang="en-US" dirty="0"/>
              <a:t>Common MAC-SAP to higher layers</a:t>
            </a:r>
          </a:p>
          <a:p>
            <a:pPr lvl="2"/>
            <a:r>
              <a:rPr lang="en-US" dirty="0"/>
              <a:t>Share seq# space and BA scoreboard</a:t>
            </a:r>
          </a:p>
          <a:p>
            <a:pPr lvl="2"/>
            <a:r>
              <a:rPr lang="en-US" dirty="0"/>
              <a:t>Single association with dynamic expansion or transition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13419"/>
            <a:ext cx="7858060" cy="4427989"/>
          </a:xfrm>
        </p:spPr>
        <p:txBody>
          <a:bodyPr>
            <a:normAutofit/>
          </a:bodyPr>
          <a:lstStyle/>
          <a:p>
            <a:r>
              <a:rPr lang="en-US" dirty="0"/>
              <a:t>Do you support that the 802.11be amendment shall add a new definitions as follows:</a:t>
            </a:r>
          </a:p>
          <a:p>
            <a:pPr lvl="1"/>
            <a:r>
              <a:rPr lang="en-US" b="1" dirty="0"/>
              <a:t>multi-link operation (MLO) entity:</a:t>
            </a:r>
            <a:r>
              <a:rPr lang="en-US" dirty="0"/>
              <a:t> A logical entity that contains one or more STAs which has a singly addressable MAC-SAP endpoint.</a:t>
            </a:r>
          </a:p>
          <a:p>
            <a:pPr lvl="1"/>
            <a:r>
              <a:rPr lang="en-US" b="1" dirty="0"/>
              <a:t>multi-link operation (MLO) device:</a:t>
            </a:r>
            <a:r>
              <a:rPr lang="en-US" dirty="0"/>
              <a:t> A logical entity that is a collection of more than one MLO Entities</a:t>
            </a:r>
          </a:p>
          <a:p>
            <a:pPr lvl="2"/>
            <a:r>
              <a:rPr lang="en-US" dirty="0"/>
              <a:t>Note – the exact name can be changed later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269140419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152273</TotalTime>
  <Words>930</Words>
  <Application>Microsoft Office PowerPoint</Application>
  <PresentationFormat>On-screen Show (4:3)</PresentationFormat>
  <Paragraphs>147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Times New Roman</vt:lpstr>
      <vt:lpstr>ACcord Submission Template</vt:lpstr>
      <vt:lpstr>Microsoft Visio Drawing</vt:lpstr>
      <vt:lpstr>Visio</vt:lpstr>
      <vt:lpstr>Multi-Link Operation: Design Discussion</vt:lpstr>
      <vt:lpstr>Overview</vt:lpstr>
      <vt:lpstr>Example configurations for MLO</vt:lpstr>
      <vt:lpstr>Terminology</vt:lpstr>
      <vt:lpstr>Definition</vt:lpstr>
      <vt:lpstr>Packet-level agg. hi-level architecture </vt:lpstr>
      <vt:lpstr>Multi-link aggregation schemes</vt:lpstr>
      <vt:lpstr>Summary</vt:lpstr>
      <vt:lpstr>Straw Poll 1</vt:lpstr>
      <vt:lpstr>Appendix</vt:lpstr>
      <vt:lpstr>Definitions in current spec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3154</cp:revision>
  <dcterms:created xsi:type="dcterms:W3CDTF">2012-05-29T15:24:34Z</dcterms:created>
  <dcterms:modified xsi:type="dcterms:W3CDTF">2019-05-14T04:50:48Z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</Properties>
</file>