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331" r:id="rId2"/>
    <p:sldId id="931" r:id="rId3"/>
    <p:sldId id="932" r:id="rId4"/>
    <p:sldId id="933" r:id="rId5"/>
    <p:sldId id="934" r:id="rId6"/>
    <p:sldId id="935" r:id="rId7"/>
    <p:sldId id="936" r:id="rId8"/>
    <p:sldId id="937" r:id="rId9"/>
    <p:sldId id="938" r:id="rId10"/>
    <p:sldId id="939" r:id="rId11"/>
    <p:sldId id="940" r:id="rId12"/>
    <p:sldId id="947" r:id="rId13"/>
    <p:sldId id="941" r:id="rId14"/>
    <p:sldId id="958" r:id="rId15"/>
    <p:sldId id="956" r:id="rId16"/>
    <p:sldId id="959" r:id="rId17"/>
    <p:sldId id="955" r:id="rId18"/>
    <p:sldId id="896" r:id="rId19"/>
    <p:sldId id="948" r:id="rId20"/>
    <p:sldId id="949" r:id="rId21"/>
    <p:sldId id="951" r:id="rId22"/>
    <p:sldId id="950" r:id="rId23"/>
    <p:sldId id="944" r:id="rId24"/>
    <p:sldId id="929" r:id="rId25"/>
    <p:sldId id="910" r:id="rId26"/>
    <p:sldId id="909" r:id="rId27"/>
    <p:sldId id="911" r:id="rId28"/>
    <p:sldId id="912" r:id="rId29"/>
    <p:sldId id="926" r:id="rId30"/>
    <p:sldId id="908" r:id="rId31"/>
    <p:sldId id="906" r:id="rId32"/>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9" clrIdx="0">
    <p:extLst>
      <p:ext uri="{19B8F6BF-5375-455C-9EA6-DF929625EA0E}">
        <p15:presenceInfo xmlns:p15="http://schemas.microsoft.com/office/powerpoint/2012/main" userId="Klein, Arik" providerId="None"/>
      </p:ext>
    </p:extLst>
  </p:cmAuthor>
  <p:cmAuthor id="2" name="Huang, Po-kai" initials="HP" lastIdx="17" clrIdx="1">
    <p:extLst>
      <p:ext uri="{19B8F6BF-5375-455C-9EA6-DF929625EA0E}">
        <p15:presenceInfo xmlns:p15="http://schemas.microsoft.com/office/powerpoint/2012/main" userId="S-1-5-21-725345543-602162358-527237240-2471230" providerId="AD"/>
      </p:ext>
    </p:extLst>
  </p:cmAuthor>
  <p:cmAuthor id="3" name="Cordeiro, Carlos" initials="CC" lastIdx="10" clrIdx="2">
    <p:extLst>
      <p:ext uri="{19B8F6BF-5375-455C-9EA6-DF929625EA0E}">
        <p15:presenceInfo xmlns:p15="http://schemas.microsoft.com/office/powerpoint/2012/main" userId="S-1-5-21-725345543-602162358-527237240-83348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039" autoAdjust="0"/>
    <p:restoredTop sz="88960" autoAdjust="0"/>
  </p:normalViewPr>
  <p:slideViewPr>
    <p:cSldViewPr>
      <p:cViewPr varScale="1">
        <p:scale>
          <a:sx n="59" d="100"/>
          <a:sy n="59" d="100"/>
        </p:scale>
        <p:origin x="1752" y="64"/>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9302918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a:t>doc.: IEEE 802.11-12/0866r0</a:t>
            </a:r>
          </a:p>
        </p:txBody>
      </p:sp>
      <p:sp>
        <p:nvSpPr>
          <p:cNvPr id="5" name="Date Placeholder 4"/>
          <p:cNvSpPr>
            <a:spLocks noGrp="1"/>
          </p:cNvSpPr>
          <p:nvPr>
            <p:ph type="dt" idx="11"/>
          </p:nvPr>
        </p:nvSpPr>
        <p:spPr/>
        <p:txBody>
          <a:bodyPr/>
          <a:lstStyle/>
          <a:p>
            <a:pPr>
              <a:defRPr/>
            </a:pPr>
            <a:r>
              <a:rPr lang="en-US" altLang="en-US"/>
              <a:t>July 2013</a:t>
            </a:r>
            <a:endParaRPr lang="en-GB" altLang="en-US"/>
          </a:p>
        </p:txBody>
      </p:sp>
      <p:sp>
        <p:nvSpPr>
          <p:cNvPr id="6" name="Footer Placeholder 5"/>
          <p:cNvSpPr>
            <a:spLocks noGrp="1"/>
          </p:cNvSpPr>
          <p:nvPr>
            <p:ph type="ftr" sz="quarter" idx="12"/>
          </p:nvPr>
        </p:nvSpPr>
        <p:spPr/>
        <p:txBody>
          <a:bodyPr/>
          <a:lstStyle/>
          <a:p>
            <a:pPr lvl="4">
              <a:defRPr/>
            </a:pPr>
            <a:r>
              <a:rPr lang="en-GB"/>
              <a:t>Clint Chaplin, Chair (Samsung)</a:t>
            </a:r>
          </a:p>
        </p:txBody>
      </p:sp>
      <p:sp>
        <p:nvSpPr>
          <p:cNvPr id="7" name="Slide Number Placeholder 6"/>
          <p:cNvSpPr>
            <a:spLocks noGrp="1"/>
          </p:cNvSpPr>
          <p:nvPr>
            <p:ph type="sldNum" sz="quarter" idx="13"/>
          </p:nvPr>
        </p:nvSpPr>
        <p:spPr/>
        <p:txBody>
          <a:bodyPr/>
          <a:lstStyle/>
          <a:p>
            <a:pPr>
              <a:defRPr/>
            </a:pPr>
            <a:r>
              <a:rPr lang="en-GB" altLang="en-US"/>
              <a:t>Page </a:t>
            </a:r>
            <a:fld id="{6D97498F-4D25-4339-A505-6DFAF1C539A8}" type="slidenum">
              <a:rPr lang="en-GB" altLang="en-US" smtClean="0"/>
              <a:pPr>
                <a:defRPr/>
              </a:pPr>
              <a:t>3</a:t>
            </a:fld>
            <a:endParaRPr lang="en-GB" altLang="en-US"/>
          </a:p>
        </p:txBody>
      </p:sp>
    </p:spTree>
    <p:extLst>
      <p:ext uri="{BB962C8B-B14F-4D97-AF65-F5344CB8AC3E}">
        <p14:creationId xmlns:p14="http://schemas.microsoft.com/office/powerpoint/2010/main" val="4756403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a:t>doc.: IEEE 802.11-12/0866r0</a:t>
            </a:r>
          </a:p>
        </p:txBody>
      </p:sp>
      <p:sp>
        <p:nvSpPr>
          <p:cNvPr id="5" name="Date Placeholder 4"/>
          <p:cNvSpPr>
            <a:spLocks noGrp="1"/>
          </p:cNvSpPr>
          <p:nvPr>
            <p:ph type="dt" idx="11"/>
          </p:nvPr>
        </p:nvSpPr>
        <p:spPr/>
        <p:txBody>
          <a:bodyPr/>
          <a:lstStyle/>
          <a:p>
            <a:pPr>
              <a:defRPr/>
            </a:pPr>
            <a:r>
              <a:rPr lang="en-US" altLang="en-US"/>
              <a:t>July 2013</a:t>
            </a:r>
            <a:endParaRPr lang="en-GB" altLang="en-US"/>
          </a:p>
        </p:txBody>
      </p:sp>
      <p:sp>
        <p:nvSpPr>
          <p:cNvPr id="6" name="Footer Placeholder 5"/>
          <p:cNvSpPr>
            <a:spLocks noGrp="1"/>
          </p:cNvSpPr>
          <p:nvPr>
            <p:ph type="ftr" sz="quarter" idx="12"/>
          </p:nvPr>
        </p:nvSpPr>
        <p:spPr/>
        <p:txBody>
          <a:bodyPr/>
          <a:lstStyle/>
          <a:p>
            <a:pPr lvl="4">
              <a:defRPr/>
            </a:pPr>
            <a:r>
              <a:rPr lang="en-GB"/>
              <a:t>Clint Chaplin, Chair (Samsung)</a:t>
            </a:r>
          </a:p>
        </p:txBody>
      </p:sp>
      <p:sp>
        <p:nvSpPr>
          <p:cNvPr id="7" name="Slide Number Placeholder 6"/>
          <p:cNvSpPr>
            <a:spLocks noGrp="1"/>
          </p:cNvSpPr>
          <p:nvPr>
            <p:ph type="sldNum" sz="quarter" idx="13"/>
          </p:nvPr>
        </p:nvSpPr>
        <p:spPr/>
        <p:txBody>
          <a:bodyPr/>
          <a:lstStyle/>
          <a:p>
            <a:pPr>
              <a:defRPr/>
            </a:pPr>
            <a:r>
              <a:rPr lang="en-GB" altLang="en-US"/>
              <a:t>Page </a:t>
            </a:r>
            <a:fld id="{6D97498F-4D25-4339-A505-6DFAF1C539A8}" type="slidenum">
              <a:rPr lang="en-GB" altLang="en-US" smtClean="0"/>
              <a:pPr>
                <a:defRPr/>
              </a:pPr>
              <a:t>4</a:t>
            </a:fld>
            <a:endParaRPr lang="en-GB" altLang="en-US"/>
          </a:p>
        </p:txBody>
      </p:sp>
    </p:spTree>
    <p:extLst>
      <p:ext uri="{BB962C8B-B14F-4D97-AF65-F5344CB8AC3E}">
        <p14:creationId xmlns:p14="http://schemas.microsoft.com/office/powerpoint/2010/main" val="9942637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E8EBC1-EEBA-45E0-9D37-89A6A787FB85}" type="slidenum">
              <a:rPr lang="en-US" smtClean="0"/>
              <a:t>7</a:t>
            </a:fld>
            <a:endParaRPr lang="en-US"/>
          </a:p>
        </p:txBody>
      </p:sp>
    </p:spTree>
    <p:extLst>
      <p:ext uri="{BB962C8B-B14F-4D97-AF65-F5344CB8AC3E}">
        <p14:creationId xmlns:p14="http://schemas.microsoft.com/office/powerpoint/2010/main" val="8016040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4E8EBC1-EEBA-45E0-9D37-89A6A787FB85}" type="slidenum">
              <a:rPr lang="en-US" smtClean="0"/>
              <a:t>8</a:t>
            </a:fld>
            <a:endParaRPr lang="en-US"/>
          </a:p>
        </p:txBody>
      </p:sp>
    </p:spTree>
    <p:extLst>
      <p:ext uri="{BB962C8B-B14F-4D97-AF65-F5344CB8AC3E}">
        <p14:creationId xmlns:p14="http://schemas.microsoft.com/office/powerpoint/2010/main" val="20403221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a:t>doc.: IEEE 802.11-12/0866r0</a:t>
            </a:r>
          </a:p>
        </p:txBody>
      </p:sp>
      <p:sp>
        <p:nvSpPr>
          <p:cNvPr id="5" name="Date Placeholder 4"/>
          <p:cNvSpPr>
            <a:spLocks noGrp="1"/>
          </p:cNvSpPr>
          <p:nvPr>
            <p:ph type="dt" idx="11"/>
          </p:nvPr>
        </p:nvSpPr>
        <p:spPr/>
        <p:txBody>
          <a:bodyPr/>
          <a:lstStyle/>
          <a:p>
            <a:pPr>
              <a:defRPr/>
            </a:pPr>
            <a:r>
              <a:rPr lang="en-US" altLang="en-US"/>
              <a:t>July 2013</a:t>
            </a:r>
            <a:endParaRPr lang="en-GB" altLang="en-US"/>
          </a:p>
        </p:txBody>
      </p:sp>
      <p:sp>
        <p:nvSpPr>
          <p:cNvPr id="6" name="Footer Placeholder 5"/>
          <p:cNvSpPr>
            <a:spLocks noGrp="1"/>
          </p:cNvSpPr>
          <p:nvPr>
            <p:ph type="ftr" sz="quarter" idx="12"/>
          </p:nvPr>
        </p:nvSpPr>
        <p:spPr/>
        <p:txBody>
          <a:bodyPr/>
          <a:lstStyle/>
          <a:p>
            <a:pPr lvl="4">
              <a:defRPr/>
            </a:pPr>
            <a:r>
              <a:rPr lang="en-GB"/>
              <a:t>Clint Chaplin, Chair (Samsung)</a:t>
            </a:r>
          </a:p>
        </p:txBody>
      </p:sp>
      <p:sp>
        <p:nvSpPr>
          <p:cNvPr id="7" name="Slide Number Placeholder 6"/>
          <p:cNvSpPr>
            <a:spLocks noGrp="1"/>
          </p:cNvSpPr>
          <p:nvPr>
            <p:ph type="sldNum" sz="quarter" idx="13"/>
          </p:nvPr>
        </p:nvSpPr>
        <p:spPr/>
        <p:txBody>
          <a:bodyPr/>
          <a:lstStyle/>
          <a:p>
            <a:pPr>
              <a:defRPr/>
            </a:pPr>
            <a:r>
              <a:rPr lang="en-GB" altLang="en-US"/>
              <a:t>Page </a:t>
            </a:r>
            <a:fld id="{6D97498F-4D25-4339-A505-6DFAF1C539A8}" type="slidenum">
              <a:rPr lang="en-GB" altLang="en-US" smtClean="0"/>
              <a:pPr>
                <a:defRPr/>
              </a:pPr>
              <a:t>10</a:t>
            </a:fld>
            <a:endParaRPr lang="en-GB" altLang="en-US"/>
          </a:p>
        </p:txBody>
      </p:sp>
    </p:spTree>
    <p:extLst>
      <p:ext uri="{BB962C8B-B14F-4D97-AF65-F5344CB8AC3E}">
        <p14:creationId xmlns:p14="http://schemas.microsoft.com/office/powerpoint/2010/main" val="36152823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a:t>doc.: IEEE 802.11-12/0866r0</a:t>
            </a:r>
          </a:p>
        </p:txBody>
      </p:sp>
      <p:sp>
        <p:nvSpPr>
          <p:cNvPr id="5" name="Date Placeholder 4"/>
          <p:cNvSpPr>
            <a:spLocks noGrp="1"/>
          </p:cNvSpPr>
          <p:nvPr>
            <p:ph type="dt" idx="11"/>
          </p:nvPr>
        </p:nvSpPr>
        <p:spPr/>
        <p:txBody>
          <a:bodyPr/>
          <a:lstStyle/>
          <a:p>
            <a:pPr>
              <a:defRPr/>
            </a:pPr>
            <a:r>
              <a:rPr lang="en-US" altLang="en-US"/>
              <a:t>July 2013</a:t>
            </a:r>
            <a:endParaRPr lang="en-GB" altLang="en-US"/>
          </a:p>
        </p:txBody>
      </p:sp>
      <p:sp>
        <p:nvSpPr>
          <p:cNvPr id="6" name="Footer Placeholder 5"/>
          <p:cNvSpPr>
            <a:spLocks noGrp="1"/>
          </p:cNvSpPr>
          <p:nvPr>
            <p:ph type="ftr" sz="quarter" idx="12"/>
          </p:nvPr>
        </p:nvSpPr>
        <p:spPr/>
        <p:txBody>
          <a:bodyPr/>
          <a:lstStyle/>
          <a:p>
            <a:pPr lvl="4">
              <a:defRPr/>
            </a:pPr>
            <a:r>
              <a:rPr lang="en-GB"/>
              <a:t>Clint Chaplin, Chair (Samsung)</a:t>
            </a:r>
          </a:p>
        </p:txBody>
      </p:sp>
      <p:sp>
        <p:nvSpPr>
          <p:cNvPr id="7" name="Slide Number Placeholder 6"/>
          <p:cNvSpPr>
            <a:spLocks noGrp="1"/>
          </p:cNvSpPr>
          <p:nvPr>
            <p:ph type="sldNum" sz="quarter" idx="13"/>
          </p:nvPr>
        </p:nvSpPr>
        <p:spPr/>
        <p:txBody>
          <a:bodyPr/>
          <a:lstStyle/>
          <a:p>
            <a:pPr>
              <a:defRPr/>
            </a:pPr>
            <a:r>
              <a:rPr lang="en-GB" altLang="en-US"/>
              <a:t>Page </a:t>
            </a:r>
            <a:fld id="{6D97498F-4D25-4339-A505-6DFAF1C539A8}" type="slidenum">
              <a:rPr lang="en-GB" altLang="en-US" smtClean="0"/>
              <a:pPr>
                <a:defRPr/>
              </a:pPr>
              <a:t>25</a:t>
            </a:fld>
            <a:endParaRPr lang="en-GB" altLang="en-US"/>
          </a:p>
        </p:txBody>
      </p:sp>
    </p:spTree>
    <p:extLst>
      <p:ext uri="{BB962C8B-B14F-4D97-AF65-F5344CB8AC3E}">
        <p14:creationId xmlns:p14="http://schemas.microsoft.com/office/powerpoint/2010/main" val="8165735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a:t>doc.: IEEE 802.11-12/0866r0</a:t>
            </a:r>
          </a:p>
        </p:txBody>
      </p:sp>
      <p:sp>
        <p:nvSpPr>
          <p:cNvPr id="5" name="Date Placeholder 4"/>
          <p:cNvSpPr>
            <a:spLocks noGrp="1"/>
          </p:cNvSpPr>
          <p:nvPr>
            <p:ph type="dt" idx="11"/>
          </p:nvPr>
        </p:nvSpPr>
        <p:spPr/>
        <p:txBody>
          <a:bodyPr/>
          <a:lstStyle/>
          <a:p>
            <a:pPr>
              <a:defRPr/>
            </a:pPr>
            <a:r>
              <a:rPr lang="en-US" altLang="en-US"/>
              <a:t>July 2013</a:t>
            </a:r>
            <a:endParaRPr lang="en-GB" altLang="en-US"/>
          </a:p>
        </p:txBody>
      </p:sp>
      <p:sp>
        <p:nvSpPr>
          <p:cNvPr id="6" name="Footer Placeholder 5"/>
          <p:cNvSpPr>
            <a:spLocks noGrp="1"/>
          </p:cNvSpPr>
          <p:nvPr>
            <p:ph type="ftr" sz="quarter" idx="12"/>
          </p:nvPr>
        </p:nvSpPr>
        <p:spPr/>
        <p:txBody>
          <a:bodyPr/>
          <a:lstStyle/>
          <a:p>
            <a:pPr lvl="4">
              <a:defRPr/>
            </a:pPr>
            <a:r>
              <a:rPr lang="en-GB"/>
              <a:t>Clint Chaplin, Chair (Samsung)</a:t>
            </a:r>
          </a:p>
        </p:txBody>
      </p:sp>
      <p:sp>
        <p:nvSpPr>
          <p:cNvPr id="7" name="Slide Number Placeholder 6"/>
          <p:cNvSpPr>
            <a:spLocks noGrp="1"/>
          </p:cNvSpPr>
          <p:nvPr>
            <p:ph type="sldNum" sz="quarter" idx="13"/>
          </p:nvPr>
        </p:nvSpPr>
        <p:spPr/>
        <p:txBody>
          <a:bodyPr/>
          <a:lstStyle/>
          <a:p>
            <a:pPr>
              <a:defRPr/>
            </a:pPr>
            <a:r>
              <a:rPr lang="en-GB" altLang="en-US"/>
              <a:t>Page </a:t>
            </a:r>
            <a:fld id="{6D97498F-4D25-4339-A505-6DFAF1C539A8}" type="slidenum">
              <a:rPr lang="en-GB" altLang="en-US" smtClean="0"/>
              <a:pPr>
                <a:defRPr/>
              </a:pPr>
              <a:t>29</a:t>
            </a:fld>
            <a:endParaRPr lang="en-GB" altLang="en-US"/>
          </a:p>
        </p:txBody>
      </p:sp>
    </p:spTree>
    <p:extLst>
      <p:ext uri="{BB962C8B-B14F-4D97-AF65-F5344CB8AC3E}">
        <p14:creationId xmlns:p14="http://schemas.microsoft.com/office/powerpoint/2010/main" val="17813925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a:t>doc.: IEEE 802.11-12/0866r0</a:t>
            </a:r>
          </a:p>
        </p:txBody>
      </p:sp>
      <p:sp>
        <p:nvSpPr>
          <p:cNvPr id="5" name="Date Placeholder 4"/>
          <p:cNvSpPr>
            <a:spLocks noGrp="1"/>
          </p:cNvSpPr>
          <p:nvPr>
            <p:ph type="dt" idx="11"/>
          </p:nvPr>
        </p:nvSpPr>
        <p:spPr/>
        <p:txBody>
          <a:bodyPr/>
          <a:lstStyle/>
          <a:p>
            <a:pPr>
              <a:defRPr/>
            </a:pPr>
            <a:r>
              <a:rPr lang="en-US" altLang="en-US"/>
              <a:t>July 2013</a:t>
            </a:r>
            <a:endParaRPr lang="en-GB" altLang="en-US"/>
          </a:p>
        </p:txBody>
      </p:sp>
      <p:sp>
        <p:nvSpPr>
          <p:cNvPr id="6" name="Footer Placeholder 5"/>
          <p:cNvSpPr>
            <a:spLocks noGrp="1"/>
          </p:cNvSpPr>
          <p:nvPr>
            <p:ph type="ftr" sz="quarter" idx="12"/>
          </p:nvPr>
        </p:nvSpPr>
        <p:spPr/>
        <p:txBody>
          <a:bodyPr/>
          <a:lstStyle/>
          <a:p>
            <a:pPr lvl="4">
              <a:defRPr/>
            </a:pPr>
            <a:r>
              <a:rPr lang="en-GB"/>
              <a:t>Clint Chaplin, Chair (Samsung)</a:t>
            </a:r>
          </a:p>
        </p:txBody>
      </p:sp>
      <p:sp>
        <p:nvSpPr>
          <p:cNvPr id="7" name="Slide Number Placeholder 6"/>
          <p:cNvSpPr>
            <a:spLocks noGrp="1"/>
          </p:cNvSpPr>
          <p:nvPr>
            <p:ph type="sldNum" sz="quarter" idx="13"/>
          </p:nvPr>
        </p:nvSpPr>
        <p:spPr/>
        <p:txBody>
          <a:bodyPr/>
          <a:lstStyle/>
          <a:p>
            <a:pPr>
              <a:defRPr/>
            </a:pPr>
            <a:r>
              <a:rPr lang="en-GB" altLang="en-US"/>
              <a:t>Page </a:t>
            </a:r>
            <a:fld id="{6D97498F-4D25-4339-A505-6DFAF1C539A8}" type="slidenum">
              <a:rPr lang="en-GB" altLang="en-US" smtClean="0"/>
              <a:pPr>
                <a:defRPr/>
              </a:pPr>
              <a:t>30</a:t>
            </a:fld>
            <a:endParaRPr lang="en-GB" altLang="en-US"/>
          </a:p>
        </p:txBody>
      </p:sp>
    </p:spTree>
    <p:extLst>
      <p:ext uri="{BB962C8B-B14F-4D97-AF65-F5344CB8AC3E}">
        <p14:creationId xmlns:p14="http://schemas.microsoft.com/office/powerpoint/2010/main" val="2674954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a:t>May 2019</a:t>
            </a:r>
            <a:endParaRPr lang="en-GB" alt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Po-Kai Huang (Intel)</a:t>
            </a:r>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a:t>May 2019</a:t>
            </a:r>
            <a:endParaRPr lang="en-GB" altLang="en-US" dirty="0"/>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a:t>May 2019</a:t>
            </a:r>
            <a:endParaRPr lang="en-GB" altLang="en-US" dirty="0"/>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11/12/2019</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a:t>May 2019</a:t>
            </a:r>
            <a:endParaRPr lang="en-GB" altLang="en-US" dirty="0"/>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Po-Kai Huang (Intel)</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a:t>May 2019</a:t>
            </a:r>
            <a:endParaRPr lang="en-GB" altLang="en-US" dirty="0"/>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7B849B-93E3-4CC8-9DB0-6FACE6085CC5}"/>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a:t>May 2019</a:t>
            </a:r>
            <a:endParaRPr lang="en-GB" altLang="en-US" dirty="0"/>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a:t>May 2019</a:t>
            </a:r>
            <a:endParaRPr lang="en-GB" altLang="en-US" dirty="0"/>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a:t>May 2019</a:t>
            </a:r>
            <a:endParaRPr lang="en-GB" altLang="en-US" dirty="0"/>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a:t>May 2019</a:t>
            </a:r>
            <a:endParaRPr lang="en-GB" altLang="en-US" dirty="0"/>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a:t>May 2019</a:t>
            </a:r>
            <a:endParaRPr lang="en-GB" altLang="en-US" dirty="0"/>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a:t>May 2019</a:t>
            </a:r>
            <a:endParaRPr lang="en-GB" altLang="en-US" dirty="0"/>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May 2019</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234271" y="6475413"/>
            <a:ext cx="13096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a:t>Po-Kai Huang (Intel)</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802.11-19/0822r6</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GB" altLang="en-US" dirty="0"/>
              <a:t>Extremely Efficient Multi-band Operation</a:t>
            </a:r>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2019-05-12</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graphicFrame>
        <p:nvGraphicFramePr>
          <p:cNvPr id="9" name="Table 8">
            <a:extLst>
              <a:ext uri="{FF2B5EF4-FFF2-40B4-BE49-F238E27FC236}">
                <a16:creationId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2242690526"/>
              </p:ext>
            </p:extLst>
          </p:nvPr>
        </p:nvGraphicFramePr>
        <p:xfrm>
          <a:off x="1152525" y="2998720"/>
          <a:ext cx="7391400" cy="2289732"/>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90689">
                <a:tc>
                  <a:txBody>
                    <a:bodyPr/>
                    <a:lstStyle/>
                    <a:p>
                      <a:pPr algn="ctr"/>
                      <a:r>
                        <a:rPr lang="en-US" sz="1100" dirty="0"/>
                        <a:t>Po-Kai Huang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7">
                  <a:txBody>
                    <a:bodyPr/>
                    <a:lstStyle/>
                    <a:p>
                      <a:pPr algn="ctr"/>
                      <a:endParaRPr lang="en-US" sz="1100" dirty="0"/>
                    </a:p>
                    <a:p>
                      <a:pPr algn="ctr"/>
                      <a:endParaRPr lang="en-US" sz="1100" dirty="0"/>
                    </a:p>
                    <a:p>
                      <a:pPr algn="ctr"/>
                      <a:endParaRPr lang="en-US" sz="1100" dirty="0"/>
                    </a:p>
                    <a:p>
                      <a:pPr algn="ctr"/>
                      <a:endParaRPr lang="en-US" sz="1100" dirty="0"/>
                    </a:p>
                    <a:p>
                      <a:pPr algn="ctr"/>
                      <a:r>
                        <a:rPr lang="en-US" sz="1100" dirty="0"/>
                        <a:t>Intel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Laurent Cariou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Robert</a:t>
                      </a:r>
                      <a:r>
                        <a:rPr lang="en-US" sz="1100" baseline="0" dirty="0"/>
                        <a:t> Stacey</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Dan Bravo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Arik Klein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Minyoung Park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Carlos Cordeiro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bl>
          </a:graphicData>
        </a:graphic>
      </p:graphicFrame>
      <p:sp>
        <p:nvSpPr>
          <p:cNvPr id="8" name="Footer Placeholder 3"/>
          <p:cNvSpPr>
            <a:spLocks noGrp="1"/>
          </p:cNvSpPr>
          <p:nvPr>
            <p:ph type="ftr" sz="quarter" idx="11"/>
          </p:nvPr>
        </p:nvSpPr>
        <p:spPr>
          <a:xfrm>
            <a:off x="7234271" y="6475413"/>
            <a:ext cx="1309654" cy="184666"/>
          </a:xfrm>
        </p:spPr>
        <p:txBody>
          <a:bodyPr/>
          <a:lstStyle/>
          <a:p>
            <a:pPr>
              <a:defRPr/>
            </a:pPr>
            <a:r>
              <a:rPr lang="en-GB"/>
              <a:t>Po-Kai Huang (Intel)</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Steering/load balancing Use Case under the Framework</a:t>
            </a:r>
          </a:p>
        </p:txBody>
      </p:sp>
      <p:sp>
        <p:nvSpPr>
          <p:cNvPr id="3" name="Content Placeholder 2"/>
          <p:cNvSpPr>
            <a:spLocks noGrp="1"/>
          </p:cNvSpPr>
          <p:nvPr>
            <p:ph idx="1"/>
          </p:nvPr>
        </p:nvSpPr>
        <p:spPr/>
        <p:txBody>
          <a:bodyPr/>
          <a:lstStyle/>
          <a:p>
            <a:endParaRPr lang="en-US" dirty="0"/>
          </a:p>
        </p:txBody>
      </p:sp>
      <p:sp>
        <p:nvSpPr>
          <p:cNvPr id="7" name="Left-Right Arrow 6"/>
          <p:cNvSpPr/>
          <p:nvPr/>
        </p:nvSpPr>
        <p:spPr>
          <a:xfrm>
            <a:off x="3628399" y="4149080"/>
            <a:ext cx="1159625" cy="303338"/>
          </a:xfrm>
          <a:prstGeom prst="lef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 name="TextBox 7"/>
          <p:cNvSpPr txBox="1"/>
          <p:nvPr/>
        </p:nvSpPr>
        <p:spPr>
          <a:xfrm>
            <a:off x="3707368" y="3868246"/>
            <a:ext cx="1001685" cy="230832"/>
          </a:xfrm>
          <a:prstGeom prst="rect">
            <a:avLst/>
          </a:prstGeom>
          <a:noFill/>
        </p:spPr>
        <p:txBody>
          <a:bodyPr wrap="square" rtlCol="0">
            <a:spAutoFit/>
          </a:bodyPr>
          <a:lstStyle/>
          <a:p>
            <a:r>
              <a:rPr lang="en-US" sz="900" dirty="0"/>
              <a:t>TBD Mechanism</a:t>
            </a:r>
          </a:p>
        </p:txBody>
      </p:sp>
      <p:pic>
        <p:nvPicPr>
          <p:cNvPr id="4" name="Picture 3"/>
          <p:cNvPicPr>
            <a:picLocks noChangeAspect="1"/>
          </p:cNvPicPr>
          <p:nvPr/>
        </p:nvPicPr>
        <p:blipFill>
          <a:blip r:embed="rId3"/>
          <a:stretch>
            <a:fillRect/>
          </a:stretch>
        </p:blipFill>
        <p:spPr>
          <a:xfrm>
            <a:off x="-1587" y="2743212"/>
            <a:ext cx="9144000" cy="2811736"/>
          </a:xfrm>
          <a:prstGeom prst="rect">
            <a:avLst/>
          </a:prstGeom>
        </p:spPr>
      </p:pic>
    </p:spTree>
    <p:extLst>
      <p:ext uri="{BB962C8B-B14F-4D97-AF65-F5344CB8AC3E}">
        <p14:creationId xmlns:p14="http://schemas.microsoft.com/office/powerpoint/2010/main" val="5464118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Aggregation Use case under the Framework </a:t>
            </a:r>
          </a:p>
        </p:txBody>
      </p:sp>
      <p:sp>
        <p:nvSpPr>
          <p:cNvPr id="3" name="Content Placeholder 2"/>
          <p:cNvSpPr>
            <a:spLocks noGrp="1"/>
          </p:cNvSpPr>
          <p:nvPr>
            <p:ph idx="1"/>
          </p:nvPr>
        </p:nvSpPr>
        <p:spPr/>
        <p:txBody>
          <a:bodyPr/>
          <a:lstStyle/>
          <a:p>
            <a:endParaRPr lang="en-US" dirty="0"/>
          </a:p>
        </p:txBody>
      </p:sp>
      <p:sp>
        <p:nvSpPr>
          <p:cNvPr id="5" name="Left-Right Arrow 4"/>
          <p:cNvSpPr/>
          <p:nvPr/>
        </p:nvSpPr>
        <p:spPr>
          <a:xfrm>
            <a:off x="3629951" y="4149080"/>
            <a:ext cx="1159625" cy="303338"/>
          </a:xfrm>
          <a:prstGeom prst="lef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 name="TextBox 5"/>
          <p:cNvSpPr txBox="1"/>
          <p:nvPr/>
        </p:nvSpPr>
        <p:spPr>
          <a:xfrm>
            <a:off x="3708920" y="3861048"/>
            <a:ext cx="1001685" cy="230832"/>
          </a:xfrm>
          <a:prstGeom prst="rect">
            <a:avLst/>
          </a:prstGeom>
          <a:noFill/>
        </p:spPr>
        <p:txBody>
          <a:bodyPr wrap="square" rtlCol="0">
            <a:spAutoFit/>
          </a:bodyPr>
          <a:lstStyle/>
          <a:p>
            <a:r>
              <a:rPr lang="en-US" sz="900" dirty="0"/>
              <a:t>TBD Mechanism</a:t>
            </a:r>
          </a:p>
        </p:txBody>
      </p:sp>
      <p:pic>
        <p:nvPicPr>
          <p:cNvPr id="4" name="Picture 3"/>
          <p:cNvPicPr>
            <a:picLocks noChangeAspect="1"/>
          </p:cNvPicPr>
          <p:nvPr/>
        </p:nvPicPr>
        <p:blipFill>
          <a:blip r:embed="rId2"/>
          <a:stretch>
            <a:fillRect/>
          </a:stretch>
        </p:blipFill>
        <p:spPr>
          <a:xfrm>
            <a:off x="36512" y="2789866"/>
            <a:ext cx="9144000" cy="2799374"/>
          </a:xfrm>
          <a:prstGeom prst="rect">
            <a:avLst/>
          </a:prstGeom>
        </p:spPr>
      </p:pic>
    </p:spTree>
    <p:extLst>
      <p:ext uri="{BB962C8B-B14F-4D97-AF65-F5344CB8AC3E}">
        <p14:creationId xmlns:p14="http://schemas.microsoft.com/office/powerpoint/2010/main" val="8529166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Multi-link Setup </a:t>
            </a:r>
          </a:p>
        </p:txBody>
      </p:sp>
      <p:sp>
        <p:nvSpPr>
          <p:cNvPr id="3" name="Content Placeholder 2"/>
          <p:cNvSpPr>
            <a:spLocks noGrp="1"/>
          </p:cNvSpPr>
          <p:nvPr>
            <p:ph idx="1"/>
          </p:nvPr>
        </p:nvSpPr>
        <p:spPr/>
        <p:txBody>
          <a:bodyPr/>
          <a:lstStyle/>
          <a:p>
            <a:r>
              <a:rPr lang="en-US" sz="1800" dirty="0"/>
              <a:t>Traditionally, a non-AP STA associates with a AP to start the operation, and the association provides the following functionalities:</a:t>
            </a:r>
          </a:p>
          <a:p>
            <a:pPr lvl="1"/>
            <a:r>
              <a:rPr lang="en-US" sz="1600" dirty="0"/>
              <a:t>Capability exchange</a:t>
            </a:r>
          </a:p>
          <a:p>
            <a:pPr lvl="1"/>
            <a:r>
              <a:rPr lang="en-US" sz="1600" dirty="0"/>
              <a:t>Routing: DS determines a unique answer to the question, “Which AP is serving STA X?”</a:t>
            </a:r>
          </a:p>
          <a:p>
            <a:pPr lvl="1"/>
            <a:r>
              <a:rPr lang="en-US" sz="1600" dirty="0"/>
              <a:t>Allow exchange of class 1, 2, 3 frames</a:t>
            </a:r>
          </a:p>
          <a:p>
            <a:r>
              <a:rPr lang="en-US" sz="1800" dirty="0"/>
              <a:t>Under the framework, we can define a new concept called multi-link setup between a multi-link non-AP logical entity and a multi-link AP logical entity to achieve the functionalities of “traditional association” under the new framework</a:t>
            </a:r>
          </a:p>
          <a:p>
            <a:pPr lvl="1"/>
            <a:r>
              <a:rPr lang="en-US" sz="1600" dirty="0"/>
              <a:t>Capability for different bidirectional links (ex. configuration of the link, AP capability, non-AP STA capability) can be exchanged through multi-link setup</a:t>
            </a:r>
          </a:p>
          <a:p>
            <a:pPr lvl="1"/>
            <a:r>
              <a:rPr lang="en-US" sz="1600" dirty="0"/>
              <a:t>For the distribution system (DS), the multi-link AP logical entity serves the multi-link non-AP logical entity after the multi-link setup </a:t>
            </a:r>
          </a:p>
          <a:p>
            <a:pPr lvl="1"/>
            <a:r>
              <a:rPr lang="en-US" sz="1600" dirty="0"/>
              <a:t>Exchange of class 1, 2, 3 frames is allowed at bidirectional links with exchanged capability</a:t>
            </a:r>
          </a:p>
          <a:p>
            <a:pPr lvl="1"/>
            <a:endParaRPr lang="en-US" sz="1800" dirty="0"/>
          </a:p>
          <a:p>
            <a:pPr lvl="1"/>
            <a:endParaRPr lang="en-US" dirty="0"/>
          </a:p>
          <a:p>
            <a:endParaRPr lang="en-US" dirty="0"/>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12</a:t>
            </a:fld>
            <a:endParaRPr lang="en-GB" altLang="en-US"/>
          </a:p>
        </p:txBody>
      </p:sp>
    </p:spTree>
    <p:extLst>
      <p:ext uri="{BB962C8B-B14F-4D97-AF65-F5344CB8AC3E}">
        <p14:creationId xmlns:p14="http://schemas.microsoft.com/office/powerpoint/2010/main" val="18772510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p>
        </p:txBody>
      </p:sp>
      <p:sp>
        <p:nvSpPr>
          <p:cNvPr id="3" name="Content Placeholder 2"/>
          <p:cNvSpPr>
            <a:spLocks noGrp="1"/>
          </p:cNvSpPr>
          <p:nvPr>
            <p:ph idx="1"/>
          </p:nvPr>
        </p:nvSpPr>
        <p:spPr/>
        <p:txBody>
          <a:bodyPr/>
          <a:lstStyle/>
          <a:p>
            <a:r>
              <a:rPr lang="en-US" dirty="0"/>
              <a:t>We discuss motivation to have extremely efficient steering/load balancing operation and aggregation</a:t>
            </a:r>
          </a:p>
          <a:p>
            <a:pPr lvl="1"/>
            <a:r>
              <a:rPr lang="en-US" dirty="0"/>
              <a:t>The key enhancement is to eliminate the need of various management/data plane renegotiations to enable extremely efficient operation</a:t>
            </a:r>
          </a:p>
          <a:p>
            <a:r>
              <a:rPr lang="en-US" dirty="0"/>
              <a:t>We propose a unified multi-link framework that addresses the key use cases (load balancing and aggregation) and keeps within the current 802.11 architecture and definition</a:t>
            </a:r>
          </a:p>
          <a:p>
            <a:r>
              <a:rPr lang="en-US" dirty="0"/>
              <a:t>We propose to have multi-link setup to achieve the functionalities of “traditional association” under the new framework</a:t>
            </a:r>
          </a:p>
          <a:p>
            <a:endParaRPr lang="en-US" dirty="0"/>
          </a:p>
          <a:p>
            <a:pPr marL="0" indent="0">
              <a:buNone/>
            </a:pPr>
            <a:endParaRPr lang="en-US" sz="1800" dirty="0"/>
          </a:p>
          <a:p>
            <a:endParaRPr lang="en-US" dirty="0"/>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13</a:t>
            </a:fld>
            <a:endParaRPr lang="en-GB" altLang="en-US"/>
          </a:p>
        </p:txBody>
      </p:sp>
    </p:spTree>
    <p:extLst>
      <p:ext uri="{BB962C8B-B14F-4D97-AF65-F5344CB8AC3E}">
        <p14:creationId xmlns:p14="http://schemas.microsoft.com/office/powerpoint/2010/main" val="19001620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862ABC-85BB-4E6B-89D0-9CD6A74277F8}"/>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BF633AD0-8ABE-4AF2-B3CC-6396109CB93B}"/>
              </a:ext>
            </a:extLst>
          </p:cNvPr>
          <p:cNvSpPr>
            <a:spLocks noGrp="1"/>
          </p:cNvSpPr>
          <p:nvPr>
            <p:ph idx="1"/>
          </p:nvPr>
        </p:nvSpPr>
        <p:spPr/>
        <p:txBody>
          <a:bodyPr/>
          <a:lstStyle/>
          <a:p>
            <a:r>
              <a:rPr lang="en-US" dirty="0"/>
              <a:t>Do you support to add the followings to the 11be SFD :</a:t>
            </a:r>
          </a:p>
          <a:p>
            <a:pPr lvl="1"/>
            <a:r>
              <a:rPr lang="en-US" b="1" dirty="0"/>
              <a:t>Multi-link device (MLD): </a:t>
            </a:r>
            <a:r>
              <a:rPr lang="en-US" dirty="0"/>
              <a:t>A device that has more than one affiliated STA and has one MAC data service to the LLC</a:t>
            </a:r>
          </a:p>
          <a:p>
            <a:pPr lvl="1"/>
            <a:r>
              <a:rPr lang="en-US" dirty="0"/>
              <a:t>NOTE – It is TBD for a MLD to have only one STA.</a:t>
            </a:r>
          </a:p>
          <a:p>
            <a:pPr lvl="1"/>
            <a:r>
              <a:rPr lang="en-US" dirty="0"/>
              <a:t>NOTE – The WM MAC address of each STA affiliated with the MLD is TBD</a:t>
            </a:r>
          </a:p>
          <a:p>
            <a:endParaRPr lang="en-US" dirty="0"/>
          </a:p>
        </p:txBody>
      </p:sp>
      <p:sp>
        <p:nvSpPr>
          <p:cNvPr id="4" name="Footer Placeholder 3">
            <a:extLst>
              <a:ext uri="{FF2B5EF4-FFF2-40B4-BE49-F238E27FC236}">
                <a16:creationId xmlns:a16="http://schemas.microsoft.com/office/drawing/2014/main" id="{183A755D-E55C-42B9-98C1-38CFCF5F865A}"/>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784E075E-45F1-4430-9A7A-C7E49C6151C7}"/>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14</a:t>
            </a:fld>
            <a:endParaRPr lang="en-GB" altLang="en-US"/>
          </a:p>
        </p:txBody>
      </p:sp>
    </p:spTree>
    <p:extLst>
      <p:ext uri="{BB962C8B-B14F-4D97-AF65-F5344CB8AC3E}">
        <p14:creationId xmlns:p14="http://schemas.microsoft.com/office/powerpoint/2010/main" val="6469983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#2</a:t>
            </a:r>
          </a:p>
        </p:txBody>
      </p:sp>
      <p:sp>
        <p:nvSpPr>
          <p:cNvPr id="3" name="Content Placeholder 2"/>
          <p:cNvSpPr>
            <a:spLocks noGrp="1"/>
          </p:cNvSpPr>
          <p:nvPr>
            <p:ph idx="1"/>
          </p:nvPr>
        </p:nvSpPr>
        <p:spPr/>
        <p:txBody>
          <a:bodyPr/>
          <a:lstStyle/>
          <a:p>
            <a:r>
              <a:rPr lang="en-US" dirty="0"/>
              <a:t>Do you support to add the followings to the 11be SFD :</a:t>
            </a:r>
          </a:p>
          <a:p>
            <a:pPr lvl="1"/>
            <a:r>
              <a:rPr lang="en-US" b="1" dirty="0"/>
              <a:t>AP multi-link device (AP MLD):</a:t>
            </a:r>
            <a:r>
              <a:rPr lang="en-US" dirty="0"/>
              <a:t> A multi-link device, where each STA affiliated with the multi-link device is an AP. </a:t>
            </a:r>
          </a:p>
          <a:p>
            <a:pPr lvl="1"/>
            <a:r>
              <a:rPr lang="en-US" b="1" dirty="0"/>
              <a:t>Non-AP multi-link device (non-AP MLD): </a:t>
            </a:r>
            <a:r>
              <a:rPr lang="en-US" dirty="0"/>
              <a:t>A multi-link device, where each STA affiliated with the multi-link device is a non-AP STA. </a:t>
            </a:r>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15</a:t>
            </a:fld>
            <a:endParaRPr lang="en-GB" altLang="en-US"/>
          </a:p>
        </p:txBody>
      </p:sp>
    </p:spTree>
    <p:extLst>
      <p:ext uri="{BB962C8B-B14F-4D97-AF65-F5344CB8AC3E}">
        <p14:creationId xmlns:p14="http://schemas.microsoft.com/office/powerpoint/2010/main" val="2751193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589E5A-0852-47EB-A9D5-7B536CB41DEB}"/>
              </a:ext>
            </a:extLst>
          </p:cNvPr>
          <p:cNvSpPr>
            <a:spLocks noGrp="1"/>
          </p:cNvSpPr>
          <p:nvPr>
            <p:ph type="title"/>
          </p:nvPr>
        </p:nvSpPr>
        <p:spPr/>
        <p:txBody>
          <a:bodyPr/>
          <a:lstStyle/>
          <a:p>
            <a:r>
              <a:rPr lang="en-US" dirty="0"/>
              <a:t>Straw Poll #3</a:t>
            </a:r>
          </a:p>
        </p:txBody>
      </p:sp>
      <p:sp>
        <p:nvSpPr>
          <p:cNvPr id="3" name="Content Placeholder 2">
            <a:extLst>
              <a:ext uri="{FF2B5EF4-FFF2-40B4-BE49-F238E27FC236}">
                <a16:creationId xmlns:a16="http://schemas.microsoft.com/office/drawing/2014/main" id="{D31ED9E3-92AC-4A4D-B80D-010434B36404}"/>
              </a:ext>
            </a:extLst>
          </p:cNvPr>
          <p:cNvSpPr>
            <a:spLocks noGrp="1"/>
          </p:cNvSpPr>
          <p:nvPr>
            <p:ph idx="1"/>
          </p:nvPr>
        </p:nvSpPr>
        <p:spPr/>
        <p:txBody>
          <a:bodyPr/>
          <a:lstStyle/>
          <a:p>
            <a:r>
              <a:rPr lang="en-US" dirty="0"/>
              <a:t>Do you support that a multi-link device has a single MAC-SAP address associated with the MAC data service?</a:t>
            </a:r>
          </a:p>
          <a:p>
            <a:pPr lvl="1"/>
            <a:endParaRPr lang="en-US" b="1" dirty="0"/>
          </a:p>
          <a:p>
            <a:endParaRPr lang="en-US" dirty="0"/>
          </a:p>
        </p:txBody>
      </p:sp>
      <p:sp>
        <p:nvSpPr>
          <p:cNvPr id="4" name="Footer Placeholder 3">
            <a:extLst>
              <a:ext uri="{FF2B5EF4-FFF2-40B4-BE49-F238E27FC236}">
                <a16:creationId xmlns:a16="http://schemas.microsoft.com/office/drawing/2014/main" id="{E328A395-82B0-4E31-AD6B-95914062587B}"/>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047FCE38-55AB-4A61-858A-5F137F83B7C7}"/>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16</a:t>
            </a:fld>
            <a:endParaRPr lang="en-GB" altLang="en-US"/>
          </a:p>
        </p:txBody>
      </p:sp>
    </p:spTree>
    <p:extLst>
      <p:ext uri="{BB962C8B-B14F-4D97-AF65-F5344CB8AC3E}">
        <p14:creationId xmlns:p14="http://schemas.microsoft.com/office/powerpoint/2010/main" val="2033339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Redline</a:t>
            </a:r>
          </a:p>
        </p:txBody>
      </p:sp>
      <p:sp>
        <p:nvSpPr>
          <p:cNvPr id="3" name="Content Placeholder 2"/>
          <p:cNvSpPr>
            <a:spLocks noGrp="1"/>
          </p:cNvSpPr>
          <p:nvPr>
            <p:ph idx="1"/>
          </p:nvPr>
        </p:nvSpPr>
        <p:spPr/>
        <p:txBody>
          <a:bodyPr/>
          <a:lstStyle/>
          <a:p>
            <a:r>
              <a:rPr lang="en-US" dirty="0"/>
              <a:t>Move to add the followings to the 11be SFD:</a:t>
            </a:r>
          </a:p>
          <a:p>
            <a:pPr lvl="1"/>
            <a:r>
              <a:rPr lang="en-US" b="1" dirty="0"/>
              <a:t>Multi-link </a:t>
            </a:r>
            <a:r>
              <a:rPr lang="en-US" b="1" dirty="0">
                <a:solidFill>
                  <a:srgbClr val="FF0000"/>
                </a:solidFill>
              </a:rPr>
              <a:t>device (MLD)</a:t>
            </a:r>
            <a:r>
              <a:rPr lang="en-US" b="1" dirty="0"/>
              <a:t>: </a:t>
            </a:r>
            <a:r>
              <a:rPr lang="en-US" dirty="0"/>
              <a:t>A </a:t>
            </a:r>
            <a:r>
              <a:rPr lang="en-US" dirty="0">
                <a:solidFill>
                  <a:srgbClr val="FF0000"/>
                </a:solidFill>
              </a:rPr>
              <a:t>device</a:t>
            </a:r>
            <a:r>
              <a:rPr lang="en-US" dirty="0"/>
              <a:t> that has </a:t>
            </a:r>
            <a:r>
              <a:rPr lang="en-US" dirty="0">
                <a:solidFill>
                  <a:srgbClr val="FF0000"/>
                </a:solidFill>
              </a:rPr>
              <a:t>more than one</a:t>
            </a:r>
            <a:r>
              <a:rPr lang="en-US" dirty="0"/>
              <a:t> affiliated STA</a:t>
            </a:r>
            <a:r>
              <a:rPr lang="en-US" strike="sngStrike" dirty="0"/>
              <a:t>s</a:t>
            </a:r>
            <a:r>
              <a:rPr lang="en-US" dirty="0">
                <a:solidFill>
                  <a:srgbClr val="FF0000"/>
                </a:solidFill>
              </a:rPr>
              <a:t>, has </a:t>
            </a:r>
            <a:r>
              <a:rPr lang="en-US" dirty="0"/>
              <a:t>one MAC data service to the LLC, and </a:t>
            </a:r>
            <a:r>
              <a:rPr lang="en-US" dirty="0">
                <a:solidFill>
                  <a:srgbClr val="FF0000"/>
                </a:solidFill>
              </a:rPr>
              <a:t>has </a:t>
            </a:r>
            <a:r>
              <a:rPr lang="en-US" dirty="0"/>
              <a:t>a single </a:t>
            </a:r>
            <a:r>
              <a:rPr lang="en-US" dirty="0">
                <a:solidFill>
                  <a:srgbClr val="FF0000"/>
                </a:solidFill>
              </a:rPr>
              <a:t>MAC-SAP MAC </a:t>
            </a:r>
            <a:r>
              <a:rPr lang="en-US" dirty="0"/>
              <a:t>address associated with the </a:t>
            </a:r>
            <a:r>
              <a:rPr lang="en-US" dirty="0">
                <a:solidFill>
                  <a:srgbClr val="FF0000"/>
                </a:solidFill>
              </a:rPr>
              <a:t>MAC data service</a:t>
            </a:r>
            <a:r>
              <a:rPr lang="en-US" strike="sngStrike" dirty="0"/>
              <a:t>, which can be used to communicate on the DSM</a:t>
            </a:r>
            <a:r>
              <a:rPr lang="en-US" dirty="0"/>
              <a:t>.</a:t>
            </a:r>
          </a:p>
          <a:p>
            <a:pPr lvl="1"/>
            <a:r>
              <a:rPr lang="en-US" strike="sngStrike" dirty="0"/>
              <a:t>NOTE –A Multi-link logical entity allows STAs affiliated with the multi-link logical entity to have the same MAC address</a:t>
            </a:r>
          </a:p>
          <a:p>
            <a:pPr lvl="1"/>
            <a:r>
              <a:rPr lang="en-US" strike="sngStrike" dirty="0"/>
              <a:t>NOTE – The exact name can be changed</a:t>
            </a:r>
            <a:endParaRPr lang="en-US" strike="sngStrike" dirty="0">
              <a:solidFill>
                <a:srgbClr val="FF0000"/>
              </a:solidFill>
            </a:endParaRPr>
          </a:p>
          <a:p>
            <a:pPr lvl="1"/>
            <a:r>
              <a:rPr lang="en-US" dirty="0">
                <a:solidFill>
                  <a:srgbClr val="FF0000"/>
                </a:solidFill>
              </a:rPr>
              <a:t>NOTE – It is TBD for a MLD to have only one STA.</a:t>
            </a:r>
          </a:p>
          <a:p>
            <a:pPr lvl="1"/>
            <a:r>
              <a:rPr lang="en-US" dirty="0">
                <a:solidFill>
                  <a:srgbClr val="FF0000"/>
                </a:solidFill>
              </a:rPr>
              <a:t>NOTE – The WM MAC address of each STA affiliated with the MLD is TBD</a:t>
            </a:r>
          </a:p>
          <a:p>
            <a:pPr lvl="1"/>
            <a:endParaRPr lang="en-US" dirty="0"/>
          </a:p>
          <a:p>
            <a:endParaRPr lang="en-US" dirty="0"/>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17</a:t>
            </a:fld>
            <a:endParaRPr lang="en-GB" altLang="en-US"/>
          </a:p>
        </p:txBody>
      </p:sp>
    </p:spTree>
    <p:extLst>
      <p:ext uri="{BB962C8B-B14F-4D97-AF65-F5344CB8AC3E}">
        <p14:creationId xmlns:p14="http://schemas.microsoft.com/office/powerpoint/2010/main" val="10511521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Appendix</a:t>
            </a:r>
          </a:p>
        </p:txBody>
      </p:sp>
      <p:sp>
        <p:nvSpPr>
          <p:cNvPr id="3" name="Content Placeholder 2"/>
          <p:cNvSpPr>
            <a:spLocks noGrp="1"/>
          </p:cNvSpPr>
          <p:nvPr>
            <p:ph idx="1"/>
          </p:nvPr>
        </p:nvSpPr>
        <p:spPr/>
        <p:txBody>
          <a:bodyPr/>
          <a:lstStyle/>
          <a:p>
            <a:endParaRPr lang="en-US" dirty="0"/>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18</a:t>
            </a:fld>
            <a:endParaRPr lang="en-GB" altLang="en-US"/>
          </a:p>
        </p:txBody>
      </p:sp>
    </p:spTree>
    <p:extLst>
      <p:ext uri="{BB962C8B-B14F-4D97-AF65-F5344CB8AC3E}">
        <p14:creationId xmlns:p14="http://schemas.microsoft.com/office/powerpoint/2010/main" val="10390294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#1</a:t>
            </a:r>
          </a:p>
        </p:txBody>
      </p:sp>
      <p:sp>
        <p:nvSpPr>
          <p:cNvPr id="3" name="Content Placeholder 2"/>
          <p:cNvSpPr>
            <a:spLocks noGrp="1"/>
          </p:cNvSpPr>
          <p:nvPr>
            <p:ph idx="1"/>
          </p:nvPr>
        </p:nvSpPr>
        <p:spPr/>
        <p:txBody>
          <a:bodyPr/>
          <a:lstStyle/>
          <a:p>
            <a:pPr lvl="0"/>
            <a:r>
              <a:rPr lang="en-US" dirty="0"/>
              <a:t>Do you support the following definition:</a:t>
            </a:r>
          </a:p>
          <a:p>
            <a:pPr lvl="1"/>
            <a:r>
              <a:rPr lang="en-US" b="1" dirty="0"/>
              <a:t>Multi-link logical entity: </a:t>
            </a:r>
            <a:r>
              <a:rPr lang="en-US" dirty="0"/>
              <a:t>A logical entity that has one or more affiliated STAs. The logical entity has one MAC data service interface and primitives to the LLC and a single address associated with the interface, which can be used to communicate on the DSM.</a:t>
            </a:r>
          </a:p>
          <a:p>
            <a:pPr lvl="1"/>
            <a:r>
              <a:rPr lang="en-US" dirty="0"/>
              <a:t>NOTE –A Multi-link logical entity allows STAs affiliated with the multi-link logical entity to have the same MAC address</a:t>
            </a:r>
          </a:p>
          <a:p>
            <a:pPr lvl="1"/>
            <a:r>
              <a:rPr lang="en-US" dirty="0"/>
              <a:t>NOTE – The exact name can be changed</a:t>
            </a:r>
          </a:p>
          <a:p>
            <a:r>
              <a:rPr lang="en-US" dirty="0"/>
              <a:t>Yes: 54 </a:t>
            </a:r>
          </a:p>
          <a:p>
            <a:r>
              <a:rPr lang="en-US" dirty="0"/>
              <a:t>No: 17</a:t>
            </a:r>
          </a:p>
          <a:p>
            <a:r>
              <a:rPr lang="en-US" dirty="0"/>
              <a:t>Abstain: many </a:t>
            </a:r>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19</a:t>
            </a:fld>
            <a:endParaRPr lang="en-GB" altLang="en-US"/>
          </a:p>
        </p:txBody>
      </p:sp>
    </p:spTree>
    <p:extLst>
      <p:ext uri="{BB962C8B-B14F-4D97-AF65-F5344CB8AC3E}">
        <p14:creationId xmlns:p14="http://schemas.microsoft.com/office/powerpoint/2010/main" val="9336188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Abstract</a:t>
            </a:r>
          </a:p>
        </p:txBody>
      </p:sp>
      <p:sp>
        <p:nvSpPr>
          <p:cNvPr id="3" name="Content Placeholder 2"/>
          <p:cNvSpPr>
            <a:spLocks noGrp="1"/>
          </p:cNvSpPr>
          <p:nvPr>
            <p:ph idx="1"/>
          </p:nvPr>
        </p:nvSpPr>
        <p:spPr/>
        <p:txBody>
          <a:bodyPr/>
          <a:lstStyle/>
          <a:p>
            <a:r>
              <a:rPr lang="en-US" dirty="0"/>
              <a:t>Multi-band operation is a </a:t>
            </a:r>
            <a:r>
              <a:rPr lang="en-GB" dirty="0"/>
              <a:t>feature agreed in EHT PAR [1]</a:t>
            </a:r>
          </a:p>
          <a:p>
            <a:pPr lvl="1"/>
            <a:r>
              <a:rPr lang="en-GB" dirty="0"/>
              <a:t>Multi-band/multi-channel aggregation and operation</a:t>
            </a:r>
            <a:endParaRPr lang="en-US" dirty="0"/>
          </a:p>
          <a:p>
            <a:r>
              <a:rPr lang="en-US" dirty="0"/>
              <a:t>We discuss the need to have extremely efficient multi-band operation, which minimizes the MAC overhead, and propose the multi-link framework to accommodate the key use case</a:t>
            </a:r>
          </a:p>
          <a:p>
            <a:pPr lvl="1"/>
            <a:r>
              <a:rPr lang="en-US" dirty="0"/>
              <a:t>We will explain why the term “link” is used</a:t>
            </a:r>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spTree>
    <p:extLst>
      <p:ext uri="{BB962C8B-B14F-4D97-AF65-F5344CB8AC3E}">
        <p14:creationId xmlns:p14="http://schemas.microsoft.com/office/powerpoint/2010/main" val="261984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#2</a:t>
            </a:r>
          </a:p>
        </p:txBody>
      </p:sp>
      <p:sp>
        <p:nvSpPr>
          <p:cNvPr id="3" name="Content Placeholder 2"/>
          <p:cNvSpPr>
            <a:spLocks noGrp="1"/>
          </p:cNvSpPr>
          <p:nvPr>
            <p:ph idx="1"/>
          </p:nvPr>
        </p:nvSpPr>
        <p:spPr/>
        <p:txBody>
          <a:bodyPr/>
          <a:lstStyle/>
          <a:p>
            <a:pPr lvl="0"/>
            <a:r>
              <a:rPr lang="en-US" dirty="0"/>
              <a:t>Do you support the following definition:</a:t>
            </a:r>
          </a:p>
          <a:p>
            <a:pPr lvl="1"/>
            <a:r>
              <a:rPr lang="en-US" b="1" dirty="0"/>
              <a:t>Multi-link AP logical entity:</a:t>
            </a:r>
            <a:r>
              <a:rPr lang="en-US" dirty="0"/>
              <a:t> A multi-link logical entity, where each STA affiliated with the multi-link logical entity is an AP. </a:t>
            </a:r>
          </a:p>
          <a:p>
            <a:pPr lvl="1"/>
            <a:r>
              <a:rPr lang="en-US" b="1" dirty="0"/>
              <a:t>Multi-link non-AP logical entity: </a:t>
            </a:r>
            <a:r>
              <a:rPr lang="en-US" dirty="0"/>
              <a:t>A multi-link logical entity, where each STA affiliated with the multi-link logical entity is a non-AP STA. </a:t>
            </a:r>
          </a:p>
          <a:p>
            <a:pPr lvl="1"/>
            <a:endParaRPr lang="en-US" dirty="0"/>
          </a:p>
          <a:p>
            <a:r>
              <a:rPr lang="en-US" dirty="0"/>
              <a:t>Yes: 55</a:t>
            </a:r>
          </a:p>
          <a:p>
            <a:r>
              <a:rPr lang="en-US" dirty="0"/>
              <a:t>No: 16</a:t>
            </a:r>
          </a:p>
          <a:p>
            <a:r>
              <a:rPr lang="en-US" dirty="0"/>
              <a:t>Abstain: 46</a:t>
            </a:r>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20</a:t>
            </a:fld>
            <a:endParaRPr lang="en-GB" altLang="en-US"/>
          </a:p>
        </p:txBody>
      </p:sp>
    </p:spTree>
    <p:extLst>
      <p:ext uri="{BB962C8B-B14F-4D97-AF65-F5344CB8AC3E}">
        <p14:creationId xmlns:p14="http://schemas.microsoft.com/office/powerpoint/2010/main" val="23174409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a:t>
            </a:r>
          </a:p>
        </p:txBody>
      </p:sp>
      <p:sp>
        <p:nvSpPr>
          <p:cNvPr id="3" name="Content Placeholder 2"/>
          <p:cNvSpPr>
            <a:spLocks noGrp="1"/>
          </p:cNvSpPr>
          <p:nvPr>
            <p:ph idx="1"/>
          </p:nvPr>
        </p:nvSpPr>
        <p:spPr/>
        <p:txBody>
          <a:bodyPr/>
          <a:lstStyle/>
          <a:p>
            <a:r>
              <a:rPr lang="en-US" dirty="0"/>
              <a:t>Move to add the followings to the 11be SFD:</a:t>
            </a:r>
          </a:p>
          <a:p>
            <a:pPr lvl="1"/>
            <a:r>
              <a:rPr lang="en-US" b="1" dirty="0"/>
              <a:t>Multi-link </a:t>
            </a:r>
            <a:r>
              <a:rPr lang="en-US" b="1" dirty="0">
                <a:solidFill>
                  <a:srgbClr val="FF0000"/>
                </a:solidFill>
              </a:rPr>
              <a:t>device (MLD)</a:t>
            </a:r>
            <a:r>
              <a:rPr lang="en-US" b="1" dirty="0"/>
              <a:t>: </a:t>
            </a:r>
            <a:r>
              <a:rPr lang="en-US" dirty="0"/>
              <a:t>A </a:t>
            </a:r>
            <a:r>
              <a:rPr lang="en-US" dirty="0">
                <a:solidFill>
                  <a:srgbClr val="FF0000"/>
                </a:solidFill>
              </a:rPr>
              <a:t>device</a:t>
            </a:r>
            <a:r>
              <a:rPr lang="en-US" dirty="0"/>
              <a:t> that has </a:t>
            </a:r>
            <a:r>
              <a:rPr lang="en-US" dirty="0">
                <a:solidFill>
                  <a:srgbClr val="FF0000"/>
                </a:solidFill>
              </a:rPr>
              <a:t>more than one </a:t>
            </a:r>
            <a:r>
              <a:rPr lang="en-US" dirty="0"/>
              <a:t>affiliated STA</a:t>
            </a:r>
            <a:r>
              <a:rPr lang="en-US" strike="sngStrike" dirty="0"/>
              <a:t>s</a:t>
            </a:r>
            <a:r>
              <a:rPr lang="en-US" dirty="0"/>
              <a:t> </a:t>
            </a:r>
            <a:r>
              <a:rPr lang="en-US" dirty="0">
                <a:solidFill>
                  <a:srgbClr val="FF0000"/>
                </a:solidFill>
              </a:rPr>
              <a:t>and has </a:t>
            </a:r>
            <a:r>
              <a:rPr lang="en-US" dirty="0"/>
              <a:t>one MAC data service to the LLC and a single </a:t>
            </a:r>
            <a:r>
              <a:rPr lang="en-US" dirty="0">
                <a:solidFill>
                  <a:srgbClr val="FF0000"/>
                </a:solidFill>
              </a:rPr>
              <a:t>MAC-SAP MAC </a:t>
            </a:r>
            <a:r>
              <a:rPr lang="en-US" dirty="0"/>
              <a:t>address associated with the </a:t>
            </a:r>
            <a:r>
              <a:rPr lang="en-US" dirty="0">
                <a:solidFill>
                  <a:srgbClr val="FF0000"/>
                </a:solidFill>
              </a:rPr>
              <a:t>MAC data service</a:t>
            </a:r>
            <a:r>
              <a:rPr lang="en-US" dirty="0"/>
              <a:t>, which can be used to communicate on the DSM.</a:t>
            </a:r>
          </a:p>
          <a:p>
            <a:pPr lvl="1"/>
            <a:r>
              <a:rPr lang="en-US" strike="sngStrike" dirty="0"/>
              <a:t>NOTE –A Multi-link logical entity allows STAs affiliated with the multi-link logical entity to have the same MAC address</a:t>
            </a:r>
          </a:p>
          <a:p>
            <a:pPr lvl="1"/>
            <a:r>
              <a:rPr lang="en-US" dirty="0"/>
              <a:t>NOTE – The exact name can be changed</a:t>
            </a:r>
          </a:p>
          <a:p>
            <a:pPr lvl="1"/>
            <a:r>
              <a:rPr lang="en-US" dirty="0">
                <a:solidFill>
                  <a:srgbClr val="FF0000"/>
                </a:solidFill>
              </a:rPr>
              <a:t>NOTE – The WM MAC address of each STA affiliated with the MLD is TBD</a:t>
            </a:r>
          </a:p>
          <a:p>
            <a:pPr lvl="1"/>
            <a:endParaRPr lang="en-US" dirty="0"/>
          </a:p>
          <a:p>
            <a:endParaRPr lang="en-US" dirty="0"/>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21</a:t>
            </a:fld>
            <a:endParaRPr lang="en-GB" altLang="en-US"/>
          </a:p>
        </p:txBody>
      </p:sp>
    </p:spTree>
    <p:extLst>
      <p:ext uri="{BB962C8B-B14F-4D97-AF65-F5344CB8AC3E}">
        <p14:creationId xmlns:p14="http://schemas.microsoft.com/office/powerpoint/2010/main" val="743803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a:t>
            </a:r>
          </a:p>
        </p:txBody>
      </p:sp>
      <p:sp>
        <p:nvSpPr>
          <p:cNvPr id="3" name="Content Placeholder 2"/>
          <p:cNvSpPr>
            <a:spLocks noGrp="1"/>
          </p:cNvSpPr>
          <p:nvPr>
            <p:ph idx="1"/>
          </p:nvPr>
        </p:nvSpPr>
        <p:spPr/>
        <p:txBody>
          <a:bodyPr/>
          <a:lstStyle/>
          <a:p>
            <a:r>
              <a:rPr lang="en-US" dirty="0"/>
              <a:t>Move to add the followings to the 11be SFD:</a:t>
            </a:r>
          </a:p>
          <a:p>
            <a:pPr lvl="1"/>
            <a:r>
              <a:rPr lang="en-US" b="1" dirty="0"/>
              <a:t>AP MLD:</a:t>
            </a:r>
            <a:r>
              <a:rPr lang="en-US" dirty="0"/>
              <a:t> A multi-link device, where each STA affiliated with the multi-link device is an AP. </a:t>
            </a:r>
          </a:p>
          <a:p>
            <a:pPr lvl="1"/>
            <a:r>
              <a:rPr lang="en-US" b="1" dirty="0"/>
              <a:t>Non-AP MLD: </a:t>
            </a:r>
            <a:r>
              <a:rPr lang="en-US" dirty="0"/>
              <a:t>A multi-link logical entity, where each STA affiliated with the multi-link logical entity is a non-AP STA. </a:t>
            </a:r>
          </a:p>
          <a:p>
            <a:pPr lvl="1"/>
            <a:r>
              <a:rPr lang="en-US" dirty="0"/>
              <a:t>NOTE – The MAC addresses setting of STAs affiliated with the Multi-link AP logical entity or Multi-link non-AP logical entity is TBD</a:t>
            </a:r>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22</a:t>
            </a:fld>
            <a:endParaRPr lang="en-GB" altLang="en-US"/>
          </a:p>
        </p:txBody>
      </p:sp>
    </p:spTree>
    <p:extLst>
      <p:ext uri="{BB962C8B-B14F-4D97-AF65-F5344CB8AC3E}">
        <p14:creationId xmlns:p14="http://schemas.microsoft.com/office/powerpoint/2010/main" val="21745901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a:t>
            </a:r>
          </a:p>
        </p:txBody>
      </p:sp>
      <p:sp>
        <p:nvSpPr>
          <p:cNvPr id="3" name="Content Placeholder 2"/>
          <p:cNvSpPr>
            <a:spLocks noGrp="1"/>
          </p:cNvSpPr>
          <p:nvPr>
            <p:ph idx="1"/>
          </p:nvPr>
        </p:nvSpPr>
        <p:spPr/>
        <p:txBody>
          <a:bodyPr/>
          <a:lstStyle/>
          <a:p>
            <a:r>
              <a:rPr lang="en-GB" dirty="0"/>
              <a:t>[1] 11-18/1231r4 </a:t>
            </a:r>
            <a:r>
              <a:rPr lang="en-US" dirty="0"/>
              <a:t>EHT draft proposed PAR</a:t>
            </a:r>
          </a:p>
          <a:p>
            <a:endParaRPr lang="en-GB" dirty="0"/>
          </a:p>
          <a:p>
            <a:endParaRPr lang="en-US" dirty="0"/>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23</a:t>
            </a:fld>
            <a:endParaRPr lang="en-GB" altLang="en-US"/>
          </a:p>
        </p:txBody>
      </p:sp>
    </p:spTree>
    <p:extLst>
      <p:ext uri="{BB962C8B-B14F-4D97-AF65-F5344CB8AC3E}">
        <p14:creationId xmlns:p14="http://schemas.microsoft.com/office/powerpoint/2010/main" val="32817570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Multi-band Switching</a:t>
            </a:r>
          </a:p>
        </p:txBody>
      </p:sp>
      <p:sp>
        <p:nvSpPr>
          <p:cNvPr id="3" name="Content Placeholder 2"/>
          <p:cNvSpPr>
            <a:spLocks noGrp="1"/>
          </p:cNvSpPr>
          <p:nvPr>
            <p:ph idx="1"/>
          </p:nvPr>
        </p:nvSpPr>
        <p:spPr/>
        <p:txBody>
          <a:bodyPr/>
          <a:lstStyle/>
          <a:p>
            <a:r>
              <a:rPr lang="en-US" dirty="0"/>
              <a:t>The simplest form of Multi-band operation is to switch one STA from one band to another band</a:t>
            </a:r>
          </a:p>
          <a:p>
            <a:r>
              <a:rPr lang="en-GB" altLang="en-US" dirty="0"/>
              <a:t>Extremely efficient </a:t>
            </a:r>
            <a:r>
              <a:rPr lang="en-US" dirty="0"/>
              <a:t>Multi-band STA switching is useful for load balancing as we will demonstrate in the following simulation</a:t>
            </a:r>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24</a:t>
            </a:fld>
            <a:endParaRPr lang="en-GB" altLang="en-US"/>
          </a:p>
        </p:txBody>
      </p:sp>
      <p:sp>
        <p:nvSpPr>
          <p:cNvPr id="8" name="Rectangle 7"/>
          <p:cNvSpPr/>
          <p:nvPr/>
        </p:nvSpPr>
        <p:spPr bwMode="auto">
          <a:xfrm>
            <a:off x="1187624" y="4365104"/>
            <a:ext cx="1224136" cy="72008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AP1:</a:t>
            </a:r>
          </a:p>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Band 1</a:t>
            </a:r>
          </a:p>
        </p:txBody>
      </p:sp>
      <p:sp>
        <p:nvSpPr>
          <p:cNvPr id="9" name="Rectangle 8"/>
          <p:cNvSpPr/>
          <p:nvPr/>
        </p:nvSpPr>
        <p:spPr bwMode="auto">
          <a:xfrm>
            <a:off x="1187624" y="5085184"/>
            <a:ext cx="1224136" cy="72008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dirty="0"/>
              <a:t>AP2:</a:t>
            </a:r>
          </a:p>
          <a:p>
            <a:r>
              <a:rPr lang="en-US" dirty="0"/>
              <a:t>Band 2</a:t>
            </a:r>
          </a:p>
        </p:txBody>
      </p:sp>
      <p:sp>
        <p:nvSpPr>
          <p:cNvPr id="14" name="Rectangle 13"/>
          <p:cNvSpPr/>
          <p:nvPr/>
        </p:nvSpPr>
        <p:spPr bwMode="auto">
          <a:xfrm>
            <a:off x="2580630" y="4485778"/>
            <a:ext cx="864741" cy="457936"/>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STA1</a:t>
            </a:r>
          </a:p>
        </p:txBody>
      </p:sp>
      <p:sp>
        <p:nvSpPr>
          <p:cNvPr id="21" name="Rectangle 20"/>
          <p:cNvSpPr/>
          <p:nvPr/>
        </p:nvSpPr>
        <p:spPr bwMode="auto">
          <a:xfrm>
            <a:off x="6732240" y="5203312"/>
            <a:ext cx="864741" cy="457936"/>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STA1</a:t>
            </a:r>
          </a:p>
        </p:txBody>
      </p:sp>
      <p:sp>
        <p:nvSpPr>
          <p:cNvPr id="22" name="Right Arrow 21"/>
          <p:cNvSpPr/>
          <p:nvPr/>
        </p:nvSpPr>
        <p:spPr bwMode="auto">
          <a:xfrm>
            <a:off x="3867919" y="4803624"/>
            <a:ext cx="1023293" cy="563120"/>
          </a:xfrm>
          <a:prstGeom prst="right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5" name="Rectangle 24"/>
          <p:cNvSpPr/>
          <p:nvPr/>
        </p:nvSpPr>
        <p:spPr bwMode="auto">
          <a:xfrm>
            <a:off x="5364088" y="4365104"/>
            <a:ext cx="1224136" cy="72008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AP1:</a:t>
            </a:r>
          </a:p>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Band 1</a:t>
            </a:r>
          </a:p>
        </p:txBody>
      </p:sp>
      <p:sp>
        <p:nvSpPr>
          <p:cNvPr id="26" name="Rectangle 25"/>
          <p:cNvSpPr/>
          <p:nvPr/>
        </p:nvSpPr>
        <p:spPr bwMode="auto">
          <a:xfrm>
            <a:off x="5364088" y="5085184"/>
            <a:ext cx="1224136" cy="72008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dirty="0"/>
              <a:t>AP2:</a:t>
            </a:r>
          </a:p>
          <a:p>
            <a:r>
              <a:rPr lang="en-US" dirty="0"/>
              <a:t>Band 2</a:t>
            </a:r>
          </a:p>
        </p:txBody>
      </p:sp>
    </p:spTree>
    <p:extLst>
      <p:ext uri="{BB962C8B-B14F-4D97-AF65-F5344CB8AC3E}">
        <p14:creationId xmlns:p14="http://schemas.microsoft.com/office/powerpoint/2010/main" val="39234672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Simulation Setup - Buffered Video Stream</a:t>
            </a:r>
          </a:p>
        </p:txBody>
      </p:sp>
      <p:sp>
        <p:nvSpPr>
          <p:cNvPr id="3" name="Content Placeholder 2"/>
          <p:cNvSpPr>
            <a:spLocks noGrp="1"/>
          </p:cNvSpPr>
          <p:nvPr>
            <p:ph idx="1"/>
          </p:nvPr>
        </p:nvSpPr>
        <p:spPr/>
        <p:txBody>
          <a:bodyPr/>
          <a:lstStyle/>
          <a:p>
            <a:r>
              <a:rPr lang="en-US" sz="2000" dirty="0"/>
              <a:t>Consider two bands:</a:t>
            </a:r>
          </a:p>
          <a:p>
            <a:pPr lvl="1"/>
            <a:r>
              <a:rPr lang="en-US" sz="1800" dirty="0"/>
              <a:t>Band 1: Rate R1 = 4*R2</a:t>
            </a:r>
          </a:p>
          <a:p>
            <a:pPr lvl="1"/>
            <a:r>
              <a:rPr lang="en-US" sz="1800" dirty="0"/>
              <a:t>Band 2: Rate R2</a:t>
            </a:r>
          </a:p>
          <a:p>
            <a:pPr lvl="1"/>
            <a:r>
              <a:rPr lang="en-US" sz="1800" dirty="0"/>
              <a:t>Note – Band 2 is like 2.4 GHz band with 20 MHz bandwidth, and Band 1 is like 5 GHz band with 80 MHz bandwidth</a:t>
            </a:r>
          </a:p>
          <a:p>
            <a:r>
              <a:rPr lang="en-US" sz="2000" dirty="0"/>
              <a:t>N STAs among two bands</a:t>
            </a:r>
          </a:p>
          <a:p>
            <a:r>
              <a:rPr lang="en-US" sz="2000" dirty="0"/>
              <a:t>Each STA has </a:t>
            </a:r>
            <a:r>
              <a:rPr lang="en-GB" sz="2000" dirty="0"/>
              <a:t>buffered video steaming </a:t>
            </a:r>
            <a:r>
              <a:rPr lang="en-US" sz="2000" dirty="0"/>
              <a:t>traffic model (one of BV1 to BV6 in [2]) with average 0.89 </a:t>
            </a:r>
            <a:r>
              <a:rPr lang="en-US" sz="2000" dirty="0" err="1"/>
              <a:t>MBps</a:t>
            </a:r>
            <a:r>
              <a:rPr lang="en-US" sz="2000" dirty="0"/>
              <a:t> across STAs</a:t>
            </a:r>
          </a:p>
          <a:p>
            <a:pPr lvl="1"/>
            <a:r>
              <a:rPr lang="en-US" sz="1800" dirty="0"/>
              <a:t>Packet size 1500 bytes</a:t>
            </a:r>
          </a:p>
          <a:p>
            <a:pPr lvl="1"/>
            <a:r>
              <a:rPr lang="en-US" sz="1800" dirty="0"/>
              <a:t>See [2] for details of </a:t>
            </a:r>
            <a:r>
              <a:rPr lang="en-GB" sz="1800" dirty="0"/>
              <a:t>buffered video steaming </a:t>
            </a:r>
            <a:r>
              <a:rPr lang="en-US" sz="1800" dirty="0"/>
              <a:t>traffic model </a:t>
            </a:r>
          </a:p>
          <a:p>
            <a:r>
              <a:rPr lang="en-US" sz="2000" dirty="0"/>
              <a:t>Set R2 = 10 </a:t>
            </a:r>
            <a:r>
              <a:rPr lang="en-US" sz="2000" dirty="0" err="1"/>
              <a:t>MBps</a:t>
            </a:r>
            <a:r>
              <a:rPr lang="en-US" sz="2000" dirty="0"/>
              <a:t>, N=30 </a:t>
            </a:r>
          </a:p>
          <a:p>
            <a:pPr lvl="1"/>
            <a:r>
              <a:rPr lang="en-US" sz="1600" dirty="0"/>
              <a:t>Around 53% load =(30*0.89 M)/(5*10 M)</a:t>
            </a:r>
          </a:p>
          <a:p>
            <a:pPr lvl="1"/>
            <a:r>
              <a:rPr lang="en-US" sz="1600" dirty="0"/>
              <a:t>Parameters can be adjusted to create different load situation</a:t>
            </a:r>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25</a:t>
            </a:fld>
            <a:endParaRPr lang="en-GB" altLang="en-US"/>
          </a:p>
        </p:txBody>
      </p:sp>
    </p:spTree>
    <p:extLst>
      <p:ext uri="{BB962C8B-B14F-4D97-AF65-F5344CB8AC3E}">
        <p14:creationId xmlns:p14="http://schemas.microsoft.com/office/powerpoint/2010/main" val="20193879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Load Balancing Problem</a:t>
            </a:r>
          </a:p>
        </p:txBody>
      </p:sp>
      <p:sp>
        <p:nvSpPr>
          <p:cNvPr id="3" name="Content Placeholder 2"/>
          <p:cNvSpPr>
            <a:spLocks noGrp="1"/>
          </p:cNvSpPr>
          <p:nvPr>
            <p:ph idx="1"/>
          </p:nvPr>
        </p:nvSpPr>
        <p:spPr/>
        <p:txBody>
          <a:bodyPr/>
          <a:lstStyle/>
          <a:p>
            <a:r>
              <a:rPr lang="en-US" sz="1800" dirty="0"/>
              <a:t>At a specific time, choose xi, </a:t>
            </a:r>
            <a:r>
              <a:rPr lang="en-US" sz="1800" dirty="0" err="1"/>
              <a:t>yi</a:t>
            </a:r>
            <a:r>
              <a:rPr lang="en-US" sz="1800" dirty="0"/>
              <a:t> that solve the following optimization problem</a:t>
            </a:r>
          </a:p>
          <a:p>
            <a:r>
              <a:rPr lang="en-US" sz="1800" dirty="0"/>
              <a:t>min |t1-t2|</a:t>
            </a:r>
          </a:p>
          <a:p>
            <a:pPr lvl="1"/>
            <a:r>
              <a:rPr lang="en-US" sz="1600" dirty="0"/>
              <a:t>t1 = (x1*S1+…+</a:t>
            </a:r>
            <a:r>
              <a:rPr lang="en-US" sz="1600" dirty="0" err="1"/>
              <a:t>xn</a:t>
            </a:r>
            <a:r>
              <a:rPr lang="en-US" sz="1600" dirty="0"/>
              <a:t>*Sn)/R1 </a:t>
            </a:r>
          </a:p>
          <a:p>
            <a:pPr lvl="1"/>
            <a:r>
              <a:rPr lang="en-US" sz="1600" dirty="0"/>
              <a:t>t2 = (y1*S1+…+</a:t>
            </a:r>
            <a:r>
              <a:rPr lang="en-US" sz="1600" dirty="0" err="1"/>
              <a:t>yn</a:t>
            </a:r>
            <a:r>
              <a:rPr lang="en-US" sz="1600" dirty="0"/>
              <a:t>*Sn)/R2 </a:t>
            </a:r>
          </a:p>
          <a:p>
            <a:pPr lvl="1"/>
            <a:r>
              <a:rPr lang="en-US" sz="1600" dirty="0" err="1"/>
              <a:t>xi+yi</a:t>
            </a:r>
            <a:r>
              <a:rPr lang="en-US" sz="1600" dirty="0"/>
              <a:t> = 1</a:t>
            </a:r>
          </a:p>
          <a:p>
            <a:pPr lvl="1"/>
            <a:r>
              <a:rPr lang="en-US" sz="1600" dirty="0"/>
              <a:t>xi is 0 or 1</a:t>
            </a:r>
          </a:p>
          <a:p>
            <a:pPr lvl="1"/>
            <a:r>
              <a:rPr lang="en-US" sz="1600" dirty="0" err="1"/>
              <a:t>yi</a:t>
            </a:r>
            <a:r>
              <a:rPr lang="en-US" sz="1600" dirty="0"/>
              <a:t> is 0 or 1</a:t>
            </a:r>
          </a:p>
          <a:p>
            <a:r>
              <a:rPr lang="en-US" sz="1800" dirty="0"/>
              <a:t>where</a:t>
            </a:r>
          </a:p>
          <a:p>
            <a:pPr lvl="1"/>
            <a:r>
              <a:rPr lang="en-US" sz="1600" dirty="0"/>
              <a:t>xi is a indicator variable for station i in Band 1</a:t>
            </a:r>
          </a:p>
          <a:p>
            <a:pPr lvl="1"/>
            <a:r>
              <a:rPr lang="en-US" sz="1600" dirty="0" err="1"/>
              <a:t>yi</a:t>
            </a:r>
            <a:r>
              <a:rPr lang="en-US" sz="1600" dirty="0"/>
              <a:t> is a indicator variable for station i in Band 2</a:t>
            </a:r>
          </a:p>
          <a:p>
            <a:pPr lvl="1"/>
            <a:r>
              <a:rPr lang="en-US" sz="1600" dirty="0"/>
              <a:t>Si is the sum of packet size (with unit of bytes) of STA i</a:t>
            </a:r>
          </a:p>
          <a:p>
            <a:pPr lvl="1"/>
            <a:r>
              <a:rPr lang="en-US" sz="1600" dirty="0"/>
              <a:t>R1 is the rate of Band 1 with unit of bytes per second </a:t>
            </a:r>
          </a:p>
          <a:p>
            <a:pPr lvl="1"/>
            <a:r>
              <a:rPr lang="en-US" sz="1600" dirty="0"/>
              <a:t>R2 is the rate of Band 2 with unit of bytes per second</a:t>
            </a:r>
          </a:p>
          <a:p>
            <a:r>
              <a:rPr lang="en-US" sz="1800" b="1" dirty="0">
                <a:ea typeface="+mn-ea"/>
                <a:cs typeface="+mn-cs"/>
              </a:rPr>
              <a:t>Balance frequency (BF) =k means solving the problem every k seconds</a:t>
            </a:r>
          </a:p>
          <a:p>
            <a:pPr lvl="1"/>
            <a:endParaRPr lang="en-US" dirty="0"/>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26</a:t>
            </a:fld>
            <a:endParaRPr lang="en-GB" altLang="en-US"/>
          </a:p>
        </p:txBody>
      </p:sp>
    </p:spTree>
    <p:extLst>
      <p:ext uri="{BB962C8B-B14F-4D97-AF65-F5344CB8AC3E}">
        <p14:creationId xmlns:p14="http://schemas.microsoft.com/office/powerpoint/2010/main" val="31506783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Scheduling Algorithm</a:t>
            </a:r>
          </a:p>
        </p:txBody>
      </p:sp>
      <p:sp>
        <p:nvSpPr>
          <p:cNvPr id="3" name="Content Placeholder 2"/>
          <p:cNvSpPr>
            <a:spLocks noGrp="1"/>
          </p:cNvSpPr>
          <p:nvPr>
            <p:ph idx="1"/>
          </p:nvPr>
        </p:nvSpPr>
        <p:spPr>
          <a:xfrm>
            <a:off x="685800" y="1988840"/>
            <a:ext cx="7772400" cy="4114800"/>
          </a:xfrm>
        </p:spPr>
        <p:txBody>
          <a:bodyPr/>
          <a:lstStyle/>
          <a:p>
            <a:r>
              <a:rPr lang="en-US" sz="1800" dirty="0"/>
              <a:t>Multi-band round robin:</a:t>
            </a:r>
          </a:p>
          <a:p>
            <a:pPr lvl="1"/>
            <a:r>
              <a:rPr lang="en-US" sz="1600" dirty="0"/>
              <a:t>Maintain a list of all STAs in all bands in order</a:t>
            </a:r>
          </a:p>
          <a:p>
            <a:pPr lvl="1"/>
            <a:r>
              <a:rPr lang="en-US" sz="1600" dirty="0"/>
              <a:t>Each STA has a FIFO queue for the arriving packets</a:t>
            </a:r>
          </a:p>
          <a:p>
            <a:pPr lvl="1"/>
            <a:r>
              <a:rPr lang="en-US" sz="1600" dirty="0"/>
              <a:t>For a band, serve each STA up to 4 </a:t>
            </a:r>
            <a:r>
              <a:rPr lang="en-US" sz="1600" dirty="0" err="1"/>
              <a:t>ms</a:t>
            </a:r>
            <a:r>
              <a:rPr lang="en-US" sz="1600" dirty="0"/>
              <a:t> in the band based on the order of the list</a:t>
            </a:r>
          </a:p>
          <a:p>
            <a:pPr lvl="1"/>
            <a:r>
              <a:rPr lang="en-US" sz="1600" dirty="0"/>
              <a:t>After a STA is served, put the STA to the end of the list</a:t>
            </a:r>
          </a:p>
          <a:p>
            <a:r>
              <a:rPr lang="en-US" sz="1800" dirty="0"/>
              <a:t>Example:</a:t>
            </a:r>
          </a:p>
          <a:p>
            <a:pPr lvl="1"/>
            <a:r>
              <a:rPr lang="en-US" sz="1600" dirty="0"/>
              <a:t>Assume a total list (1, 2, 3, 4, 5, 6)</a:t>
            </a:r>
          </a:p>
          <a:p>
            <a:pPr lvl="2"/>
            <a:r>
              <a:rPr lang="en-US" sz="1400" dirty="0"/>
              <a:t>If Band 1 has STA 1, 3, 5</a:t>
            </a:r>
          </a:p>
          <a:p>
            <a:pPr lvl="3"/>
            <a:r>
              <a:rPr lang="en-US" sz="1200" dirty="0"/>
              <a:t>Band 1 STAs service order: 1, 3, 5</a:t>
            </a:r>
          </a:p>
          <a:p>
            <a:pPr lvl="3"/>
            <a:r>
              <a:rPr lang="en-US" sz="1200" dirty="0"/>
              <a:t>Band 2 STAs service order: 2, 4, 6</a:t>
            </a:r>
          </a:p>
          <a:p>
            <a:pPr lvl="3"/>
            <a:r>
              <a:rPr lang="en-US" sz="1200" dirty="0"/>
              <a:t>After STA1 and STA2 are served, total list becomes (3, 4, 5, 6, 1, 2)</a:t>
            </a:r>
          </a:p>
          <a:p>
            <a:pPr lvl="1"/>
            <a:r>
              <a:rPr lang="en-US" sz="1600" dirty="0"/>
              <a:t>Assume that after load balancing algorithm, Band 1 has STA 1, 2, 3, 5 with total list (3, 4, 5, 6, 1, 2)</a:t>
            </a:r>
          </a:p>
          <a:p>
            <a:pPr lvl="3"/>
            <a:r>
              <a:rPr lang="en-US" sz="1200" dirty="0"/>
              <a:t>Band 1 STAs service order: 3, 5, 1, 2</a:t>
            </a:r>
          </a:p>
          <a:p>
            <a:pPr lvl="3"/>
            <a:r>
              <a:rPr lang="en-US" sz="1200" dirty="0"/>
              <a:t>Band 2 STAs service order: 4, 6</a:t>
            </a:r>
          </a:p>
          <a:p>
            <a:pPr lvl="3"/>
            <a:r>
              <a:rPr lang="en-US" sz="1200" dirty="0"/>
              <a:t>After STA1 and STA4 are served, total list becomes (5, 6, 1, 2, 3, 4)</a:t>
            </a:r>
          </a:p>
          <a:p>
            <a:pPr marL="857250" lvl="2" indent="0">
              <a:buNone/>
            </a:pPr>
            <a:endParaRPr lang="en-US" sz="1400" dirty="0"/>
          </a:p>
          <a:p>
            <a:pPr lvl="1"/>
            <a:endParaRPr lang="en-US" dirty="0"/>
          </a:p>
          <a:p>
            <a:pPr lvl="1"/>
            <a:endParaRPr lang="en-US" dirty="0"/>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27</a:t>
            </a:fld>
            <a:endParaRPr lang="en-GB" altLang="en-US"/>
          </a:p>
        </p:txBody>
      </p:sp>
    </p:spTree>
    <p:extLst>
      <p:ext uri="{BB962C8B-B14F-4D97-AF65-F5344CB8AC3E}">
        <p14:creationId xmlns:p14="http://schemas.microsoft.com/office/powerpoint/2010/main" val="4526098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Average Delay</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sz="2000" dirty="0"/>
                  <a:t>As the value of Balance frequency (BF) decreases, the average delay performance across STA decreases</a:t>
                </a:r>
              </a:p>
              <a:p>
                <a:r>
                  <a:rPr lang="en-US" sz="2200" dirty="0"/>
                  <a:t>The average delay is  </a:t>
                </a:r>
                <a14:m>
                  <m:oMath xmlns:m="http://schemas.openxmlformats.org/officeDocument/2006/math">
                    <m:f>
                      <m:fPr>
                        <m:ctrlPr>
                          <a:rPr lang="en-US" sz="1600" i="1" smtClean="0">
                            <a:latin typeface="Cambria Math" panose="02040503050406030204" pitchFamily="18" charset="0"/>
                          </a:rPr>
                        </m:ctrlPr>
                      </m:fPr>
                      <m:num>
                        <m:nary>
                          <m:naryPr>
                            <m:chr m:val="∑"/>
                            <m:ctrlPr>
                              <a:rPr lang="pt-BR" sz="1600" i="1" smtClean="0">
                                <a:latin typeface="Cambria Math" panose="02040503050406030204" pitchFamily="18" charset="0"/>
                              </a:rPr>
                            </m:ctrlPr>
                          </m:naryPr>
                          <m:sub>
                            <m:r>
                              <m:rPr>
                                <m:brk m:alnAt="23"/>
                              </m:rPr>
                              <a:rPr lang="en-US" sz="1600" b="0" i="1" smtClean="0">
                                <a:latin typeface="Cambria Math" panose="02040503050406030204" pitchFamily="18" charset="0"/>
                              </a:rPr>
                              <m:t>𝑠</m:t>
                            </m:r>
                            <m:r>
                              <a:rPr lang="en-US" sz="1600" b="0" i="1" smtClean="0">
                                <a:latin typeface="Cambria Math" panose="02040503050406030204" pitchFamily="18" charset="0"/>
                              </a:rPr>
                              <m:t>𝑒𝑟𝑣𝑒𝑑</m:t>
                            </m:r>
                            <m:r>
                              <a:rPr lang="en-US" sz="1600" b="0" i="1" smtClean="0">
                                <a:latin typeface="Cambria Math" panose="02040503050406030204" pitchFamily="18" charset="0"/>
                              </a:rPr>
                              <m:t>_</m:t>
                            </m:r>
                            <m:r>
                              <a:rPr lang="en-US" sz="1600" b="0" i="1" smtClean="0">
                                <a:latin typeface="Cambria Math" panose="02040503050406030204" pitchFamily="18" charset="0"/>
                              </a:rPr>
                              <m:t>𝑝𝑎𝑐𝑘𝑒𝑡</m:t>
                            </m:r>
                            <m:r>
                              <a:rPr lang="en-US" sz="1600" b="0" i="1" smtClean="0">
                                <a:latin typeface="Cambria Math" panose="02040503050406030204" pitchFamily="18" charset="0"/>
                              </a:rPr>
                              <m:t>_</m:t>
                            </m:r>
                            <m:r>
                              <a:rPr lang="en-US" sz="1600" b="0" i="1" smtClean="0">
                                <a:latin typeface="Cambria Math" panose="02040503050406030204" pitchFamily="18" charset="0"/>
                              </a:rPr>
                              <m:t>𝑖</m:t>
                            </m:r>
                            <m:r>
                              <a:rPr lang="en-US" sz="1600" b="0" i="1" smtClean="0">
                                <a:latin typeface="Cambria Math" panose="02040503050406030204" pitchFamily="18" charset="0"/>
                              </a:rPr>
                              <m:t> </m:t>
                            </m:r>
                          </m:sub>
                          <m:sup>
                            <m:r>
                              <a:rPr lang="en-US" sz="1600" i="1">
                                <a:latin typeface="Cambria Math" panose="02040503050406030204" pitchFamily="18" charset="0"/>
                              </a:rPr>
                              <m:t>𝑁𝑢𝑚𝑏𝑒𝑟</m:t>
                            </m:r>
                            <m:r>
                              <a:rPr lang="en-US" sz="1600" b="1" i="1" smtClean="0">
                                <a:latin typeface="Cambria Math" panose="02040503050406030204" pitchFamily="18" charset="0"/>
                              </a:rPr>
                              <m:t>_</m:t>
                            </m:r>
                            <m:r>
                              <a:rPr lang="en-US" sz="1600" i="1">
                                <a:latin typeface="Cambria Math" panose="02040503050406030204" pitchFamily="18" charset="0"/>
                              </a:rPr>
                              <m:t>𝑜𝑓</m:t>
                            </m:r>
                            <m:r>
                              <a:rPr lang="en-US" sz="1600" b="1" i="1" smtClean="0">
                                <a:latin typeface="Cambria Math" panose="02040503050406030204" pitchFamily="18" charset="0"/>
                              </a:rPr>
                              <m:t>_</m:t>
                            </m:r>
                            <m:r>
                              <a:rPr lang="en-US" sz="1600" b="1" i="1" smtClean="0">
                                <a:latin typeface="Cambria Math" panose="02040503050406030204" pitchFamily="18" charset="0"/>
                              </a:rPr>
                              <m:t>𝒔</m:t>
                            </m:r>
                            <m:r>
                              <a:rPr lang="en-US" sz="1600" i="1">
                                <a:latin typeface="Cambria Math" panose="02040503050406030204" pitchFamily="18" charset="0"/>
                              </a:rPr>
                              <m:t>𝑒𝑟𝑣𝑒𝑑</m:t>
                            </m:r>
                            <m:r>
                              <a:rPr lang="en-US" sz="1600" b="1" i="1" smtClean="0">
                                <a:latin typeface="Cambria Math" panose="02040503050406030204" pitchFamily="18" charset="0"/>
                              </a:rPr>
                              <m:t>_</m:t>
                            </m:r>
                            <m:r>
                              <a:rPr lang="en-US" sz="1600" b="1" i="1" smtClean="0">
                                <a:latin typeface="Cambria Math" panose="02040503050406030204" pitchFamily="18" charset="0"/>
                              </a:rPr>
                              <m:t>𝒑𝒂𝒄𝒌𝒆𝒕</m:t>
                            </m:r>
                            <m:r>
                              <a:rPr lang="en-US" sz="1600" i="1">
                                <a:latin typeface="Cambria Math" panose="02040503050406030204" pitchFamily="18" charset="0"/>
                              </a:rPr>
                              <m:t>𝑠</m:t>
                            </m:r>
                            <m:r>
                              <a:rPr lang="en-US" sz="1600" b="1" i="1" smtClean="0">
                                <a:latin typeface="Cambria Math" panose="02040503050406030204" pitchFamily="18" charset="0"/>
                              </a:rPr>
                              <m:t>_</m:t>
                            </m:r>
                            <m:r>
                              <a:rPr lang="en-US" sz="1600" b="1" i="1" smtClean="0">
                                <a:latin typeface="Cambria Math" panose="02040503050406030204" pitchFamily="18" charset="0"/>
                              </a:rPr>
                              <m:t>𝒂𝒄𝒓𝒐𝒔𝒔</m:t>
                            </m:r>
                            <m:r>
                              <a:rPr lang="en-US" sz="1600" b="1" i="1" smtClean="0">
                                <a:latin typeface="Cambria Math" panose="02040503050406030204" pitchFamily="18" charset="0"/>
                              </a:rPr>
                              <m:t>_</m:t>
                            </m:r>
                            <m:r>
                              <a:rPr lang="en-US" sz="1600" b="1" i="1" smtClean="0">
                                <a:latin typeface="Cambria Math" panose="02040503050406030204" pitchFamily="18" charset="0"/>
                              </a:rPr>
                              <m:t>𝑺𝑻𝑨𝒔</m:t>
                            </m:r>
                          </m:sup>
                          <m:e>
                            <m:r>
                              <a:rPr lang="en-US" sz="1600" b="0" i="1" smtClean="0">
                                <a:latin typeface="Cambria Math" panose="02040503050406030204" pitchFamily="18" charset="0"/>
                              </a:rPr>
                              <m:t>(</m:t>
                            </m:r>
                            <m:r>
                              <a:rPr lang="en-US" sz="1600" b="0" i="1" smtClean="0">
                                <a:latin typeface="Cambria Math" panose="02040503050406030204" pitchFamily="18" charset="0"/>
                              </a:rPr>
                              <m:t>𝐹𝑖𝑛𝑖𝑠h</m:t>
                            </m:r>
                            <m:r>
                              <a:rPr lang="en-US" sz="1600" b="0" i="1" smtClean="0">
                                <a:latin typeface="Cambria Math" panose="02040503050406030204" pitchFamily="18" charset="0"/>
                              </a:rPr>
                              <m:t>_</m:t>
                            </m:r>
                            <m:r>
                              <a:rPr lang="en-US" sz="1600" b="0" i="1" smtClean="0">
                                <a:latin typeface="Cambria Math" panose="02040503050406030204" pitchFamily="18" charset="0"/>
                              </a:rPr>
                              <m:t>𝑡𝑖𝑚𝑒</m:t>
                            </m:r>
                            <m:r>
                              <a:rPr lang="en-US" sz="1600" b="0" i="1" smtClean="0">
                                <a:latin typeface="Cambria Math" panose="02040503050406030204" pitchFamily="18" charset="0"/>
                              </a:rPr>
                              <m:t>_</m:t>
                            </m:r>
                            <m:r>
                              <a:rPr lang="en-US" sz="1600" b="0" i="1" smtClean="0">
                                <a:latin typeface="Cambria Math" panose="02040503050406030204" pitchFamily="18" charset="0"/>
                              </a:rPr>
                              <m:t>𝑜𝑓</m:t>
                            </m:r>
                            <m:r>
                              <a:rPr lang="en-US" sz="1600" b="0" i="1" smtClean="0">
                                <a:latin typeface="Cambria Math" panose="02040503050406030204" pitchFamily="18" charset="0"/>
                              </a:rPr>
                              <m:t>_</m:t>
                            </m:r>
                            <m:r>
                              <a:rPr lang="en-US" sz="1600" b="0" i="1" smtClean="0">
                                <a:latin typeface="Cambria Math" panose="02040503050406030204" pitchFamily="18" charset="0"/>
                              </a:rPr>
                              <m:t>𝑠𝑒𝑟𝑣𝑒𝑑</m:t>
                            </m:r>
                            <m:r>
                              <a:rPr lang="en-US" sz="1600" b="0" i="1" smtClean="0">
                                <a:latin typeface="Cambria Math" panose="02040503050406030204" pitchFamily="18" charset="0"/>
                              </a:rPr>
                              <m:t>_</m:t>
                            </m:r>
                            <m:r>
                              <a:rPr lang="en-US" sz="1600" b="0" i="1" smtClean="0">
                                <a:latin typeface="Cambria Math" panose="02040503050406030204" pitchFamily="18" charset="0"/>
                              </a:rPr>
                              <m:t>𝑝𝑎𝑐𝑘𝑒𝑡</m:t>
                            </m:r>
                            <m:r>
                              <a:rPr lang="en-US" sz="1600" b="0" i="1" smtClean="0">
                                <a:latin typeface="Cambria Math" panose="02040503050406030204" pitchFamily="18" charset="0"/>
                              </a:rPr>
                              <m:t>_</m:t>
                            </m:r>
                            <m:r>
                              <a:rPr lang="en-US" sz="1600" b="0" i="1" smtClean="0">
                                <a:latin typeface="Cambria Math" panose="02040503050406030204" pitchFamily="18" charset="0"/>
                              </a:rPr>
                              <m:t>𝑖</m:t>
                            </m:r>
                            <m:r>
                              <a:rPr lang="en-US" sz="1600" b="0" i="1" smtClean="0">
                                <a:latin typeface="Cambria Math" panose="02040503050406030204" pitchFamily="18" charset="0"/>
                              </a:rPr>
                              <m:t> −</m:t>
                            </m:r>
                            <m:r>
                              <a:rPr lang="en-US" sz="1600" b="0" i="1" smtClean="0">
                                <a:latin typeface="Cambria Math" panose="02040503050406030204" pitchFamily="18" charset="0"/>
                              </a:rPr>
                              <m:t>𝐴𝑟𝑟𝑖𝑣𝑎𝑙</m:t>
                            </m:r>
                            <m:r>
                              <a:rPr lang="en-US" sz="1600" b="0" i="1" smtClean="0">
                                <a:latin typeface="Cambria Math" panose="02040503050406030204" pitchFamily="18" charset="0"/>
                              </a:rPr>
                              <m:t>_</m:t>
                            </m:r>
                            <m:r>
                              <a:rPr lang="en-US" sz="1600" b="0" i="1" smtClean="0">
                                <a:latin typeface="Cambria Math" panose="02040503050406030204" pitchFamily="18" charset="0"/>
                              </a:rPr>
                              <m:t>𝑡𝑖𝑚𝑒</m:t>
                            </m:r>
                            <m:r>
                              <a:rPr lang="en-US" sz="1600" b="0" i="1" smtClean="0">
                                <a:latin typeface="Cambria Math" panose="02040503050406030204" pitchFamily="18" charset="0"/>
                              </a:rPr>
                              <m:t>_</m:t>
                            </m:r>
                            <m:r>
                              <a:rPr lang="en-US" sz="1600" b="0" i="1" smtClean="0">
                                <a:latin typeface="Cambria Math" panose="02040503050406030204" pitchFamily="18" charset="0"/>
                              </a:rPr>
                              <m:t>𝑜𝑓</m:t>
                            </m:r>
                            <m:r>
                              <a:rPr lang="en-US" sz="1600" b="0" i="1" smtClean="0">
                                <a:latin typeface="Cambria Math" panose="02040503050406030204" pitchFamily="18" charset="0"/>
                              </a:rPr>
                              <m:t>_</m:t>
                            </m:r>
                            <m:r>
                              <a:rPr lang="en-US" sz="1600" b="0" i="1" smtClean="0">
                                <a:latin typeface="Cambria Math" panose="02040503050406030204" pitchFamily="18" charset="0"/>
                              </a:rPr>
                              <m:t>𝑠𝑒𝑟𝑣𝑒𝑑</m:t>
                            </m:r>
                            <m:r>
                              <a:rPr lang="en-US" sz="1600" b="0" i="1" smtClean="0">
                                <a:latin typeface="Cambria Math" panose="02040503050406030204" pitchFamily="18" charset="0"/>
                              </a:rPr>
                              <m:t>_</m:t>
                            </m:r>
                            <m:r>
                              <a:rPr lang="en-US" sz="1600" b="0" i="1" smtClean="0">
                                <a:latin typeface="Cambria Math" panose="02040503050406030204" pitchFamily="18" charset="0"/>
                              </a:rPr>
                              <m:t>𝑝𝑎𝑐𝑘𝑒𝑡</m:t>
                            </m:r>
                            <m:r>
                              <a:rPr lang="en-US" sz="1600" b="0" i="1" smtClean="0">
                                <a:latin typeface="Cambria Math" panose="02040503050406030204" pitchFamily="18" charset="0"/>
                              </a:rPr>
                              <m:t>_</m:t>
                            </m:r>
                            <m:r>
                              <a:rPr lang="en-US" sz="1600" b="0" i="1" smtClean="0">
                                <a:latin typeface="Cambria Math" panose="02040503050406030204" pitchFamily="18" charset="0"/>
                              </a:rPr>
                              <m:t>𝑖</m:t>
                            </m:r>
                            <m:r>
                              <a:rPr lang="en-US" sz="1600" b="0" i="1" smtClean="0">
                                <a:latin typeface="Cambria Math" panose="02040503050406030204" pitchFamily="18" charset="0"/>
                              </a:rPr>
                              <m:t>)</m:t>
                            </m:r>
                          </m:e>
                        </m:nary>
                      </m:num>
                      <m:den>
                        <m:r>
                          <a:rPr lang="en-US" sz="1600" b="0" i="1" smtClean="0">
                            <a:latin typeface="Cambria Math" panose="02040503050406030204" pitchFamily="18" charset="0"/>
                          </a:rPr>
                          <m:t>𝑁𝑢𝑚𝑏𝑒𝑟</m:t>
                        </m:r>
                        <m:r>
                          <a:rPr lang="en-US" sz="1600" b="0" i="1" smtClean="0">
                            <a:latin typeface="Cambria Math" panose="02040503050406030204" pitchFamily="18" charset="0"/>
                          </a:rPr>
                          <m:t>_</m:t>
                        </m:r>
                        <m:r>
                          <a:rPr lang="en-US" sz="1600" b="0" i="1" smtClean="0">
                            <a:latin typeface="Cambria Math" panose="02040503050406030204" pitchFamily="18" charset="0"/>
                          </a:rPr>
                          <m:t>𝑜𝑓</m:t>
                        </m:r>
                        <m:r>
                          <a:rPr lang="en-US" sz="1600" b="0" i="1" smtClean="0">
                            <a:latin typeface="Cambria Math" panose="02040503050406030204" pitchFamily="18" charset="0"/>
                          </a:rPr>
                          <m:t>_</m:t>
                        </m:r>
                        <m:r>
                          <a:rPr lang="en-US" sz="1600" b="0" i="1" smtClean="0">
                            <a:latin typeface="Cambria Math" panose="02040503050406030204" pitchFamily="18" charset="0"/>
                          </a:rPr>
                          <m:t>𝑠𝑒𝑟𝑣𝑒𝑑</m:t>
                        </m:r>
                        <m:r>
                          <a:rPr lang="en-US" sz="1600" b="0" i="1" smtClean="0">
                            <a:latin typeface="Cambria Math" panose="02040503050406030204" pitchFamily="18" charset="0"/>
                          </a:rPr>
                          <m:t>_</m:t>
                        </m:r>
                        <m:r>
                          <a:rPr lang="en-US" sz="1600" b="0" i="1" smtClean="0">
                            <a:latin typeface="Cambria Math" panose="02040503050406030204" pitchFamily="18" charset="0"/>
                          </a:rPr>
                          <m:t>𝑝𝑎𝑐𝑘𝑒𝑡𝑠</m:t>
                        </m:r>
                        <m:r>
                          <a:rPr lang="en-US" sz="1600" b="0" i="1" smtClean="0">
                            <a:latin typeface="Cambria Math" panose="02040503050406030204" pitchFamily="18" charset="0"/>
                          </a:rPr>
                          <m:t>_</m:t>
                        </m:r>
                        <m:r>
                          <a:rPr lang="en-US" sz="1600" b="0" i="1" smtClean="0">
                            <a:latin typeface="Cambria Math" panose="02040503050406030204" pitchFamily="18" charset="0"/>
                          </a:rPr>
                          <m:t>𝑎𝑐𝑟𝑜𝑠𝑠</m:t>
                        </m:r>
                        <m:r>
                          <a:rPr lang="en-US" sz="1600" b="0" i="1" smtClean="0">
                            <a:latin typeface="Cambria Math" panose="02040503050406030204" pitchFamily="18" charset="0"/>
                          </a:rPr>
                          <m:t>_</m:t>
                        </m:r>
                        <m:r>
                          <a:rPr lang="en-US" sz="1600" b="0" i="1" smtClean="0">
                            <a:latin typeface="Cambria Math" panose="02040503050406030204" pitchFamily="18" charset="0"/>
                          </a:rPr>
                          <m:t>𝑆𝑇𝐴𝑠</m:t>
                        </m:r>
                      </m:den>
                    </m:f>
                  </m:oMath>
                </a14:m>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863" t="-741" r="-2902"/>
                </a:stretch>
              </a:blipFill>
            </p:spPr>
            <p:txBody>
              <a:bodyPr/>
              <a:lstStyle/>
              <a:p>
                <a:r>
                  <a:rPr lang="en-US">
                    <a:noFill/>
                  </a:rPr>
                  <a:t> </a:t>
                </a:r>
              </a:p>
            </p:txBody>
          </p:sp>
        </mc:Fallback>
      </mc:AlternateContent>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28</a:t>
            </a:fld>
            <a:endParaRPr lang="en-GB" altLang="en-US"/>
          </a:p>
        </p:txBody>
      </p:sp>
      <p:pic>
        <p:nvPicPr>
          <p:cNvPr id="7" name="Picture 6"/>
          <p:cNvPicPr>
            <a:picLocks noChangeAspect="1"/>
          </p:cNvPicPr>
          <p:nvPr/>
        </p:nvPicPr>
        <p:blipFill>
          <a:blip r:embed="rId3"/>
          <a:stretch>
            <a:fillRect/>
          </a:stretch>
        </p:blipFill>
        <p:spPr>
          <a:xfrm>
            <a:off x="2808898" y="3699780"/>
            <a:ext cx="3523029" cy="2640696"/>
          </a:xfrm>
          <a:prstGeom prst="rect">
            <a:avLst/>
          </a:prstGeom>
        </p:spPr>
      </p:pic>
    </p:spTree>
    <p:extLst>
      <p:ext uri="{BB962C8B-B14F-4D97-AF65-F5344CB8AC3E}">
        <p14:creationId xmlns:p14="http://schemas.microsoft.com/office/powerpoint/2010/main" val="5803716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Results for Buffered Video Stream Setup</a:t>
            </a:r>
          </a:p>
        </p:txBody>
      </p:sp>
      <p:sp>
        <p:nvSpPr>
          <p:cNvPr id="3" name="Content Placeholder 2"/>
          <p:cNvSpPr>
            <a:spLocks noGrp="1"/>
          </p:cNvSpPr>
          <p:nvPr>
            <p:ph idx="1"/>
          </p:nvPr>
        </p:nvSpPr>
        <p:spPr/>
        <p:txBody>
          <a:bodyPr/>
          <a:lstStyle/>
          <a:p>
            <a:r>
              <a:rPr lang="en-US" dirty="0"/>
              <a:t>For low delay performance (ex BF=4, average delay is less than 1s), it is required to have around 5 STA switches every second (on average) as shown below</a:t>
            </a:r>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29</a:t>
            </a:fld>
            <a:endParaRPr lang="en-GB" altLang="en-US"/>
          </a:p>
        </p:txBody>
      </p:sp>
      <p:pic>
        <p:nvPicPr>
          <p:cNvPr id="8" name="Picture 7"/>
          <p:cNvPicPr>
            <a:picLocks noChangeAspect="1"/>
          </p:cNvPicPr>
          <p:nvPr/>
        </p:nvPicPr>
        <p:blipFill>
          <a:blip r:embed="rId3"/>
          <a:stretch>
            <a:fillRect/>
          </a:stretch>
        </p:blipFill>
        <p:spPr>
          <a:xfrm>
            <a:off x="4716016" y="3429000"/>
            <a:ext cx="3870387" cy="2911476"/>
          </a:xfrm>
          <a:prstGeom prst="rect">
            <a:avLst/>
          </a:prstGeom>
        </p:spPr>
      </p:pic>
      <p:pic>
        <p:nvPicPr>
          <p:cNvPr id="10" name="Picture 9"/>
          <p:cNvPicPr>
            <a:picLocks noChangeAspect="1"/>
          </p:cNvPicPr>
          <p:nvPr/>
        </p:nvPicPr>
        <p:blipFill>
          <a:blip r:embed="rId4"/>
          <a:stretch>
            <a:fillRect/>
          </a:stretch>
        </p:blipFill>
        <p:spPr>
          <a:xfrm>
            <a:off x="554423" y="3429000"/>
            <a:ext cx="3884284" cy="2911476"/>
          </a:xfrm>
          <a:prstGeom prst="rect">
            <a:avLst/>
          </a:prstGeom>
        </p:spPr>
      </p:pic>
    </p:spTree>
    <p:extLst>
      <p:ext uri="{BB962C8B-B14F-4D97-AF65-F5344CB8AC3E}">
        <p14:creationId xmlns:p14="http://schemas.microsoft.com/office/powerpoint/2010/main" val="17032771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Motivation</a:t>
            </a:r>
          </a:p>
        </p:txBody>
      </p:sp>
      <p:sp>
        <p:nvSpPr>
          <p:cNvPr id="3" name="Content Placeholder 2"/>
          <p:cNvSpPr>
            <a:spLocks noGrp="1"/>
          </p:cNvSpPr>
          <p:nvPr>
            <p:ph idx="1"/>
          </p:nvPr>
        </p:nvSpPr>
        <p:spPr/>
        <p:txBody>
          <a:bodyPr/>
          <a:lstStyle/>
          <a:p>
            <a:r>
              <a:rPr lang="en-US" sz="2000" dirty="0"/>
              <a:t>Except aggregation, there are existing mechanisms to achieve multi-band operation (like STA switch or TID switch or OCT), but there may still be significant MAC overhead related to the operation </a:t>
            </a:r>
          </a:p>
          <a:p>
            <a:pPr lvl="1"/>
            <a:r>
              <a:rPr lang="en-US" sz="1800" dirty="0"/>
              <a:t>Ex. for nontransparent FST, the need to </a:t>
            </a:r>
            <a:r>
              <a:rPr lang="en-US" sz="1800" dirty="0" err="1"/>
              <a:t>reassociate</a:t>
            </a:r>
            <a:r>
              <a:rPr lang="en-US" sz="1800" dirty="0"/>
              <a:t> or the need to renegotiate for different operation (ex. TWT, key, BA, </a:t>
            </a:r>
            <a:r>
              <a:rPr lang="en-US" sz="1800" dirty="0" err="1"/>
              <a:t>etc</a:t>
            </a:r>
            <a:r>
              <a:rPr lang="en-US" sz="1800" dirty="0"/>
              <a:t>)</a:t>
            </a:r>
          </a:p>
          <a:p>
            <a:r>
              <a:rPr lang="en-GB" altLang="en-US" sz="2000" dirty="0"/>
              <a:t>We think extremely efficient </a:t>
            </a:r>
            <a:r>
              <a:rPr lang="en-US" sz="2000" dirty="0"/>
              <a:t>multi-band operation, which minimizes the MAC overhead for renegotiation, should be one of the focus topics</a:t>
            </a:r>
          </a:p>
          <a:p>
            <a:r>
              <a:rPr lang="en-US" sz="2000" dirty="0"/>
              <a:t>Avoiding renegotiation is also a natural direction for us to enable aggregation</a:t>
            </a:r>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a:xfrm>
            <a:off x="4360987" y="6567746"/>
            <a:ext cx="530225" cy="182562"/>
          </a:xfrm>
        </p:spPr>
        <p:txBody>
          <a:bodyPr/>
          <a:lstStyle/>
          <a:p>
            <a:pPr>
              <a:defRPr/>
            </a:pPr>
            <a:r>
              <a:rPr lang="en-GB" altLang="en-US" dirty="0"/>
              <a:t>Slide </a:t>
            </a:r>
            <a:fld id="{6D24465E-2B0A-4D96-BA39-EC98956D452B}" type="slidenum">
              <a:rPr lang="en-GB" altLang="en-US" smtClean="0"/>
              <a:pPr>
                <a:defRPr/>
              </a:pPr>
              <a:t>3</a:t>
            </a:fld>
            <a:endParaRPr lang="en-GB" altLang="en-US" dirty="0"/>
          </a:p>
        </p:txBody>
      </p:sp>
    </p:spTree>
    <p:extLst>
      <p:ext uri="{BB962C8B-B14F-4D97-AF65-F5344CB8AC3E}">
        <p14:creationId xmlns:p14="http://schemas.microsoft.com/office/powerpoint/2010/main" val="40728243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Simulation Setup - File Transfer</a:t>
            </a:r>
          </a:p>
        </p:txBody>
      </p:sp>
      <p:sp>
        <p:nvSpPr>
          <p:cNvPr id="3" name="Content Placeholder 2"/>
          <p:cNvSpPr>
            <a:spLocks noGrp="1"/>
          </p:cNvSpPr>
          <p:nvPr>
            <p:ph idx="1"/>
          </p:nvPr>
        </p:nvSpPr>
        <p:spPr/>
        <p:txBody>
          <a:bodyPr/>
          <a:lstStyle/>
          <a:p>
            <a:r>
              <a:rPr lang="en-US" sz="1600" dirty="0"/>
              <a:t>We try the file transfer traffic model in [2] and get similar conclusion</a:t>
            </a:r>
          </a:p>
          <a:p>
            <a:r>
              <a:rPr lang="en-US" sz="1600" dirty="0"/>
              <a:t>Consider two bands:</a:t>
            </a:r>
          </a:p>
          <a:p>
            <a:pPr lvl="1"/>
            <a:r>
              <a:rPr lang="en-US" sz="1400" dirty="0"/>
              <a:t>Band 1: Rate R1 = 4*R2</a:t>
            </a:r>
          </a:p>
          <a:p>
            <a:pPr lvl="1"/>
            <a:r>
              <a:rPr lang="en-US" sz="1400" dirty="0"/>
              <a:t>Band 2: Rate R2</a:t>
            </a:r>
          </a:p>
          <a:p>
            <a:pPr lvl="1"/>
            <a:r>
              <a:rPr lang="en-US" sz="1400" dirty="0"/>
              <a:t>Note – Band 2 is like 2.4 GHz with 20 MHz, and Band 1 is like 5 GHz with 80 MHz</a:t>
            </a:r>
          </a:p>
          <a:p>
            <a:r>
              <a:rPr lang="en-US" sz="1600" dirty="0"/>
              <a:t>N STAs among two bands</a:t>
            </a:r>
          </a:p>
          <a:p>
            <a:r>
              <a:rPr lang="en-US" sz="1600" dirty="0"/>
              <a:t>Each STA has file size with distribution equal to truncated lognormal [2] with</a:t>
            </a:r>
          </a:p>
          <a:p>
            <a:pPr lvl="1"/>
            <a:r>
              <a:rPr lang="en-US" sz="1400" dirty="0"/>
              <a:t>Mean = 2 Mbytes </a:t>
            </a:r>
          </a:p>
          <a:p>
            <a:pPr lvl="1"/>
            <a:r>
              <a:rPr lang="en-US" sz="1400" dirty="0"/>
              <a:t>SD = 0.722 Mbytes</a:t>
            </a:r>
          </a:p>
          <a:p>
            <a:pPr lvl="1"/>
            <a:r>
              <a:rPr lang="en-US" sz="1400" dirty="0"/>
              <a:t>Max = 5 Mbytes</a:t>
            </a:r>
          </a:p>
          <a:p>
            <a:pPr lvl="1"/>
            <a:r>
              <a:rPr lang="en-US" sz="1400" dirty="0" err="1"/>
              <a:t>Interarrival</a:t>
            </a:r>
            <a:r>
              <a:rPr lang="en-US" sz="1400" dirty="0"/>
              <a:t> time: exponential distribution with mean T</a:t>
            </a:r>
          </a:p>
          <a:p>
            <a:r>
              <a:rPr lang="en-US" sz="1600" dirty="0"/>
              <a:t>Each file is breaking into MPDUs with size 1500 bytes</a:t>
            </a:r>
          </a:p>
          <a:p>
            <a:r>
              <a:rPr lang="en-US" sz="1600" dirty="0"/>
              <a:t>Set R2 = 1.625 </a:t>
            </a:r>
            <a:r>
              <a:rPr lang="en-US" sz="1600" dirty="0" err="1"/>
              <a:t>MBps</a:t>
            </a:r>
            <a:r>
              <a:rPr lang="en-US" sz="1600" dirty="0"/>
              <a:t>, N=30, T= integer chosen between 8 and 28 seconds with average 18 across STAs</a:t>
            </a:r>
          </a:p>
          <a:p>
            <a:pPr lvl="1"/>
            <a:r>
              <a:rPr lang="en-US" sz="1200" dirty="0"/>
              <a:t>Around 41% load =(30*2 M/18)/(5*1.625 M)</a:t>
            </a:r>
          </a:p>
          <a:p>
            <a:pPr lvl="1"/>
            <a:r>
              <a:rPr lang="en-US" sz="1200" dirty="0"/>
              <a:t>Parameters can be adjusted to create different load situation</a:t>
            </a:r>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30</a:t>
            </a:fld>
            <a:endParaRPr lang="en-GB" altLang="en-US"/>
          </a:p>
        </p:txBody>
      </p:sp>
      <p:cxnSp>
        <p:nvCxnSpPr>
          <p:cNvPr id="7" name="Straight Connector 6"/>
          <p:cNvCxnSpPr/>
          <p:nvPr/>
        </p:nvCxnSpPr>
        <p:spPr bwMode="auto">
          <a:xfrm>
            <a:off x="5148064" y="4592161"/>
            <a:ext cx="3528392"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8" name="Rectangle 7"/>
          <p:cNvSpPr/>
          <p:nvPr/>
        </p:nvSpPr>
        <p:spPr bwMode="auto">
          <a:xfrm>
            <a:off x="5436096" y="4304129"/>
            <a:ext cx="864096" cy="28803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Packet</a:t>
            </a:r>
          </a:p>
        </p:txBody>
      </p:sp>
      <p:sp>
        <p:nvSpPr>
          <p:cNvPr id="9" name="Rectangle 8"/>
          <p:cNvSpPr/>
          <p:nvPr/>
        </p:nvSpPr>
        <p:spPr bwMode="auto">
          <a:xfrm>
            <a:off x="7599378" y="4304129"/>
            <a:ext cx="864096" cy="28803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Packet</a:t>
            </a:r>
          </a:p>
        </p:txBody>
      </p:sp>
      <p:cxnSp>
        <p:nvCxnSpPr>
          <p:cNvPr id="11" name="Straight Arrow Connector 10"/>
          <p:cNvCxnSpPr/>
          <p:nvPr/>
        </p:nvCxnSpPr>
        <p:spPr bwMode="auto">
          <a:xfrm>
            <a:off x="5436096" y="4736177"/>
            <a:ext cx="2160240"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12" name="Straight Arrow Connector 11"/>
          <p:cNvCxnSpPr/>
          <p:nvPr/>
        </p:nvCxnSpPr>
        <p:spPr bwMode="auto">
          <a:xfrm>
            <a:off x="5436096" y="4160113"/>
            <a:ext cx="864096"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14" name="TextBox 13"/>
          <p:cNvSpPr txBox="1"/>
          <p:nvPr/>
        </p:nvSpPr>
        <p:spPr>
          <a:xfrm>
            <a:off x="6372200" y="4736177"/>
            <a:ext cx="432048" cy="276999"/>
          </a:xfrm>
          <a:prstGeom prst="rect">
            <a:avLst/>
          </a:prstGeom>
          <a:noFill/>
        </p:spPr>
        <p:txBody>
          <a:bodyPr wrap="square" rtlCol="0">
            <a:spAutoFit/>
          </a:bodyPr>
          <a:lstStyle/>
          <a:p>
            <a:r>
              <a:rPr lang="en-US" dirty="0"/>
              <a:t>T</a:t>
            </a:r>
          </a:p>
        </p:txBody>
      </p:sp>
      <p:sp>
        <p:nvSpPr>
          <p:cNvPr id="15" name="TextBox 14"/>
          <p:cNvSpPr txBox="1"/>
          <p:nvPr/>
        </p:nvSpPr>
        <p:spPr>
          <a:xfrm>
            <a:off x="5652120" y="3871018"/>
            <a:ext cx="504056" cy="276999"/>
          </a:xfrm>
          <a:prstGeom prst="rect">
            <a:avLst/>
          </a:prstGeom>
          <a:noFill/>
        </p:spPr>
        <p:txBody>
          <a:bodyPr wrap="square" rtlCol="0">
            <a:spAutoFit/>
          </a:bodyPr>
          <a:lstStyle/>
          <a:p>
            <a:r>
              <a:rPr lang="en-US" dirty="0"/>
              <a:t>Size</a:t>
            </a:r>
          </a:p>
        </p:txBody>
      </p:sp>
    </p:spTree>
    <p:extLst>
      <p:ext uri="{BB962C8B-B14F-4D97-AF65-F5344CB8AC3E}">
        <p14:creationId xmlns:p14="http://schemas.microsoft.com/office/powerpoint/2010/main" val="14547631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Results for File Transfer Setup</a:t>
            </a:r>
          </a:p>
        </p:txBody>
      </p:sp>
      <p:sp>
        <p:nvSpPr>
          <p:cNvPr id="3" name="Content Placeholder 2"/>
          <p:cNvSpPr>
            <a:spLocks noGrp="1"/>
          </p:cNvSpPr>
          <p:nvPr>
            <p:ph idx="1"/>
          </p:nvPr>
        </p:nvSpPr>
        <p:spPr/>
        <p:txBody>
          <a:bodyPr/>
          <a:lstStyle/>
          <a:p>
            <a:r>
              <a:rPr lang="en-US" dirty="0"/>
              <a:t>For low delay performance (ex BF=2, average delay is around 1s), it is required to have around 3 STA switches every second (on average) as shown below</a:t>
            </a:r>
          </a:p>
          <a:p>
            <a:endParaRPr lang="en-US" dirty="0"/>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31</a:t>
            </a:fld>
            <a:endParaRPr lang="en-GB" altLang="en-US"/>
          </a:p>
        </p:txBody>
      </p:sp>
      <p:pic>
        <p:nvPicPr>
          <p:cNvPr id="10" name="Picture 9"/>
          <p:cNvPicPr>
            <a:picLocks noChangeAspect="1"/>
          </p:cNvPicPr>
          <p:nvPr/>
        </p:nvPicPr>
        <p:blipFill>
          <a:blip r:embed="rId2"/>
          <a:stretch>
            <a:fillRect/>
          </a:stretch>
        </p:blipFill>
        <p:spPr>
          <a:xfrm>
            <a:off x="480667" y="3428999"/>
            <a:ext cx="3798380" cy="2860676"/>
          </a:xfrm>
          <a:prstGeom prst="rect">
            <a:avLst/>
          </a:prstGeom>
        </p:spPr>
      </p:pic>
      <p:pic>
        <p:nvPicPr>
          <p:cNvPr id="11" name="Picture 10"/>
          <p:cNvPicPr>
            <a:picLocks noChangeAspect="1"/>
          </p:cNvPicPr>
          <p:nvPr/>
        </p:nvPicPr>
        <p:blipFill>
          <a:blip r:embed="rId3"/>
          <a:stretch>
            <a:fillRect/>
          </a:stretch>
        </p:blipFill>
        <p:spPr>
          <a:xfrm>
            <a:off x="4716016" y="3428999"/>
            <a:ext cx="3796158" cy="2860676"/>
          </a:xfrm>
          <a:prstGeom prst="rect">
            <a:avLst/>
          </a:prstGeom>
        </p:spPr>
      </p:pic>
    </p:spTree>
    <p:extLst>
      <p:ext uri="{BB962C8B-B14F-4D97-AF65-F5344CB8AC3E}">
        <p14:creationId xmlns:p14="http://schemas.microsoft.com/office/powerpoint/2010/main" val="40747202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Simulation</a:t>
            </a:r>
          </a:p>
        </p:txBody>
      </p:sp>
      <p:sp>
        <p:nvSpPr>
          <p:cNvPr id="3" name="Content Placeholder 2"/>
          <p:cNvSpPr>
            <a:spLocks noGrp="1"/>
          </p:cNvSpPr>
          <p:nvPr>
            <p:ph idx="1"/>
          </p:nvPr>
        </p:nvSpPr>
        <p:spPr/>
        <p:txBody>
          <a:bodyPr/>
          <a:lstStyle/>
          <a:p>
            <a:r>
              <a:rPr lang="en-US" sz="1800" dirty="0"/>
              <a:t>We simulate load balancing operation for two bands and 30 STAs (see Appendix for the details) based on the frequency of STA switch, and we observe that for low delay performance (ex less than 1s), it is required to have more than 5 STA switches every second (on average) as shown below</a:t>
            </a:r>
          </a:p>
          <a:p>
            <a:pPr lvl="1"/>
            <a:r>
              <a:rPr lang="en-US" sz="1400" dirty="0"/>
              <a:t>BF = k means doing load balancing operation every k seconds</a:t>
            </a:r>
          </a:p>
          <a:p>
            <a:r>
              <a:rPr lang="en-US" sz="1800" dirty="0"/>
              <a:t>The results show that extremely efficient multi-band operation that minimize the MAC overhead is critical</a:t>
            </a:r>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pic>
        <p:nvPicPr>
          <p:cNvPr id="8" name="Picture 7"/>
          <p:cNvPicPr>
            <a:picLocks noChangeAspect="1"/>
          </p:cNvPicPr>
          <p:nvPr/>
        </p:nvPicPr>
        <p:blipFill>
          <a:blip r:embed="rId3"/>
          <a:stretch>
            <a:fillRect/>
          </a:stretch>
        </p:blipFill>
        <p:spPr>
          <a:xfrm>
            <a:off x="4545355" y="4143730"/>
            <a:ext cx="3008868" cy="2263403"/>
          </a:xfrm>
          <a:prstGeom prst="rect">
            <a:avLst/>
          </a:prstGeom>
        </p:spPr>
      </p:pic>
      <p:pic>
        <p:nvPicPr>
          <p:cNvPr id="10" name="Picture 9"/>
          <p:cNvPicPr>
            <a:picLocks noChangeAspect="1"/>
          </p:cNvPicPr>
          <p:nvPr/>
        </p:nvPicPr>
        <p:blipFill>
          <a:blip r:embed="rId4"/>
          <a:stretch>
            <a:fillRect/>
          </a:stretch>
        </p:blipFill>
        <p:spPr>
          <a:xfrm>
            <a:off x="1252650" y="4136780"/>
            <a:ext cx="3019671" cy="2263403"/>
          </a:xfrm>
          <a:prstGeom prst="rect">
            <a:avLst/>
          </a:prstGeom>
        </p:spPr>
      </p:pic>
    </p:spTree>
    <p:extLst>
      <p:ext uri="{BB962C8B-B14F-4D97-AF65-F5344CB8AC3E}">
        <p14:creationId xmlns:p14="http://schemas.microsoft.com/office/powerpoint/2010/main" val="1635911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Summary of Key Use Cases</a:t>
            </a:r>
          </a:p>
        </p:txBody>
      </p:sp>
      <p:sp>
        <p:nvSpPr>
          <p:cNvPr id="3" name="Content Placeholder 2"/>
          <p:cNvSpPr>
            <a:spLocks noGrp="1"/>
          </p:cNvSpPr>
          <p:nvPr>
            <p:ph idx="1"/>
          </p:nvPr>
        </p:nvSpPr>
        <p:spPr/>
        <p:txBody>
          <a:bodyPr/>
          <a:lstStyle/>
          <a:p>
            <a:r>
              <a:rPr lang="en-US" sz="2000" dirty="0"/>
              <a:t>Steering/load balancing: More efficient manner to achieve seamless steering/load balancing among multiple APs/BSSs</a:t>
            </a:r>
          </a:p>
          <a:p>
            <a:pPr lvl="1"/>
            <a:r>
              <a:rPr lang="en-US" sz="1800" dirty="0"/>
              <a:t>Existing use case of MBO/FST/11v, </a:t>
            </a:r>
            <a:r>
              <a:rPr lang="en-US" sz="1800" dirty="0" err="1"/>
              <a:t>etc</a:t>
            </a:r>
            <a:endParaRPr lang="en-US" sz="1800" dirty="0"/>
          </a:p>
          <a:p>
            <a:r>
              <a:rPr lang="en-US" sz="2000" dirty="0"/>
              <a:t>Aggregation: aggregate the data transmitted in different APs/BSSs as one</a:t>
            </a:r>
          </a:p>
          <a:p>
            <a:pPr lvl="1"/>
            <a:r>
              <a:rPr lang="en-US" sz="1800" dirty="0"/>
              <a:t>Increase the peak throughput by enabling simultaneous operations in different links</a:t>
            </a:r>
          </a:p>
          <a:p>
            <a:r>
              <a:rPr lang="en-US" sz="2000" dirty="0"/>
              <a:t>The key enhancement is to eliminate the need of various management/data plane renegotiations</a:t>
            </a:r>
          </a:p>
          <a:p>
            <a:r>
              <a:rPr lang="en-US" sz="2000" dirty="0"/>
              <a:t>Ideally, we want a unified framework to achieve the above two use cases</a:t>
            </a:r>
            <a:endParaRPr lang="en-US" sz="2800" dirty="0"/>
          </a:p>
          <a:p>
            <a:endParaRPr lang="en-US" dirty="0"/>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spTree>
    <p:extLst>
      <p:ext uri="{BB962C8B-B14F-4D97-AF65-F5344CB8AC3E}">
        <p14:creationId xmlns:p14="http://schemas.microsoft.com/office/powerpoint/2010/main" val="3636279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Existing Framework</a:t>
            </a:r>
          </a:p>
        </p:txBody>
      </p:sp>
      <p:sp>
        <p:nvSpPr>
          <p:cNvPr id="3" name="Content Placeholder 2"/>
          <p:cNvSpPr>
            <a:spLocks noGrp="1"/>
          </p:cNvSpPr>
          <p:nvPr>
            <p:ph idx="1"/>
          </p:nvPr>
        </p:nvSpPr>
        <p:spPr/>
        <p:txBody>
          <a:bodyPr/>
          <a:lstStyle/>
          <a:p>
            <a:r>
              <a:rPr lang="en-US" dirty="0"/>
              <a:t>General                                  Infrastructure</a:t>
            </a:r>
          </a:p>
          <a:p>
            <a:endParaRPr lang="en-US" dirty="0"/>
          </a:p>
          <a:p>
            <a:endParaRPr lang="en-US" dirty="0"/>
          </a:p>
          <a:p>
            <a:endParaRPr lang="en-US" dirty="0"/>
          </a:p>
          <a:p>
            <a:endParaRPr lang="en-US" dirty="0"/>
          </a:p>
          <a:p>
            <a:endParaRPr lang="en-US" dirty="0"/>
          </a:p>
          <a:p>
            <a:pPr marL="0" indent="0">
              <a:buNone/>
            </a:pPr>
            <a:endParaRPr lang="en-US" dirty="0"/>
          </a:p>
          <a:p>
            <a:r>
              <a:rPr lang="en-US" sz="2000" dirty="0"/>
              <a:t>AP/non-AP STA has an address to communicate to DSM, which may not be the address used on WM </a:t>
            </a:r>
          </a:p>
          <a:p>
            <a:r>
              <a:rPr lang="en-US" sz="1400" dirty="0"/>
              <a:t>NOTE - link: In the context of an IEEE 802.11 medium access control (MAC) entity, a physical path consisting of exactly one traversal of the wireless medium (WM) that is usable to transfer MAC service data units (MSDUs) between </a:t>
            </a:r>
            <a:r>
              <a:rPr lang="en-US" sz="1400" dirty="0">
                <a:solidFill>
                  <a:srgbClr val="FF0000"/>
                </a:solidFill>
              </a:rPr>
              <a:t>two stations (STAs).</a:t>
            </a:r>
          </a:p>
          <a:p>
            <a:endParaRPr lang="en-US" sz="2000" dirty="0"/>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pic>
        <p:nvPicPr>
          <p:cNvPr id="9" name="Picture 8"/>
          <p:cNvPicPr>
            <a:picLocks noChangeAspect="1"/>
          </p:cNvPicPr>
          <p:nvPr/>
        </p:nvPicPr>
        <p:blipFill>
          <a:blip r:embed="rId2"/>
          <a:stretch>
            <a:fillRect/>
          </a:stretch>
        </p:blipFill>
        <p:spPr>
          <a:xfrm>
            <a:off x="1615853" y="2276872"/>
            <a:ext cx="6840760" cy="2781911"/>
          </a:xfrm>
          <a:prstGeom prst="rect">
            <a:avLst/>
          </a:prstGeom>
        </p:spPr>
      </p:pic>
    </p:spTree>
    <p:extLst>
      <p:ext uri="{BB962C8B-B14F-4D97-AF65-F5344CB8AC3E}">
        <p14:creationId xmlns:p14="http://schemas.microsoft.com/office/powerpoint/2010/main" val="33306302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 Framework</a:t>
            </a:r>
          </a:p>
        </p:txBody>
      </p:sp>
      <p:sp>
        <p:nvSpPr>
          <p:cNvPr id="3" name="Content Placeholder 2"/>
          <p:cNvSpPr>
            <a:spLocks noGrp="1"/>
          </p:cNvSpPr>
          <p:nvPr>
            <p:ph idx="1"/>
          </p:nvPr>
        </p:nvSpPr>
        <p:spPr>
          <a:xfrm>
            <a:off x="684213" y="1989138"/>
            <a:ext cx="7772400" cy="4608214"/>
          </a:xfrm>
        </p:spPr>
        <p:txBody>
          <a:bodyPr>
            <a:normAutofit fontScale="77500" lnSpcReduction="20000"/>
          </a:bodyPr>
          <a:lstStyle/>
          <a:p>
            <a:endParaRPr lang="en-US" sz="1800" dirty="0"/>
          </a:p>
          <a:p>
            <a:endParaRPr lang="en-US" sz="1800" dirty="0"/>
          </a:p>
          <a:p>
            <a:endParaRPr lang="en-US" sz="1800" dirty="0"/>
          </a:p>
          <a:p>
            <a:endParaRPr lang="en-US" sz="1800" dirty="0"/>
          </a:p>
          <a:p>
            <a:endParaRPr lang="en-US" sz="1800" dirty="0"/>
          </a:p>
          <a:p>
            <a:endParaRPr lang="en-US" sz="1800" dirty="0"/>
          </a:p>
          <a:p>
            <a:endParaRPr lang="en-US" sz="1800" dirty="0"/>
          </a:p>
          <a:p>
            <a:endParaRPr lang="en-US" sz="1800" dirty="0"/>
          </a:p>
          <a:p>
            <a:endParaRPr lang="en-US" sz="1800" dirty="0"/>
          </a:p>
          <a:p>
            <a:endParaRPr lang="en-US" sz="1800" dirty="0"/>
          </a:p>
          <a:p>
            <a:endParaRPr lang="en-US" sz="1800" dirty="0"/>
          </a:p>
          <a:p>
            <a:endParaRPr lang="en-US" sz="1800" dirty="0"/>
          </a:p>
          <a:p>
            <a:endParaRPr lang="en-US" sz="1800" dirty="0"/>
          </a:p>
          <a:p>
            <a:endParaRPr lang="en-US" sz="1600" dirty="0"/>
          </a:p>
          <a:p>
            <a:endParaRPr lang="en-US" sz="1600" dirty="0"/>
          </a:p>
          <a:p>
            <a:endParaRPr lang="en-US" sz="1600" dirty="0"/>
          </a:p>
          <a:p>
            <a:r>
              <a:rPr lang="en-US" sz="2100" dirty="0">
                <a:solidFill>
                  <a:srgbClr val="FF0000"/>
                </a:solidFill>
              </a:rPr>
              <a:t>This framework does not need change of the current 802.11 spec definition about STA and link:</a:t>
            </a:r>
          </a:p>
          <a:p>
            <a:pPr lvl="1"/>
            <a:r>
              <a:rPr lang="en-US" sz="1400" dirty="0"/>
              <a:t>station (STA): A logical entity that is a singly addressable instance of a medium access control (MAC) and physical layer (PHY) interface to the wireless medium (WM).</a:t>
            </a:r>
          </a:p>
          <a:p>
            <a:pPr lvl="1"/>
            <a:r>
              <a:rPr lang="en-US" sz="1400" dirty="0"/>
              <a:t>link: In the context of an IEEE 802.11 medium access control (MAC) entity, a physical path consisting of exactly one traversal of the wireless medium (WM) that is usable to transfer MAC service data units (MSDUs) between </a:t>
            </a:r>
            <a:r>
              <a:rPr lang="en-US" sz="1400" dirty="0">
                <a:solidFill>
                  <a:srgbClr val="FF0000"/>
                </a:solidFill>
              </a:rPr>
              <a:t>two stations (STAs).</a:t>
            </a:r>
          </a:p>
          <a:p>
            <a:endParaRPr lang="en-US" sz="1800" dirty="0"/>
          </a:p>
          <a:p>
            <a:endParaRPr lang="en-US" sz="1800" dirty="0"/>
          </a:p>
        </p:txBody>
      </p:sp>
      <p:pic>
        <p:nvPicPr>
          <p:cNvPr id="5" name="Picture 4"/>
          <p:cNvPicPr>
            <a:picLocks noChangeAspect="1"/>
          </p:cNvPicPr>
          <p:nvPr/>
        </p:nvPicPr>
        <p:blipFill>
          <a:blip r:embed="rId3"/>
          <a:stretch>
            <a:fillRect/>
          </a:stretch>
        </p:blipFill>
        <p:spPr>
          <a:xfrm>
            <a:off x="5597985" y="1412776"/>
            <a:ext cx="3393281" cy="3807619"/>
          </a:xfrm>
          <a:prstGeom prst="rect">
            <a:avLst/>
          </a:prstGeom>
        </p:spPr>
      </p:pic>
      <p:sp>
        <p:nvSpPr>
          <p:cNvPr id="6" name="Left-Right Arrow 5"/>
          <p:cNvSpPr/>
          <p:nvPr/>
        </p:nvSpPr>
        <p:spPr>
          <a:xfrm>
            <a:off x="4220944" y="2744705"/>
            <a:ext cx="1340427" cy="411480"/>
          </a:xfrm>
          <a:prstGeom prst="lef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 name="TextBox 6"/>
          <p:cNvSpPr txBox="1"/>
          <p:nvPr/>
        </p:nvSpPr>
        <p:spPr>
          <a:xfrm>
            <a:off x="4371615" y="2138835"/>
            <a:ext cx="1189756" cy="369332"/>
          </a:xfrm>
          <a:prstGeom prst="rect">
            <a:avLst/>
          </a:prstGeom>
          <a:noFill/>
        </p:spPr>
        <p:txBody>
          <a:bodyPr wrap="square" rtlCol="0">
            <a:spAutoFit/>
          </a:bodyPr>
          <a:lstStyle/>
          <a:p>
            <a:r>
              <a:rPr lang="en-US" sz="900" dirty="0"/>
              <a:t>Align with existing architecture</a:t>
            </a:r>
          </a:p>
        </p:txBody>
      </p:sp>
      <p:pic>
        <p:nvPicPr>
          <p:cNvPr id="8" name="Picture 7"/>
          <p:cNvPicPr>
            <a:picLocks noChangeAspect="1"/>
          </p:cNvPicPr>
          <p:nvPr/>
        </p:nvPicPr>
        <p:blipFill>
          <a:blip r:embed="rId4"/>
          <a:stretch>
            <a:fillRect/>
          </a:stretch>
        </p:blipFill>
        <p:spPr>
          <a:xfrm>
            <a:off x="151718" y="1752600"/>
            <a:ext cx="4056513" cy="2917940"/>
          </a:xfrm>
          <a:prstGeom prst="rect">
            <a:avLst/>
          </a:prstGeom>
        </p:spPr>
      </p:pic>
    </p:spTree>
    <p:extLst>
      <p:ext uri="{BB962C8B-B14F-4D97-AF65-F5344CB8AC3E}">
        <p14:creationId xmlns:p14="http://schemas.microsoft.com/office/powerpoint/2010/main" val="4421834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Infrastructure Framework</a:t>
            </a:r>
          </a:p>
        </p:txBody>
      </p:sp>
      <p:sp>
        <p:nvSpPr>
          <p:cNvPr id="3" name="Content Placeholder 2"/>
          <p:cNvSpPr>
            <a:spLocks noGrp="1"/>
          </p:cNvSpPr>
          <p:nvPr>
            <p:ph idx="1"/>
          </p:nvPr>
        </p:nvSpPr>
        <p:spPr/>
        <p:txBody>
          <a:bodyPr/>
          <a:lstStyle/>
          <a:p>
            <a:r>
              <a:rPr lang="en-US" dirty="0"/>
              <a:t>   Example 1                                        Example 2</a:t>
            </a:r>
          </a:p>
          <a:p>
            <a:endParaRPr lang="en-US" dirty="0"/>
          </a:p>
          <a:p>
            <a:endParaRPr lang="en-US" dirty="0"/>
          </a:p>
          <a:p>
            <a:endParaRPr lang="en-US" dirty="0"/>
          </a:p>
          <a:p>
            <a:endParaRPr lang="en-US" dirty="0"/>
          </a:p>
          <a:p>
            <a:endParaRPr lang="en-US" dirty="0"/>
          </a:p>
          <a:p>
            <a:endParaRPr lang="en-US" dirty="0"/>
          </a:p>
          <a:p>
            <a:pPr marL="0" indent="0">
              <a:buNone/>
            </a:pPr>
            <a:endParaRPr lang="en-US" dirty="0"/>
          </a:p>
          <a:p>
            <a:r>
              <a:rPr lang="en-US" sz="1800" dirty="0"/>
              <a:t>Multi-link AP logical entity/Multi-link non-AP logical entity has an address to communicate to DSM, which may not be the address used on each WM </a:t>
            </a:r>
          </a:p>
          <a:p>
            <a:endParaRPr lang="en-US" dirty="0"/>
          </a:p>
        </p:txBody>
      </p:sp>
      <p:pic>
        <p:nvPicPr>
          <p:cNvPr id="5" name="Picture 4"/>
          <p:cNvPicPr>
            <a:picLocks noChangeAspect="1"/>
          </p:cNvPicPr>
          <p:nvPr/>
        </p:nvPicPr>
        <p:blipFill>
          <a:blip r:embed="rId3"/>
          <a:stretch>
            <a:fillRect/>
          </a:stretch>
        </p:blipFill>
        <p:spPr>
          <a:xfrm>
            <a:off x="0" y="2634940"/>
            <a:ext cx="9144000" cy="2823196"/>
          </a:xfrm>
          <a:prstGeom prst="rect">
            <a:avLst/>
          </a:prstGeom>
        </p:spPr>
      </p:pic>
    </p:spTree>
    <p:extLst>
      <p:ext uri="{BB962C8B-B14F-4D97-AF65-F5344CB8AC3E}">
        <p14:creationId xmlns:p14="http://schemas.microsoft.com/office/powerpoint/2010/main" val="13535750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a:t>
            </a:r>
          </a:p>
        </p:txBody>
      </p:sp>
      <p:sp>
        <p:nvSpPr>
          <p:cNvPr id="3" name="Content Placeholder 2"/>
          <p:cNvSpPr>
            <a:spLocks noGrp="1"/>
          </p:cNvSpPr>
          <p:nvPr>
            <p:ph idx="1"/>
          </p:nvPr>
        </p:nvSpPr>
        <p:spPr/>
        <p:txBody>
          <a:bodyPr>
            <a:normAutofit fontScale="92500" lnSpcReduction="20000"/>
          </a:bodyPr>
          <a:lstStyle/>
          <a:p>
            <a:r>
              <a:rPr lang="en-US" b="1" dirty="0"/>
              <a:t>Multi-link logical entity: </a:t>
            </a:r>
            <a:r>
              <a:rPr lang="en-US" b="0" dirty="0"/>
              <a:t>A logical entity that has one or more affiliated STAs. The logical entity has one MAC data service interface and primitives to the LLC and a single address associated with the interface, which can be used to communicate on the DSM.</a:t>
            </a:r>
          </a:p>
          <a:p>
            <a:pPr lvl="1"/>
            <a:r>
              <a:rPr lang="en-US" dirty="0"/>
              <a:t>NOTE –A Multi-link logical entity allows STAs affiliated with the multi-link logical entity to have the same MAC address</a:t>
            </a:r>
          </a:p>
          <a:p>
            <a:pPr lvl="1"/>
            <a:r>
              <a:rPr lang="en-US" dirty="0"/>
              <a:t>NOTE – The exact name can be changed</a:t>
            </a:r>
          </a:p>
          <a:p>
            <a:endParaRPr lang="en-US" b="1" dirty="0"/>
          </a:p>
          <a:p>
            <a:r>
              <a:rPr lang="en-US" b="1" dirty="0"/>
              <a:t>Multi-link AP logical entity:</a:t>
            </a:r>
            <a:r>
              <a:rPr lang="en-US" dirty="0"/>
              <a:t> </a:t>
            </a:r>
            <a:r>
              <a:rPr lang="en-US" b="0" dirty="0"/>
              <a:t>A multi-link logical entity, where each STA affiliated with the multi-link logical entity is an AP. </a:t>
            </a:r>
          </a:p>
          <a:p>
            <a:r>
              <a:rPr lang="en-US" b="1" dirty="0"/>
              <a:t>Multi-link non-AP logical entity: </a:t>
            </a:r>
            <a:r>
              <a:rPr lang="en-US" b="0" dirty="0"/>
              <a:t>A multi-link logical entity, where each STA affiliated with the multi-link logical entity is a non-AP STA. </a:t>
            </a:r>
          </a:p>
          <a:p>
            <a:endParaRPr lang="en-US" dirty="0"/>
          </a:p>
          <a:p>
            <a:pPr marL="0" indent="0">
              <a:buNone/>
            </a:pPr>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947119856"/>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56244</TotalTime>
  <Words>2602</Words>
  <Application>Microsoft Office PowerPoint</Application>
  <PresentationFormat>On-screen Show (4:3)</PresentationFormat>
  <Paragraphs>328</Paragraphs>
  <Slides>31</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Qualcomm Office Regular</vt:lpstr>
      <vt:lpstr>Qualcomm Regular</vt:lpstr>
      <vt:lpstr>Cambria Math</vt:lpstr>
      <vt:lpstr>Times New Roman</vt:lpstr>
      <vt:lpstr>802-11-Submission</vt:lpstr>
      <vt:lpstr>Extremely Efficient Multi-band Operation</vt:lpstr>
      <vt:lpstr>Abstract</vt:lpstr>
      <vt:lpstr>Motivation</vt:lpstr>
      <vt:lpstr>Simulation</vt:lpstr>
      <vt:lpstr>Summary of Key Use Cases</vt:lpstr>
      <vt:lpstr>Existing Framework</vt:lpstr>
      <vt:lpstr>General Framework</vt:lpstr>
      <vt:lpstr>Infrastructure Framework</vt:lpstr>
      <vt:lpstr>Definition</vt:lpstr>
      <vt:lpstr>Steering/load balancing Use Case under the Framework</vt:lpstr>
      <vt:lpstr>Aggregation Use case under the Framework </vt:lpstr>
      <vt:lpstr>Multi-link Setup </vt:lpstr>
      <vt:lpstr>Conclusion</vt:lpstr>
      <vt:lpstr>Straw Poll #1</vt:lpstr>
      <vt:lpstr>Straw Poll #2</vt:lpstr>
      <vt:lpstr>Straw Poll #3</vt:lpstr>
      <vt:lpstr>Straw Poll Redline</vt:lpstr>
      <vt:lpstr>Appendix</vt:lpstr>
      <vt:lpstr>Straw Poll #1</vt:lpstr>
      <vt:lpstr>Straw Poll #2</vt:lpstr>
      <vt:lpstr>Motion #1</vt:lpstr>
      <vt:lpstr>Motion #2</vt:lpstr>
      <vt:lpstr>Reference</vt:lpstr>
      <vt:lpstr>Multi-band Switching</vt:lpstr>
      <vt:lpstr>Simulation Setup - Buffered Video Stream</vt:lpstr>
      <vt:lpstr>Load Balancing Problem</vt:lpstr>
      <vt:lpstr>Scheduling Algorithm</vt:lpstr>
      <vt:lpstr>Average Delay</vt:lpstr>
      <vt:lpstr>Results for Buffered Video Stream Setup</vt:lpstr>
      <vt:lpstr>Simulation Setup - File Transfer</vt:lpstr>
      <vt:lpstr>Results for File Transfer Setup</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keywords>CTPClassification=CTP_NT</cp:keywords>
  <cp:lastModifiedBy>Huang, Po-kai</cp:lastModifiedBy>
  <cp:revision>1726</cp:revision>
  <cp:lastPrinted>1998-02-10T13:28:06Z</cp:lastPrinted>
  <dcterms:created xsi:type="dcterms:W3CDTF">2004-12-02T14:01:45Z</dcterms:created>
  <dcterms:modified xsi:type="dcterms:W3CDTF">2019-11-12T05:23:41Z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9e0d1078-9938-4df6-9157-16e8a2e8272e</vt:lpwstr>
  </property>
  <property fmtid="{D5CDD505-2E9C-101B-9397-08002B2CF9AE}" pid="4" name="CTP_TimeStamp">
    <vt:lpwstr>2019-11-12 05:23:41Z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