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53" r:id="rId15"/>
    <p:sldId id="955" r:id="rId16"/>
    <p:sldId id="954" r:id="rId17"/>
    <p:sldId id="896" r:id="rId18"/>
    <p:sldId id="948" r:id="rId19"/>
    <p:sldId id="949" r:id="rId20"/>
    <p:sldId id="951" r:id="rId21"/>
    <p:sldId id="950" r:id="rId22"/>
    <p:sldId id="944" r:id="rId23"/>
    <p:sldId id="929" r:id="rId24"/>
    <p:sldId id="910" r:id="rId25"/>
    <p:sldId id="909" r:id="rId26"/>
    <p:sldId id="911" r:id="rId27"/>
    <p:sldId id="912" r:id="rId28"/>
    <p:sldId id="926" r:id="rId29"/>
    <p:sldId id="908" r:id="rId30"/>
    <p:sldId id="906" r:id="rId3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9" autoAdjust="0"/>
    <p:restoredTop sz="88960" autoAdjust="0"/>
  </p:normalViewPr>
  <p:slideViewPr>
    <p:cSldViewPr>
      <p:cViewPr varScale="1">
        <p:scale>
          <a:sx n="59" d="100"/>
          <a:sy n="59" d="100"/>
        </p:scale>
        <p:origin x="1752"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24</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28</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29</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a:t>May 2019</a:t>
            </a:r>
            <a:endParaRPr lang="en-GB" altLang="en-US" dirty="0"/>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802.11-19/0822r5</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Extremely Efficient Multi-band Operation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2019-05-12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Robert</a:t>
                      </a:r>
                      <a:r>
                        <a:rPr lang="en-US" sz="1100" baseline="0" dirty="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Minyoung Park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Setup </a:t>
            </a:r>
          </a:p>
        </p:txBody>
      </p:sp>
      <p:sp>
        <p:nvSpPr>
          <p:cNvPr id="3" name="Content Placeholder 2"/>
          <p:cNvSpPr>
            <a:spLocks noGrp="1"/>
          </p:cNvSpPr>
          <p:nvPr>
            <p:ph idx="1"/>
          </p:nvPr>
        </p:nvSpPr>
        <p:spPr/>
        <p:txBody>
          <a:bodyPr/>
          <a:lstStyle/>
          <a:p>
            <a:r>
              <a:rPr lang="en-US" sz="1800" dirty="0"/>
              <a:t>Traditionally, a non-AP STA associates with a AP to start the operation, and the association provides the following functionalities:</a:t>
            </a:r>
          </a:p>
          <a:p>
            <a:pPr lvl="1"/>
            <a:r>
              <a:rPr lang="en-US" sz="1600" dirty="0"/>
              <a:t>Capability exchange</a:t>
            </a:r>
          </a:p>
          <a:p>
            <a:pPr lvl="1"/>
            <a:r>
              <a:rPr lang="en-US" sz="1600" dirty="0"/>
              <a:t>Routing: DS determines a unique answer to the question, “Which AP is serving STA X?”</a:t>
            </a:r>
          </a:p>
          <a:p>
            <a:pPr lvl="1"/>
            <a:r>
              <a:rPr lang="en-US" sz="1600" dirty="0"/>
              <a:t>Allow exchange of class 1, 2, 3 frames</a:t>
            </a:r>
          </a:p>
          <a:p>
            <a:r>
              <a:rPr lang="en-US" sz="1800" dirty="0"/>
              <a:t>Under the framework, we can define a new concept called multi-link setup between a multi-link non-AP logical entity and a multi-link AP logical entity to achieve the functionalities of “traditional association” under the new framework</a:t>
            </a:r>
          </a:p>
          <a:p>
            <a:pPr lvl="1"/>
            <a:r>
              <a:rPr lang="en-US" sz="1600" dirty="0"/>
              <a:t>Capability for different bidirectional links (ex. configuration of the link, AP capability, non-AP STA capability) can be exchanged through multi-link setup</a:t>
            </a:r>
          </a:p>
          <a:p>
            <a:pPr lvl="1"/>
            <a:r>
              <a:rPr lang="en-US" sz="1600" dirty="0"/>
              <a:t>For the distribution system (DS), the multi-link AP logical entity serves the multi-link non-AP logical entity 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motivation to have extremely efficient steering/load balancing operation and aggregation</a:t>
            </a:r>
          </a:p>
          <a:p>
            <a:pPr lvl="1"/>
            <a:r>
              <a:rPr lang="en-US" dirty="0"/>
              <a:t>The key enhancement is to eliminate the need of various management/data plane renegotiations to enable extremely efficient operation</a:t>
            </a:r>
          </a:p>
          <a:p>
            <a:r>
              <a:rPr lang="en-US" dirty="0"/>
              <a:t>We propose a unified multi-link framework that addresses the key use cases (load balancing and aggregation) and keeps within the current 802.11 architecture and definition</a:t>
            </a:r>
          </a:p>
          <a:p>
            <a:r>
              <a:rPr lang="en-US" dirty="0"/>
              <a:t>We propose to have multi-link setup to achieve the functionalities of “traditional association” under the new framework</a:t>
            </a:r>
          </a:p>
          <a:p>
            <a:endParaRPr lang="en-US" dirty="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Harmonized Straw Poll #1</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device (MLD): </a:t>
            </a:r>
            <a:r>
              <a:rPr lang="en-US" dirty="0"/>
              <a:t>A device that has more than one affiliated STA, has one MAC data service to the LLC, and has a single MAC-SAP MAC address associated with the MAC data service, which can be used to communicate on the DSM.</a:t>
            </a:r>
          </a:p>
          <a:p>
            <a:pPr lvl="1"/>
            <a:r>
              <a:rPr lang="en-US" dirty="0"/>
              <a:t>NOTE – The WM MAC address of each STA affiliated with the MLD is TBD</a:t>
            </a:r>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418649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a:t>
            </a:r>
            <a:r>
              <a:rPr lang="en-US" b="1" dirty="0">
                <a:solidFill>
                  <a:srgbClr val="FF0000"/>
                </a:solidFill>
              </a:rPr>
              <a:t>device (MLD)</a:t>
            </a:r>
            <a:r>
              <a:rPr lang="en-US" b="1" dirty="0"/>
              <a:t>: </a:t>
            </a:r>
            <a:r>
              <a:rPr lang="en-US" dirty="0"/>
              <a:t>A </a:t>
            </a:r>
            <a:r>
              <a:rPr lang="en-US" dirty="0">
                <a:solidFill>
                  <a:srgbClr val="FF0000"/>
                </a:solidFill>
              </a:rPr>
              <a:t>device</a:t>
            </a:r>
            <a:r>
              <a:rPr lang="en-US" dirty="0"/>
              <a:t> that has </a:t>
            </a:r>
            <a:r>
              <a:rPr lang="en-US" dirty="0">
                <a:solidFill>
                  <a:srgbClr val="FF0000"/>
                </a:solidFill>
              </a:rPr>
              <a:t>more than one </a:t>
            </a:r>
            <a:r>
              <a:rPr lang="en-US" dirty="0"/>
              <a:t>affiliated STA</a:t>
            </a:r>
            <a:r>
              <a:rPr lang="en-US" strike="sngStrike" dirty="0"/>
              <a:t>s</a:t>
            </a:r>
            <a:r>
              <a:rPr lang="en-US" dirty="0">
                <a:solidFill>
                  <a:srgbClr val="FF0000"/>
                </a:solidFill>
              </a:rPr>
              <a:t>, has </a:t>
            </a:r>
            <a:r>
              <a:rPr lang="en-US" dirty="0"/>
              <a:t>one MAC data service to the LLC, and </a:t>
            </a:r>
            <a:r>
              <a:rPr lang="en-US" dirty="0">
                <a:solidFill>
                  <a:srgbClr val="FF0000"/>
                </a:solidFill>
              </a:rPr>
              <a:t>has </a:t>
            </a:r>
            <a:r>
              <a:rPr lang="en-US" dirty="0"/>
              <a:t>a single </a:t>
            </a:r>
            <a:r>
              <a:rPr lang="en-US" dirty="0">
                <a:solidFill>
                  <a:srgbClr val="FF0000"/>
                </a:solidFill>
              </a:rPr>
              <a:t>MAC-SAP MAC </a:t>
            </a:r>
            <a:r>
              <a:rPr lang="en-US" dirty="0"/>
              <a:t>address associated with the </a:t>
            </a:r>
            <a:r>
              <a:rPr lang="en-US" dirty="0">
                <a:solidFill>
                  <a:srgbClr val="FF0000"/>
                </a:solidFill>
              </a:rPr>
              <a:t>MAC data service</a:t>
            </a:r>
            <a:r>
              <a:rPr lang="en-US" dirty="0"/>
              <a:t>, which can be used to communicate on the DSM.</a:t>
            </a:r>
          </a:p>
          <a:p>
            <a:pPr lvl="1"/>
            <a:r>
              <a:rPr lang="en-US" strike="sngStrike" dirty="0"/>
              <a:t>NOTE –A Multi-link logical entity allows STAs affiliated with the multi-link logical entity to have the same MAC address</a:t>
            </a:r>
          </a:p>
          <a:p>
            <a:pPr lvl="1"/>
            <a:r>
              <a:rPr lang="en-US" strike="sngStrike" dirty="0"/>
              <a:t>NOTE – The exact name can be changed</a:t>
            </a:r>
          </a:p>
          <a:p>
            <a:pPr lvl="1"/>
            <a:r>
              <a:rPr lang="en-US" dirty="0">
                <a:solidFill>
                  <a:srgbClr val="FF0000"/>
                </a:solidFill>
              </a:rPr>
              <a:t>NOTE – The WM MAC address of each STA affiliated with the MLD is TBD</a:t>
            </a:r>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051152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AP multi-link device (AP MLD):</a:t>
            </a:r>
            <a:r>
              <a:rPr lang="en-US" dirty="0"/>
              <a:t> A multi-link device, where each STA affiliated with the multi-link device is an AP. </a:t>
            </a:r>
          </a:p>
          <a:p>
            <a:pPr lvl="1"/>
            <a:r>
              <a:rPr lang="en-US" b="1" dirty="0"/>
              <a:t>Non-AP multi-link device (non-AP MLD): </a:t>
            </a:r>
            <a:r>
              <a:rPr lang="en-US" dirty="0"/>
              <a:t>A multi-link device, where each STA affiliated with the multi-link device is a non-AP STA.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43150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039029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a:t>Yes: 54 </a:t>
            </a:r>
          </a:p>
          <a:p>
            <a:r>
              <a:rPr lang="en-US" dirty="0"/>
              <a:t>No: 17</a:t>
            </a:r>
          </a:p>
          <a:p>
            <a:r>
              <a:rPr lang="en-US" dirty="0"/>
              <a:t>Abstain: many </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933618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pPr lvl="1"/>
            <a:endParaRPr lang="en-US" dirty="0"/>
          </a:p>
          <a:p>
            <a:r>
              <a:rPr lang="en-US" dirty="0"/>
              <a:t>Yes: 55</a:t>
            </a:r>
          </a:p>
          <a:p>
            <a:r>
              <a:rPr lang="en-US" dirty="0"/>
              <a:t>No: 16</a:t>
            </a:r>
          </a:p>
          <a:p>
            <a:r>
              <a:rPr lang="en-US" dirty="0"/>
              <a:t>Abstain: 46</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31744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Multi-band operation is a </a:t>
            </a:r>
            <a:r>
              <a:rPr lang="en-GB" dirty="0"/>
              <a:t>feature agreed in EHT PAR [1]</a:t>
            </a:r>
          </a:p>
          <a:p>
            <a:pPr lvl="1"/>
            <a:r>
              <a:rPr lang="en-GB" dirty="0"/>
              <a:t>Multi-band/multi-channel aggregation and operation</a:t>
            </a:r>
            <a:endParaRPr lang="en-US" dirty="0"/>
          </a:p>
          <a:p>
            <a:r>
              <a:rPr lang="en-US" dirty="0"/>
              <a:t>We discuss the need to have extremely efficient multi-band operation, which minimizes the MAC overhead, and propose the multi-link framework to accommodate the key use case</a:t>
            </a:r>
          </a:p>
          <a:p>
            <a:pPr lvl="1"/>
            <a:r>
              <a:rPr lang="en-US" dirty="0"/>
              <a:t>We will explain why the term “link” is used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a:t>
            </a:r>
            <a:r>
              <a:rPr lang="en-US" b="1" dirty="0">
                <a:solidFill>
                  <a:srgbClr val="FF0000"/>
                </a:solidFill>
              </a:rPr>
              <a:t>device (MLD)</a:t>
            </a:r>
            <a:r>
              <a:rPr lang="en-US" b="1" dirty="0"/>
              <a:t>: </a:t>
            </a:r>
            <a:r>
              <a:rPr lang="en-US" dirty="0"/>
              <a:t>A </a:t>
            </a:r>
            <a:r>
              <a:rPr lang="en-US" dirty="0">
                <a:solidFill>
                  <a:srgbClr val="FF0000"/>
                </a:solidFill>
              </a:rPr>
              <a:t>device</a:t>
            </a:r>
            <a:r>
              <a:rPr lang="en-US" dirty="0"/>
              <a:t> that has </a:t>
            </a:r>
            <a:r>
              <a:rPr lang="en-US" dirty="0">
                <a:solidFill>
                  <a:srgbClr val="FF0000"/>
                </a:solidFill>
              </a:rPr>
              <a:t>more than one </a:t>
            </a:r>
            <a:r>
              <a:rPr lang="en-US" dirty="0"/>
              <a:t>affiliated STA</a:t>
            </a:r>
            <a:r>
              <a:rPr lang="en-US" strike="sngStrike" dirty="0"/>
              <a:t>s</a:t>
            </a:r>
            <a:r>
              <a:rPr lang="en-US" dirty="0"/>
              <a:t> </a:t>
            </a:r>
            <a:r>
              <a:rPr lang="en-US" dirty="0">
                <a:solidFill>
                  <a:srgbClr val="FF0000"/>
                </a:solidFill>
              </a:rPr>
              <a:t>and has </a:t>
            </a:r>
            <a:r>
              <a:rPr lang="en-US" dirty="0"/>
              <a:t>one MAC data service to the LLC and a single </a:t>
            </a:r>
            <a:r>
              <a:rPr lang="en-US" dirty="0">
                <a:solidFill>
                  <a:srgbClr val="FF0000"/>
                </a:solidFill>
              </a:rPr>
              <a:t>MAC-SAP MAC </a:t>
            </a:r>
            <a:r>
              <a:rPr lang="en-US" dirty="0"/>
              <a:t>address associated with the </a:t>
            </a:r>
            <a:r>
              <a:rPr lang="en-US" dirty="0">
                <a:solidFill>
                  <a:srgbClr val="FF0000"/>
                </a:solidFill>
              </a:rPr>
              <a:t>MAC </a:t>
            </a:r>
            <a:r>
              <a:rPr lang="en-US">
                <a:solidFill>
                  <a:srgbClr val="FF0000"/>
                </a:solidFill>
              </a:rPr>
              <a:t>data service</a:t>
            </a:r>
            <a:r>
              <a:rPr lang="en-US"/>
              <a:t>, </a:t>
            </a:r>
            <a:r>
              <a:rPr lang="en-US" dirty="0"/>
              <a:t>which can be used to communicate on the DSM.</a:t>
            </a:r>
          </a:p>
          <a:p>
            <a:pPr lvl="1"/>
            <a:r>
              <a:rPr lang="en-US" strike="sngStrike" dirty="0"/>
              <a:t>NOTE –A Multi-link logical entity allows STAs affiliated with the multi-link logical entity to have the same MAC address</a:t>
            </a:r>
          </a:p>
          <a:p>
            <a:pPr lvl="1"/>
            <a:r>
              <a:rPr lang="en-US" strike="sngStrike" dirty="0"/>
              <a:t>NOTE – The exact name can be changed</a:t>
            </a:r>
          </a:p>
          <a:p>
            <a:pPr lvl="1"/>
            <a:r>
              <a:rPr lang="en-US" dirty="0">
                <a:solidFill>
                  <a:srgbClr val="FF0000"/>
                </a:solidFill>
              </a:rPr>
              <a:t>NOTE – The WM MAC address of each STA affiliated with the MLD is TBD</a:t>
            </a:r>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74380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AP MLD:</a:t>
            </a:r>
            <a:r>
              <a:rPr lang="en-US" dirty="0"/>
              <a:t> A multi-link device, where each STA affiliated with the multi-link device is an AP. </a:t>
            </a:r>
          </a:p>
          <a:p>
            <a:pPr lvl="1"/>
            <a:r>
              <a:rPr lang="en-US" b="1" dirty="0"/>
              <a:t>Non-AP MLD: </a:t>
            </a:r>
            <a:r>
              <a:rPr lang="en-US" dirty="0"/>
              <a:t>A multi-link logical entity, where each STA affiliated with the multi-link logical entity is a non-AP STA. </a:t>
            </a:r>
          </a:p>
          <a:p>
            <a:pPr lvl="1"/>
            <a:r>
              <a:rPr lang="en-US" dirty="0"/>
              <a:t>NOTE – The MAC addresses setting of STAs affiliated with the Multi-link AP logical entity or Multi-link non-AP logical entity is TBD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174590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p:txBody>
          <a:bodyPr/>
          <a:lstStyle/>
          <a:p>
            <a:r>
              <a:rPr lang="en-GB" dirty="0"/>
              <a:t>[1] 11-18/1231r4 </a:t>
            </a:r>
            <a:r>
              <a:rPr lang="en-US" dirty="0"/>
              <a:t>EHT draft proposed PAR</a:t>
            </a:r>
          </a:p>
          <a:p>
            <a:endParaRPr lang="en-GB"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3281757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Multi-band Switching</a:t>
            </a:r>
          </a:p>
        </p:txBody>
      </p:sp>
      <p:sp>
        <p:nvSpPr>
          <p:cNvPr id="3" name="Content Placeholder 2"/>
          <p:cNvSpPr>
            <a:spLocks noGrp="1"/>
          </p:cNvSpPr>
          <p:nvPr>
            <p:ph idx="1"/>
          </p:nvPr>
        </p:nvSpPr>
        <p:spPr/>
        <p:txBody>
          <a:bodyPr/>
          <a:lstStyle/>
          <a:p>
            <a:r>
              <a:rPr lang="en-US" dirty="0"/>
              <a:t>The simplest form of Multi-band operation is to switch one STA from one band to another band</a:t>
            </a:r>
          </a:p>
          <a:p>
            <a:r>
              <a:rPr lang="en-GB" altLang="en-US" dirty="0"/>
              <a:t>Extremely efficient </a:t>
            </a:r>
            <a:r>
              <a:rPr lang="en-US" dirty="0"/>
              <a:t>Multi-band STA switching is useful for load balancing as we will demonstrate in the following simulation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t>AP2:</a:t>
            </a:r>
          </a:p>
          <a:p>
            <a:r>
              <a:rPr lang="en-US" dirty="0"/>
              <a:t>Band 2</a:t>
            </a:r>
          </a:p>
        </p:txBody>
      </p:sp>
    </p:spTree>
    <p:extLst>
      <p:ext uri="{BB962C8B-B14F-4D97-AF65-F5344CB8AC3E}">
        <p14:creationId xmlns:p14="http://schemas.microsoft.com/office/powerpoint/2010/main" val="3923467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Buffered Video Stream</a:t>
            </a:r>
          </a:p>
        </p:txBody>
      </p:sp>
      <p:sp>
        <p:nvSpPr>
          <p:cNvPr id="3" name="Content Placeholder 2"/>
          <p:cNvSpPr>
            <a:spLocks noGrp="1"/>
          </p:cNvSpPr>
          <p:nvPr>
            <p:ph idx="1"/>
          </p:nvPr>
        </p:nvSpPr>
        <p:spPr/>
        <p:txBody>
          <a:bodyPr/>
          <a:lstStyle/>
          <a:p>
            <a:r>
              <a:rPr lang="en-US" sz="2000" dirty="0"/>
              <a:t>Consider two bands:</a:t>
            </a:r>
          </a:p>
          <a:p>
            <a:pPr lvl="1"/>
            <a:r>
              <a:rPr lang="en-US" sz="1800" dirty="0"/>
              <a:t>Band 1: Rate R1 = 4*R2</a:t>
            </a:r>
          </a:p>
          <a:p>
            <a:pPr lvl="1"/>
            <a:r>
              <a:rPr lang="en-US" sz="1800" dirty="0"/>
              <a:t>Band 2: Rate R2</a:t>
            </a:r>
          </a:p>
          <a:p>
            <a:pPr lvl="1"/>
            <a:r>
              <a:rPr lang="en-US" sz="1800" dirty="0"/>
              <a:t>Note – Band 2 is like 2.4 GHz band with 20 MHz bandwidth, and Band 1 is like 5 GHz band with 80 MHz bandwidth</a:t>
            </a:r>
          </a:p>
          <a:p>
            <a:r>
              <a:rPr lang="en-US" sz="2000" dirty="0"/>
              <a:t>N STAs among two bands</a:t>
            </a:r>
          </a:p>
          <a:p>
            <a:r>
              <a:rPr lang="en-US" sz="2000" dirty="0"/>
              <a:t>Each STA has </a:t>
            </a:r>
            <a:r>
              <a:rPr lang="en-GB" sz="2000" dirty="0"/>
              <a:t>buffered video steaming </a:t>
            </a:r>
            <a:r>
              <a:rPr lang="en-US" sz="2000" dirty="0"/>
              <a:t>traffic model (one of BV1 to BV6 in [2]) with average 0.89 </a:t>
            </a:r>
            <a:r>
              <a:rPr lang="en-US" sz="2000" dirty="0" err="1"/>
              <a:t>MBps</a:t>
            </a:r>
            <a:r>
              <a:rPr lang="en-US" sz="2000" dirty="0"/>
              <a:t> across STAs</a:t>
            </a:r>
          </a:p>
          <a:p>
            <a:pPr lvl="1"/>
            <a:r>
              <a:rPr lang="en-US" sz="1800" dirty="0"/>
              <a:t>Packet size 1500 bytes</a:t>
            </a:r>
          </a:p>
          <a:p>
            <a:pPr lvl="1"/>
            <a:r>
              <a:rPr lang="en-US" sz="1800" dirty="0"/>
              <a:t>See [2] for details of </a:t>
            </a:r>
            <a:r>
              <a:rPr lang="en-GB" sz="1800" dirty="0"/>
              <a:t>buffered video steaming </a:t>
            </a:r>
            <a:r>
              <a:rPr lang="en-US" sz="1800" dirty="0"/>
              <a:t>traffic model </a:t>
            </a:r>
          </a:p>
          <a:p>
            <a:r>
              <a:rPr lang="en-US" sz="2000" dirty="0"/>
              <a:t>Set R2 = 10 </a:t>
            </a:r>
            <a:r>
              <a:rPr lang="en-US" sz="2000" dirty="0" err="1"/>
              <a:t>MBps</a:t>
            </a:r>
            <a:r>
              <a:rPr lang="en-US" sz="2000" dirty="0"/>
              <a:t>, N=30 </a:t>
            </a:r>
          </a:p>
          <a:p>
            <a:pPr lvl="1"/>
            <a:r>
              <a:rPr lang="en-US" sz="1600" dirty="0"/>
              <a:t>Around 53% load =(30*0.89 M)/(5*10 M)</a:t>
            </a:r>
          </a:p>
          <a:p>
            <a:pPr lvl="1"/>
            <a:r>
              <a:rPr lang="en-US" sz="16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201938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Balancing Problem</a:t>
            </a:r>
          </a:p>
        </p:txBody>
      </p:sp>
      <p:sp>
        <p:nvSpPr>
          <p:cNvPr id="3" name="Content Placeholder 2"/>
          <p:cNvSpPr>
            <a:spLocks noGrp="1"/>
          </p:cNvSpPr>
          <p:nvPr>
            <p:ph idx="1"/>
          </p:nvPr>
        </p:nvSpPr>
        <p:spPr/>
        <p:txBody>
          <a:bodyPr/>
          <a:lstStyle/>
          <a:p>
            <a:r>
              <a:rPr lang="en-US" sz="1800" dirty="0"/>
              <a:t>At a specific time, choose xi, </a:t>
            </a:r>
            <a:r>
              <a:rPr lang="en-US" sz="1800" dirty="0" err="1"/>
              <a:t>yi</a:t>
            </a:r>
            <a:r>
              <a:rPr lang="en-US" sz="1800" dirty="0"/>
              <a:t> that solve the following optimization problem</a:t>
            </a:r>
          </a:p>
          <a:p>
            <a:r>
              <a:rPr lang="en-US" sz="1800" dirty="0"/>
              <a:t>min |t1-t2|</a:t>
            </a:r>
          </a:p>
          <a:p>
            <a:pPr lvl="1"/>
            <a:r>
              <a:rPr lang="en-US" sz="1600" dirty="0"/>
              <a:t>t1 = (x1*S1+…+</a:t>
            </a:r>
            <a:r>
              <a:rPr lang="en-US" sz="1600" dirty="0" err="1"/>
              <a:t>xn</a:t>
            </a:r>
            <a:r>
              <a:rPr lang="en-US" sz="1600" dirty="0"/>
              <a:t>*Sn)/R1 </a:t>
            </a:r>
          </a:p>
          <a:p>
            <a:pPr lvl="1"/>
            <a:r>
              <a:rPr lang="en-US" sz="1600" dirty="0"/>
              <a:t>t2 = (y1*S1+…+</a:t>
            </a:r>
            <a:r>
              <a:rPr lang="en-US" sz="1600" dirty="0" err="1"/>
              <a:t>yn</a:t>
            </a:r>
            <a:r>
              <a:rPr lang="en-US" sz="1600" dirty="0"/>
              <a:t>*Sn)/R2 </a:t>
            </a:r>
          </a:p>
          <a:p>
            <a:pPr lvl="1"/>
            <a:r>
              <a:rPr lang="en-US" sz="1600" dirty="0" err="1"/>
              <a:t>xi+yi</a:t>
            </a:r>
            <a:r>
              <a:rPr lang="en-US" sz="1600" dirty="0"/>
              <a:t> = 1</a:t>
            </a:r>
          </a:p>
          <a:p>
            <a:pPr lvl="1"/>
            <a:r>
              <a:rPr lang="en-US" sz="1600" dirty="0"/>
              <a:t>xi is 0 or 1</a:t>
            </a:r>
          </a:p>
          <a:p>
            <a:pPr lvl="1"/>
            <a:r>
              <a:rPr lang="en-US" sz="1600" dirty="0" err="1"/>
              <a:t>yi</a:t>
            </a:r>
            <a:r>
              <a:rPr lang="en-US" sz="1600" dirty="0"/>
              <a:t> is 0 or 1</a:t>
            </a:r>
          </a:p>
          <a:p>
            <a:r>
              <a:rPr lang="en-US" sz="1800" dirty="0"/>
              <a:t>where</a:t>
            </a:r>
          </a:p>
          <a:p>
            <a:pPr lvl="1"/>
            <a:r>
              <a:rPr lang="en-US" sz="1600" dirty="0"/>
              <a:t>xi is a indicator variable for station i in Band 1</a:t>
            </a:r>
          </a:p>
          <a:p>
            <a:pPr lvl="1"/>
            <a:r>
              <a:rPr lang="en-US" sz="1600" dirty="0" err="1"/>
              <a:t>yi</a:t>
            </a:r>
            <a:r>
              <a:rPr lang="en-US" sz="1600" dirty="0"/>
              <a:t> is a indicator variable for station i in Band 2</a:t>
            </a:r>
          </a:p>
          <a:p>
            <a:pPr lvl="1"/>
            <a:r>
              <a:rPr lang="en-US" sz="1600" dirty="0"/>
              <a:t>Si is the sum of packet size (with unit of bytes) of STA i</a:t>
            </a:r>
          </a:p>
          <a:p>
            <a:pPr lvl="1"/>
            <a:r>
              <a:rPr lang="en-US" sz="1600" dirty="0"/>
              <a:t>R1 is the rate of Band 1 with unit of bytes per second </a:t>
            </a:r>
          </a:p>
          <a:p>
            <a:pPr lvl="1"/>
            <a:r>
              <a:rPr lang="en-US" sz="1600" dirty="0"/>
              <a:t>R2 is the rate of Band 2 with unit of bytes 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3150678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Algorithm</a:t>
            </a:r>
          </a:p>
        </p:txBody>
      </p:sp>
      <p:sp>
        <p:nvSpPr>
          <p:cNvPr id="3" name="Content Placeholder 2"/>
          <p:cNvSpPr>
            <a:spLocks noGrp="1"/>
          </p:cNvSpPr>
          <p:nvPr>
            <p:ph idx="1"/>
          </p:nvPr>
        </p:nvSpPr>
        <p:spPr>
          <a:xfrm>
            <a:off x="685800" y="1988840"/>
            <a:ext cx="7772400" cy="4114800"/>
          </a:xfrm>
        </p:spPr>
        <p:txBody>
          <a:bodyPr/>
          <a:lstStyle/>
          <a:p>
            <a:r>
              <a:rPr lang="en-US" sz="1800" dirty="0"/>
              <a:t>Multi-band round robin:</a:t>
            </a:r>
          </a:p>
          <a:p>
            <a:pPr lvl="1"/>
            <a:r>
              <a:rPr lang="en-US" sz="1600" dirty="0"/>
              <a:t>Maintain a list of all STAs in all bands in order</a:t>
            </a:r>
          </a:p>
          <a:p>
            <a:pPr lvl="1"/>
            <a:r>
              <a:rPr lang="en-US" sz="1600" dirty="0"/>
              <a:t>Each STA has a FIFO queue for the arriving packets</a:t>
            </a:r>
          </a:p>
          <a:p>
            <a:pPr lvl="1"/>
            <a:r>
              <a:rPr lang="en-US" sz="1600" dirty="0"/>
              <a:t>For a band, serve each STA up to 4 </a:t>
            </a:r>
            <a:r>
              <a:rPr lang="en-US" sz="1600" dirty="0" err="1"/>
              <a:t>ms</a:t>
            </a:r>
            <a:r>
              <a:rPr lang="en-US" sz="1600" dirty="0"/>
              <a:t> in the band based on the order of the list</a:t>
            </a:r>
          </a:p>
          <a:p>
            <a:pPr lvl="1"/>
            <a:r>
              <a:rPr lang="en-US" sz="1600" dirty="0"/>
              <a:t>After a STA is served, put the STA to the end of the list</a:t>
            </a:r>
          </a:p>
          <a:p>
            <a:r>
              <a:rPr lang="en-US" sz="1800" dirty="0"/>
              <a:t>Example:</a:t>
            </a:r>
          </a:p>
          <a:p>
            <a:pPr lvl="1"/>
            <a:r>
              <a:rPr lang="en-US" sz="1600" dirty="0"/>
              <a:t>Assume a total list (1, 2, 3, 4, 5, 6)</a:t>
            </a:r>
          </a:p>
          <a:p>
            <a:pPr lvl="2"/>
            <a:r>
              <a:rPr lang="en-US" sz="1400" dirty="0"/>
              <a:t>If Band 1 has STA 1, 3, 5</a:t>
            </a:r>
          </a:p>
          <a:p>
            <a:pPr lvl="3"/>
            <a:r>
              <a:rPr lang="en-US" sz="1200" dirty="0"/>
              <a:t>Band 1 STAs service order: 1, 3, 5</a:t>
            </a:r>
          </a:p>
          <a:p>
            <a:pPr lvl="3"/>
            <a:r>
              <a:rPr lang="en-US" sz="1200" dirty="0"/>
              <a:t>Band 2 STAs service order: 2, 4, 6</a:t>
            </a:r>
          </a:p>
          <a:p>
            <a:pPr lvl="3"/>
            <a:r>
              <a:rPr lang="en-US" sz="1200" dirty="0"/>
              <a:t>After STA1 and STA2 are served, total list becomes (3, 4, 5, 6, 1, 2)</a:t>
            </a:r>
          </a:p>
          <a:p>
            <a:pPr lvl="1"/>
            <a:r>
              <a:rPr lang="en-US" sz="1600" dirty="0"/>
              <a:t>Assume that after load balancing algorithm, Band 1 has STA 1, 2, 3, 5 with total list (3, 4, 5, 6, 1, 2)</a:t>
            </a:r>
          </a:p>
          <a:p>
            <a:pPr lvl="3"/>
            <a:r>
              <a:rPr lang="en-US" sz="1200" dirty="0"/>
              <a:t>Band 1 STAs service order: 3, 5, 1, 2</a:t>
            </a:r>
          </a:p>
          <a:p>
            <a:pPr lvl="3"/>
            <a:r>
              <a:rPr lang="en-US" sz="1200" dirty="0"/>
              <a:t>Band 2 STAs service order: 4, 6</a:t>
            </a:r>
          </a:p>
          <a:p>
            <a:pPr lvl="3"/>
            <a:r>
              <a:rPr lang="en-US" sz="1200" dirty="0"/>
              <a:t>After STA1 and STA4 are served, total list becomes (5, 6, 1, 2, 3, 4)</a:t>
            </a:r>
          </a:p>
          <a:p>
            <a:pPr marL="857250" lvl="2" indent="0">
              <a:buNone/>
            </a:pPr>
            <a:endParaRPr lang="en-US" sz="1400" dirty="0"/>
          </a:p>
          <a:p>
            <a:pPr lvl="1"/>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45260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Delay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a:t>As the value of Balance frequency (BF) decreases, the average delay performance across STA decreases</a:t>
                </a:r>
              </a:p>
              <a:p>
                <a:r>
                  <a:rPr lang="en-US" sz="2200" dirty="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Buffered Video Stream Setup</a:t>
            </a:r>
          </a:p>
        </p:txBody>
      </p:sp>
      <p:sp>
        <p:nvSpPr>
          <p:cNvPr id="3" name="Content Placeholder 2"/>
          <p:cNvSpPr>
            <a:spLocks noGrp="1"/>
          </p:cNvSpPr>
          <p:nvPr>
            <p:ph idx="1"/>
          </p:nvPr>
        </p:nvSpPr>
        <p:spPr/>
        <p:txBody>
          <a:bodyPr/>
          <a:lstStyle/>
          <a:p>
            <a:r>
              <a:rPr lang="en-US" dirty="0"/>
              <a:t>For low delay performance (ex BF=4, average delay is less than 1s), it is required to have around 5 STA switches every second (on average) as shown below</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Setup - File Transfer</a:t>
            </a:r>
          </a:p>
        </p:txBody>
      </p:sp>
      <p:sp>
        <p:nvSpPr>
          <p:cNvPr id="3" name="Content Placeholder 2"/>
          <p:cNvSpPr>
            <a:spLocks noGrp="1"/>
          </p:cNvSpPr>
          <p:nvPr>
            <p:ph idx="1"/>
          </p:nvPr>
        </p:nvSpPr>
        <p:spPr/>
        <p:txBody>
          <a:bodyPr/>
          <a:lstStyle/>
          <a:p>
            <a:r>
              <a:rPr lang="en-US" sz="1600" dirty="0"/>
              <a:t>We try the file transfer traffic model in [2] and get similar conclusion</a:t>
            </a:r>
          </a:p>
          <a:p>
            <a:r>
              <a:rPr lang="en-US" sz="1600" dirty="0"/>
              <a:t>Consider two bands:</a:t>
            </a:r>
          </a:p>
          <a:p>
            <a:pPr lvl="1"/>
            <a:r>
              <a:rPr lang="en-US" sz="1400" dirty="0"/>
              <a:t>Band 1: Rate R1 = 4*R2</a:t>
            </a:r>
          </a:p>
          <a:p>
            <a:pPr lvl="1"/>
            <a:r>
              <a:rPr lang="en-US" sz="1400" dirty="0"/>
              <a:t>Band 2: Rate R2</a:t>
            </a:r>
          </a:p>
          <a:p>
            <a:pPr lvl="1"/>
            <a:r>
              <a:rPr lang="en-US" sz="1400" dirty="0"/>
              <a:t>Note – Band 2 is like 2.4 GHz with 20 MHz, and Band 1 is like 5 GHz with 80 MHz</a:t>
            </a:r>
          </a:p>
          <a:p>
            <a:r>
              <a:rPr lang="en-US" sz="1600" dirty="0"/>
              <a:t>N STAs among two bands</a:t>
            </a:r>
          </a:p>
          <a:p>
            <a:r>
              <a:rPr lang="en-US" sz="1600" dirty="0"/>
              <a:t>Each STA has file size with distribution equal to truncated lognormal [2] with</a:t>
            </a:r>
          </a:p>
          <a:p>
            <a:pPr lvl="1"/>
            <a:r>
              <a:rPr lang="en-US" sz="1400" dirty="0"/>
              <a:t>Mean = 2 Mbytes </a:t>
            </a:r>
          </a:p>
          <a:p>
            <a:pPr lvl="1"/>
            <a:r>
              <a:rPr lang="en-US" sz="1400" dirty="0"/>
              <a:t>SD = 0.722 Mbytes</a:t>
            </a:r>
          </a:p>
          <a:p>
            <a:pPr lvl="1"/>
            <a:r>
              <a:rPr lang="en-US" sz="1400" dirty="0"/>
              <a:t>Max = 5 Mbytes</a:t>
            </a:r>
          </a:p>
          <a:p>
            <a:pPr lvl="1"/>
            <a:r>
              <a:rPr lang="en-US" sz="1400" dirty="0" err="1"/>
              <a:t>Interarrival</a:t>
            </a:r>
            <a:r>
              <a:rPr lang="en-US" sz="1400" dirty="0"/>
              <a:t> time: exponential distribution with mean T</a:t>
            </a:r>
          </a:p>
          <a:p>
            <a:r>
              <a:rPr lang="en-US" sz="1600" dirty="0"/>
              <a:t>Each file is breaking into MPDUs with size 1500 bytes</a:t>
            </a:r>
          </a:p>
          <a:p>
            <a:r>
              <a:rPr lang="en-US" sz="1600" dirty="0"/>
              <a:t>Set R2 = 1.625 </a:t>
            </a:r>
            <a:r>
              <a:rPr lang="en-US" sz="1600" dirty="0" err="1"/>
              <a:t>MBps</a:t>
            </a:r>
            <a:r>
              <a:rPr lang="en-US" sz="1600" dirty="0"/>
              <a:t>, N=30, T= integer chosen between 8 and 28 seconds with average 18 across STAs</a:t>
            </a:r>
          </a:p>
          <a:p>
            <a:pPr lvl="1"/>
            <a:r>
              <a:rPr lang="en-US" sz="1200" dirty="0"/>
              <a:t>Around 41% load =(30*2 M/18)/(5*1.625 M)</a:t>
            </a:r>
          </a:p>
          <a:p>
            <a:pPr lvl="1"/>
            <a:r>
              <a:rPr lang="en-US" sz="1200" dirty="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a:t>T</a:t>
            </a:r>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a:t>Size</a:t>
            </a:r>
          </a:p>
        </p:txBody>
      </p:sp>
    </p:spTree>
    <p:extLst>
      <p:ext uri="{BB962C8B-B14F-4D97-AF65-F5344CB8AC3E}">
        <p14:creationId xmlns:p14="http://schemas.microsoft.com/office/powerpoint/2010/main" val="1454763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Except aggregation, there are existing mechanisms to achieve multi-band operation (like STA switch or TID switch or OCT), but there may still be significant MAC overhead related to the operation </a:t>
            </a:r>
          </a:p>
          <a:p>
            <a:pPr lvl="1"/>
            <a:r>
              <a:rPr lang="en-US" sz="1800" dirty="0"/>
              <a:t>Ex. for nontransparent FST, the need to </a:t>
            </a:r>
            <a:r>
              <a:rPr lang="en-US" sz="1800" dirty="0" err="1"/>
              <a:t>reassociate</a:t>
            </a:r>
            <a:r>
              <a:rPr lang="en-US" sz="1800" dirty="0"/>
              <a:t> or the need to renegotiate for different operation (ex. TWT, key, BA, </a:t>
            </a:r>
            <a:r>
              <a:rPr lang="en-US" sz="1800" dirty="0" err="1"/>
              <a:t>etc</a:t>
            </a:r>
            <a:r>
              <a:rPr lang="en-US" sz="1800" dirty="0"/>
              <a:t>)</a:t>
            </a:r>
          </a:p>
          <a:p>
            <a:r>
              <a:rPr lang="en-GB" altLang="en-US" sz="2000" dirty="0"/>
              <a:t>We think extremely efficient </a:t>
            </a:r>
            <a:r>
              <a:rPr lang="en-US" sz="2000" dirty="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for File Transfer Setup</a:t>
            </a:r>
          </a:p>
        </p:txBody>
      </p:sp>
      <p:sp>
        <p:nvSpPr>
          <p:cNvPr id="3" name="Content Placeholder 2"/>
          <p:cNvSpPr>
            <a:spLocks noGrp="1"/>
          </p:cNvSpPr>
          <p:nvPr>
            <p:ph idx="1"/>
          </p:nvPr>
        </p:nvSpPr>
        <p:spPr/>
        <p:txBody>
          <a:bodyPr/>
          <a:lstStyle/>
          <a:p>
            <a:r>
              <a:rPr lang="en-US" dirty="0"/>
              <a:t>For low delay performance (ex BF=2, average delay is around 1s), it is required to have around 3 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a:t>
            </a:r>
          </a:p>
        </p:txBody>
      </p:sp>
      <p:sp>
        <p:nvSpPr>
          <p:cNvPr id="3" name="Content Placeholder 2"/>
          <p:cNvSpPr>
            <a:spLocks noGrp="1"/>
          </p:cNvSpPr>
          <p:nvPr>
            <p:ph idx="1"/>
          </p:nvPr>
        </p:nvSpPr>
        <p:spPr/>
        <p:txBody>
          <a:bodyPr/>
          <a:lstStyle/>
          <a:p>
            <a:r>
              <a:rPr lang="en-US" sz="1800" dirty="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a:t>BF = k means doing load balancing operation every k seconds</a:t>
            </a:r>
          </a:p>
          <a:p>
            <a:r>
              <a:rPr lang="en-US" sz="1800" dirty="0"/>
              <a:t>The results show that extremely efficient multi-band operation that minimize the MAC overhead is critical</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of Key Use Cases</a:t>
            </a:r>
          </a:p>
        </p:txBody>
      </p:sp>
      <p:sp>
        <p:nvSpPr>
          <p:cNvPr id="3" name="Content Placeholder 2"/>
          <p:cNvSpPr>
            <a:spLocks noGrp="1"/>
          </p:cNvSpPr>
          <p:nvPr>
            <p:ph idx="1"/>
          </p:nvPr>
        </p:nvSpPr>
        <p:spPr/>
        <p:txBody>
          <a:bodyPr/>
          <a:lstStyle/>
          <a:p>
            <a:r>
              <a:rPr lang="en-US" sz="2000" dirty="0"/>
              <a:t>Steering/load balancing: More efficient manner to achieve seamless steering/load balancing among multiple APs/BSSs</a:t>
            </a:r>
          </a:p>
          <a:p>
            <a:pPr lvl="1"/>
            <a:r>
              <a:rPr lang="en-US" sz="1800" dirty="0"/>
              <a:t>Existing use case of MBO/FST/11v, </a:t>
            </a:r>
            <a:r>
              <a:rPr lang="en-US" sz="1800" dirty="0" err="1"/>
              <a:t>etc</a:t>
            </a:r>
            <a:endParaRPr lang="en-US" sz="1800" dirty="0"/>
          </a:p>
          <a:p>
            <a:r>
              <a:rPr lang="en-US" sz="2000" dirty="0"/>
              <a:t>Aggregation: aggregate the data transmitted in different APs/BSSs as one</a:t>
            </a:r>
          </a:p>
          <a:p>
            <a:pPr lvl="1"/>
            <a:r>
              <a:rPr lang="en-US" sz="1800" dirty="0"/>
              <a:t>Increase the peak throughput by enabling simultaneous operations in different links</a:t>
            </a:r>
          </a:p>
          <a:p>
            <a:r>
              <a:rPr lang="en-US" sz="2000" dirty="0"/>
              <a:t>The key enhancement is to eliminate the need of various management/data plane renegotiations</a:t>
            </a:r>
          </a:p>
          <a:p>
            <a:r>
              <a:rPr lang="en-US" sz="2000" dirty="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Framework</a:t>
            </a:r>
          </a:p>
        </p:txBody>
      </p:sp>
      <p:sp>
        <p:nvSpPr>
          <p:cNvPr id="3" name="Content Placeholder 2"/>
          <p:cNvSpPr>
            <a:spLocks noGrp="1"/>
          </p:cNvSpPr>
          <p:nvPr>
            <p:ph idx="1"/>
          </p:nvPr>
        </p:nvSpPr>
        <p:spPr/>
        <p:txBody>
          <a:bodyPr/>
          <a:lstStyle/>
          <a:p>
            <a:r>
              <a:rPr lang="en-US" dirty="0"/>
              <a:t>General                                  Infrastructure</a:t>
            </a:r>
          </a:p>
          <a:p>
            <a:endParaRPr lang="en-US" dirty="0"/>
          </a:p>
          <a:p>
            <a:endParaRPr lang="en-US" dirty="0"/>
          </a:p>
          <a:p>
            <a:endParaRPr lang="en-US" dirty="0"/>
          </a:p>
          <a:p>
            <a:endParaRPr lang="en-US" dirty="0"/>
          </a:p>
          <a:p>
            <a:endParaRPr lang="en-US" dirty="0"/>
          </a:p>
          <a:p>
            <a:pPr marL="0" indent="0">
              <a:buNone/>
            </a:pPr>
            <a:endParaRPr lang="en-US" dirty="0"/>
          </a:p>
          <a:p>
            <a:r>
              <a:rPr lang="en-US" sz="2000" dirty="0"/>
              <a:t>AP/non-AP STA has an address to communicate to DSM, which may not be the address used on WM </a:t>
            </a:r>
          </a:p>
          <a:p>
            <a:r>
              <a:rPr lang="en-US" sz="1400" dirty="0"/>
              <a:t>NOTE - 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Framework</a:t>
            </a:r>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600" dirty="0"/>
          </a:p>
          <a:p>
            <a:endParaRPr lang="en-US" sz="1600" dirty="0"/>
          </a:p>
          <a:p>
            <a:endParaRPr lang="en-US" sz="1600" dirty="0"/>
          </a:p>
          <a:p>
            <a:r>
              <a:rPr lang="en-US" sz="2100" dirty="0">
                <a:solidFill>
                  <a:srgbClr val="FF0000"/>
                </a:solidFill>
              </a:rPr>
              <a:t>This framework does not need change of the current 802.11 spec definition about STA and link:</a:t>
            </a:r>
          </a:p>
          <a:p>
            <a:pPr lvl="1"/>
            <a:r>
              <a:rPr lang="en-US" sz="1400" dirty="0"/>
              <a:t>station (STA): A logical entity that is a singly addressable instance of a medium access control (MAC) and physical layer (PHY) interface to the wireless medium (WM).</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architecture</a:t>
            </a:r>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Infrastructure Framework</a:t>
            </a:r>
          </a:p>
        </p:txBody>
      </p:sp>
      <p:sp>
        <p:nvSpPr>
          <p:cNvPr id="3" name="Content Placeholder 2"/>
          <p:cNvSpPr>
            <a:spLocks noGrp="1"/>
          </p:cNvSpPr>
          <p:nvPr>
            <p:ph idx="1"/>
          </p:nvPr>
        </p:nvSpPr>
        <p:spPr/>
        <p:txBody>
          <a:bodyPr/>
          <a:lstStyle/>
          <a:p>
            <a:r>
              <a:rPr lang="en-US" dirty="0"/>
              <a:t>   Example 1                                        Example 2</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sz="1800" dirty="0"/>
              <a:t>Multi-link AP logical entity/Multi-link non-AP logical entity has an address to communicate to DSM, which may not be the address used on each WM </a:t>
            </a:r>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fontScale="92500" lnSpcReduction="20000"/>
          </a:bodyPr>
          <a:lstStyle/>
          <a:p>
            <a:r>
              <a:rPr lang="en-US" b="1" dirty="0"/>
              <a:t>Multi-link 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56044</TotalTime>
  <Words>2565</Words>
  <Application>Microsoft Office PowerPoint</Application>
  <PresentationFormat>On-screen Show (4:3)</PresentationFormat>
  <Paragraphs>322</Paragraphs>
  <Slides>30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Qualcomm Office Regular</vt:lpstr>
      <vt:lpstr>Qualcomm Regular</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Harmonized Straw Poll #1</vt:lpstr>
      <vt:lpstr>Motion #1</vt:lpstr>
      <vt:lpstr>Motion #2</vt:lpstr>
      <vt:lpstr>Appendix</vt:lpstr>
      <vt:lpstr>Straw Poll #1</vt:lpstr>
      <vt:lpstr>Straw Poll #2</vt:lpstr>
      <vt:lpstr>Motion #1</vt:lpstr>
      <vt:lpstr>Motion #2</vt:lpstr>
      <vt:lpstr>Reference</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1693</cp:revision>
  <cp:lastPrinted>1998-02-10T13:28:06Z</cp:lastPrinted>
  <dcterms:created xsi:type="dcterms:W3CDTF">2004-12-02T14:01:45Z</dcterms:created>
  <dcterms:modified xsi:type="dcterms:W3CDTF">2019-11-12T00:22:59Z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2019-11-12 00:22:58Z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