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331" r:id="rId2"/>
    <p:sldId id="931" r:id="rId3"/>
    <p:sldId id="932" r:id="rId4"/>
    <p:sldId id="933" r:id="rId5"/>
    <p:sldId id="934" r:id="rId6"/>
    <p:sldId id="935" r:id="rId7"/>
    <p:sldId id="936" r:id="rId8"/>
    <p:sldId id="937" r:id="rId9"/>
    <p:sldId id="938" r:id="rId10"/>
    <p:sldId id="939" r:id="rId11"/>
    <p:sldId id="940" r:id="rId12"/>
    <p:sldId id="947" r:id="rId13"/>
    <p:sldId id="941" r:id="rId14"/>
    <p:sldId id="948" r:id="rId15"/>
    <p:sldId id="949" r:id="rId16"/>
    <p:sldId id="951" r:id="rId17"/>
    <p:sldId id="950" r:id="rId18"/>
    <p:sldId id="944" r:id="rId19"/>
    <p:sldId id="896" r:id="rId20"/>
    <p:sldId id="929" r:id="rId21"/>
    <p:sldId id="910" r:id="rId22"/>
    <p:sldId id="909" r:id="rId23"/>
    <p:sldId id="911" r:id="rId24"/>
    <p:sldId id="912" r:id="rId25"/>
    <p:sldId id="926" r:id="rId26"/>
    <p:sldId id="908" r:id="rId27"/>
    <p:sldId id="906" r:id="rId28"/>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9" clrIdx="0">
    <p:extLst>
      <p:ext uri="{19B8F6BF-5375-455C-9EA6-DF929625EA0E}">
        <p15:presenceInfo xmlns:p15="http://schemas.microsoft.com/office/powerpoint/2012/main" userId="Klein, Arik" providerId="None"/>
      </p:ext>
    </p:extLst>
  </p:cmAuthor>
  <p:cmAuthor id="2" name="Huang, Po-kai" initials="HP" lastIdx="17" clrIdx="1">
    <p:extLst>
      <p:ext uri="{19B8F6BF-5375-455C-9EA6-DF929625EA0E}">
        <p15:presenceInfo xmlns:p15="http://schemas.microsoft.com/office/powerpoint/2012/main" userId="S-1-5-21-725345543-602162358-527237240-2471230" providerId="AD"/>
      </p:ext>
    </p:extLst>
  </p:cmAuthor>
  <p:cmAuthor id="3" name="Cordeiro, Carlos" initials="CC" lastIdx="10" clrIdx="2">
    <p:extLst>
      <p:ext uri="{19B8F6BF-5375-455C-9EA6-DF929625EA0E}">
        <p15:presenceInfo xmlns:p15="http://schemas.microsoft.com/office/powerpoint/2012/main" userId="S-1-5-21-725345543-602162358-527237240-83348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345" autoAdjust="0"/>
    <p:restoredTop sz="88960" autoAdjust="0"/>
  </p:normalViewPr>
  <p:slideViewPr>
    <p:cSldViewPr>
      <p:cViewPr varScale="1">
        <p:scale>
          <a:sx n="72" d="100"/>
          <a:sy n="72" d="100"/>
        </p:scale>
        <p:origin x="1320" y="64"/>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smtClean="0"/>
              <a:t>doc.: IEEE 802.11-12/0866r0</a:t>
            </a:r>
            <a:endParaRPr lang="en-GB"/>
          </a:p>
        </p:txBody>
      </p:sp>
      <p:sp>
        <p:nvSpPr>
          <p:cNvPr id="5" name="Date Placeholder 4"/>
          <p:cNvSpPr>
            <a:spLocks noGrp="1"/>
          </p:cNvSpPr>
          <p:nvPr>
            <p:ph type="dt" idx="11"/>
          </p:nvPr>
        </p:nvSpPr>
        <p:spPr/>
        <p:txBody>
          <a:bodyPr/>
          <a:lstStyle/>
          <a:p>
            <a:pPr>
              <a:defRPr/>
            </a:pPr>
            <a:r>
              <a:rPr lang="en-US" altLang="en-US" smtClean="0"/>
              <a:t>July 2013</a:t>
            </a:r>
            <a:endParaRPr lang="en-GB" altLang="en-US"/>
          </a:p>
        </p:txBody>
      </p:sp>
      <p:sp>
        <p:nvSpPr>
          <p:cNvPr id="6" name="Footer Placeholder 5"/>
          <p:cNvSpPr>
            <a:spLocks noGrp="1"/>
          </p:cNvSpPr>
          <p:nvPr>
            <p:ph type="ftr" sz="quarter" idx="12"/>
          </p:nvPr>
        </p:nvSpPr>
        <p:spPr/>
        <p:txBody>
          <a:bodyPr/>
          <a:lstStyle/>
          <a:p>
            <a:pPr lvl="4">
              <a:defRPr/>
            </a:pPr>
            <a:r>
              <a:rPr lang="en-GB" smtClean="0"/>
              <a:t>Clint Chaplin, Chair (Samsung)</a:t>
            </a:r>
            <a:endParaRPr lang="en-GB"/>
          </a:p>
        </p:txBody>
      </p:sp>
      <p:sp>
        <p:nvSpPr>
          <p:cNvPr id="7" name="Slide Number Placeholder 6"/>
          <p:cNvSpPr>
            <a:spLocks noGrp="1"/>
          </p:cNvSpPr>
          <p:nvPr>
            <p:ph type="sldNum" sz="quarter" idx="13"/>
          </p:nvPr>
        </p:nvSpPr>
        <p:spPr/>
        <p:txBody>
          <a:bodyPr/>
          <a:lstStyle/>
          <a:p>
            <a:pPr>
              <a:defRPr/>
            </a:pPr>
            <a:r>
              <a:rPr lang="en-GB" altLang="en-US" smtClean="0"/>
              <a:t>Page </a:t>
            </a:r>
            <a:fld id="{6D97498F-4D25-4339-A505-6DFAF1C539A8}" type="slidenum">
              <a:rPr lang="en-GB" altLang="en-US" smtClean="0"/>
              <a:pPr>
                <a:defRPr/>
              </a:pPr>
              <a:t>3</a:t>
            </a:fld>
            <a:endParaRPr lang="en-GB" altLang="en-US"/>
          </a:p>
        </p:txBody>
      </p:sp>
    </p:spTree>
    <p:extLst>
      <p:ext uri="{BB962C8B-B14F-4D97-AF65-F5344CB8AC3E}">
        <p14:creationId xmlns:p14="http://schemas.microsoft.com/office/powerpoint/2010/main" val="4756403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smtClean="0"/>
              <a:t>doc.: IEEE 802.11-12/0866r0</a:t>
            </a:r>
            <a:endParaRPr lang="en-GB"/>
          </a:p>
        </p:txBody>
      </p:sp>
      <p:sp>
        <p:nvSpPr>
          <p:cNvPr id="5" name="Date Placeholder 4"/>
          <p:cNvSpPr>
            <a:spLocks noGrp="1"/>
          </p:cNvSpPr>
          <p:nvPr>
            <p:ph type="dt" idx="11"/>
          </p:nvPr>
        </p:nvSpPr>
        <p:spPr/>
        <p:txBody>
          <a:bodyPr/>
          <a:lstStyle/>
          <a:p>
            <a:pPr>
              <a:defRPr/>
            </a:pPr>
            <a:r>
              <a:rPr lang="en-US" altLang="en-US" smtClean="0"/>
              <a:t>July 2013</a:t>
            </a:r>
            <a:endParaRPr lang="en-GB" altLang="en-US"/>
          </a:p>
        </p:txBody>
      </p:sp>
      <p:sp>
        <p:nvSpPr>
          <p:cNvPr id="6" name="Footer Placeholder 5"/>
          <p:cNvSpPr>
            <a:spLocks noGrp="1"/>
          </p:cNvSpPr>
          <p:nvPr>
            <p:ph type="ftr" sz="quarter" idx="12"/>
          </p:nvPr>
        </p:nvSpPr>
        <p:spPr/>
        <p:txBody>
          <a:bodyPr/>
          <a:lstStyle/>
          <a:p>
            <a:pPr lvl="4">
              <a:defRPr/>
            </a:pPr>
            <a:r>
              <a:rPr lang="en-GB" smtClean="0"/>
              <a:t>Clint Chaplin, Chair (Samsung)</a:t>
            </a:r>
            <a:endParaRPr lang="en-GB"/>
          </a:p>
        </p:txBody>
      </p:sp>
      <p:sp>
        <p:nvSpPr>
          <p:cNvPr id="7" name="Slide Number Placeholder 6"/>
          <p:cNvSpPr>
            <a:spLocks noGrp="1"/>
          </p:cNvSpPr>
          <p:nvPr>
            <p:ph type="sldNum" sz="quarter" idx="13"/>
          </p:nvPr>
        </p:nvSpPr>
        <p:spPr/>
        <p:txBody>
          <a:bodyPr/>
          <a:lstStyle/>
          <a:p>
            <a:pPr>
              <a:defRPr/>
            </a:pPr>
            <a:r>
              <a:rPr lang="en-GB" altLang="en-US" smtClean="0"/>
              <a:t>Page </a:t>
            </a:r>
            <a:fld id="{6D97498F-4D25-4339-A505-6DFAF1C539A8}" type="slidenum">
              <a:rPr lang="en-GB" altLang="en-US" smtClean="0"/>
              <a:pPr>
                <a:defRPr/>
              </a:pPr>
              <a:t>4</a:t>
            </a:fld>
            <a:endParaRPr lang="en-GB" altLang="en-US"/>
          </a:p>
        </p:txBody>
      </p:sp>
    </p:spTree>
    <p:extLst>
      <p:ext uri="{BB962C8B-B14F-4D97-AF65-F5344CB8AC3E}">
        <p14:creationId xmlns:p14="http://schemas.microsoft.com/office/powerpoint/2010/main" val="9942637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E8EBC1-EEBA-45E0-9D37-89A6A787FB85}" type="slidenum">
              <a:rPr lang="en-US" smtClean="0"/>
              <a:t>7</a:t>
            </a:fld>
            <a:endParaRPr lang="en-US"/>
          </a:p>
        </p:txBody>
      </p:sp>
    </p:spTree>
    <p:extLst>
      <p:ext uri="{BB962C8B-B14F-4D97-AF65-F5344CB8AC3E}">
        <p14:creationId xmlns:p14="http://schemas.microsoft.com/office/powerpoint/2010/main" val="8016040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4E8EBC1-EEBA-45E0-9D37-89A6A787FB85}" type="slidenum">
              <a:rPr lang="en-US" smtClean="0"/>
              <a:t>8</a:t>
            </a:fld>
            <a:endParaRPr lang="en-US"/>
          </a:p>
        </p:txBody>
      </p:sp>
    </p:spTree>
    <p:extLst>
      <p:ext uri="{BB962C8B-B14F-4D97-AF65-F5344CB8AC3E}">
        <p14:creationId xmlns:p14="http://schemas.microsoft.com/office/powerpoint/2010/main" val="20403221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smtClean="0"/>
              <a:t>doc.: IEEE 802.11-12/0866r0</a:t>
            </a:r>
            <a:endParaRPr lang="en-GB"/>
          </a:p>
        </p:txBody>
      </p:sp>
      <p:sp>
        <p:nvSpPr>
          <p:cNvPr id="5" name="Date Placeholder 4"/>
          <p:cNvSpPr>
            <a:spLocks noGrp="1"/>
          </p:cNvSpPr>
          <p:nvPr>
            <p:ph type="dt" idx="11"/>
          </p:nvPr>
        </p:nvSpPr>
        <p:spPr/>
        <p:txBody>
          <a:bodyPr/>
          <a:lstStyle/>
          <a:p>
            <a:pPr>
              <a:defRPr/>
            </a:pPr>
            <a:r>
              <a:rPr lang="en-US" altLang="en-US" smtClean="0"/>
              <a:t>July 2013</a:t>
            </a:r>
            <a:endParaRPr lang="en-GB" altLang="en-US"/>
          </a:p>
        </p:txBody>
      </p:sp>
      <p:sp>
        <p:nvSpPr>
          <p:cNvPr id="6" name="Footer Placeholder 5"/>
          <p:cNvSpPr>
            <a:spLocks noGrp="1"/>
          </p:cNvSpPr>
          <p:nvPr>
            <p:ph type="ftr" sz="quarter" idx="12"/>
          </p:nvPr>
        </p:nvSpPr>
        <p:spPr/>
        <p:txBody>
          <a:bodyPr/>
          <a:lstStyle/>
          <a:p>
            <a:pPr lvl="4">
              <a:defRPr/>
            </a:pPr>
            <a:r>
              <a:rPr lang="en-GB" smtClean="0"/>
              <a:t>Clint Chaplin, Chair (Samsung)</a:t>
            </a:r>
            <a:endParaRPr lang="en-GB"/>
          </a:p>
        </p:txBody>
      </p:sp>
      <p:sp>
        <p:nvSpPr>
          <p:cNvPr id="7" name="Slide Number Placeholder 6"/>
          <p:cNvSpPr>
            <a:spLocks noGrp="1"/>
          </p:cNvSpPr>
          <p:nvPr>
            <p:ph type="sldNum" sz="quarter" idx="13"/>
          </p:nvPr>
        </p:nvSpPr>
        <p:spPr/>
        <p:txBody>
          <a:bodyPr/>
          <a:lstStyle/>
          <a:p>
            <a:pPr>
              <a:defRPr/>
            </a:pPr>
            <a:r>
              <a:rPr lang="en-GB" altLang="en-US" smtClean="0"/>
              <a:t>Page </a:t>
            </a:r>
            <a:fld id="{6D97498F-4D25-4339-A505-6DFAF1C539A8}" type="slidenum">
              <a:rPr lang="en-GB" altLang="en-US" smtClean="0"/>
              <a:pPr>
                <a:defRPr/>
              </a:pPr>
              <a:t>10</a:t>
            </a:fld>
            <a:endParaRPr lang="en-GB" altLang="en-US"/>
          </a:p>
        </p:txBody>
      </p:sp>
    </p:spTree>
    <p:extLst>
      <p:ext uri="{BB962C8B-B14F-4D97-AF65-F5344CB8AC3E}">
        <p14:creationId xmlns:p14="http://schemas.microsoft.com/office/powerpoint/2010/main" val="36152823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smtClean="0"/>
              <a:t>doc.: IEEE 802.11-12/0866r0</a:t>
            </a:r>
            <a:endParaRPr lang="en-GB"/>
          </a:p>
        </p:txBody>
      </p:sp>
      <p:sp>
        <p:nvSpPr>
          <p:cNvPr id="5" name="Date Placeholder 4"/>
          <p:cNvSpPr>
            <a:spLocks noGrp="1"/>
          </p:cNvSpPr>
          <p:nvPr>
            <p:ph type="dt" idx="11"/>
          </p:nvPr>
        </p:nvSpPr>
        <p:spPr/>
        <p:txBody>
          <a:bodyPr/>
          <a:lstStyle/>
          <a:p>
            <a:pPr>
              <a:defRPr/>
            </a:pPr>
            <a:r>
              <a:rPr lang="en-US" altLang="en-US" smtClean="0"/>
              <a:t>July 2013</a:t>
            </a:r>
            <a:endParaRPr lang="en-GB" altLang="en-US"/>
          </a:p>
        </p:txBody>
      </p:sp>
      <p:sp>
        <p:nvSpPr>
          <p:cNvPr id="6" name="Footer Placeholder 5"/>
          <p:cNvSpPr>
            <a:spLocks noGrp="1"/>
          </p:cNvSpPr>
          <p:nvPr>
            <p:ph type="ftr" sz="quarter" idx="12"/>
          </p:nvPr>
        </p:nvSpPr>
        <p:spPr/>
        <p:txBody>
          <a:bodyPr/>
          <a:lstStyle/>
          <a:p>
            <a:pPr lvl="4">
              <a:defRPr/>
            </a:pPr>
            <a:r>
              <a:rPr lang="en-GB" smtClean="0"/>
              <a:t>Clint Chaplin, Chair (Samsung)</a:t>
            </a:r>
            <a:endParaRPr lang="en-GB"/>
          </a:p>
        </p:txBody>
      </p:sp>
      <p:sp>
        <p:nvSpPr>
          <p:cNvPr id="7" name="Slide Number Placeholder 6"/>
          <p:cNvSpPr>
            <a:spLocks noGrp="1"/>
          </p:cNvSpPr>
          <p:nvPr>
            <p:ph type="sldNum" sz="quarter" idx="13"/>
          </p:nvPr>
        </p:nvSpPr>
        <p:spPr/>
        <p:txBody>
          <a:bodyPr/>
          <a:lstStyle/>
          <a:p>
            <a:pPr>
              <a:defRPr/>
            </a:pPr>
            <a:r>
              <a:rPr lang="en-GB" altLang="en-US" smtClean="0"/>
              <a:t>Page </a:t>
            </a:r>
            <a:fld id="{6D97498F-4D25-4339-A505-6DFAF1C539A8}" type="slidenum">
              <a:rPr lang="en-GB" altLang="en-US" smtClean="0"/>
              <a:pPr>
                <a:defRPr/>
              </a:pPr>
              <a:t>21</a:t>
            </a:fld>
            <a:endParaRPr lang="en-GB" altLang="en-US"/>
          </a:p>
        </p:txBody>
      </p:sp>
    </p:spTree>
    <p:extLst>
      <p:ext uri="{BB962C8B-B14F-4D97-AF65-F5344CB8AC3E}">
        <p14:creationId xmlns:p14="http://schemas.microsoft.com/office/powerpoint/2010/main" val="8165735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smtClean="0"/>
              <a:t>doc.: IEEE 802.11-12/0866r0</a:t>
            </a:r>
            <a:endParaRPr lang="en-GB"/>
          </a:p>
        </p:txBody>
      </p:sp>
      <p:sp>
        <p:nvSpPr>
          <p:cNvPr id="5" name="Date Placeholder 4"/>
          <p:cNvSpPr>
            <a:spLocks noGrp="1"/>
          </p:cNvSpPr>
          <p:nvPr>
            <p:ph type="dt" idx="11"/>
          </p:nvPr>
        </p:nvSpPr>
        <p:spPr/>
        <p:txBody>
          <a:bodyPr/>
          <a:lstStyle/>
          <a:p>
            <a:pPr>
              <a:defRPr/>
            </a:pPr>
            <a:r>
              <a:rPr lang="en-US" altLang="en-US" smtClean="0"/>
              <a:t>July 2013</a:t>
            </a:r>
            <a:endParaRPr lang="en-GB" altLang="en-US"/>
          </a:p>
        </p:txBody>
      </p:sp>
      <p:sp>
        <p:nvSpPr>
          <p:cNvPr id="6" name="Footer Placeholder 5"/>
          <p:cNvSpPr>
            <a:spLocks noGrp="1"/>
          </p:cNvSpPr>
          <p:nvPr>
            <p:ph type="ftr" sz="quarter" idx="12"/>
          </p:nvPr>
        </p:nvSpPr>
        <p:spPr/>
        <p:txBody>
          <a:bodyPr/>
          <a:lstStyle/>
          <a:p>
            <a:pPr lvl="4">
              <a:defRPr/>
            </a:pPr>
            <a:r>
              <a:rPr lang="en-GB" smtClean="0"/>
              <a:t>Clint Chaplin, Chair (Samsung)</a:t>
            </a:r>
            <a:endParaRPr lang="en-GB"/>
          </a:p>
        </p:txBody>
      </p:sp>
      <p:sp>
        <p:nvSpPr>
          <p:cNvPr id="7" name="Slide Number Placeholder 6"/>
          <p:cNvSpPr>
            <a:spLocks noGrp="1"/>
          </p:cNvSpPr>
          <p:nvPr>
            <p:ph type="sldNum" sz="quarter" idx="13"/>
          </p:nvPr>
        </p:nvSpPr>
        <p:spPr/>
        <p:txBody>
          <a:bodyPr/>
          <a:lstStyle/>
          <a:p>
            <a:pPr>
              <a:defRPr/>
            </a:pPr>
            <a:r>
              <a:rPr lang="en-GB" altLang="en-US" smtClean="0"/>
              <a:t>Page </a:t>
            </a:r>
            <a:fld id="{6D97498F-4D25-4339-A505-6DFAF1C539A8}" type="slidenum">
              <a:rPr lang="en-GB" altLang="en-US" smtClean="0"/>
              <a:pPr>
                <a:defRPr/>
              </a:pPr>
              <a:t>25</a:t>
            </a:fld>
            <a:endParaRPr lang="en-GB" altLang="en-US"/>
          </a:p>
        </p:txBody>
      </p:sp>
    </p:spTree>
    <p:extLst>
      <p:ext uri="{BB962C8B-B14F-4D97-AF65-F5344CB8AC3E}">
        <p14:creationId xmlns:p14="http://schemas.microsoft.com/office/powerpoint/2010/main" val="17813925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smtClean="0"/>
              <a:t>doc.: IEEE 802.11-12/0866r0</a:t>
            </a:r>
            <a:endParaRPr lang="en-GB"/>
          </a:p>
        </p:txBody>
      </p:sp>
      <p:sp>
        <p:nvSpPr>
          <p:cNvPr id="5" name="Date Placeholder 4"/>
          <p:cNvSpPr>
            <a:spLocks noGrp="1"/>
          </p:cNvSpPr>
          <p:nvPr>
            <p:ph type="dt" idx="11"/>
          </p:nvPr>
        </p:nvSpPr>
        <p:spPr/>
        <p:txBody>
          <a:bodyPr/>
          <a:lstStyle/>
          <a:p>
            <a:pPr>
              <a:defRPr/>
            </a:pPr>
            <a:r>
              <a:rPr lang="en-US" altLang="en-US" smtClean="0"/>
              <a:t>July 2013</a:t>
            </a:r>
            <a:endParaRPr lang="en-GB" altLang="en-US"/>
          </a:p>
        </p:txBody>
      </p:sp>
      <p:sp>
        <p:nvSpPr>
          <p:cNvPr id="6" name="Footer Placeholder 5"/>
          <p:cNvSpPr>
            <a:spLocks noGrp="1"/>
          </p:cNvSpPr>
          <p:nvPr>
            <p:ph type="ftr" sz="quarter" idx="12"/>
          </p:nvPr>
        </p:nvSpPr>
        <p:spPr/>
        <p:txBody>
          <a:bodyPr/>
          <a:lstStyle/>
          <a:p>
            <a:pPr lvl="4">
              <a:defRPr/>
            </a:pPr>
            <a:r>
              <a:rPr lang="en-GB" smtClean="0"/>
              <a:t>Clint Chaplin, Chair (Samsung)</a:t>
            </a:r>
            <a:endParaRPr lang="en-GB"/>
          </a:p>
        </p:txBody>
      </p:sp>
      <p:sp>
        <p:nvSpPr>
          <p:cNvPr id="7" name="Slide Number Placeholder 6"/>
          <p:cNvSpPr>
            <a:spLocks noGrp="1"/>
          </p:cNvSpPr>
          <p:nvPr>
            <p:ph type="sldNum" sz="quarter" idx="13"/>
          </p:nvPr>
        </p:nvSpPr>
        <p:spPr/>
        <p:txBody>
          <a:bodyPr/>
          <a:lstStyle/>
          <a:p>
            <a:pPr>
              <a:defRPr/>
            </a:pPr>
            <a:r>
              <a:rPr lang="en-GB" altLang="en-US" smtClean="0"/>
              <a:t>Page </a:t>
            </a:r>
            <a:fld id="{6D97498F-4D25-4339-A505-6DFAF1C539A8}" type="slidenum">
              <a:rPr lang="en-GB" altLang="en-US" smtClean="0"/>
              <a:pPr>
                <a:defRPr/>
              </a:pPr>
              <a:t>26</a:t>
            </a:fld>
            <a:endParaRPr lang="en-GB" altLang="en-US"/>
          </a:p>
        </p:txBody>
      </p:sp>
    </p:spTree>
    <p:extLst>
      <p:ext uri="{BB962C8B-B14F-4D97-AF65-F5344CB8AC3E}">
        <p14:creationId xmlns:p14="http://schemas.microsoft.com/office/powerpoint/2010/main" val="267495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 xmlns:a16="http://schemas.microsoft.com/office/drawing/2014/main" id="{06CFF25A-AE5D-4878-BC4A-E0F2E0863D11}"/>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smtClean="0"/>
              <a:t>May 2019</a:t>
            </a:r>
            <a:endParaRPr lang="en-GB" altLang="en-US" dirty="0"/>
          </a:p>
        </p:txBody>
      </p:sp>
      <p:sp>
        <p:nvSpPr>
          <p:cNvPr id="5" name="Rectangle 5">
            <a:extLst>
              <a:ext uri="{FF2B5EF4-FFF2-40B4-BE49-F238E27FC236}">
                <a16:creationId xmlns=""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smtClean="0"/>
              <a:t>Po-Kai Huang (Intel)</a:t>
            </a:r>
            <a:endParaRPr lang="en-GB" dirty="0"/>
          </a:p>
        </p:txBody>
      </p:sp>
      <p:sp>
        <p:nvSpPr>
          <p:cNvPr id="6" name="Rectangle 6">
            <a:extLst>
              <a:ext uri="{FF2B5EF4-FFF2-40B4-BE49-F238E27FC236}">
                <a16:creationId xmlns=""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F62F9BB0-1D78-4E92-8AB5-CCA6C81C81B4}"/>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smtClean="0"/>
              <a:t>May 2019</a:t>
            </a:r>
            <a:endParaRPr lang="en-GB" altLang="en-US" dirty="0"/>
          </a:p>
        </p:txBody>
      </p:sp>
      <p:sp>
        <p:nvSpPr>
          <p:cNvPr id="5" name="Rectangle 5">
            <a:extLst>
              <a:ext uri="{FF2B5EF4-FFF2-40B4-BE49-F238E27FC236}">
                <a16:creationId xmlns=""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ADC25286-F119-41CC-B936-A99D615BEBF4}"/>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smtClean="0"/>
              <a:t>May 2019</a:t>
            </a:r>
            <a:endParaRPr lang="en-GB" altLang="en-US" dirty="0"/>
          </a:p>
        </p:txBody>
      </p:sp>
      <p:sp>
        <p:nvSpPr>
          <p:cNvPr id="5" name="Rectangle 5">
            <a:extLst>
              <a:ext uri="{FF2B5EF4-FFF2-40B4-BE49-F238E27FC236}">
                <a16:creationId xmlns=""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9/19/2019</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1346AB4A-F2D2-4CAE-A247-7BBB1DA6E2BC}"/>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smtClean="0"/>
              <a:t>May 2019</a:t>
            </a:r>
            <a:endParaRPr lang="en-GB" altLang="en-US" dirty="0"/>
          </a:p>
        </p:txBody>
      </p:sp>
      <p:sp>
        <p:nvSpPr>
          <p:cNvPr id="5"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smtClean="0"/>
              <a:t>Po-Kai Huang (Intel)</a:t>
            </a:r>
            <a:endParaRPr lang="en-GB" dirty="0"/>
          </a:p>
        </p:txBody>
      </p:sp>
      <p:sp>
        <p:nvSpPr>
          <p:cNvPr id="6" name="Rectangle 6">
            <a:extLst>
              <a:ext uri="{FF2B5EF4-FFF2-40B4-BE49-F238E27FC236}">
                <a16:creationId xmlns=""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 xmlns:a16="http://schemas.microsoft.com/office/drawing/2014/main" id="{42C5AA8A-721E-4701-979E-BF5C4138F95E}"/>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smtClean="0"/>
              <a:t>May 2019</a:t>
            </a:r>
            <a:endParaRPr lang="en-GB" altLang="en-US" dirty="0"/>
          </a:p>
        </p:txBody>
      </p:sp>
      <p:sp>
        <p:nvSpPr>
          <p:cNvPr id="5"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347B849B-93E3-4CC8-9DB0-6FACE6085CC5}"/>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smtClean="0"/>
              <a:t>May 2019</a:t>
            </a:r>
            <a:endParaRPr lang="en-GB" altLang="en-US" dirty="0"/>
          </a:p>
        </p:txBody>
      </p:sp>
      <p:sp>
        <p:nvSpPr>
          <p:cNvPr id="6" name="Footer Placeholder 5">
            <a:extLst>
              <a:ext uri="{FF2B5EF4-FFF2-40B4-BE49-F238E27FC236}">
                <a16:creationId xmlns=""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 xmlns:a16="http://schemas.microsoft.com/office/drawing/2014/main" id="{07747953-910E-41D0-B426-832112577580}"/>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smtClean="0"/>
              <a:t>May 2019</a:t>
            </a:r>
            <a:endParaRPr lang="en-GB" altLang="en-US" dirty="0"/>
          </a:p>
        </p:txBody>
      </p:sp>
      <p:sp>
        <p:nvSpPr>
          <p:cNvPr id="8" name="Rectangle 5">
            <a:extLst>
              <a:ext uri="{FF2B5EF4-FFF2-40B4-BE49-F238E27FC236}">
                <a16:creationId xmlns=""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 xmlns:a16="http://schemas.microsoft.com/office/drawing/2014/main" id="{14D0DD47-63E1-499C-8731-3DDE6710EC43}"/>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smtClean="0"/>
              <a:t>May 2019</a:t>
            </a:r>
            <a:endParaRPr lang="en-GB" altLang="en-US" dirty="0"/>
          </a:p>
        </p:txBody>
      </p:sp>
      <p:sp>
        <p:nvSpPr>
          <p:cNvPr id="4" name="Rectangle 5">
            <a:extLst>
              <a:ext uri="{FF2B5EF4-FFF2-40B4-BE49-F238E27FC236}">
                <a16:creationId xmlns=""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 xmlns:a16="http://schemas.microsoft.com/office/drawing/2014/main" id="{E3C34B0A-1C2A-4887-9294-5C1D0A38A828}"/>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smtClean="0"/>
              <a:t>May 2019</a:t>
            </a:r>
            <a:endParaRPr lang="en-GB" altLang="en-US" dirty="0"/>
          </a:p>
        </p:txBody>
      </p:sp>
      <p:sp>
        <p:nvSpPr>
          <p:cNvPr id="3" name="Rectangle 5">
            <a:extLst>
              <a:ext uri="{FF2B5EF4-FFF2-40B4-BE49-F238E27FC236}">
                <a16:creationId xmlns=""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32FA0C2D-5E95-4491-9BC6-02C2914C9032}"/>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smtClean="0"/>
              <a:t>May 2019</a:t>
            </a:r>
            <a:endParaRPr lang="en-GB" altLang="en-US" dirty="0"/>
          </a:p>
        </p:txBody>
      </p:sp>
      <p:sp>
        <p:nvSpPr>
          <p:cNvPr id="6" name="Footer Placeholder 5">
            <a:extLst>
              <a:ext uri="{FF2B5EF4-FFF2-40B4-BE49-F238E27FC236}">
                <a16:creationId xmlns=""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24EF4FFA-7CBB-4BED-8002-05D415428EDB}"/>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smtClean="0"/>
              <a:t>May 2019</a:t>
            </a:r>
            <a:endParaRPr lang="en-GB" altLang="en-US" dirty="0"/>
          </a:p>
        </p:txBody>
      </p:sp>
      <p:sp>
        <p:nvSpPr>
          <p:cNvPr id="6" name="Footer Placeholder 5">
            <a:extLst>
              <a:ext uri="{FF2B5EF4-FFF2-40B4-BE49-F238E27FC236}">
                <a16:creationId xmlns=""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 xmlns:a16="http://schemas.microsoft.com/office/drawing/2014/main" id="{1CADB04A-8BC5-4077-AD64-B68ADEED3033}"/>
              </a:ext>
            </a:extLst>
          </p:cNvPr>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smtClean="0"/>
              <a:t>May 2019</a:t>
            </a:r>
            <a:endParaRPr lang="en-GB" altLang="en-US" dirty="0"/>
          </a:p>
        </p:txBody>
      </p:sp>
      <p:sp>
        <p:nvSpPr>
          <p:cNvPr id="1029" name="Rectangle 5">
            <a:extLst>
              <a:ext uri="{FF2B5EF4-FFF2-40B4-BE49-F238E27FC236}">
                <a16:creationId xmlns=""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smtClean="0"/>
              <a:t>Po-Kai Huang (Intel)</a:t>
            </a:r>
            <a:endParaRPr lang="en-GB" dirty="0"/>
          </a:p>
        </p:txBody>
      </p:sp>
      <p:sp>
        <p:nvSpPr>
          <p:cNvPr id="1030" name="Rectangle 6">
            <a:extLst>
              <a:ext uri="{FF2B5EF4-FFF2-40B4-BE49-F238E27FC236}">
                <a16:creationId xmlns=""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802.11-19/0822r4</a:t>
            </a:r>
            <a:endParaRPr lang="en-GB" altLang="en-US" sz="1800" b="1" dirty="0"/>
          </a:p>
        </p:txBody>
      </p:sp>
      <p:sp>
        <p:nvSpPr>
          <p:cNvPr id="1032" name="Line 8">
            <a:extLst>
              <a:ext uri="{FF2B5EF4-FFF2-40B4-BE49-F238E27FC236}">
                <a16:creationId xmlns=""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smtClean="0"/>
              <a:t>Extremely Efficient Multi-band Operation</a:t>
            </a:r>
            <a:endParaRPr lang="en-GB" altLang="en-US" dirty="0"/>
          </a:p>
        </p:txBody>
      </p:sp>
      <p:sp>
        <p:nvSpPr>
          <p:cNvPr id="15366" name="Rectangle 4">
            <a:extLst>
              <a:ext uri="{FF2B5EF4-FFF2-40B4-BE49-F238E27FC236}">
                <a16:creationId xmlns=""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2019-05-12</a:t>
            </a:r>
            <a:endParaRPr lang="en-GB" altLang="en-US" sz="2000" b="0" dirty="0"/>
          </a:p>
        </p:txBody>
      </p:sp>
      <p:sp>
        <p:nvSpPr>
          <p:cNvPr id="15368" name="Rectangle 6">
            <a:extLst>
              <a:ext uri="{FF2B5EF4-FFF2-40B4-BE49-F238E27FC236}">
                <a16:creationId xmlns=""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2242690526"/>
              </p:ext>
            </p:extLst>
          </p:nvPr>
        </p:nvGraphicFramePr>
        <p:xfrm>
          <a:off x="1152525" y="2998720"/>
          <a:ext cx="7391400" cy="2289732"/>
        </p:xfrm>
        <a:graphic>
          <a:graphicData uri="http://schemas.openxmlformats.org/drawingml/2006/table">
            <a:tbl>
              <a:tblPr firstRow="1" bandRow="1">
                <a:tableStyleId>{21E4AEA4-8DFA-4A89-87EB-49C32662AFE0}</a:tableStyleId>
              </a:tblPr>
              <a:tblGrid>
                <a:gridCol w="1447800">
                  <a:extLst>
                    <a:ext uri="{9D8B030D-6E8A-4147-A177-3AD203B41FA5}">
                      <a16:colId xmlns="" xmlns:a16="http://schemas.microsoft.com/office/drawing/2014/main" val="20000"/>
                    </a:ext>
                  </a:extLst>
                </a:gridCol>
                <a:gridCol w="990600">
                  <a:extLst>
                    <a:ext uri="{9D8B030D-6E8A-4147-A177-3AD203B41FA5}">
                      <a16:colId xmlns="" xmlns:a16="http://schemas.microsoft.com/office/drawing/2014/main" val="20001"/>
                    </a:ext>
                  </a:extLst>
                </a:gridCol>
                <a:gridCol w="2057400">
                  <a:extLst>
                    <a:ext uri="{9D8B030D-6E8A-4147-A177-3AD203B41FA5}">
                      <a16:colId xmlns="" xmlns:a16="http://schemas.microsoft.com/office/drawing/2014/main" val="20002"/>
                    </a:ext>
                  </a:extLst>
                </a:gridCol>
                <a:gridCol w="685800">
                  <a:extLst>
                    <a:ext uri="{9D8B030D-6E8A-4147-A177-3AD203B41FA5}">
                      <a16:colId xmlns="" xmlns:a16="http://schemas.microsoft.com/office/drawing/2014/main" val="20003"/>
                    </a:ext>
                  </a:extLst>
                </a:gridCol>
                <a:gridCol w="2209800">
                  <a:extLst>
                    <a:ext uri="{9D8B030D-6E8A-4147-A177-3AD203B41FA5}">
                      <a16:colId xmlns=""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0"/>
                  </a:ext>
                </a:extLst>
              </a:tr>
              <a:tr h="290689">
                <a:tc>
                  <a:txBody>
                    <a:bodyPr/>
                    <a:lstStyle/>
                    <a:p>
                      <a:pPr algn="ctr"/>
                      <a:r>
                        <a:rPr lang="en-US" sz="1100" dirty="0" smtClean="0"/>
                        <a:t>Po-Kai Huang</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7">
                  <a:txBody>
                    <a:bodyPr/>
                    <a:lstStyle/>
                    <a:p>
                      <a:pPr algn="ctr"/>
                      <a:endParaRPr lang="en-US" sz="1100" dirty="0"/>
                    </a:p>
                    <a:p>
                      <a:pPr algn="ctr"/>
                      <a:endParaRPr lang="en-US" sz="1100" dirty="0" smtClean="0"/>
                    </a:p>
                    <a:p>
                      <a:pPr algn="ctr"/>
                      <a:endParaRPr lang="en-US" sz="1100" dirty="0" smtClean="0"/>
                    </a:p>
                    <a:p>
                      <a:pPr algn="ctr"/>
                      <a:endParaRPr lang="en-US" sz="1100" dirty="0" smtClean="0"/>
                    </a:p>
                    <a:p>
                      <a:pPr algn="ctr"/>
                      <a:r>
                        <a:rPr lang="en-US" sz="1100" dirty="0" smtClean="0"/>
                        <a:t>Intel</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Laurent Cariou</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Robert</a:t>
                      </a:r>
                      <a:r>
                        <a:rPr lang="en-US" sz="1100" baseline="0" dirty="0" smtClean="0"/>
                        <a:t> Stacey</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Dan Bravo</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Arik Klein</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Minyoung Park</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Carlos Cordeiro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8" name="Footer Placeholder 3"/>
          <p:cNvSpPr>
            <a:spLocks noGrp="1"/>
          </p:cNvSpPr>
          <p:nvPr>
            <p:ph type="ftr" sz="quarter" idx="11"/>
          </p:nvPr>
        </p:nvSpPr>
        <p:spPr>
          <a:xfrm>
            <a:off x="7234271" y="6475413"/>
            <a:ext cx="1309654" cy="184666"/>
          </a:xfrm>
        </p:spPr>
        <p:txBody>
          <a:bodyPr/>
          <a:lstStyle/>
          <a:p>
            <a:pPr>
              <a:defRPr/>
            </a:pPr>
            <a:r>
              <a:rPr lang="en-GB" smtClean="0"/>
              <a:t>Po-Kai Huang (Intel)</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Steering/load balancing Use Case under the Framework</a:t>
            </a:r>
          </a:p>
        </p:txBody>
      </p:sp>
      <p:sp>
        <p:nvSpPr>
          <p:cNvPr id="3" name="Content Placeholder 2"/>
          <p:cNvSpPr>
            <a:spLocks noGrp="1"/>
          </p:cNvSpPr>
          <p:nvPr>
            <p:ph idx="1"/>
          </p:nvPr>
        </p:nvSpPr>
        <p:spPr/>
        <p:txBody>
          <a:bodyPr/>
          <a:lstStyle/>
          <a:p>
            <a:endParaRPr lang="en-US" dirty="0"/>
          </a:p>
        </p:txBody>
      </p:sp>
      <p:sp>
        <p:nvSpPr>
          <p:cNvPr id="7" name="Left-Right Arrow 6"/>
          <p:cNvSpPr/>
          <p:nvPr/>
        </p:nvSpPr>
        <p:spPr>
          <a:xfrm>
            <a:off x="3628399" y="4149080"/>
            <a:ext cx="1159625" cy="303338"/>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 name="TextBox 7"/>
          <p:cNvSpPr txBox="1"/>
          <p:nvPr/>
        </p:nvSpPr>
        <p:spPr>
          <a:xfrm>
            <a:off x="3707368" y="3868246"/>
            <a:ext cx="1001685" cy="230832"/>
          </a:xfrm>
          <a:prstGeom prst="rect">
            <a:avLst/>
          </a:prstGeom>
          <a:noFill/>
        </p:spPr>
        <p:txBody>
          <a:bodyPr wrap="square" rtlCol="0">
            <a:spAutoFit/>
          </a:bodyPr>
          <a:lstStyle/>
          <a:p>
            <a:r>
              <a:rPr lang="en-US" sz="900" dirty="0"/>
              <a:t>TBD Mechanism</a:t>
            </a:r>
          </a:p>
        </p:txBody>
      </p:sp>
      <p:pic>
        <p:nvPicPr>
          <p:cNvPr id="4" name="Picture 3"/>
          <p:cNvPicPr>
            <a:picLocks noChangeAspect="1"/>
          </p:cNvPicPr>
          <p:nvPr/>
        </p:nvPicPr>
        <p:blipFill>
          <a:blip r:embed="rId3"/>
          <a:stretch>
            <a:fillRect/>
          </a:stretch>
        </p:blipFill>
        <p:spPr>
          <a:xfrm>
            <a:off x="-1587" y="2743212"/>
            <a:ext cx="9144000" cy="2811736"/>
          </a:xfrm>
          <a:prstGeom prst="rect">
            <a:avLst/>
          </a:prstGeom>
        </p:spPr>
      </p:pic>
    </p:spTree>
    <p:extLst>
      <p:ext uri="{BB962C8B-B14F-4D97-AF65-F5344CB8AC3E}">
        <p14:creationId xmlns:p14="http://schemas.microsoft.com/office/powerpoint/2010/main" val="5464118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Aggregation Use case under the Framework </a:t>
            </a:r>
          </a:p>
        </p:txBody>
      </p:sp>
      <p:sp>
        <p:nvSpPr>
          <p:cNvPr id="3" name="Content Placeholder 2"/>
          <p:cNvSpPr>
            <a:spLocks noGrp="1"/>
          </p:cNvSpPr>
          <p:nvPr>
            <p:ph idx="1"/>
          </p:nvPr>
        </p:nvSpPr>
        <p:spPr/>
        <p:txBody>
          <a:bodyPr/>
          <a:lstStyle/>
          <a:p>
            <a:endParaRPr lang="en-US" dirty="0"/>
          </a:p>
        </p:txBody>
      </p:sp>
      <p:sp>
        <p:nvSpPr>
          <p:cNvPr id="5" name="Left-Right Arrow 4"/>
          <p:cNvSpPr/>
          <p:nvPr/>
        </p:nvSpPr>
        <p:spPr>
          <a:xfrm>
            <a:off x="3629951" y="4149080"/>
            <a:ext cx="1159625" cy="303338"/>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 name="TextBox 5"/>
          <p:cNvSpPr txBox="1"/>
          <p:nvPr/>
        </p:nvSpPr>
        <p:spPr>
          <a:xfrm>
            <a:off x="3708920" y="3861048"/>
            <a:ext cx="1001685" cy="230832"/>
          </a:xfrm>
          <a:prstGeom prst="rect">
            <a:avLst/>
          </a:prstGeom>
          <a:noFill/>
        </p:spPr>
        <p:txBody>
          <a:bodyPr wrap="square" rtlCol="0">
            <a:spAutoFit/>
          </a:bodyPr>
          <a:lstStyle/>
          <a:p>
            <a:r>
              <a:rPr lang="en-US" sz="900" dirty="0"/>
              <a:t>TBD Mechanism</a:t>
            </a:r>
          </a:p>
        </p:txBody>
      </p:sp>
      <p:pic>
        <p:nvPicPr>
          <p:cNvPr id="4" name="Picture 3"/>
          <p:cNvPicPr>
            <a:picLocks noChangeAspect="1"/>
          </p:cNvPicPr>
          <p:nvPr/>
        </p:nvPicPr>
        <p:blipFill>
          <a:blip r:embed="rId2"/>
          <a:stretch>
            <a:fillRect/>
          </a:stretch>
        </p:blipFill>
        <p:spPr>
          <a:xfrm>
            <a:off x="36512" y="2789866"/>
            <a:ext cx="9144000" cy="2799374"/>
          </a:xfrm>
          <a:prstGeom prst="rect">
            <a:avLst/>
          </a:prstGeom>
        </p:spPr>
      </p:pic>
    </p:spTree>
    <p:extLst>
      <p:ext uri="{BB962C8B-B14F-4D97-AF65-F5344CB8AC3E}">
        <p14:creationId xmlns:p14="http://schemas.microsoft.com/office/powerpoint/2010/main" val="8529166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Multi-link Setup </a:t>
            </a:r>
            <a:endParaRPr lang="en-US" dirty="0"/>
          </a:p>
        </p:txBody>
      </p:sp>
      <p:sp>
        <p:nvSpPr>
          <p:cNvPr id="3" name="Content Placeholder 2"/>
          <p:cNvSpPr>
            <a:spLocks noGrp="1"/>
          </p:cNvSpPr>
          <p:nvPr>
            <p:ph idx="1"/>
          </p:nvPr>
        </p:nvSpPr>
        <p:spPr/>
        <p:txBody>
          <a:bodyPr/>
          <a:lstStyle/>
          <a:p>
            <a:r>
              <a:rPr lang="en-US" sz="1800" dirty="0" smtClean="0"/>
              <a:t>Traditionally, a non-AP STA associates with a AP to start the operation, and the association provides the following functionalities:</a:t>
            </a:r>
          </a:p>
          <a:p>
            <a:pPr lvl="1"/>
            <a:r>
              <a:rPr lang="en-US" sz="1600" dirty="0" smtClean="0"/>
              <a:t>Capability exchange</a:t>
            </a:r>
          </a:p>
          <a:p>
            <a:pPr lvl="1"/>
            <a:r>
              <a:rPr lang="en-US" sz="1600" dirty="0" smtClean="0"/>
              <a:t>Routing: DS determines </a:t>
            </a:r>
            <a:r>
              <a:rPr lang="en-US" sz="1600" dirty="0"/>
              <a:t>a unique answer to the question, “Which AP is serving STA X</a:t>
            </a:r>
            <a:r>
              <a:rPr lang="en-US" sz="1600" dirty="0" smtClean="0"/>
              <a:t>?”</a:t>
            </a:r>
          </a:p>
          <a:p>
            <a:pPr lvl="1"/>
            <a:r>
              <a:rPr lang="en-US" sz="1600" dirty="0" smtClean="0"/>
              <a:t>Allow exchange of class 1, 2, 3 frames</a:t>
            </a:r>
          </a:p>
          <a:p>
            <a:r>
              <a:rPr lang="en-US" sz="1800" dirty="0" smtClean="0"/>
              <a:t>Under the framework, we can define a new concept called multi-link setup between </a:t>
            </a:r>
            <a:r>
              <a:rPr lang="en-US" sz="1800" dirty="0"/>
              <a:t>a </a:t>
            </a:r>
            <a:r>
              <a:rPr lang="en-US" sz="1800" dirty="0" smtClean="0"/>
              <a:t>multi-link non-AP logical entity </a:t>
            </a:r>
            <a:r>
              <a:rPr lang="en-US" sz="1800" dirty="0"/>
              <a:t>and </a:t>
            </a:r>
            <a:r>
              <a:rPr lang="en-US" sz="1800" dirty="0" smtClean="0"/>
              <a:t>a multi-link AP logical entity to achieve the functionalities of “traditional association” under the new framework</a:t>
            </a:r>
          </a:p>
          <a:p>
            <a:pPr lvl="1"/>
            <a:r>
              <a:rPr lang="en-US" sz="1600" dirty="0"/>
              <a:t>Capability for </a:t>
            </a:r>
            <a:r>
              <a:rPr lang="en-US" sz="1600" dirty="0" smtClean="0"/>
              <a:t>different bidirectional </a:t>
            </a:r>
            <a:r>
              <a:rPr lang="en-US" sz="1600" dirty="0"/>
              <a:t>links (ex. configuration of the link, AP capability, non-AP STA capability) can be exchanged through multi-link </a:t>
            </a:r>
            <a:r>
              <a:rPr lang="en-US" sz="1600" dirty="0" smtClean="0"/>
              <a:t>setup</a:t>
            </a:r>
            <a:endParaRPr lang="en-US" sz="1600" dirty="0"/>
          </a:p>
          <a:p>
            <a:pPr lvl="1"/>
            <a:r>
              <a:rPr lang="en-US" sz="1600" dirty="0"/>
              <a:t>For the distribution system (DS), the </a:t>
            </a:r>
            <a:r>
              <a:rPr lang="en-US" sz="1600" dirty="0" smtClean="0"/>
              <a:t>multi-link AP logical entity </a:t>
            </a:r>
            <a:r>
              <a:rPr lang="en-US" sz="1600" dirty="0"/>
              <a:t>serves the </a:t>
            </a:r>
            <a:r>
              <a:rPr lang="en-US" sz="1600" dirty="0" smtClean="0"/>
              <a:t>multi-link non-AP logical entity </a:t>
            </a:r>
            <a:r>
              <a:rPr lang="en-US" sz="1600" dirty="0"/>
              <a:t>after the multi-link setup </a:t>
            </a:r>
          </a:p>
          <a:p>
            <a:pPr lvl="1"/>
            <a:r>
              <a:rPr lang="en-US" sz="1600" dirty="0"/>
              <a:t>Exchange of class 1, 2, 3 frames is allowed at bidirectional links with exchanged capability</a:t>
            </a:r>
          </a:p>
          <a:p>
            <a:pPr lvl="1"/>
            <a:endParaRPr lang="en-US" sz="1800" dirty="0"/>
          </a:p>
          <a:p>
            <a:pPr lvl="1"/>
            <a:endParaRPr lang="en-US" dirty="0"/>
          </a:p>
          <a:p>
            <a:endParaRPr lang="en-US"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12</a:t>
            </a:fld>
            <a:endParaRPr lang="en-GB" altLang="en-US"/>
          </a:p>
        </p:txBody>
      </p:sp>
    </p:spTree>
    <p:extLst>
      <p:ext uri="{BB962C8B-B14F-4D97-AF65-F5344CB8AC3E}">
        <p14:creationId xmlns:p14="http://schemas.microsoft.com/office/powerpoint/2010/main" val="18772510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We discuss motivation </a:t>
            </a:r>
            <a:r>
              <a:rPr lang="en-US" dirty="0"/>
              <a:t>to have </a:t>
            </a:r>
            <a:r>
              <a:rPr lang="en-US" dirty="0" smtClean="0"/>
              <a:t>extremely efficient steering/load </a:t>
            </a:r>
            <a:r>
              <a:rPr lang="en-US" dirty="0"/>
              <a:t>balancing </a:t>
            </a:r>
            <a:r>
              <a:rPr lang="en-US" dirty="0" smtClean="0"/>
              <a:t>operation and aggregation</a:t>
            </a:r>
          </a:p>
          <a:p>
            <a:pPr lvl="1"/>
            <a:r>
              <a:rPr lang="en-US" dirty="0"/>
              <a:t>The key enhancement is to eliminate the need of various management/data plane </a:t>
            </a:r>
            <a:r>
              <a:rPr lang="en-US" dirty="0" smtClean="0"/>
              <a:t>renegotiations to enable extremely efficient operation</a:t>
            </a:r>
            <a:endParaRPr lang="en-US" dirty="0"/>
          </a:p>
          <a:p>
            <a:r>
              <a:rPr lang="en-US" dirty="0" smtClean="0"/>
              <a:t>We propose </a:t>
            </a:r>
            <a:r>
              <a:rPr lang="en-US" dirty="0"/>
              <a:t>a </a:t>
            </a:r>
            <a:r>
              <a:rPr lang="en-US" dirty="0" smtClean="0"/>
              <a:t>unified multi-link framework </a:t>
            </a:r>
            <a:r>
              <a:rPr lang="en-US" dirty="0"/>
              <a:t>that addresses </a:t>
            </a:r>
            <a:r>
              <a:rPr lang="en-US" dirty="0" smtClean="0"/>
              <a:t>the key use cases (load balancing and aggregation) </a:t>
            </a:r>
            <a:r>
              <a:rPr lang="en-US" dirty="0"/>
              <a:t>and keeps </a:t>
            </a:r>
            <a:r>
              <a:rPr lang="en-US" dirty="0" smtClean="0"/>
              <a:t>within </a:t>
            </a:r>
            <a:r>
              <a:rPr lang="en-US" dirty="0"/>
              <a:t>the current 802.11 architecture </a:t>
            </a:r>
            <a:r>
              <a:rPr lang="en-US" dirty="0" smtClean="0"/>
              <a:t>and definition</a:t>
            </a:r>
          </a:p>
          <a:p>
            <a:r>
              <a:rPr lang="en-US" dirty="0"/>
              <a:t>We propose </a:t>
            </a:r>
            <a:r>
              <a:rPr lang="en-US" dirty="0" smtClean="0"/>
              <a:t>to have multi-link setup </a:t>
            </a:r>
            <a:r>
              <a:rPr lang="en-US" dirty="0"/>
              <a:t>to achieve the functionalities of “traditional association” under the new framework</a:t>
            </a:r>
          </a:p>
          <a:p>
            <a:endParaRPr lang="en-US" dirty="0" smtClean="0"/>
          </a:p>
          <a:p>
            <a:pPr marL="0" indent="0">
              <a:buNone/>
            </a:pPr>
            <a:endParaRPr lang="en-US" sz="1800" dirty="0"/>
          </a:p>
          <a:p>
            <a:endParaRPr lang="en-US"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13</a:t>
            </a:fld>
            <a:endParaRPr lang="en-GB" altLang="en-US"/>
          </a:p>
        </p:txBody>
      </p:sp>
    </p:spTree>
    <p:extLst>
      <p:ext uri="{BB962C8B-B14F-4D97-AF65-F5344CB8AC3E}">
        <p14:creationId xmlns:p14="http://schemas.microsoft.com/office/powerpoint/2010/main" val="19001620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1</a:t>
            </a:r>
            <a:endParaRPr lang="en-US" dirty="0"/>
          </a:p>
        </p:txBody>
      </p:sp>
      <p:sp>
        <p:nvSpPr>
          <p:cNvPr id="3" name="Content Placeholder 2"/>
          <p:cNvSpPr>
            <a:spLocks noGrp="1"/>
          </p:cNvSpPr>
          <p:nvPr>
            <p:ph idx="1"/>
          </p:nvPr>
        </p:nvSpPr>
        <p:spPr/>
        <p:txBody>
          <a:bodyPr/>
          <a:lstStyle/>
          <a:p>
            <a:pPr lvl="0"/>
            <a:r>
              <a:rPr lang="en-US" dirty="0"/>
              <a:t>Do you support the following definition:</a:t>
            </a:r>
          </a:p>
          <a:p>
            <a:pPr lvl="1"/>
            <a:r>
              <a:rPr lang="en-US" b="1" dirty="0"/>
              <a:t>Multi-link logical entity: </a:t>
            </a:r>
            <a:r>
              <a:rPr lang="en-US" dirty="0"/>
              <a:t>A logical entity that has one or more affiliated STAs. The logical entity has one MAC data service interface and primitives to the LLC and a single address associated with the interface, which can be used to communicate on the DSM.</a:t>
            </a:r>
          </a:p>
          <a:p>
            <a:pPr lvl="1"/>
            <a:r>
              <a:rPr lang="en-US" dirty="0"/>
              <a:t>NOTE –A Multi-link logical entity allows STAs affiliated with the multi-link logical entity to have the same MAC address</a:t>
            </a:r>
          </a:p>
          <a:p>
            <a:pPr lvl="1"/>
            <a:r>
              <a:rPr lang="en-US" dirty="0"/>
              <a:t>NOTE – The exact name can be changed</a:t>
            </a:r>
          </a:p>
          <a:p>
            <a:r>
              <a:rPr lang="en-US" dirty="0" smtClean="0"/>
              <a:t>Yes: 54 </a:t>
            </a:r>
          </a:p>
          <a:p>
            <a:r>
              <a:rPr lang="en-US" dirty="0" smtClean="0"/>
              <a:t>No: 17</a:t>
            </a:r>
          </a:p>
          <a:p>
            <a:r>
              <a:rPr lang="en-US" dirty="0" smtClean="0"/>
              <a:t>Abstain: many </a:t>
            </a:r>
            <a:endParaRPr lang="en-US"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14</a:t>
            </a:fld>
            <a:endParaRPr lang="en-GB" altLang="en-US"/>
          </a:p>
        </p:txBody>
      </p:sp>
    </p:spTree>
    <p:extLst>
      <p:ext uri="{BB962C8B-B14F-4D97-AF65-F5344CB8AC3E}">
        <p14:creationId xmlns:p14="http://schemas.microsoft.com/office/powerpoint/2010/main" val="9336188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#2</a:t>
            </a:r>
            <a:endParaRPr lang="en-US" dirty="0"/>
          </a:p>
        </p:txBody>
      </p:sp>
      <p:sp>
        <p:nvSpPr>
          <p:cNvPr id="3" name="Content Placeholder 2"/>
          <p:cNvSpPr>
            <a:spLocks noGrp="1"/>
          </p:cNvSpPr>
          <p:nvPr>
            <p:ph idx="1"/>
          </p:nvPr>
        </p:nvSpPr>
        <p:spPr/>
        <p:txBody>
          <a:bodyPr/>
          <a:lstStyle/>
          <a:p>
            <a:pPr lvl="0"/>
            <a:r>
              <a:rPr lang="en-US" dirty="0"/>
              <a:t>Do you support the following definition:</a:t>
            </a:r>
          </a:p>
          <a:p>
            <a:pPr lvl="1"/>
            <a:r>
              <a:rPr lang="en-US" b="1" dirty="0"/>
              <a:t>Multi-link AP logical entity:</a:t>
            </a:r>
            <a:r>
              <a:rPr lang="en-US" dirty="0"/>
              <a:t> A multi-link logical entity, where each STA affiliated with the multi-link logical entity is an AP. </a:t>
            </a:r>
          </a:p>
          <a:p>
            <a:pPr lvl="1"/>
            <a:r>
              <a:rPr lang="en-US" b="1" dirty="0"/>
              <a:t>Multi-link non-AP logical entity: </a:t>
            </a:r>
            <a:r>
              <a:rPr lang="en-US" dirty="0"/>
              <a:t>A multi-link logical entity, where each STA affiliated with the multi-link logical entity is a non-AP STA. </a:t>
            </a:r>
            <a:endParaRPr lang="en-US" dirty="0" smtClean="0"/>
          </a:p>
          <a:p>
            <a:pPr lvl="1"/>
            <a:endParaRPr lang="en-US" dirty="0"/>
          </a:p>
          <a:p>
            <a:r>
              <a:rPr lang="en-US" dirty="0"/>
              <a:t>Yes: </a:t>
            </a:r>
            <a:r>
              <a:rPr lang="en-US" dirty="0" smtClean="0"/>
              <a:t>55</a:t>
            </a:r>
            <a:endParaRPr lang="en-US" dirty="0"/>
          </a:p>
          <a:p>
            <a:r>
              <a:rPr lang="en-US" dirty="0"/>
              <a:t>No: </a:t>
            </a:r>
            <a:r>
              <a:rPr lang="en-US" dirty="0" smtClean="0"/>
              <a:t>16</a:t>
            </a:r>
            <a:endParaRPr lang="en-US" dirty="0"/>
          </a:p>
          <a:p>
            <a:r>
              <a:rPr lang="en-US" dirty="0" smtClean="0"/>
              <a:t>Abstain:</a:t>
            </a:r>
            <a:r>
              <a:rPr lang="en-US" dirty="0"/>
              <a:t> </a:t>
            </a:r>
            <a:r>
              <a:rPr lang="en-US" dirty="0" smtClean="0"/>
              <a:t>46</a:t>
            </a:r>
            <a:endParaRPr lang="en-US"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15</a:t>
            </a:fld>
            <a:endParaRPr lang="en-GB" altLang="en-US"/>
          </a:p>
        </p:txBody>
      </p:sp>
    </p:spTree>
    <p:extLst>
      <p:ext uri="{BB962C8B-B14F-4D97-AF65-F5344CB8AC3E}">
        <p14:creationId xmlns:p14="http://schemas.microsoft.com/office/powerpoint/2010/main" val="23174409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a:t>
            </a:r>
            <a:r>
              <a:rPr lang="en-US" dirty="0" smtClean="0"/>
              <a:t>#1</a:t>
            </a:r>
            <a:endParaRPr lang="en-US" dirty="0"/>
          </a:p>
        </p:txBody>
      </p:sp>
      <p:sp>
        <p:nvSpPr>
          <p:cNvPr id="3" name="Content Placeholder 2"/>
          <p:cNvSpPr>
            <a:spLocks noGrp="1"/>
          </p:cNvSpPr>
          <p:nvPr>
            <p:ph idx="1"/>
          </p:nvPr>
        </p:nvSpPr>
        <p:spPr/>
        <p:txBody>
          <a:bodyPr/>
          <a:lstStyle/>
          <a:p>
            <a:r>
              <a:rPr lang="en-US" dirty="0"/>
              <a:t>Move to add the followings to the 11be SFD:</a:t>
            </a:r>
          </a:p>
          <a:p>
            <a:pPr lvl="1"/>
            <a:r>
              <a:rPr lang="en-US" b="1" dirty="0"/>
              <a:t>Multi-link logical entity: </a:t>
            </a:r>
            <a:r>
              <a:rPr lang="en-US" dirty="0"/>
              <a:t>A logical entity that has one or more affiliated STAs. The logical entity has one MAC data service interface and primitives to the LLC and a single address associated with the interface, which can be used to communicate on the DSM.</a:t>
            </a:r>
          </a:p>
          <a:p>
            <a:pPr lvl="1"/>
            <a:r>
              <a:rPr lang="en-US" dirty="0"/>
              <a:t>NOTE –A Multi-link logical entity allows STAs affiliated with the multi-link logical entity to have the same MAC address</a:t>
            </a:r>
          </a:p>
          <a:p>
            <a:pPr lvl="1"/>
            <a:r>
              <a:rPr lang="en-US" dirty="0"/>
              <a:t>NOTE – The exact name can be changed</a:t>
            </a:r>
          </a:p>
          <a:p>
            <a:endParaRPr lang="en-US"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16</a:t>
            </a:fld>
            <a:endParaRPr lang="en-GB" altLang="en-US"/>
          </a:p>
        </p:txBody>
      </p:sp>
    </p:spTree>
    <p:extLst>
      <p:ext uri="{BB962C8B-B14F-4D97-AF65-F5344CB8AC3E}">
        <p14:creationId xmlns:p14="http://schemas.microsoft.com/office/powerpoint/2010/main" val="743803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#2</a:t>
            </a:r>
            <a:endParaRPr lang="en-US" dirty="0"/>
          </a:p>
        </p:txBody>
      </p:sp>
      <p:sp>
        <p:nvSpPr>
          <p:cNvPr id="3" name="Content Placeholder 2"/>
          <p:cNvSpPr>
            <a:spLocks noGrp="1"/>
          </p:cNvSpPr>
          <p:nvPr>
            <p:ph idx="1"/>
          </p:nvPr>
        </p:nvSpPr>
        <p:spPr/>
        <p:txBody>
          <a:bodyPr/>
          <a:lstStyle/>
          <a:p>
            <a:r>
              <a:rPr lang="en-US" dirty="0"/>
              <a:t>Move to add the followings to the 11be SFD:</a:t>
            </a:r>
          </a:p>
          <a:p>
            <a:pPr lvl="1"/>
            <a:r>
              <a:rPr lang="en-US" b="1" dirty="0"/>
              <a:t>Multi-link AP logical entity:</a:t>
            </a:r>
            <a:r>
              <a:rPr lang="en-US" dirty="0"/>
              <a:t> A multi-link logical entity, where each STA affiliated with the multi-link logical entity is an AP. </a:t>
            </a:r>
          </a:p>
          <a:p>
            <a:pPr lvl="1"/>
            <a:r>
              <a:rPr lang="en-US" b="1" dirty="0"/>
              <a:t>Multi-link non-AP logical entity: </a:t>
            </a:r>
            <a:r>
              <a:rPr lang="en-US" dirty="0"/>
              <a:t>A multi-link logical entity, where each STA affiliated with the multi-link logical entity is a non-AP STA. </a:t>
            </a:r>
          </a:p>
          <a:p>
            <a:pPr lvl="1"/>
            <a:r>
              <a:rPr lang="en-US" dirty="0"/>
              <a:t>NOTE – </a:t>
            </a:r>
            <a:r>
              <a:rPr lang="en-US" dirty="0" smtClean="0"/>
              <a:t>The MAC </a:t>
            </a:r>
            <a:r>
              <a:rPr lang="en-US" dirty="0"/>
              <a:t>addresses setting of STAs affiliated with the Multi-link AP logical entity or Multi-link non-AP logical entity </a:t>
            </a:r>
            <a:r>
              <a:rPr lang="en-US" dirty="0" smtClean="0"/>
              <a:t>is </a:t>
            </a:r>
            <a:r>
              <a:rPr lang="en-US" dirty="0"/>
              <a:t>TBD</a:t>
            </a:r>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17</a:t>
            </a:fld>
            <a:endParaRPr lang="en-GB" altLang="en-US"/>
          </a:p>
        </p:txBody>
      </p:sp>
    </p:spTree>
    <p:extLst>
      <p:ext uri="{BB962C8B-B14F-4D97-AF65-F5344CB8AC3E}">
        <p14:creationId xmlns:p14="http://schemas.microsoft.com/office/powerpoint/2010/main" val="21745901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r>
              <a:rPr lang="en-GB" dirty="0" smtClean="0"/>
              <a:t>[</a:t>
            </a:r>
            <a:r>
              <a:rPr lang="en-GB" dirty="0"/>
              <a:t>1] 11-18/1231r4 </a:t>
            </a:r>
            <a:r>
              <a:rPr lang="en-US" dirty="0"/>
              <a:t>EHT draft proposed PAR</a:t>
            </a:r>
          </a:p>
          <a:p>
            <a:endParaRPr lang="en-GB" dirty="0" smtClean="0"/>
          </a:p>
          <a:p>
            <a:endParaRPr lang="en-US"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18</a:t>
            </a:fld>
            <a:endParaRPr lang="en-GB" altLang="en-US"/>
          </a:p>
        </p:txBody>
      </p:sp>
    </p:spTree>
    <p:extLst>
      <p:ext uri="{BB962C8B-B14F-4D97-AF65-F5344CB8AC3E}">
        <p14:creationId xmlns:p14="http://schemas.microsoft.com/office/powerpoint/2010/main" val="32817570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Appendix</a:t>
            </a:r>
            <a:endParaRPr lang="en-US" dirty="0"/>
          </a:p>
        </p:txBody>
      </p:sp>
      <p:sp>
        <p:nvSpPr>
          <p:cNvPr id="3" name="Content Placeholder 2"/>
          <p:cNvSpPr>
            <a:spLocks noGrp="1"/>
          </p:cNvSpPr>
          <p:nvPr>
            <p:ph idx="1"/>
          </p:nvPr>
        </p:nvSpPr>
        <p:spPr/>
        <p:txBody>
          <a:bodyPr/>
          <a:lstStyle/>
          <a:p>
            <a:endParaRPr lang="en-US"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19</a:t>
            </a:fld>
            <a:endParaRPr lang="en-GB" altLang="en-US"/>
          </a:p>
        </p:txBody>
      </p:sp>
    </p:spTree>
    <p:extLst>
      <p:ext uri="{BB962C8B-B14F-4D97-AF65-F5344CB8AC3E}">
        <p14:creationId xmlns:p14="http://schemas.microsoft.com/office/powerpoint/2010/main" val="10390294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a:t>
            </a:r>
            <a:endParaRPr lang="en-US" dirty="0"/>
          </a:p>
        </p:txBody>
      </p:sp>
      <p:sp>
        <p:nvSpPr>
          <p:cNvPr id="3" name="Content Placeholder 2"/>
          <p:cNvSpPr>
            <a:spLocks noGrp="1"/>
          </p:cNvSpPr>
          <p:nvPr>
            <p:ph idx="1"/>
          </p:nvPr>
        </p:nvSpPr>
        <p:spPr/>
        <p:txBody>
          <a:bodyPr/>
          <a:lstStyle/>
          <a:p>
            <a:r>
              <a:rPr lang="en-US" dirty="0" smtClean="0"/>
              <a:t>Multi-band operation is a </a:t>
            </a:r>
            <a:r>
              <a:rPr lang="en-GB" dirty="0" smtClean="0"/>
              <a:t>feature agreed in EHT PAR [1]</a:t>
            </a:r>
          </a:p>
          <a:p>
            <a:pPr lvl="1"/>
            <a:r>
              <a:rPr lang="en-GB" dirty="0" smtClean="0"/>
              <a:t>Multi-band/multi-channel aggregation and operation</a:t>
            </a:r>
            <a:endParaRPr lang="en-US" dirty="0" smtClean="0"/>
          </a:p>
          <a:p>
            <a:r>
              <a:rPr lang="en-US" dirty="0" smtClean="0"/>
              <a:t>We discuss the need to have extremely efficient multi-band operation, </a:t>
            </a:r>
            <a:r>
              <a:rPr lang="en-US" dirty="0"/>
              <a:t>which minimizes the MAC overhead, </a:t>
            </a:r>
            <a:r>
              <a:rPr lang="en-US" dirty="0" smtClean="0"/>
              <a:t>and propose the multi-link framework to accommodate the key use case</a:t>
            </a:r>
          </a:p>
          <a:p>
            <a:pPr lvl="1"/>
            <a:r>
              <a:rPr lang="en-US" dirty="0" smtClean="0"/>
              <a:t>We will explain why the term “link” is used</a:t>
            </a:r>
            <a:endParaRPr lang="en-US"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261984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Multi-band Switching</a:t>
            </a:r>
            <a:endParaRPr lang="en-US" dirty="0"/>
          </a:p>
        </p:txBody>
      </p:sp>
      <p:sp>
        <p:nvSpPr>
          <p:cNvPr id="3" name="Content Placeholder 2"/>
          <p:cNvSpPr>
            <a:spLocks noGrp="1"/>
          </p:cNvSpPr>
          <p:nvPr>
            <p:ph idx="1"/>
          </p:nvPr>
        </p:nvSpPr>
        <p:spPr/>
        <p:txBody>
          <a:bodyPr/>
          <a:lstStyle/>
          <a:p>
            <a:r>
              <a:rPr lang="en-US" dirty="0" smtClean="0"/>
              <a:t>The simplest form of Multi-band operation is to switch one STA from one band to another band</a:t>
            </a:r>
          </a:p>
          <a:p>
            <a:r>
              <a:rPr lang="en-GB" altLang="en-US" dirty="0"/>
              <a:t>Extremely </a:t>
            </a:r>
            <a:r>
              <a:rPr lang="en-GB" altLang="en-US" dirty="0" smtClean="0"/>
              <a:t>efficient </a:t>
            </a:r>
            <a:r>
              <a:rPr lang="en-US" dirty="0" smtClean="0"/>
              <a:t>Multi-band STA switching is useful for load balancing as we will demonstrate in the following simulation</a:t>
            </a:r>
            <a:endParaRPr lang="en-US"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20</a:t>
            </a:fld>
            <a:endParaRPr lang="en-GB" altLang="en-US"/>
          </a:p>
        </p:txBody>
      </p:sp>
      <p:sp>
        <p:nvSpPr>
          <p:cNvPr id="8" name="Rectangle 7"/>
          <p:cNvSpPr/>
          <p:nvPr/>
        </p:nvSpPr>
        <p:spPr bwMode="auto">
          <a:xfrm>
            <a:off x="1187624" y="4365104"/>
            <a:ext cx="1224136" cy="72008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AP1:</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Band 1</a:t>
            </a:r>
          </a:p>
        </p:txBody>
      </p:sp>
      <p:sp>
        <p:nvSpPr>
          <p:cNvPr id="9" name="Rectangle 8"/>
          <p:cNvSpPr/>
          <p:nvPr/>
        </p:nvSpPr>
        <p:spPr bwMode="auto">
          <a:xfrm>
            <a:off x="1187624" y="5085184"/>
            <a:ext cx="1224136" cy="72008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dirty="0" smtClean="0"/>
              <a:t>AP2:</a:t>
            </a:r>
            <a:endParaRPr lang="en-US" dirty="0"/>
          </a:p>
          <a:p>
            <a:r>
              <a:rPr lang="en-US" dirty="0"/>
              <a:t>Band </a:t>
            </a:r>
            <a:r>
              <a:rPr lang="en-US" dirty="0" smtClean="0"/>
              <a:t>2</a:t>
            </a:r>
            <a:endParaRPr lang="en-US" dirty="0"/>
          </a:p>
        </p:txBody>
      </p:sp>
      <p:sp>
        <p:nvSpPr>
          <p:cNvPr id="14" name="Rectangle 13"/>
          <p:cNvSpPr/>
          <p:nvPr/>
        </p:nvSpPr>
        <p:spPr bwMode="auto">
          <a:xfrm>
            <a:off x="2580630" y="4485778"/>
            <a:ext cx="864741" cy="45793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STA1</a:t>
            </a:r>
          </a:p>
        </p:txBody>
      </p:sp>
      <p:sp>
        <p:nvSpPr>
          <p:cNvPr id="21" name="Rectangle 20"/>
          <p:cNvSpPr/>
          <p:nvPr/>
        </p:nvSpPr>
        <p:spPr bwMode="auto">
          <a:xfrm>
            <a:off x="6732240" y="5203312"/>
            <a:ext cx="864741" cy="45793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STA1</a:t>
            </a:r>
          </a:p>
        </p:txBody>
      </p:sp>
      <p:sp>
        <p:nvSpPr>
          <p:cNvPr id="22" name="Right Arrow 21"/>
          <p:cNvSpPr/>
          <p:nvPr/>
        </p:nvSpPr>
        <p:spPr bwMode="auto">
          <a:xfrm>
            <a:off x="3867919" y="4803624"/>
            <a:ext cx="1023293" cy="563120"/>
          </a:xfrm>
          <a:prstGeom prs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5" name="Rectangle 24"/>
          <p:cNvSpPr/>
          <p:nvPr/>
        </p:nvSpPr>
        <p:spPr bwMode="auto">
          <a:xfrm>
            <a:off x="5364088" y="4365104"/>
            <a:ext cx="1224136" cy="72008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AP1:</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Band 1</a:t>
            </a:r>
          </a:p>
        </p:txBody>
      </p:sp>
      <p:sp>
        <p:nvSpPr>
          <p:cNvPr id="26" name="Rectangle 25"/>
          <p:cNvSpPr/>
          <p:nvPr/>
        </p:nvSpPr>
        <p:spPr bwMode="auto">
          <a:xfrm>
            <a:off x="5364088" y="5085184"/>
            <a:ext cx="1224136" cy="72008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dirty="0" smtClean="0"/>
              <a:t>AP2:</a:t>
            </a:r>
            <a:endParaRPr lang="en-US" dirty="0"/>
          </a:p>
          <a:p>
            <a:r>
              <a:rPr lang="en-US" dirty="0"/>
              <a:t>Band </a:t>
            </a:r>
            <a:r>
              <a:rPr lang="en-US" dirty="0" smtClean="0"/>
              <a:t>2</a:t>
            </a:r>
            <a:endParaRPr lang="en-US" dirty="0"/>
          </a:p>
        </p:txBody>
      </p:sp>
    </p:spTree>
    <p:extLst>
      <p:ext uri="{BB962C8B-B14F-4D97-AF65-F5344CB8AC3E}">
        <p14:creationId xmlns:p14="http://schemas.microsoft.com/office/powerpoint/2010/main" val="39234672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 Setup - Buffered </a:t>
            </a:r>
            <a:r>
              <a:rPr lang="en-US" dirty="0"/>
              <a:t>Video </a:t>
            </a:r>
            <a:r>
              <a:rPr lang="en-US" dirty="0" smtClean="0"/>
              <a:t>Stream</a:t>
            </a:r>
            <a:endParaRPr lang="en-US" dirty="0"/>
          </a:p>
        </p:txBody>
      </p:sp>
      <p:sp>
        <p:nvSpPr>
          <p:cNvPr id="3" name="Content Placeholder 2"/>
          <p:cNvSpPr>
            <a:spLocks noGrp="1"/>
          </p:cNvSpPr>
          <p:nvPr>
            <p:ph idx="1"/>
          </p:nvPr>
        </p:nvSpPr>
        <p:spPr/>
        <p:txBody>
          <a:bodyPr/>
          <a:lstStyle/>
          <a:p>
            <a:r>
              <a:rPr lang="en-US" sz="2000" dirty="0" smtClean="0"/>
              <a:t>Consider two bands:</a:t>
            </a:r>
          </a:p>
          <a:p>
            <a:pPr lvl="1"/>
            <a:r>
              <a:rPr lang="en-US" sz="1800" dirty="0" smtClean="0"/>
              <a:t>Band 1: Rate </a:t>
            </a:r>
            <a:r>
              <a:rPr lang="en-US" sz="1800" dirty="0"/>
              <a:t>R</a:t>
            </a:r>
            <a:r>
              <a:rPr lang="en-US" sz="1800" dirty="0" smtClean="0"/>
              <a:t>1 = 4*R2</a:t>
            </a:r>
          </a:p>
          <a:p>
            <a:pPr lvl="1"/>
            <a:r>
              <a:rPr lang="en-US" sz="1800" dirty="0" smtClean="0"/>
              <a:t>Band 2: Rate R2</a:t>
            </a:r>
          </a:p>
          <a:p>
            <a:pPr lvl="1"/>
            <a:r>
              <a:rPr lang="en-US" sz="1800" dirty="0" smtClean="0"/>
              <a:t>Note – Band 2 is like 2.4 GHz band with 20 MHz bandwidth, and Band 1 is like 5 GHz band with 80 MHz bandwidth</a:t>
            </a:r>
          </a:p>
          <a:p>
            <a:r>
              <a:rPr lang="en-US" sz="2000" dirty="0" smtClean="0"/>
              <a:t>N STAs among two bands</a:t>
            </a:r>
          </a:p>
          <a:p>
            <a:r>
              <a:rPr lang="en-US" sz="2000" dirty="0" smtClean="0"/>
              <a:t>Each STA has </a:t>
            </a:r>
            <a:r>
              <a:rPr lang="en-GB" sz="2000" dirty="0"/>
              <a:t>b</a:t>
            </a:r>
            <a:r>
              <a:rPr lang="en-GB" sz="2000" dirty="0" smtClean="0"/>
              <a:t>uffered </a:t>
            </a:r>
            <a:r>
              <a:rPr lang="en-GB" sz="2000" dirty="0"/>
              <a:t>v</a:t>
            </a:r>
            <a:r>
              <a:rPr lang="en-GB" sz="2000" dirty="0" smtClean="0"/>
              <a:t>ideo </a:t>
            </a:r>
            <a:r>
              <a:rPr lang="en-GB" sz="2000" dirty="0"/>
              <a:t>s</a:t>
            </a:r>
            <a:r>
              <a:rPr lang="en-GB" sz="2000" dirty="0" smtClean="0"/>
              <a:t>teaming </a:t>
            </a:r>
            <a:r>
              <a:rPr lang="en-US" sz="2000" dirty="0" smtClean="0"/>
              <a:t>traffic model (one of BV1 to BV6 in [2]) </a:t>
            </a:r>
            <a:r>
              <a:rPr lang="en-US" sz="2000" dirty="0"/>
              <a:t>with average </a:t>
            </a:r>
            <a:r>
              <a:rPr lang="en-US" sz="2000" dirty="0" smtClean="0"/>
              <a:t>0.89 </a:t>
            </a:r>
            <a:r>
              <a:rPr lang="en-US" sz="2000" dirty="0" err="1" smtClean="0"/>
              <a:t>MBps</a:t>
            </a:r>
            <a:r>
              <a:rPr lang="en-US" sz="2000" dirty="0" smtClean="0"/>
              <a:t> across STAs</a:t>
            </a:r>
          </a:p>
          <a:p>
            <a:pPr lvl="1"/>
            <a:r>
              <a:rPr lang="en-US" sz="1800" dirty="0" smtClean="0"/>
              <a:t>Packet size 1500 bytes</a:t>
            </a:r>
          </a:p>
          <a:p>
            <a:pPr lvl="1"/>
            <a:r>
              <a:rPr lang="en-US" sz="1800" dirty="0" smtClean="0"/>
              <a:t>See [2] for details of </a:t>
            </a:r>
            <a:r>
              <a:rPr lang="en-GB" sz="1800" dirty="0" smtClean="0"/>
              <a:t>buffered </a:t>
            </a:r>
            <a:r>
              <a:rPr lang="en-GB" sz="1800" dirty="0"/>
              <a:t>video steaming </a:t>
            </a:r>
            <a:r>
              <a:rPr lang="en-US" sz="1800" dirty="0"/>
              <a:t>traffic model </a:t>
            </a:r>
            <a:endParaRPr lang="en-US" sz="1800" dirty="0" smtClean="0"/>
          </a:p>
          <a:p>
            <a:r>
              <a:rPr lang="en-US" sz="2000" dirty="0" smtClean="0"/>
              <a:t>Set R2 = 10 </a:t>
            </a:r>
            <a:r>
              <a:rPr lang="en-US" sz="2000" dirty="0" err="1" smtClean="0"/>
              <a:t>MBps</a:t>
            </a:r>
            <a:r>
              <a:rPr lang="en-US" sz="2000" dirty="0" smtClean="0"/>
              <a:t>, N=30 </a:t>
            </a:r>
          </a:p>
          <a:p>
            <a:pPr lvl="1"/>
            <a:r>
              <a:rPr lang="en-US" sz="1600" dirty="0" smtClean="0"/>
              <a:t>Around 53% load =(30*0.89 M)/(5*10 M)</a:t>
            </a:r>
          </a:p>
          <a:p>
            <a:pPr lvl="1"/>
            <a:r>
              <a:rPr lang="en-US" sz="1600" dirty="0" smtClean="0"/>
              <a:t>Parameters can be adjusted to create different load situation</a:t>
            </a:r>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21</a:t>
            </a:fld>
            <a:endParaRPr lang="en-GB" altLang="en-US"/>
          </a:p>
        </p:txBody>
      </p:sp>
    </p:spTree>
    <p:extLst>
      <p:ext uri="{BB962C8B-B14F-4D97-AF65-F5344CB8AC3E}">
        <p14:creationId xmlns:p14="http://schemas.microsoft.com/office/powerpoint/2010/main" val="20193879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Load Balancing Problem</a:t>
            </a:r>
            <a:endParaRPr lang="en-US" dirty="0"/>
          </a:p>
        </p:txBody>
      </p:sp>
      <p:sp>
        <p:nvSpPr>
          <p:cNvPr id="3" name="Content Placeholder 2"/>
          <p:cNvSpPr>
            <a:spLocks noGrp="1"/>
          </p:cNvSpPr>
          <p:nvPr>
            <p:ph idx="1"/>
          </p:nvPr>
        </p:nvSpPr>
        <p:spPr/>
        <p:txBody>
          <a:bodyPr/>
          <a:lstStyle/>
          <a:p>
            <a:r>
              <a:rPr lang="en-US" sz="1800" dirty="0" smtClean="0"/>
              <a:t>At a specific time, choose xi, </a:t>
            </a:r>
            <a:r>
              <a:rPr lang="en-US" sz="1800" dirty="0" err="1" smtClean="0"/>
              <a:t>yi</a:t>
            </a:r>
            <a:r>
              <a:rPr lang="en-US" sz="1800" dirty="0"/>
              <a:t> </a:t>
            </a:r>
            <a:r>
              <a:rPr lang="en-US" sz="1800" dirty="0" smtClean="0"/>
              <a:t>that solve the following optimization problem</a:t>
            </a:r>
          </a:p>
          <a:p>
            <a:r>
              <a:rPr lang="en-US" sz="1800" dirty="0" smtClean="0"/>
              <a:t>min |t1-t2|</a:t>
            </a:r>
          </a:p>
          <a:p>
            <a:pPr lvl="1"/>
            <a:r>
              <a:rPr lang="en-US" sz="1600" dirty="0"/>
              <a:t>t</a:t>
            </a:r>
            <a:r>
              <a:rPr lang="en-US" sz="1600" dirty="0" smtClean="0"/>
              <a:t>1 = (x1*S1+…+</a:t>
            </a:r>
            <a:r>
              <a:rPr lang="en-US" sz="1600" dirty="0" err="1" smtClean="0"/>
              <a:t>xn</a:t>
            </a:r>
            <a:r>
              <a:rPr lang="en-US" sz="1600" dirty="0" smtClean="0"/>
              <a:t>*Sn)/R1 </a:t>
            </a:r>
          </a:p>
          <a:p>
            <a:pPr lvl="1"/>
            <a:r>
              <a:rPr lang="en-US" sz="1600" dirty="0"/>
              <a:t>t</a:t>
            </a:r>
            <a:r>
              <a:rPr lang="en-US" sz="1600" dirty="0" smtClean="0"/>
              <a:t>2 = (y1*S1+…+</a:t>
            </a:r>
            <a:r>
              <a:rPr lang="en-US" sz="1600" dirty="0" err="1" smtClean="0"/>
              <a:t>yn</a:t>
            </a:r>
            <a:r>
              <a:rPr lang="en-US" sz="1600" dirty="0" smtClean="0"/>
              <a:t>*Sn)/</a:t>
            </a:r>
            <a:r>
              <a:rPr lang="en-US" sz="1600" dirty="0"/>
              <a:t>R</a:t>
            </a:r>
            <a:r>
              <a:rPr lang="en-US" sz="1600" dirty="0" smtClean="0"/>
              <a:t>2 </a:t>
            </a:r>
            <a:endParaRPr lang="en-US" sz="1600" dirty="0"/>
          </a:p>
          <a:p>
            <a:pPr lvl="1"/>
            <a:r>
              <a:rPr lang="en-US" sz="1600" dirty="0" err="1" smtClean="0"/>
              <a:t>xi+yi</a:t>
            </a:r>
            <a:r>
              <a:rPr lang="en-US" sz="1600" dirty="0" smtClean="0"/>
              <a:t> = 1</a:t>
            </a:r>
          </a:p>
          <a:p>
            <a:pPr lvl="1"/>
            <a:r>
              <a:rPr lang="en-US" sz="1600" dirty="0" smtClean="0"/>
              <a:t>xi is 0 or 1</a:t>
            </a:r>
          </a:p>
          <a:p>
            <a:pPr lvl="1"/>
            <a:r>
              <a:rPr lang="en-US" sz="1600" dirty="0" err="1" smtClean="0"/>
              <a:t>yi</a:t>
            </a:r>
            <a:r>
              <a:rPr lang="en-US" sz="1600" dirty="0" smtClean="0"/>
              <a:t> is 0 or 1</a:t>
            </a:r>
          </a:p>
          <a:p>
            <a:r>
              <a:rPr lang="en-US" sz="1800" dirty="0"/>
              <a:t>w</a:t>
            </a:r>
            <a:r>
              <a:rPr lang="en-US" sz="1800" dirty="0" smtClean="0"/>
              <a:t>here</a:t>
            </a:r>
          </a:p>
          <a:p>
            <a:pPr lvl="1"/>
            <a:r>
              <a:rPr lang="en-US" sz="1600" dirty="0" smtClean="0"/>
              <a:t>xi is a indicator variable for station i in Band 1</a:t>
            </a:r>
          </a:p>
          <a:p>
            <a:pPr lvl="1"/>
            <a:r>
              <a:rPr lang="en-US" sz="1600" dirty="0" err="1" smtClean="0"/>
              <a:t>yi</a:t>
            </a:r>
            <a:r>
              <a:rPr lang="en-US" sz="1600" dirty="0" smtClean="0"/>
              <a:t> </a:t>
            </a:r>
            <a:r>
              <a:rPr lang="en-US" sz="1600" dirty="0"/>
              <a:t>is a indicator variable for station i in </a:t>
            </a:r>
            <a:r>
              <a:rPr lang="en-US" sz="1600" dirty="0" smtClean="0"/>
              <a:t>Band 2</a:t>
            </a:r>
          </a:p>
          <a:p>
            <a:pPr lvl="1"/>
            <a:r>
              <a:rPr lang="en-US" sz="1600" dirty="0" smtClean="0"/>
              <a:t>Si is the sum of packet size (with unit of bytes) of STA i</a:t>
            </a:r>
          </a:p>
          <a:p>
            <a:pPr lvl="1"/>
            <a:r>
              <a:rPr lang="en-US" sz="1600" dirty="0"/>
              <a:t>R</a:t>
            </a:r>
            <a:r>
              <a:rPr lang="en-US" sz="1600" dirty="0" smtClean="0"/>
              <a:t>1 is the rate of Band </a:t>
            </a:r>
            <a:r>
              <a:rPr lang="en-US" sz="1600" dirty="0"/>
              <a:t>1 with unit of </a:t>
            </a:r>
            <a:r>
              <a:rPr lang="en-US" sz="1600" dirty="0" smtClean="0"/>
              <a:t>bytes per second </a:t>
            </a:r>
          </a:p>
          <a:p>
            <a:pPr lvl="1"/>
            <a:r>
              <a:rPr lang="en-US" sz="1600" dirty="0"/>
              <a:t>R</a:t>
            </a:r>
            <a:r>
              <a:rPr lang="en-US" sz="1600" dirty="0" smtClean="0"/>
              <a:t>2 is the rate of Band </a:t>
            </a:r>
            <a:r>
              <a:rPr lang="en-US" sz="1600" dirty="0"/>
              <a:t>2 with unit of bytes </a:t>
            </a:r>
            <a:r>
              <a:rPr lang="en-US" sz="1600" dirty="0" smtClean="0"/>
              <a:t>per second</a:t>
            </a:r>
          </a:p>
          <a:p>
            <a:r>
              <a:rPr lang="en-US" sz="1800" b="1" dirty="0">
                <a:ea typeface="+mn-ea"/>
                <a:cs typeface="+mn-cs"/>
              </a:rPr>
              <a:t>Balance frequency (BF) =k means solving the problem every k seconds</a:t>
            </a:r>
          </a:p>
          <a:p>
            <a:pPr lvl="1"/>
            <a:endParaRPr lang="en-US"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22</a:t>
            </a:fld>
            <a:endParaRPr lang="en-GB" altLang="en-US"/>
          </a:p>
        </p:txBody>
      </p:sp>
    </p:spTree>
    <p:extLst>
      <p:ext uri="{BB962C8B-B14F-4D97-AF65-F5344CB8AC3E}">
        <p14:creationId xmlns:p14="http://schemas.microsoft.com/office/powerpoint/2010/main" val="31506783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Scheduling Algorithm</a:t>
            </a:r>
            <a:endParaRPr lang="en-US" dirty="0"/>
          </a:p>
        </p:txBody>
      </p:sp>
      <p:sp>
        <p:nvSpPr>
          <p:cNvPr id="3" name="Content Placeholder 2"/>
          <p:cNvSpPr>
            <a:spLocks noGrp="1"/>
          </p:cNvSpPr>
          <p:nvPr>
            <p:ph idx="1"/>
          </p:nvPr>
        </p:nvSpPr>
        <p:spPr>
          <a:xfrm>
            <a:off x="685800" y="1988840"/>
            <a:ext cx="7772400" cy="4114800"/>
          </a:xfrm>
        </p:spPr>
        <p:txBody>
          <a:bodyPr/>
          <a:lstStyle/>
          <a:p>
            <a:r>
              <a:rPr lang="en-US" sz="1800" dirty="0" smtClean="0"/>
              <a:t>Multi-band round robin:</a:t>
            </a:r>
          </a:p>
          <a:p>
            <a:pPr lvl="1"/>
            <a:r>
              <a:rPr lang="en-US" sz="1600" dirty="0" smtClean="0"/>
              <a:t>Maintain a list of all STAs in all bands in order</a:t>
            </a:r>
          </a:p>
          <a:p>
            <a:pPr lvl="1"/>
            <a:r>
              <a:rPr lang="en-US" sz="1600" dirty="0" smtClean="0"/>
              <a:t>Each STA has a FIFO queue for the arriving packets</a:t>
            </a:r>
          </a:p>
          <a:p>
            <a:pPr lvl="1"/>
            <a:r>
              <a:rPr lang="en-US" sz="1600" dirty="0" smtClean="0"/>
              <a:t>For a band, serve each STA up to 4 </a:t>
            </a:r>
            <a:r>
              <a:rPr lang="en-US" sz="1600" dirty="0" err="1" smtClean="0"/>
              <a:t>ms</a:t>
            </a:r>
            <a:r>
              <a:rPr lang="en-US" sz="1600" dirty="0" smtClean="0"/>
              <a:t> in the band based on the order of the list</a:t>
            </a:r>
          </a:p>
          <a:p>
            <a:pPr lvl="1"/>
            <a:r>
              <a:rPr lang="en-US" sz="1600" dirty="0" smtClean="0"/>
              <a:t>After a STA is served, put the STA to the end of the list</a:t>
            </a:r>
          </a:p>
          <a:p>
            <a:r>
              <a:rPr lang="en-US" sz="1800" dirty="0" smtClean="0"/>
              <a:t>Example:</a:t>
            </a:r>
          </a:p>
          <a:p>
            <a:pPr lvl="1"/>
            <a:r>
              <a:rPr lang="en-US" sz="1600" dirty="0" smtClean="0"/>
              <a:t>Assume a total list (1, 2, 3, 4, 5, 6)</a:t>
            </a:r>
          </a:p>
          <a:p>
            <a:pPr lvl="2"/>
            <a:r>
              <a:rPr lang="en-US" sz="1400" dirty="0" smtClean="0"/>
              <a:t>If Band 1 has STA 1, 3, 5</a:t>
            </a:r>
          </a:p>
          <a:p>
            <a:pPr lvl="3"/>
            <a:r>
              <a:rPr lang="en-US" sz="1200" dirty="0" smtClean="0"/>
              <a:t>Band 1 STAs service order: 1, 3, 5</a:t>
            </a:r>
          </a:p>
          <a:p>
            <a:pPr lvl="3"/>
            <a:r>
              <a:rPr lang="en-US" sz="1200" dirty="0" smtClean="0"/>
              <a:t>Band 2 STAs service order: 2, 4, 6</a:t>
            </a:r>
          </a:p>
          <a:p>
            <a:pPr lvl="3"/>
            <a:r>
              <a:rPr lang="en-US" sz="1200" dirty="0" smtClean="0"/>
              <a:t>After STA1 and STA2 are served, total list becomes (3, 4, 5, 6, 1, 2)</a:t>
            </a:r>
          </a:p>
          <a:p>
            <a:pPr lvl="1"/>
            <a:r>
              <a:rPr lang="en-US" sz="1600" dirty="0" smtClean="0"/>
              <a:t>Assume that after load balancing algorithm, Band 1 has STA 1, 2, 3, 5 with total </a:t>
            </a:r>
            <a:r>
              <a:rPr lang="en-US" sz="1600" dirty="0"/>
              <a:t>list (3, 4, 5, 6, 1, 2</a:t>
            </a:r>
            <a:r>
              <a:rPr lang="en-US" sz="1600" dirty="0" smtClean="0"/>
              <a:t>)</a:t>
            </a:r>
          </a:p>
          <a:p>
            <a:pPr lvl="3"/>
            <a:r>
              <a:rPr lang="en-US" sz="1200" dirty="0"/>
              <a:t>Band 1 STAs service order: </a:t>
            </a:r>
            <a:r>
              <a:rPr lang="en-US" sz="1200" dirty="0" smtClean="0"/>
              <a:t>3, 5, 1, 2</a:t>
            </a:r>
            <a:endParaRPr lang="en-US" sz="1200" dirty="0"/>
          </a:p>
          <a:p>
            <a:pPr lvl="3"/>
            <a:r>
              <a:rPr lang="en-US" sz="1200" dirty="0"/>
              <a:t>Band 2 STAs service order: </a:t>
            </a:r>
            <a:r>
              <a:rPr lang="en-US" sz="1200" dirty="0" smtClean="0"/>
              <a:t>4</a:t>
            </a:r>
            <a:r>
              <a:rPr lang="en-US" sz="1200" dirty="0"/>
              <a:t>, </a:t>
            </a:r>
            <a:r>
              <a:rPr lang="en-US" sz="1200" dirty="0" smtClean="0"/>
              <a:t>6</a:t>
            </a:r>
          </a:p>
          <a:p>
            <a:pPr lvl="3"/>
            <a:r>
              <a:rPr lang="en-US" sz="1200" dirty="0"/>
              <a:t>After STA1 and </a:t>
            </a:r>
            <a:r>
              <a:rPr lang="en-US" sz="1200" dirty="0" smtClean="0"/>
              <a:t>STA4 </a:t>
            </a:r>
            <a:r>
              <a:rPr lang="en-US" sz="1200" dirty="0"/>
              <a:t>are served, </a:t>
            </a:r>
            <a:r>
              <a:rPr lang="en-US" sz="1200" dirty="0" smtClean="0"/>
              <a:t>total </a:t>
            </a:r>
            <a:r>
              <a:rPr lang="en-US" sz="1200" dirty="0"/>
              <a:t>list </a:t>
            </a:r>
            <a:r>
              <a:rPr lang="en-US" sz="1200" dirty="0" smtClean="0"/>
              <a:t>becomes (5, 6, 1, 2, 3, 4)</a:t>
            </a:r>
            <a:endParaRPr lang="en-US" sz="1200" dirty="0"/>
          </a:p>
          <a:p>
            <a:pPr marL="857250" lvl="2" indent="0">
              <a:buNone/>
            </a:pPr>
            <a:endParaRPr lang="en-US" sz="1400" dirty="0"/>
          </a:p>
          <a:p>
            <a:pPr lvl="1"/>
            <a:endParaRPr lang="en-US" dirty="0" smtClean="0"/>
          </a:p>
          <a:p>
            <a:pPr lvl="1"/>
            <a:endParaRPr lang="en-US"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23</a:t>
            </a:fld>
            <a:endParaRPr lang="en-GB" altLang="en-US"/>
          </a:p>
        </p:txBody>
      </p:sp>
    </p:spTree>
    <p:extLst>
      <p:ext uri="{BB962C8B-B14F-4D97-AF65-F5344CB8AC3E}">
        <p14:creationId xmlns:p14="http://schemas.microsoft.com/office/powerpoint/2010/main" val="4526098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Average Delay</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sz="2000" dirty="0" smtClean="0"/>
                  <a:t>As the value of </a:t>
                </a:r>
                <a:r>
                  <a:rPr lang="en-US" sz="2000" dirty="0"/>
                  <a:t>Balance </a:t>
                </a:r>
                <a:r>
                  <a:rPr lang="en-US" sz="2000" dirty="0" smtClean="0"/>
                  <a:t>frequency (BF) decreases, the average delay performance across STA decreases</a:t>
                </a:r>
              </a:p>
              <a:p>
                <a:r>
                  <a:rPr lang="en-US" sz="2200" dirty="0" smtClean="0"/>
                  <a:t>The average delay is  </a:t>
                </a:r>
                <a14:m>
                  <m:oMath xmlns:m="http://schemas.openxmlformats.org/officeDocument/2006/math">
                    <m:f>
                      <m:fPr>
                        <m:ctrlPr>
                          <a:rPr lang="en-US" sz="1600" i="1" smtClean="0">
                            <a:latin typeface="Cambria Math" panose="02040503050406030204" pitchFamily="18" charset="0"/>
                          </a:rPr>
                        </m:ctrlPr>
                      </m:fPr>
                      <m:num>
                        <m:nary>
                          <m:naryPr>
                            <m:chr m:val="∑"/>
                            <m:ctrlPr>
                              <a:rPr lang="pt-BR" sz="1600" i="1" smtClean="0">
                                <a:latin typeface="Cambria Math" panose="02040503050406030204" pitchFamily="18" charset="0"/>
                              </a:rPr>
                            </m:ctrlPr>
                          </m:naryPr>
                          <m:sub>
                            <m:r>
                              <m:rPr>
                                <m:brk m:alnAt="23"/>
                              </m:rPr>
                              <a:rPr lang="en-US" sz="1600" b="0" i="1" smtClean="0">
                                <a:latin typeface="Cambria Math" panose="02040503050406030204" pitchFamily="18" charset="0"/>
                              </a:rPr>
                              <m:t>𝑠</m:t>
                            </m:r>
                            <m:r>
                              <a:rPr lang="en-US" sz="1600" b="0" i="1" smtClean="0">
                                <a:latin typeface="Cambria Math" panose="02040503050406030204" pitchFamily="18" charset="0"/>
                              </a:rPr>
                              <m:t>𝑒𝑟𝑣𝑒𝑑</m:t>
                            </m:r>
                            <m:r>
                              <a:rPr lang="en-US" sz="1600" b="0" i="1" smtClean="0">
                                <a:latin typeface="Cambria Math" panose="02040503050406030204" pitchFamily="18" charset="0"/>
                              </a:rPr>
                              <m:t>_</m:t>
                            </m:r>
                            <m:r>
                              <a:rPr lang="en-US" sz="1600" b="0" i="1" smtClean="0">
                                <a:latin typeface="Cambria Math" panose="02040503050406030204" pitchFamily="18" charset="0"/>
                              </a:rPr>
                              <m:t>𝑝𝑎𝑐𝑘𝑒𝑡</m:t>
                            </m:r>
                            <m:r>
                              <a:rPr lang="en-US" sz="1600" b="0" i="1" smtClean="0">
                                <a:latin typeface="Cambria Math" panose="02040503050406030204" pitchFamily="18" charset="0"/>
                              </a:rPr>
                              <m:t>_</m:t>
                            </m:r>
                            <m:r>
                              <a:rPr lang="en-US" sz="1600" b="0" i="1" smtClean="0">
                                <a:latin typeface="Cambria Math" panose="02040503050406030204" pitchFamily="18" charset="0"/>
                              </a:rPr>
                              <m:t>𝑖</m:t>
                            </m:r>
                            <m:r>
                              <a:rPr lang="en-US" sz="1600" b="0" i="1" smtClean="0">
                                <a:latin typeface="Cambria Math" panose="02040503050406030204" pitchFamily="18" charset="0"/>
                              </a:rPr>
                              <m:t> </m:t>
                            </m:r>
                          </m:sub>
                          <m:sup>
                            <m:r>
                              <a:rPr lang="en-US" sz="1600" i="1">
                                <a:latin typeface="Cambria Math" panose="02040503050406030204" pitchFamily="18" charset="0"/>
                              </a:rPr>
                              <m:t>𝑁𝑢𝑚𝑏𝑒𝑟</m:t>
                            </m:r>
                            <m:r>
                              <a:rPr lang="en-US" sz="1600" b="1" i="1" smtClean="0">
                                <a:latin typeface="Cambria Math" panose="02040503050406030204" pitchFamily="18" charset="0"/>
                              </a:rPr>
                              <m:t>_</m:t>
                            </m:r>
                            <m:r>
                              <a:rPr lang="en-US" sz="1600" i="1">
                                <a:latin typeface="Cambria Math" panose="02040503050406030204" pitchFamily="18" charset="0"/>
                              </a:rPr>
                              <m:t>𝑜𝑓</m:t>
                            </m:r>
                            <m:r>
                              <a:rPr lang="en-US" sz="1600" b="1" i="1" smtClean="0">
                                <a:latin typeface="Cambria Math" panose="02040503050406030204" pitchFamily="18" charset="0"/>
                              </a:rPr>
                              <m:t>_</m:t>
                            </m:r>
                            <m:r>
                              <a:rPr lang="en-US" sz="1600" b="1" i="1" smtClean="0">
                                <a:latin typeface="Cambria Math" panose="02040503050406030204" pitchFamily="18" charset="0"/>
                              </a:rPr>
                              <m:t>𝒔</m:t>
                            </m:r>
                            <m:r>
                              <a:rPr lang="en-US" sz="1600" i="1">
                                <a:latin typeface="Cambria Math" panose="02040503050406030204" pitchFamily="18" charset="0"/>
                              </a:rPr>
                              <m:t>𝑒𝑟𝑣𝑒𝑑</m:t>
                            </m:r>
                            <m:r>
                              <a:rPr lang="en-US" sz="1600" b="1" i="1" smtClean="0">
                                <a:latin typeface="Cambria Math" panose="02040503050406030204" pitchFamily="18" charset="0"/>
                              </a:rPr>
                              <m:t>_</m:t>
                            </m:r>
                            <m:r>
                              <a:rPr lang="en-US" sz="1600" b="1" i="1" smtClean="0">
                                <a:latin typeface="Cambria Math" panose="02040503050406030204" pitchFamily="18" charset="0"/>
                              </a:rPr>
                              <m:t>𝒑𝒂𝒄𝒌𝒆𝒕</m:t>
                            </m:r>
                            <m:r>
                              <a:rPr lang="en-US" sz="1600" i="1">
                                <a:latin typeface="Cambria Math" panose="02040503050406030204" pitchFamily="18" charset="0"/>
                              </a:rPr>
                              <m:t>𝑠</m:t>
                            </m:r>
                            <m:r>
                              <a:rPr lang="en-US" sz="1600" b="1" i="1" smtClean="0">
                                <a:latin typeface="Cambria Math" panose="02040503050406030204" pitchFamily="18" charset="0"/>
                              </a:rPr>
                              <m:t>_</m:t>
                            </m:r>
                            <m:r>
                              <a:rPr lang="en-US" sz="1600" b="1" i="1" smtClean="0">
                                <a:latin typeface="Cambria Math" panose="02040503050406030204" pitchFamily="18" charset="0"/>
                              </a:rPr>
                              <m:t>𝒂𝒄𝒓𝒐𝒔𝒔</m:t>
                            </m:r>
                            <m:r>
                              <a:rPr lang="en-US" sz="1600" b="1" i="1" smtClean="0">
                                <a:latin typeface="Cambria Math" panose="02040503050406030204" pitchFamily="18" charset="0"/>
                              </a:rPr>
                              <m:t>_</m:t>
                            </m:r>
                            <m:r>
                              <a:rPr lang="en-US" sz="1600" b="1" i="1" smtClean="0">
                                <a:latin typeface="Cambria Math" panose="02040503050406030204" pitchFamily="18" charset="0"/>
                              </a:rPr>
                              <m:t>𝑺𝑻𝑨𝒔</m:t>
                            </m:r>
                          </m:sup>
                          <m:e>
                            <m:r>
                              <a:rPr lang="en-US" sz="1600" b="0" i="1" smtClean="0">
                                <a:latin typeface="Cambria Math" panose="02040503050406030204" pitchFamily="18" charset="0"/>
                              </a:rPr>
                              <m:t>(</m:t>
                            </m:r>
                            <m:r>
                              <a:rPr lang="en-US" sz="1600" b="0" i="1" smtClean="0">
                                <a:latin typeface="Cambria Math" panose="02040503050406030204" pitchFamily="18" charset="0"/>
                              </a:rPr>
                              <m:t>𝐹𝑖𝑛𝑖𝑠h</m:t>
                            </m:r>
                            <m:r>
                              <a:rPr lang="en-US" sz="1600" b="0" i="1" smtClean="0">
                                <a:latin typeface="Cambria Math" panose="02040503050406030204" pitchFamily="18" charset="0"/>
                              </a:rPr>
                              <m:t>_</m:t>
                            </m:r>
                            <m:r>
                              <a:rPr lang="en-US" sz="1600" b="0" i="1" smtClean="0">
                                <a:latin typeface="Cambria Math" panose="02040503050406030204" pitchFamily="18" charset="0"/>
                              </a:rPr>
                              <m:t>𝑡𝑖𝑚𝑒</m:t>
                            </m:r>
                            <m:r>
                              <a:rPr lang="en-US" sz="1600" b="0" i="1" smtClean="0">
                                <a:latin typeface="Cambria Math" panose="02040503050406030204" pitchFamily="18" charset="0"/>
                              </a:rPr>
                              <m:t>_</m:t>
                            </m:r>
                            <m:r>
                              <a:rPr lang="en-US" sz="1600" b="0" i="1" smtClean="0">
                                <a:latin typeface="Cambria Math" panose="02040503050406030204" pitchFamily="18" charset="0"/>
                              </a:rPr>
                              <m:t>𝑜𝑓</m:t>
                            </m:r>
                            <m:r>
                              <a:rPr lang="en-US" sz="1600" b="0" i="1" smtClean="0">
                                <a:latin typeface="Cambria Math" panose="02040503050406030204" pitchFamily="18" charset="0"/>
                              </a:rPr>
                              <m:t>_</m:t>
                            </m:r>
                            <m:r>
                              <a:rPr lang="en-US" sz="1600" b="0" i="1" smtClean="0">
                                <a:latin typeface="Cambria Math" panose="02040503050406030204" pitchFamily="18" charset="0"/>
                              </a:rPr>
                              <m:t>𝑠𝑒𝑟𝑣𝑒𝑑</m:t>
                            </m:r>
                            <m:r>
                              <a:rPr lang="en-US" sz="1600" b="0" i="1" smtClean="0">
                                <a:latin typeface="Cambria Math" panose="02040503050406030204" pitchFamily="18" charset="0"/>
                              </a:rPr>
                              <m:t>_</m:t>
                            </m:r>
                            <m:r>
                              <a:rPr lang="en-US" sz="1600" b="0" i="1" smtClean="0">
                                <a:latin typeface="Cambria Math" panose="02040503050406030204" pitchFamily="18" charset="0"/>
                              </a:rPr>
                              <m:t>𝑝𝑎𝑐𝑘𝑒𝑡</m:t>
                            </m:r>
                            <m:r>
                              <a:rPr lang="en-US" sz="1600" b="0" i="1" smtClean="0">
                                <a:latin typeface="Cambria Math" panose="02040503050406030204" pitchFamily="18" charset="0"/>
                              </a:rPr>
                              <m:t>_</m:t>
                            </m:r>
                            <m:r>
                              <a:rPr lang="en-US" sz="1600" b="0" i="1" smtClean="0">
                                <a:latin typeface="Cambria Math" panose="02040503050406030204" pitchFamily="18" charset="0"/>
                              </a:rPr>
                              <m:t>𝑖</m:t>
                            </m:r>
                            <m:r>
                              <a:rPr lang="en-US" sz="1600" b="0" i="1" smtClean="0">
                                <a:latin typeface="Cambria Math" panose="02040503050406030204" pitchFamily="18" charset="0"/>
                              </a:rPr>
                              <m:t> −</m:t>
                            </m:r>
                            <m:r>
                              <a:rPr lang="en-US" sz="1600" b="0" i="1" smtClean="0">
                                <a:latin typeface="Cambria Math" panose="02040503050406030204" pitchFamily="18" charset="0"/>
                              </a:rPr>
                              <m:t>𝐴𝑟𝑟𝑖𝑣𝑎𝑙</m:t>
                            </m:r>
                            <m:r>
                              <a:rPr lang="en-US" sz="1600" b="0" i="1" smtClean="0">
                                <a:latin typeface="Cambria Math" panose="02040503050406030204" pitchFamily="18" charset="0"/>
                              </a:rPr>
                              <m:t>_</m:t>
                            </m:r>
                            <m:r>
                              <a:rPr lang="en-US" sz="1600" b="0" i="1" smtClean="0">
                                <a:latin typeface="Cambria Math" panose="02040503050406030204" pitchFamily="18" charset="0"/>
                              </a:rPr>
                              <m:t>𝑡𝑖𝑚𝑒</m:t>
                            </m:r>
                            <m:r>
                              <a:rPr lang="en-US" sz="1600" b="0" i="1" smtClean="0">
                                <a:latin typeface="Cambria Math" panose="02040503050406030204" pitchFamily="18" charset="0"/>
                              </a:rPr>
                              <m:t>_</m:t>
                            </m:r>
                            <m:r>
                              <a:rPr lang="en-US" sz="1600" b="0" i="1" smtClean="0">
                                <a:latin typeface="Cambria Math" panose="02040503050406030204" pitchFamily="18" charset="0"/>
                              </a:rPr>
                              <m:t>𝑜𝑓</m:t>
                            </m:r>
                            <m:r>
                              <a:rPr lang="en-US" sz="1600" b="0" i="1" smtClean="0">
                                <a:latin typeface="Cambria Math" panose="02040503050406030204" pitchFamily="18" charset="0"/>
                              </a:rPr>
                              <m:t>_</m:t>
                            </m:r>
                            <m:r>
                              <a:rPr lang="en-US" sz="1600" b="0" i="1" smtClean="0">
                                <a:latin typeface="Cambria Math" panose="02040503050406030204" pitchFamily="18" charset="0"/>
                              </a:rPr>
                              <m:t>𝑠𝑒𝑟𝑣𝑒𝑑</m:t>
                            </m:r>
                            <m:r>
                              <a:rPr lang="en-US" sz="1600" b="0" i="1" smtClean="0">
                                <a:latin typeface="Cambria Math" panose="02040503050406030204" pitchFamily="18" charset="0"/>
                              </a:rPr>
                              <m:t>_</m:t>
                            </m:r>
                            <m:r>
                              <a:rPr lang="en-US" sz="1600" b="0" i="1" smtClean="0">
                                <a:latin typeface="Cambria Math" panose="02040503050406030204" pitchFamily="18" charset="0"/>
                              </a:rPr>
                              <m:t>𝑝𝑎𝑐𝑘𝑒𝑡</m:t>
                            </m:r>
                            <m:r>
                              <a:rPr lang="en-US" sz="1600" b="0" i="1" smtClean="0">
                                <a:latin typeface="Cambria Math" panose="02040503050406030204" pitchFamily="18" charset="0"/>
                              </a:rPr>
                              <m:t>_</m:t>
                            </m:r>
                            <m:r>
                              <a:rPr lang="en-US" sz="1600" b="0" i="1" smtClean="0">
                                <a:latin typeface="Cambria Math" panose="02040503050406030204" pitchFamily="18" charset="0"/>
                              </a:rPr>
                              <m:t>𝑖</m:t>
                            </m:r>
                            <m:r>
                              <a:rPr lang="en-US" sz="1600" b="0" i="1" smtClean="0">
                                <a:latin typeface="Cambria Math" panose="02040503050406030204" pitchFamily="18" charset="0"/>
                              </a:rPr>
                              <m:t>)</m:t>
                            </m:r>
                          </m:e>
                        </m:nary>
                      </m:num>
                      <m:den>
                        <m:r>
                          <a:rPr lang="en-US" sz="1600" b="0" i="1" smtClean="0">
                            <a:latin typeface="Cambria Math" panose="02040503050406030204" pitchFamily="18" charset="0"/>
                          </a:rPr>
                          <m:t>𝑁𝑢𝑚𝑏𝑒𝑟</m:t>
                        </m:r>
                        <m:r>
                          <a:rPr lang="en-US" sz="1600" b="0" i="1" smtClean="0">
                            <a:latin typeface="Cambria Math" panose="02040503050406030204" pitchFamily="18" charset="0"/>
                          </a:rPr>
                          <m:t>_</m:t>
                        </m:r>
                        <m:r>
                          <a:rPr lang="en-US" sz="1600" b="0" i="1" smtClean="0">
                            <a:latin typeface="Cambria Math" panose="02040503050406030204" pitchFamily="18" charset="0"/>
                          </a:rPr>
                          <m:t>𝑜𝑓</m:t>
                        </m:r>
                        <m:r>
                          <a:rPr lang="en-US" sz="1600" b="0" i="1" smtClean="0">
                            <a:latin typeface="Cambria Math" panose="02040503050406030204" pitchFamily="18" charset="0"/>
                          </a:rPr>
                          <m:t>_</m:t>
                        </m:r>
                        <m:r>
                          <a:rPr lang="en-US" sz="1600" b="0" i="1" smtClean="0">
                            <a:latin typeface="Cambria Math" panose="02040503050406030204" pitchFamily="18" charset="0"/>
                          </a:rPr>
                          <m:t>𝑠𝑒𝑟𝑣𝑒𝑑</m:t>
                        </m:r>
                        <m:r>
                          <a:rPr lang="en-US" sz="1600" b="0" i="1" smtClean="0">
                            <a:latin typeface="Cambria Math" panose="02040503050406030204" pitchFamily="18" charset="0"/>
                          </a:rPr>
                          <m:t>_</m:t>
                        </m:r>
                        <m:r>
                          <a:rPr lang="en-US" sz="1600" b="0" i="1" smtClean="0">
                            <a:latin typeface="Cambria Math" panose="02040503050406030204" pitchFamily="18" charset="0"/>
                          </a:rPr>
                          <m:t>𝑝𝑎𝑐𝑘𝑒𝑡𝑠</m:t>
                        </m:r>
                        <m:r>
                          <a:rPr lang="en-US" sz="1600" b="0" i="1" smtClean="0">
                            <a:latin typeface="Cambria Math" panose="02040503050406030204" pitchFamily="18" charset="0"/>
                          </a:rPr>
                          <m:t>_</m:t>
                        </m:r>
                        <m:r>
                          <a:rPr lang="en-US" sz="1600" b="0" i="1" smtClean="0">
                            <a:latin typeface="Cambria Math" panose="02040503050406030204" pitchFamily="18" charset="0"/>
                          </a:rPr>
                          <m:t>𝑎𝑐𝑟𝑜𝑠𝑠</m:t>
                        </m:r>
                        <m:r>
                          <a:rPr lang="en-US" sz="1600" b="0" i="1" smtClean="0">
                            <a:latin typeface="Cambria Math" panose="02040503050406030204" pitchFamily="18" charset="0"/>
                          </a:rPr>
                          <m:t>_</m:t>
                        </m:r>
                        <m:r>
                          <a:rPr lang="en-US" sz="1600" b="0" i="1" smtClean="0">
                            <a:latin typeface="Cambria Math" panose="02040503050406030204" pitchFamily="18" charset="0"/>
                          </a:rPr>
                          <m:t>𝑆𝑇𝐴𝑠</m:t>
                        </m:r>
                      </m:den>
                    </m:f>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863" t="-741" r="-2902"/>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24</a:t>
            </a:fld>
            <a:endParaRPr lang="en-GB" altLang="en-US"/>
          </a:p>
        </p:txBody>
      </p:sp>
      <p:pic>
        <p:nvPicPr>
          <p:cNvPr id="7" name="Picture 6"/>
          <p:cNvPicPr>
            <a:picLocks noChangeAspect="1"/>
          </p:cNvPicPr>
          <p:nvPr/>
        </p:nvPicPr>
        <p:blipFill>
          <a:blip r:embed="rId3"/>
          <a:stretch>
            <a:fillRect/>
          </a:stretch>
        </p:blipFill>
        <p:spPr>
          <a:xfrm>
            <a:off x="2808898" y="3699780"/>
            <a:ext cx="3523029" cy="2640696"/>
          </a:xfrm>
          <a:prstGeom prst="rect">
            <a:avLst/>
          </a:prstGeom>
        </p:spPr>
      </p:pic>
    </p:spTree>
    <p:extLst>
      <p:ext uri="{BB962C8B-B14F-4D97-AF65-F5344CB8AC3E}">
        <p14:creationId xmlns:p14="http://schemas.microsoft.com/office/powerpoint/2010/main" val="5803716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a:t>
            </a:r>
            <a:r>
              <a:rPr lang="en-US" dirty="0"/>
              <a:t>for Buffered Video Stream Setup</a:t>
            </a:r>
          </a:p>
        </p:txBody>
      </p:sp>
      <p:sp>
        <p:nvSpPr>
          <p:cNvPr id="3" name="Content Placeholder 2"/>
          <p:cNvSpPr>
            <a:spLocks noGrp="1"/>
          </p:cNvSpPr>
          <p:nvPr>
            <p:ph idx="1"/>
          </p:nvPr>
        </p:nvSpPr>
        <p:spPr/>
        <p:txBody>
          <a:bodyPr/>
          <a:lstStyle/>
          <a:p>
            <a:r>
              <a:rPr lang="en-US" dirty="0" smtClean="0"/>
              <a:t>For low delay performance (ex BF=4, average delay is less than 1s), it is required to have around 5 STA switches every second (on average) as shown below</a:t>
            </a:r>
            <a:endParaRPr lang="en-US"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25</a:t>
            </a:fld>
            <a:endParaRPr lang="en-GB" altLang="en-US"/>
          </a:p>
        </p:txBody>
      </p:sp>
      <p:pic>
        <p:nvPicPr>
          <p:cNvPr id="8" name="Picture 7"/>
          <p:cNvPicPr>
            <a:picLocks noChangeAspect="1"/>
          </p:cNvPicPr>
          <p:nvPr/>
        </p:nvPicPr>
        <p:blipFill>
          <a:blip r:embed="rId3"/>
          <a:stretch>
            <a:fillRect/>
          </a:stretch>
        </p:blipFill>
        <p:spPr>
          <a:xfrm>
            <a:off x="4716016" y="3429000"/>
            <a:ext cx="3870387" cy="2911476"/>
          </a:xfrm>
          <a:prstGeom prst="rect">
            <a:avLst/>
          </a:prstGeom>
        </p:spPr>
      </p:pic>
      <p:pic>
        <p:nvPicPr>
          <p:cNvPr id="10" name="Picture 9"/>
          <p:cNvPicPr>
            <a:picLocks noChangeAspect="1"/>
          </p:cNvPicPr>
          <p:nvPr/>
        </p:nvPicPr>
        <p:blipFill>
          <a:blip r:embed="rId4"/>
          <a:stretch>
            <a:fillRect/>
          </a:stretch>
        </p:blipFill>
        <p:spPr>
          <a:xfrm>
            <a:off x="554423" y="3429000"/>
            <a:ext cx="3884284" cy="2911476"/>
          </a:xfrm>
          <a:prstGeom prst="rect">
            <a:avLst/>
          </a:prstGeom>
        </p:spPr>
      </p:pic>
    </p:spTree>
    <p:extLst>
      <p:ext uri="{BB962C8B-B14F-4D97-AF65-F5344CB8AC3E}">
        <p14:creationId xmlns:p14="http://schemas.microsoft.com/office/powerpoint/2010/main" val="17032771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 Setup - File Transfer</a:t>
            </a:r>
            <a:endParaRPr lang="en-US" dirty="0"/>
          </a:p>
        </p:txBody>
      </p:sp>
      <p:sp>
        <p:nvSpPr>
          <p:cNvPr id="3" name="Content Placeholder 2"/>
          <p:cNvSpPr>
            <a:spLocks noGrp="1"/>
          </p:cNvSpPr>
          <p:nvPr>
            <p:ph idx="1"/>
          </p:nvPr>
        </p:nvSpPr>
        <p:spPr/>
        <p:txBody>
          <a:bodyPr/>
          <a:lstStyle/>
          <a:p>
            <a:r>
              <a:rPr lang="en-US" sz="1600" dirty="0"/>
              <a:t>We try the file transfer </a:t>
            </a:r>
            <a:r>
              <a:rPr lang="en-US" sz="1600" dirty="0" smtClean="0"/>
              <a:t>traffic model in [2] </a:t>
            </a:r>
            <a:r>
              <a:rPr lang="en-US" sz="1600" dirty="0"/>
              <a:t>and get similar </a:t>
            </a:r>
            <a:r>
              <a:rPr lang="en-US" sz="1600" dirty="0" smtClean="0"/>
              <a:t>conclusion</a:t>
            </a:r>
          </a:p>
          <a:p>
            <a:r>
              <a:rPr lang="en-US" sz="1600" dirty="0" smtClean="0"/>
              <a:t>Consider two bands:</a:t>
            </a:r>
          </a:p>
          <a:p>
            <a:pPr lvl="1"/>
            <a:r>
              <a:rPr lang="en-US" sz="1400" dirty="0" smtClean="0"/>
              <a:t>Band 1: Rate </a:t>
            </a:r>
            <a:r>
              <a:rPr lang="en-US" sz="1400" dirty="0"/>
              <a:t>R</a:t>
            </a:r>
            <a:r>
              <a:rPr lang="en-US" sz="1400" dirty="0" smtClean="0"/>
              <a:t>1 = 4*R2</a:t>
            </a:r>
          </a:p>
          <a:p>
            <a:pPr lvl="1"/>
            <a:r>
              <a:rPr lang="en-US" sz="1400" dirty="0" smtClean="0"/>
              <a:t>Band 2: Rate R2</a:t>
            </a:r>
          </a:p>
          <a:p>
            <a:pPr lvl="1"/>
            <a:r>
              <a:rPr lang="en-US" sz="1400" dirty="0" smtClean="0"/>
              <a:t>Note – Band 2 is like 2.4 GHz with 20 MHz, and Band 1 is like 5 GHz with 80 MHz</a:t>
            </a:r>
          </a:p>
          <a:p>
            <a:r>
              <a:rPr lang="en-US" sz="1600" dirty="0" smtClean="0"/>
              <a:t>N STAs among two bands</a:t>
            </a:r>
          </a:p>
          <a:p>
            <a:r>
              <a:rPr lang="en-US" sz="1600" dirty="0" smtClean="0"/>
              <a:t>Each STA has file size with distribution equal to truncated lognormal [2] with</a:t>
            </a:r>
          </a:p>
          <a:p>
            <a:pPr lvl="1"/>
            <a:r>
              <a:rPr lang="en-US" sz="1400" dirty="0" smtClean="0"/>
              <a:t>Mean </a:t>
            </a:r>
            <a:r>
              <a:rPr lang="en-US" sz="1400" dirty="0"/>
              <a:t>= 2 </a:t>
            </a:r>
            <a:r>
              <a:rPr lang="en-US" sz="1400" dirty="0" smtClean="0"/>
              <a:t>Mbytes</a:t>
            </a:r>
            <a:r>
              <a:rPr lang="en-US" sz="1400" dirty="0"/>
              <a:t> </a:t>
            </a:r>
          </a:p>
          <a:p>
            <a:pPr lvl="1"/>
            <a:r>
              <a:rPr lang="en-US" sz="1400" dirty="0"/>
              <a:t>SD = 0.722 </a:t>
            </a:r>
            <a:r>
              <a:rPr lang="en-US" sz="1400" dirty="0" smtClean="0"/>
              <a:t>Mbytes</a:t>
            </a:r>
            <a:endParaRPr lang="en-US" sz="1400" dirty="0"/>
          </a:p>
          <a:p>
            <a:pPr lvl="1"/>
            <a:r>
              <a:rPr lang="en-US" sz="1400" dirty="0"/>
              <a:t>Max = 5 </a:t>
            </a:r>
            <a:r>
              <a:rPr lang="en-US" sz="1400" dirty="0" smtClean="0"/>
              <a:t>Mbytes</a:t>
            </a:r>
          </a:p>
          <a:p>
            <a:pPr lvl="1"/>
            <a:r>
              <a:rPr lang="en-US" sz="1400" dirty="0" err="1" smtClean="0"/>
              <a:t>Interarrival</a:t>
            </a:r>
            <a:r>
              <a:rPr lang="en-US" sz="1400" dirty="0" smtClean="0"/>
              <a:t> time: exponential distribution with mean T</a:t>
            </a:r>
          </a:p>
          <a:p>
            <a:r>
              <a:rPr lang="en-US" sz="1600" dirty="0" smtClean="0"/>
              <a:t>Each file is breaking into MPDUs with size 1500 bytes</a:t>
            </a:r>
          </a:p>
          <a:p>
            <a:r>
              <a:rPr lang="en-US" sz="1600" dirty="0" smtClean="0"/>
              <a:t>Set R2 = 1.625 </a:t>
            </a:r>
            <a:r>
              <a:rPr lang="en-US" sz="1600" dirty="0" err="1" smtClean="0"/>
              <a:t>MBps</a:t>
            </a:r>
            <a:r>
              <a:rPr lang="en-US" sz="1600" dirty="0" smtClean="0"/>
              <a:t>, N=30, T= integer chosen between 8 and 28 seconds with average 18 across STAs</a:t>
            </a:r>
          </a:p>
          <a:p>
            <a:pPr lvl="1"/>
            <a:r>
              <a:rPr lang="en-US" sz="1200" dirty="0" smtClean="0"/>
              <a:t>Around 41% load =(30*2 M/18)/(5*1.625 M)</a:t>
            </a:r>
          </a:p>
          <a:p>
            <a:pPr lvl="1"/>
            <a:r>
              <a:rPr lang="en-US" sz="1200" dirty="0" smtClean="0"/>
              <a:t>Parameters can be adjusted to create different load situation</a:t>
            </a:r>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26</a:t>
            </a:fld>
            <a:endParaRPr lang="en-GB" altLang="en-US"/>
          </a:p>
        </p:txBody>
      </p:sp>
      <p:cxnSp>
        <p:nvCxnSpPr>
          <p:cNvPr id="7" name="Straight Connector 6"/>
          <p:cNvCxnSpPr/>
          <p:nvPr/>
        </p:nvCxnSpPr>
        <p:spPr bwMode="auto">
          <a:xfrm>
            <a:off x="5148064" y="4592161"/>
            <a:ext cx="3528392"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8" name="Rectangle 7"/>
          <p:cNvSpPr/>
          <p:nvPr/>
        </p:nvSpPr>
        <p:spPr bwMode="auto">
          <a:xfrm>
            <a:off x="5436096" y="4304129"/>
            <a:ext cx="864096"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Packet</a:t>
            </a:r>
          </a:p>
        </p:txBody>
      </p:sp>
      <p:sp>
        <p:nvSpPr>
          <p:cNvPr id="9" name="Rectangle 8"/>
          <p:cNvSpPr/>
          <p:nvPr/>
        </p:nvSpPr>
        <p:spPr bwMode="auto">
          <a:xfrm>
            <a:off x="7599378" y="4304129"/>
            <a:ext cx="864096"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Packet</a:t>
            </a:r>
          </a:p>
        </p:txBody>
      </p:sp>
      <p:cxnSp>
        <p:nvCxnSpPr>
          <p:cNvPr id="11" name="Straight Arrow Connector 10"/>
          <p:cNvCxnSpPr/>
          <p:nvPr/>
        </p:nvCxnSpPr>
        <p:spPr bwMode="auto">
          <a:xfrm>
            <a:off x="5436096" y="4736177"/>
            <a:ext cx="216024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12" name="Straight Arrow Connector 11"/>
          <p:cNvCxnSpPr/>
          <p:nvPr/>
        </p:nvCxnSpPr>
        <p:spPr bwMode="auto">
          <a:xfrm>
            <a:off x="5436096" y="4160113"/>
            <a:ext cx="86409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14" name="TextBox 13"/>
          <p:cNvSpPr txBox="1"/>
          <p:nvPr/>
        </p:nvSpPr>
        <p:spPr>
          <a:xfrm>
            <a:off x="6372200" y="4736177"/>
            <a:ext cx="432048" cy="276999"/>
          </a:xfrm>
          <a:prstGeom prst="rect">
            <a:avLst/>
          </a:prstGeom>
          <a:noFill/>
        </p:spPr>
        <p:txBody>
          <a:bodyPr wrap="square" rtlCol="0">
            <a:spAutoFit/>
          </a:bodyPr>
          <a:lstStyle/>
          <a:p>
            <a:r>
              <a:rPr lang="en-US" dirty="0" smtClean="0"/>
              <a:t>T</a:t>
            </a:r>
            <a:endParaRPr lang="en-US" dirty="0"/>
          </a:p>
        </p:txBody>
      </p:sp>
      <p:sp>
        <p:nvSpPr>
          <p:cNvPr id="15" name="TextBox 14"/>
          <p:cNvSpPr txBox="1"/>
          <p:nvPr/>
        </p:nvSpPr>
        <p:spPr>
          <a:xfrm>
            <a:off x="5652120" y="3871018"/>
            <a:ext cx="504056" cy="276999"/>
          </a:xfrm>
          <a:prstGeom prst="rect">
            <a:avLst/>
          </a:prstGeom>
          <a:noFill/>
        </p:spPr>
        <p:txBody>
          <a:bodyPr wrap="square" rtlCol="0">
            <a:spAutoFit/>
          </a:bodyPr>
          <a:lstStyle/>
          <a:p>
            <a:r>
              <a:rPr lang="en-US" dirty="0" smtClean="0"/>
              <a:t>Size</a:t>
            </a:r>
            <a:endParaRPr lang="en-US" dirty="0"/>
          </a:p>
        </p:txBody>
      </p:sp>
    </p:spTree>
    <p:extLst>
      <p:ext uri="{BB962C8B-B14F-4D97-AF65-F5344CB8AC3E}">
        <p14:creationId xmlns:p14="http://schemas.microsoft.com/office/powerpoint/2010/main" val="145476316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for File Transfer Setup</a:t>
            </a:r>
            <a:endParaRPr lang="en-US" dirty="0"/>
          </a:p>
        </p:txBody>
      </p:sp>
      <p:sp>
        <p:nvSpPr>
          <p:cNvPr id="3" name="Content Placeholder 2"/>
          <p:cNvSpPr>
            <a:spLocks noGrp="1"/>
          </p:cNvSpPr>
          <p:nvPr>
            <p:ph idx="1"/>
          </p:nvPr>
        </p:nvSpPr>
        <p:spPr/>
        <p:txBody>
          <a:bodyPr/>
          <a:lstStyle/>
          <a:p>
            <a:r>
              <a:rPr lang="en-US" dirty="0"/>
              <a:t>For </a:t>
            </a:r>
            <a:r>
              <a:rPr lang="en-US" dirty="0" smtClean="0"/>
              <a:t>low </a:t>
            </a:r>
            <a:r>
              <a:rPr lang="en-US" dirty="0"/>
              <a:t>delay performance (ex </a:t>
            </a:r>
            <a:r>
              <a:rPr lang="en-US" dirty="0" smtClean="0"/>
              <a:t>BF=2, </a:t>
            </a:r>
            <a:r>
              <a:rPr lang="en-US" dirty="0"/>
              <a:t>average delay is </a:t>
            </a:r>
            <a:r>
              <a:rPr lang="en-US" dirty="0" smtClean="0"/>
              <a:t>around 1s</a:t>
            </a:r>
            <a:r>
              <a:rPr lang="en-US" dirty="0"/>
              <a:t>), it is required to have around </a:t>
            </a:r>
            <a:r>
              <a:rPr lang="en-US" dirty="0" smtClean="0"/>
              <a:t>3 </a:t>
            </a:r>
            <a:r>
              <a:rPr lang="en-US" dirty="0"/>
              <a:t>STA switches every second (on average) as shown below</a:t>
            </a:r>
          </a:p>
          <a:p>
            <a:endParaRPr lang="en-US"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27</a:t>
            </a:fld>
            <a:endParaRPr lang="en-GB" altLang="en-US"/>
          </a:p>
        </p:txBody>
      </p:sp>
      <p:pic>
        <p:nvPicPr>
          <p:cNvPr id="10" name="Picture 9"/>
          <p:cNvPicPr>
            <a:picLocks noChangeAspect="1"/>
          </p:cNvPicPr>
          <p:nvPr/>
        </p:nvPicPr>
        <p:blipFill>
          <a:blip r:embed="rId2"/>
          <a:stretch>
            <a:fillRect/>
          </a:stretch>
        </p:blipFill>
        <p:spPr>
          <a:xfrm>
            <a:off x="480667" y="3428999"/>
            <a:ext cx="3798380" cy="2860676"/>
          </a:xfrm>
          <a:prstGeom prst="rect">
            <a:avLst/>
          </a:prstGeom>
        </p:spPr>
      </p:pic>
      <p:pic>
        <p:nvPicPr>
          <p:cNvPr id="11" name="Picture 10"/>
          <p:cNvPicPr>
            <a:picLocks noChangeAspect="1"/>
          </p:cNvPicPr>
          <p:nvPr/>
        </p:nvPicPr>
        <p:blipFill>
          <a:blip r:embed="rId3"/>
          <a:stretch>
            <a:fillRect/>
          </a:stretch>
        </p:blipFill>
        <p:spPr>
          <a:xfrm>
            <a:off x="4716016" y="3428999"/>
            <a:ext cx="3796158" cy="2860676"/>
          </a:xfrm>
          <a:prstGeom prst="rect">
            <a:avLst/>
          </a:prstGeom>
        </p:spPr>
      </p:pic>
    </p:spTree>
    <p:extLst>
      <p:ext uri="{BB962C8B-B14F-4D97-AF65-F5344CB8AC3E}">
        <p14:creationId xmlns:p14="http://schemas.microsoft.com/office/powerpoint/2010/main" val="40747202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t>
            </a:r>
            <a:endParaRPr lang="en-US" dirty="0"/>
          </a:p>
        </p:txBody>
      </p:sp>
      <p:sp>
        <p:nvSpPr>
          <p:cNvPr id="3" name="Content Placeholder 2"/>
          <p:cNvSpPr>
            <a:spLocks noGrp="1"/>
          </p:cNvSpPr>
          <p:nvPr>
            <p:ph idx="1"/>
          </p:nvPr>
        </p:nvSpPr>
        <p:spPr/>
        <p:txBody>
          <a:bodyPr/>
          <a:lstStyle/>
          <a:p>
            <a:r>
              <a:rPr lang="en-US" sz="2000" dirty="0" smtClean="0"/>
              <a:t>Except aggregation, there are existing mechanisms to achieve multi-band operation (like STA switch or TID switch or OCT), but there may still be significant MAC overhead </a:t>
            </a:r>
            <a:r>
              <a:rPr lang="en-US" sz="2000" dirty="0"/>
              <a:t>related to </a:t>
            </a:r>
            <a:r>
              <a:rPr lang="en-US" sz="2000" dirty="0" smtClean="0"/>
              <a:t>the operation </a:t>
            </a:r>
          </a:p>
          <a:p>
            <a:pPr lvl="1"/>
            <a:r>
              <a:rPr lang="en-US" sz="1800" dirty="0" smtClean="0"/>
              <a:t>Ex. for nontransparent FST, the need to </a:t>
            </a:r>
            <a:r>
              <a:rPr lang="en-US" sz="1800" dirty="0" err="1" smtClean="0"/>
              <a:t>reassociate</a:t>
            </a:r>
            <a:r>
              <a:rPr lang="en-US" sz="1800" dirty="0" smtClean="0"/>
              <a:t> or the need to renegotiate for different operation (ex. TWT, key, BA, </a:t>
            </a:r>
            <a:r>
              <a:rPr lang="en-US" sz="1800" dirty="0" err="1" smtClean="0"/>
              <a:t>etc</a:t>
            </a:r>
            <a:r>
              <a:rPr lang="en-US" sz="1800" dirty="0" smtClean="0"/>
              <a:t>)</a:t>
            </a:r>
          </a:p>
          <a:p>
            <a:r>
              <a:rPr lang="en-GB" altLang="en-US" sz="2000" dirty="0" smtClean="0"/>
              <a:t>We think extremely efficient </a:t>
            </a:r>
            <a:r>
              <a:rPr lang="en-US" sz="2000" dirty="0" smtClean="0"/>
              <a:t>multi-band operation, which minimizes the MAC overhead for renegotiation, should be one of the focus topics</a:t>
            </a:r>
          </a:p>
          <a:p>
            <a:r>
              <a:rPr lang="en-US" sz="2000" dirty="0"/>
              <a:t>Avoiding renegotiation is also a natural direction for us to enable aggregation</a:t>
            </a:r>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a:xfrm>
            <a:off x="4360987" y="6567746"/>
            <a:ext cx="530225" cy="182562"/>
          </a:xfrm>
        </p:spPr>
        <p:txBody>
          <a:bodyPr/>
          <a:lstStyle/>
          <a:p>
            <a:pPr>
              <a:defRPr/>
            </a:pPr>
            <a:r>
              <a:rPr lang="en-GB" altLang="en-US" dirty="0" smtClean="0"/>
              <a:t>Slide </a:t>
            </a:r>
            <a:fld id="{6D24465E-2B0A-4D96-BA39-EC98956D452B}" type="slidenum">
              <a:rPr lang="en-GB" altLang="en-US" smtClean="0"/>
              <a:pPr>
                <a:defRPr/>
              </a:pPr>
              <a:t>3</a:t>
            </a:fld>
            <a:endParaRPr lang="en-GB" altLang="en-US" dirty="0"/>
          </a:p>
        </p:txBody>
      </p:sp>
    </p:spTree>
    <p:extLst>
      <p:ext uri="{BB962C8B-B14F-4D97-AF65-F5344CB8AC3E}">
        <p14:creationId xmlns:p14="http://schemas.microsoft.com/office/powerpoint/2010/main" val="40728243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a:t>
            </a:r>
            <a:endParaRPr lang="en-US" dirty="0"/>
          </a:p>
        </p:txBody>
      </p:sp>
      <p:sp>
        <p:nvSpPr>
          <p:cNvPr id="3" name="Content Placeholder 2"/>
          <p:cNvSpPr>
            <a:spLocks noGrp="1"/>
          </p:cNvSpPr>
          <p:nvPr>
            <p:ph idx="1"/>
          </p:nvPr>
        </p:nvSpPr>
        <p:spPr/>
        <p:txBody>
          <a:bodyPr/>
          <a:lstStyle/>
          <a:p>
            <a:r>
              <a:rPr lang="en-US" sz="1800" dirty="0" smtClean="0"/>
              <a:t>We simulate load balancing operation for two bands and 30 STAs (see Appendix for the details) based on the frequency of STA switch, and we observe that for low delay performance (ex less than 1s), it is required to have more than 5 STA switches every second (on average) as shown below</a:t>
            </a:r>
          </a:p>
          <a:p>
            <a:pPr lvl="1"/>
            <a:r>
              <a:rPr lang="en-US" sz="1400" dirty="0" smtClean="0"/>
              <a:t>BF = k means doing load balancing operation every k seconds</a:t>
            </a:r>
          </a:p>
          <a:p>
            <a:r>
              <a:rPr lang="en-US" sz="1800" dirty="0" smtClean="0"/>
              <a:t>The results show that extremely efficient multi-band operation that minimize the MAC overhead is critical</a:t>
            </a:r>
            <a:endParaRPr lang="en-US" sz="1800"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a:p>
        </p:txBody>
      </p:sp>
      <p:pic>
        <p:nvPicPr>
          <p:cNvPr id="8" name="Picture 7"/>
          <p:cNvPicPr>
            <a:picLocks noChangeAspect="1"/>
          </p:cNvPicPr>
          <p:nvPr/>
        </p:nvPicPr>
        <p:blipFill>
          <a:blip r:embed="rId3"/>
          <a:stretch>
            <a:fillRect/>
          </a:stretch>
        </p:blipFill>
        <p:spPr>
          <a:xfrm>
            <a:off x="4545355" y="4143730"/>
            <a:ext cx="3008868" cy="2263403"/>
          </a:xfrm>
          <a:prstGeom prst="rect">
            <a:avLst/>
          </a:prstGeom>
        </p:spPr>
      </p:pic>
      <p:pic>
        <p:nvPicPr>
          <p:cNvPr id="10" name="Picture 9"/>
          <p:cNvPicPr>
            <a:picLocks noChangeAspect="1"/>
          </p:cNvPicPr>
          <p:nvPr/>
        </p:nvPicPr>
        <p:blipFill>
          <a:blip r:embed="rId4"/>
          <a:stretch>
            <a:fillRect/>
          </a:stretch>
        </p:blipFill>
        <p:spPr>
          <a:xfrm>
            <a:off x="1252650" y="4136780"/>
            <a:ext cx="3019671" cy="2263403"/>
          </a:xfrm>
          <a:prstGeom prst="rect">
            <a:avLst/>
          </a:prstGeom>
        </p:spPr>
      </p:pic>
    </p:spTree>
    <p:extLst>
      <p:ext uri="{BB962C8B-B14F-4D97-AF65-F5344CB8AC3E}">
        <p14:creationId xmlns:p14="http://schemas.microsoft.com/office/powerpoint/2010/main" val="1635911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Summary of Key Use Cases</a:t>
            </a:r>
            <a:endParaRPr lang="en-US" dirty="0">
              <a:solidFill>
                <a:schemeClr val="tx1"/>
              </a:solidFill>
            </a:endParaRPr>
          </a:p>
        </p:txBody>
      </p:sp>
      <p:sp>
        <p:nvSpPr>
          <p:cNvPr id="3" name="Content Placeholder 2"/>
          <p:cNvSpPr>
            <a:spLocks noGrp="1"/>
          </p:cNvSpPr>
          <p:nvPr>
            <p:ph idx="1"/>
          </p:nvPr>
        </p:nvSpPr>
        <p:spPr/>
        <p:txBody>
          <a:bodyPr/>
          <a:lstStyle/>
          <a:p>
            <a:r>
              <a:rPr lang="en-US" sz="2000" dirty="0" smtClean="0"/>
              <a:t>Steering/load balancing: More efficient manner to achieve seamless steering/load balancing among multiple APs/BSSs</a:t>
            </a:r>
          </a:p>
          <a:p>
            <a:pPr lvl="1"/>
            <a:r>
              <a:rPr lang="en-US" sz="1800" dirty="0" smtClean="0"/>
              <a:t>Existing use case of MBO/FST/11v, </a:t>
            </a:r>
            <a:r>
              <a:rPr lang="en-US" sz="1800" dirty="0" err="1" smtClean="0"/>
              <a:t>etc</a:t>
            </a:r>
            <a:endParaRPr lang="en-US" sz="1800" dirty="0" smtClean="0"/>
          </a:p>
          <a:p>
            <a:r>
              <a:rPr lang="en-US" sz="2000" dirty="0" smtClean="0"/>
              <a:t>Aggregation: </a:t>
            </a:r>
            <a:r>
              <a:rPr lang="en-US" sz="2000" dirty="0"/>
              <a:t>aggregate the data transmitted in different </a:t>
            </a:r>
            <a:r>
              <a:rPr lang="en-US" sz="2000" dirty="0" smtClean="0"/>
              <a:t>APs/BSSs as one</a:t>
            </a:r>
          </a:p>
          <a:p>
            <a:pPr lvl="1"/>
            <a:r>
              <a:rPr lang="en-US" sz="1800" dirty="0" smtClean="0"/>
              <a:t>Increase the peak throughput by enabling simultaneous operations in different links</a:t>
            </a:r>
          </a:p>
          <a:p>
            <a:r>
              <a:rPr lang="en-US" sz="2000" dirty="0"/>
              <a:t>The key enhancement is to eliminate the need of various management/data plane </a:t>
            </a:r>
            <a:r>
              <a:rPr lang="en-US" sz="2000" dirty="0" smtClean="0"/>
              <a:t>renegotiations</a:t>
            </a:r>
            <a:endParaRPr lang="en-US" sz="2000" dirty="0"/>
          </a:p>
          <a:p>
            <a:r>
              <a:rPr lang="en-US" sz="2000" dirty="0" smtClean="0"/>
              <a:t>Ideally, we want a unified framework to achieve the above two use cases</a:t>
            </a:r>
            <a:endParaRPr lang="en-US" sz="2800" dirty="0"/>
          </a:p>
          <a:p>
            <a:endParaRPr lang="en-US"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a:t>
            </a:fld>
            <a:endParaRPr lang="en-GB" altLang="en-US"/>
          </a:p>
        </p:txBody>
      </p:sp>
    </p:spTree>
    <p:extLst>
      <p:ext uri="{BB962C8B-B14F-4D97-AF65-F5344CB8AC3E}">
        <p14:creationId xmlns:p14="http://schemas.microsoft.com/office/powerpoint/2010/main" val="3636279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Existing Framework</a:t>
            </a:r>
            <a:endParaRPr lang="en-US" dirty="0"/>
          </a:p>
        </p:txBody>
      </p:sp>
      <p:sp>
        <p:nvSpPr>
          <p:cNvPr id="3" name="Content Placeholder 2"/>
          <p:cNvSpPr>
            <a:spLocks noGrp="1"/>
          </p:cNvSpPr>
          <p:nvPr>
            <p:ph idx="1"/>
          </p:nvPr>
        </p:nvSpPr>
        <p:spPr/>
        <p:txBody>
          <a:bodyPr/>
          <a:lstStyle/>
          <a:p>
            <a:r>
              <a:rPr lang="en-US" dirty="0" smtClean="0"/>
              <a:t>General                                  Infrastructure</a:t>
            </a:r>
          </a:p>
          <a:p>
            <a:endParaRPr lang="en-US" dirty="0"/>
          </a:p>
          <a:p>
            <a:endParaRPr lang="en-US" dirty="0" smtClean="0"/>
          </a:p>
          <a:p>
            <a:endParaRPr lang="en-US" dirty="0"/>
          </a:p>
          <a:p>
            <a:endParaRPr lang="en-US" dirty="0" smtClean="0"/>
          </a:p>
          <a:p>
            <a:endParaRPr lang="en-US" dirty="0"/>
          </a:p>
          <a:p>
            <a:pPr marL="0" indent="0">
              <a:buNone/>
            </a:pPr>
            <a:endParaRPr lang="en-US" dirty="0"/>
          </a:p>
          <a:p>
            <a:r>
              <a:rPr lang="en-US" sz="2000" dirty="0" smtClean="0"/>
              <a:t>AP/non-AP STA has an address to communicate to DSM, which may not be the address used on WM </a:t>
            </a:r>
          </a:p>
          <a:p>
            <a:r>
              <a:rPr lang="en-US" sz="1400" dirty="0" smtClean="0"/>
              <a:t>NOTE - link</a:t>
            </a:r>
            <a:r>
              <a:rPr lang="en-US" sz="1400" dirty="0"/>
              <a:t>: In the context of an IEEE 802.11 medium access control (MAC) entity, a physical path consisting of exactly one traversal of the wireless medium (WM) that is usable to transfer MAC service data units (MSDUs) between </a:t>
            </a:r>
            <a:r>
              <a:rPr lang="en-US" sz="1400" dirty="0">
                <a:solidFill>
                  <a:srgbClr val="FF0000"/>
                </a:solidFill>
              </a:rPr>
              <a:t>two stations (STAs).</a:t>
            </a:r>
          </a:p>
          <a:p>
            <a:endParaRPr lang="en-US" sz="2000"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6</a:t>
            </a:fld>
            <a:endParaRPr lang="en-GB" altLang="en-US"/>
          </a:p>
        </p:txBody>
      </p:sp>
      <p:pic>
        <p:nvPicPr>
          <p:cNvPr id="9" name="Picture 8"/>
          <p:cNvPicPr>
            <a:picLocks noChangeAspect="1"/>
          </p:cNvPicPr>
          <p:nvPr/>
        </p:nvPicPr>
        <p:blipFill>
          <a:blip r:embed="rId2"/>
          <a:stretch>
            <a:fillRect/>
          </a:stretch>
        </p:blipFill>
        <p:spPr>
          <a:xfrm>
            <a:off x="1615853" y="2276872"/>
            <a:ext cx="6840760" cy="2781911"/>
          </a:xfrm>
          <a:prstGeom prst="rect">
            <a:avLst/>
          </a:prstGeom>
        </p:spPr>
      </p:pic>
    </p:spTree>
    <p:extLst>
      <p:ext uri="{BB962C8B-B14F-4D97-AF65-F5344CB8AC3E}">
        <p14:creationId xmlns:p14="http://schemas.microsoft.com/office/powerpoint/2010/main" val="33306302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Framework</a:t>
            </a:r>
            <a:endParaRPr lang="en-US" dirty="0"/>
          </a:p>
        </p:txBody>
      </p:sp>
      <p:sp>
        <p:nvSpPr>
          <p:cNvPr id="3" name="Content Placeholder 2"/>
          <p:cNvSpPr>
            <a:spLocks noGrp="1"/>
          </p:cNvSpPr>
          <p:nvPr>
            <p:ph idx="1"/>
          </p:nvPr>
        </p:nvSpPr>
        <p:spPr>
          <a:xfrm>
            <a:off x="684213" y="1989138"/>
            <a:ext cx="7772400" cy="4608214"/>
          </a:xfrm>
        </p:spPr>
        <p:txBody>
          <a:bodyPr>
            <a:normAutofit fontScale="77500" lnSpcReduction="20000"/>
          </a:bodyPr>
          <a:lstStyle/>
          <a:p>
            <a:endParaRPr lang="en-US" sz="1800" dirty="0" smtClean="0"/>
          </a:p>
          <a:p>
            <a:endParaRPr lang="en-US" sz="1800" dirty="0"/>
          </a:p>
          <a:p>
            <a:endParaRPr lang="en-US" sz="1800" dirty="0" smtClean="0"/>
          </a:p>
          <a:p>
            <a:endParaRPr lang="en-US" sz="1800" dirty="0"/>
          </a:p>
          <a:p>
            <a:endParaRPr lang="en-US" sz="1800" dirty="0" smtClean="0"/>
          </a:p>
          <a:p>
            <a:endParaRPr lang="en-US" sz="1800" dirty="0"/>
          </a:p>
          <a:p>
            <a:endParaRPr lang="en-US" sz="1800" dirty="0" smtClean="0"/>
          </a:p>
          <a:p>
            <a:endParaRPr lang="en-US" sz="1800" dirty="0"/>
          </a:p>
          <a:p>
            <a:endParaRPr lang="en-US" sz="1800" dirty="0" smtClean="0"/>
          </a:p>
          <a:p>
            <a:endParaRPr lang="en-US" sz="1800" dirty="0"/>
          </a:p>
          <a:p>
            <a:endParaRPr lang="en-US" sz="1800" dirty="0" smtClean="0"/>
          </a:p>
          <a:p>
            <a:endParaRPr lang="en-US" sz="1800" dirty="0" smtClean="0"/>
          </a:p>
          <a:p>
            <a:endParaRPr lang="en-US" sz="1800" dirty="0"/>
          </a:p>
          <a:p>
            <a:endParaRPr lang="en-US" sz="1600" dirty="0" smtClean="0"/>
          </a:p>
          <a:p>
            <a:endParaRPr lang="en-US" sz="1600" dirty="0" smtClean="0"/>
          </a:p>
          <a:p>
            <a:endParaRPr lang="en-US" sz="1600" dirty="0" smtClean="0"/>
          </a:p>
          <a:p>
            <a:r>
              <a:rPr lang="en-US" sz="2100" dirty="0" smtClean="0">
                <a:solidFill>
                  <a:srgbClr val="FF0000"/>
                </a:solidFill>
              </a:rPr>
              <a:t>This framework does not need change of the current 802.11 spec definition about STA and link:</a:t>
            </a:r>
            <a:endParaRPr lang="en-US" sz="2100" dirty="0">
              <a:solidFill>
                <a:srgbClr val="FF0000"/>
              </a:solidFill>
            </a:endParaRPr>
          </a:p>
          <a:p>
            <a:pPr lvl="1"/>
            <a:r>
              <a:rPr lang="en-US" sz="1400" dirty="0" smtClean="0"/>
              <a:t>station </a:t>
            </a:r>
            <a:r>
              <a:rPr lang="en-US" sz="1400" dirty="0"/>
              <a:t>(STA): A logical entity that is a singly addressable instance of a medium access control (MAC) and physical layer (PHY) interface to the wireless medium (WM</a:t>
            </a:r>
            <a:r>
              <a:rPr lang="en-US" sz="1400" dirty="0" smtClean="0"/>
              <a:t>).</a:t>
            </a:r>
          </a:p>
          <a:p>
            <a:pPr lvl="1"/>
            <a:r>
              <a:rPr lang="en-US" sz="1400" dirty="0"/>
              <a:t>link: In the context of an IEEE 802.11 medium access control (MAC) entity, a physical path consisting of exactly one traversal of the wireless medium (WM) that is usable to transfer MAC service data units (MSDUs) between </a:t>
            </a:r>
            <a:r>
              <a:rPr lang="en-US" sz="1400" dirty="0">
                <a:solidFill>
                  <a:srgbClr val="FF0000"/>
                </a:solidFill>
              </a:rPr>
              <a:t>two stations (STAs</a:t>
            </a:r>
            <a:r>
              <a:rPr lang="en-US" sz="1400" dirty="0" smtClean="0">
                <a:solidFill>
                  <a:srgbClr val="FF0000"/>
                </a:solidFill>
              </a:rPr>
              <a:t>).</a:t>
            </a:r>
            <a:endParaRPr lang="en-US" sz="1400" dirty="0">
              <a:solidFill>
                <a:srgbClr val="FF0000"/>
              </a:solidFill>
            </a:endParaRPr>
          </a:p>
          <a:p>
            <a:endParaRPr lang="en-US" sz="1800" dirty="0"/>
          </a:p>
          <a:p>
            <a:endParaRPr lang="en-US" sz="1800" dirty="0"/>
          </a:p>
        </p:txBody>
      </p:sp>
      <p:pic>
        <p:nvPicPr>
          <p:cNvPr id="5" name="Picture 4"/>
          <p:cNvPicPr>
            <a:picLocks noChangeAspect="1"/>
          </p:cNvPicPr>
          <p:nvPr/>
        </p:nvPicPr>
        <p:blipFill>
          <a:blip r:embed="rId3"/>
          <a:stretch>
            <a:fillRect/>
          </a:stretch>
        </p:blipFill>
        <p:spPr>
          <a:xfrm>
            <a:off x="5597985" y="1412776"/>
            <a:ext cx="3393281" cy="3807619"/>
          </a:xfrm>
          <a:prstGeom prst="rect">
            <a:avLst/>
          </a:prstGeom>
        </p:spPr>
      </p:pic>
      <p:sp>
        <p:nvSpPr>
          <p:cNvPr id="6" name="Left-Right Arrow 5"/>
          <p:cNvSpPr/>
          <p:nvPr/>
        </p:nvSpPr>
        <p:spPr>
          <a:xfrm>
            <a:off x="4220944" y="2744705"/>
            <a:ext cx="1340427" cy="411480"/>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 name="TextBox 6"/>
          <p:cNvSpPr txBox="1"/>
          <p:nvPr/>
        </p:nvSpPr>
        <p:spPr>
          <a:xfrm>
            <a:off x="4371615" y="2138835"/>
            <a:ext cx="1189756" cy="369332"/>
          </a:xfrm>
          <a:prstGeom prst="rect">
            <a:avLst/>
          </a:prstGeom>
          <a:noFill/>
        </p:spPr>
        <p:txBody>
          <a:bodyPr wrap="square" rtlCol="0">
            <a:spAutoFit/>
          </a:bodyPr>
          <a:lstStyle/>
          <a:p>
            <a:r>
              <a:rPr lang="en-US" sz="900" dirty="0"/>
              <a:t>Align with existing </a:t>
            </a:r>
            <a:r>
              <a:rPr lang="en-US" sz="900" dirty="0" smtClean="0"/>
              <a:t>architecture</a:t>
            </a:r>
            <a:endParaRPr lang="en-US" sz="900" dirty="0"/>
          </a:p>
        </p:txBody>
      </p:sp>
      <p:pic>
        <p:nvPicPr>
          <p:cNvPr id="8" name="Picture 7"/>
          <p:cNvPicPr>
            <a:picLocks noChangeAspect="1"/>
          </p:cNvPicPr>
          <p:nvPr/>
        </p:nvPicPr>
        <p:blipFill>
          <a:blip r:embed="rId4"/>
          <a:stretch>
            <a:fillRect/>
          </a:stretch>
        </p:blipFill>
        <p:spPr>
          <a:xfrm>
            <a:off x="151718" y="1752600"/>
            <a:ext cx="4056513" cy="2917940"/>
          </a:xfrm>
          <a:prstGeom prst="rect">
            <a:avLst/>
          </a:prstGeom>
        </p:spPr>
      </p:pic>
    </p:spTree>
    <p:extLst>
      <p:ext uri="{BB962C8B-B14F-4D97-AF65-F5344CB8AC3E}">
        <p14:creationId xmlns:p14="http://schemas.microsoft.com/office/powerpoint/2010/main" val="4421834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Infrastructure Framework</a:t>
            </a:r>
            <a:endParaRPr lang="en-US" dirty="0"/>
          </a:p>
        </p:txBody>
      </p:sp>
      <p:sp>
        <p:nvSpPr>
          <p:cNvPr id="3" name="Content Placeholder 2"/>
          <p:cNvSpPr>
            <a:spLocks noGrp="1"/>
          </p:cNvSpPr>
          <p:nvPr>
            <p:ph idx="1"/>
          </p:nvPr>
        </p:nvSpPr>
        <p:spPr/>
        <p:txBody>
          <a:bodyPr/>
          <a:lstStyle/>
          <a:p>
            <a:r>
              <a:rPr lang="en-US" dirty="0" smtClean="0"/>
              <a:t>   Example 1                                        Example 2</a:t>
            </a:r>
          </a:p>
          <a:p>
            <a:endParaRPr lang="en-US" dirty="0"/>
          </a:p>
          <a:p>
            <a:endParaRPr lang="en-US" dirty="0" smtClean="0"/>
          </a:p>
          <a:p>
            <a:endParaRPr lang="en-US" dirty="0"/>
          </a:p>
          <a:p>
            <a:endParaRPr lang="en-US" dirty="0" smtClean="0"/>
          </a:p>
          <a:p>
            <a:endParaRPr lang="en-US" dirty="0"/>
          </a:p>
          <a:p>
            <a:endParaRPr lang="en-US" dirty="0" smtClean="0"/>
          </a:p>
          <a:p>
            <a:pPr marL="0" indent="0">
              <a:buNone/>
            </a:pPr>
            <a:endParaRPr lang="en-US" dirty="0" smtClean="0"/>
          </a:p>
          <a:p>
            <a:r>
              <a:rPr lang="en-US" sz="1800" dirty="0" smtClean="0"/>
              <a:t>Multi-link AP logical entity/Multi-link non-AP logical entity has </a:t>
            </a:r>
            <a:r>
              <a:rPr lang="en-US" sz="1800" dirty="0"/>
              <a:t>an address to communicate to DSM, which may not be the address used on </a:t>
            </a:r>
            <a:r>
              <a:rPr lang="en-US" sz="1800" dirty="0" smtClean="0"/>
              <a:t>each WM </a:t>
            </a:r>
            <a:endParaRPr lang="en-US" sz="1800" dirty="0"/>
          </a:p>
          <a:p>
            <a:endParaRPr lang="en-US" dirty="0"/>
          </a:p>
        </p:txBody>
      </p:sp>
      <p:pic>
        <p:nvPicPr>
          <p:cNvPr id="5" name="Picture 4"/>
          <p:cNvPicPr>
            <a:picLocks noChangeAspect="1"/>
          </p:cNvPicPr>
          <p:nvPr/>
        </p:nvPicPr>
        <p:blipFill>
          <a:blip r:embed="rId3"/>
          <a:stretch>
            <a:fillRect/>
          </a:stretch>
        </p:blipFill>
        <p:spPr>
          <a:xfrm>
            <a:off x="0" y="2634940"/>
            <a:ext cx="9144000" cy="2823196"/>
          </a:xfrm>
          <a:prstGeom prst="rect">
            <a:avLst/>
          </a:prstGeom>
        </p:spPr>
      </p:pic>
    </p:spTree>
    <p:extLst>
      <p:ext uri="{BB962C8B-B14F-4D97-AF65-F5344CB8AC3E}">
        <p14:creationId xmlns:p14="http://schemas.microsoft.com/office/powerpoint/2010/main" val="13535750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Multi-link </a:t>
            </a:r>
            <a:r>
              <a:rPr lang="en-US" b="1" dirty="0"/>
              <a:t>logical entity: </a:t>
            </a:r>
            <a:r>
              <a:rPr lang="en-US" b="0" dirty="0"/>
              <a:t>A logical entity that has one or more affiliated STAs. The logical entity has one MAC data service interface and primitives to the LLC and a single address associated with the interface, which can be used to communicate on the DSM.</a:t>
            </a:r>
          </a:p>
          <a:p>
            <a:pPr lvl="1"/>
            <a:r>
              <a:rPr lang="en-US" dirty="0"/>
              <a:t>NOTE –A Multi-link logical entity allows STAs affiliated with the multi-link logical entity to have the same MAC address</a:t>
            </a:r>
          </a:p>
          <a:p>
            <a:pPr lvl="1"/>
            <a:r>
              <a:rPr lang="en-US" dirty="0"/>
              <a:t>NOTE – The exact name can be changed</a:t>
            </a:r>
          </a:p>
          <a:p>
            <a:endParaRPr lang="en-US" b="1" dirty="0" smtClean="0"/>
          </a:p>
          <a:p>
            <a:r>
              <a:rPr lang="en-US" b="1" dirty="0"/>
              <a:t>Multi-link AP logical entity:</a:t>
            </a:r>
            <a:r>
              <a:rPr lang="en-US" dirty="0"/>
              <a:t> </a:t>
            </a:r>
            <a:r>
              <a:rPr lang="en-US" b="0" dirty="0"/>
              <a:t>A multi-link logical entity, where each STA affiliated with the multi-link logical entity is an AP. </a:t>
            </a:r>
          </a:p>
          <a:p>
            <a:r>
              <a:rPr lang="en-US" b="1" dirty="0"/>
              <a:t>Multi-link non-AP logical entity: </a:t>
            </a:r>
            <a:r>
              <a:rPr lang="en-US" b="0" dirty="0"/>
              <a:t>A multi-link logical entity, where each STA affiliated with the multi-link logical entity is a non-AP STA. </a:t>
            </a:r>
          </a:p>
          <a:p>
            <a:endParaRPr lang="en-US" dirty="0"/>
          </a:p>
          <a:p>
            <a:pPr marL="0" indent="0">
              <a:buNone/>
            </a:pPr>
            <a:endParaRPr lang="en-US" dirty="0" smtClean="0"/>
          </a:p>
          <a:p>
            <a:endParaRPr lang="en-US" dirty="0" smtClean="0"/>
          </a:p>
          <a:p>
            <a:endParaRPr lang="en-US" dirty="0" smtClean="0"/>
          </a:p>
          <a:p>
            <a:endParaRPr lang="en-US" dirty="0"/>
          </a:p>
          <a:p>
            <a:endParaRPr lang="en-US" dirty="0"/>
          </a:p>
        </p:txBody>
      </p:sp>
    </p:spTree>
    <p:extLst>
      <p:ext uri="{BB962C8B-B14F-4D97-AF65-F5344CB8AC3E}">
        <p14:creationId xmlns:p14="http://schemas.microsoft.com/office/powerpoint/2010/main" val="94711985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55962</TotalTime>
  <Words>2248</Words>
  <Application>Microsoft Office PowerPoint</Application>
  <PresentationFormat>On-screen Show (4:3)</PresentationFormat>
  <Paragraphs>301</Paragraphs>
  <Slides>27</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Qualcomm Office Regular</vt:lpstr>
      <vt:lpstr>Qualcomm Regular</vt:lpstr>
      <vt:lpstr>Arial</vt:lpstr>
      <vt:lpstr>Cambria Math</vt:lpstr>
      <vt:lpstr>Times New Roman</vt:lpstr>
      <vt:lpstr>802-11-Submission</vt:lpstr>
      <vt:lpstr>Extremely Efficient Multi-band Operation</vt:lpstr>
      <vt:lpstr>Abstract</vt:lpstr>
      <vt:lpstr>Motivation</vt:lpstr>
      <vt:lpstr>Simulation</vt:lpstr>
      <vt:lpstr>Summary of Key Use Cases</vt:lpstr>
      <vt:lpstr>Existing Framework</vt:lpstr>
      <vt:lpstr>General Framework</vt:lpstr>
      <vt:lpstr>Infrastructure Framework</vt:lpstr>
      <vt:lpstr>Definition</vt:lpstr>
      <vt:lpstr>Steering/load balancing Use Case under the Framework</vt:lpstr>
      <vt:lpstr>Aggregation Use case under the Framework </vt:lpstr>
      <vt:lpstr>Multi-link Setup </vt:lpstr>
      <vt:lpstr>Conclusion</vt:lpstr>
      <vt:lpstr>Straw Poll #1</vt:lpstr>
      <vt:lpstr>Straw Poll #2</vt:lpstr>
      <vt:lpstr>Motion #1</vt:lpstr>
      <vt:lpstr>Motion #2</vt:lpstr>
      <vt:lpstr>Reference</vt:lpstr>
      <vt:lpstr>Appendix</vt:lpstr>
      <vt:lpstr>Multi-band Switching</vt:lpstr>
      <vt:lpstr>Simulation Setup - Buffered Video Stream</vt:lpstr>
      <vt:lpstr>Load Balancing Problem</vt:lpstr>
      <vt:lpstr>Scheduling Algorithm</vt:lpstr>
      <vt:lpstr>Average Delay</vt:lpstr>
      <vt:lpstr>Results for Buffered Video Stream Setup</vt:lpstr>
      <vt:lpstr>Simulation Setup - File Transfer</vt:lpstr>
      <vt:lpstr>Results for File Transfer Setup</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 Po-kai</cp:lastModifiedBy>
  <cp:revision>1667</cp:revision>
  <cp:lastPrinted>1998-02-10T13:28:06Z</cp:lastPrinted>
  <dcterms:created xsi:type="dcterms:W3CDTF">2004-12-02T14:01:45Z</dcterms:created>
  <dcterms:modified xsi:type="dcterms:W3CDTF">2019-09-19T02:52:56Z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9e0d1078-9938-4df6-9157-16e8a2e8272e</vt:lpwstr>
  </property>
  <property fmtid="{D5CDD505-2E9C-101B-9397-08002B2CF9AE}" pid="4" name="CTP_TimeStamp">
    <vt:lpwstr>2019-09-19 02:52:55Z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