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48" r:id="rId15"/>
    <p:sldId id="949" r:id="rId16"/>
    <p:sldId id="951" r:id="rId17"/>
    <p:sldId id="950" r:id="rId18"/>
    <p:sldId id="944" r:id="rId19"/>
    <p:sldId id="896" r:id="rId20"/>
    <p:sldId id="929" r:id="rId21"/>
    <p:sldId id="910" r:id="rId22"/>
    <p:sldId id="909" r:id="rId23"/>
    <p:sldId id="911" r:id="rId24"/>
    <p:sldId id="912" r:id="rId25"/>
    <p:sldId id="926" r:id="rId26"/>
    <p:sldId id="908" r:id="rId27"/>
    <p:sldId id="906" r:id="rId2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8960" autoAdjust="0"/>
  </p:normalViewPr>
  <p:slideViewPr>
    <p:cSldViewPr>
      <p:cViewPr varScale="1">
        <p:scale>
          <a:sx n="72" d="100"/>
          <a:sy n="72" d="100"/>
        </p:scale>
        <p:origin x="132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21</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25</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26</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9/18/2019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Po-Kai Huang (Intel)</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802.11-19/0822r3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smtClean="0"/>
              <a:t>Extremely Efficient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2019-05-12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dirty="0" smtClean="0"/>
                        <a:t>Po-Kai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Laurent Cariou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Robert</a:t>
                      </a:r>
                      <a:r>
                        <a:rPr lang="en-US" sz="1100" baseline="0" dirty="0" smtClean="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Dan Bravo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Arik Klein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Minyoung Park</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smtClean="0"/>
              <a:t>Po-Kai Huang (Intel)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Multi-link Setup </a:t>
            </a:r>
            <a:endParaRPr lang="en-US" dirty="0"/>
          </a:p>
        </p:txBody>
      </p:sp>
      <p:sp>
        <p:nvSpPr>
          <p:cNvPr id="3" name="Content Placeholder 2"/>
          <p:cNvSpPr>
            <a:spLocks noGrp="1"/>
          </p:cNvSpPr>
          <p:nvPr>
            <p:ph idx="1"/>
          </p:nvPr>
        </p:nvSpPr>
        <p:spPr/>
        <p:txBody>
          <a:bodyPr/>
          <a:lstStyle/>
          <a:p>
            <a:r>
              <a:rPr lang="en-US" sz="1800" dirty="0" smtClean="0"/>
              <a:t>Traditionally, a non-AP STA associates with a AP to start the operation, and the association provides the following functionalities:</a:t>
            </a:r>
          </a:p>
          <a:p>
            <a:pPr lvl="1"/>
            <a:r>
              <a:rPr lang="en-US" sz="1600" dirty="0" smtClean="0"/>
              <a:t>Capability exchange</a:t>
            </a:r>
          </a:p>
          <a:p>
            <a:pPr lvl="1"/>
            <a:r>
              <a:rPr lang="en-US" sz="1600" dirty="0" smtClean="0"/>
              <a:t>Routing: DS determines </a:t>
            </a:r>
            <a:r>
              <a:rPr lang="en-US" sz="1600" dirty="0"/>
              <a:t>a unique answer to the question, “Which AP is serving STA X</a:t>
            </a:r>
            <a:r>
              <a:rPr lang="en-US" sz="1600" dirty="0" smtClean="0"/>
              <a:t>?”</a:t>
            </a:r>
          </a:p>
          <a:p>
            <a:pPr lvl="1"/>
            <a:r>
              <a:rPr lang="en-US" sz="1600" dirty="0" smtClean="0"/>
              <a:t>Allow exchange of class 1, 2, 3 frames</a:t>
            </a:r>
          </a:p>
          <a:p>
            <a:r>
              <a:rPr lang="en-US" sz="1800" dirty="0" smtClean="0"/>
              <a:t>Under the framework, we can define a new concept called multi-link setup between </a:t>
            </a:r>
            <a:r>
              <a:rPr lang="en-US" sz="1800" dirty="0"/>
              <a:t>a </a:t>
            </a:r>
            <a:r>
              <a:rPr lang="en-US" sz="1800" dirty="0" smtClean="0"/>
              <a:t>multi-link non-AP logical entity </a:t>
            </a:r>
            <a:r>
              <a:rPr lang="en-US" sz="1800" dirty="0"/>
              <a:t>and </a:t>
            </a:r>
            <a:r>
              <a:rPr lang="en-US" sz="1800" dirty="0" smtClean="0"/>
              <a:t>a multi-link AP logical entity to achieve the functionalities of “traditional association” under the new framework</a:t>
            </a:r>
          </a:p>
          <a:p>
            <a:pPr lvl="1"/>
            <a:r>
              <a:rPr lang="en-US" sz="1600" dirty="0"/>
              <a:t>Capability for </a:t>
            </a:r>
            <a:r>
              <a:rPr lang="en-US" sz="1600" dirty="0" smtClean="0"/>
              <a:t>different bidirectional </a:t>
            </a:r>
            <a:r>
              <a:rPr lang="en-US" sz="1600" dirty="0"/>
              <a:t>links (ex. configuration of the link, AP capability, non-AP STA capability) can be exchanged through multi-link </a:t>
            </a:r>
            <a:r>
              <a:rPr lang="en-US" sz="1600" dirty="0" smtClean="0"/>
              <a:t>setup</a:t>
            </a:r>
            <a:endParaRPr lang="en-US" sz="1600" dirty="0"/>
          </a:p>
          <a:p>
            <a:pPr lvl="1"/>
            <a:r>
              <a:rPr lang="en-US" sz="1600" dirty="0"/>
              <a:t>For the distribution system (DS), the </a:t>
            </a:r>
            <a:r>
              <a:rPr lang="en-US" sz="1600" dirty="0" smtClean="0"/>
              <a:t>multi-link AP logical entity </a:t>
            </a:r>
            <a:r>
              <a:rPr lang="en-US" sz="1600" dirty="0"/>
              <a:t>serves the </a:t>
            </a:r>
            <a:r>
              <a:rPr lang="en-US" sz="1600" dirty="0" smtClean="0"/>
              <a:t>multi-link non-AP logical entity </a:t>
            </a:r>
            <a:r>
              <a:rPr lang="en-US" sz="1600" dirty="0"/>
              <a:t>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discuss motivation </a:t>
            </a:r>
            <a:r>
              <a:rPr lang="en-US" dirty="0"/>
              <a:t>to have </a:t>
            </a:r>
            <a:r>
              <a:rPr lang="en-US" dirty="0" smtClean="0"/>
              <a:t>extremely efficient steering/load </a:t>
            </a:r>
            <a:r>
              <a:rPr lang="en-US" dirty="0"/>
              <a:t>balancing </a:t>
            </a:r>
            <a:r>
              <a:rPr lang="en-US" dirty="0" smtClean="0"/>
              <a:t>operation and aggregation</a:t>
            </a:r>
          </a:p>
          <a:p>
            <a:pPr lvl="1"/>
            <a:r>
              <a:rPr lang="en-US" dirty="0"/>
              <a:t>The key enhancement is to eliminate the need of various management/data plane </a:t>
            </a:r>
            <a:r>
              <a:rPr lang="en-US" dirty="0" smtClean="0"/>
              <a:t>renegotiations to enable extremely efficient operation</a:t>
            </a:r>
            <a:endParaRPr lang="en-US" dirty="0"/>
          </a:p>
          <a:p>
            <a:r>
              <a:rPr lang="en-US" dirty="0" smtClean="0"/>
              <a:t>We propose </a:t>
            </a:r>
            <a:r>
              <a:rPr lang="en-US" dirty="0"/>
              <a:t>a </a:t>
            </a:r>
            <a:r>
              <a:rPr lang="en-US" dirty="0" smtClean="0"/>
              <a:t>unified multi-link framework </a:t>
            </a:r>
            <a:r>
              <a:rPr lang="en-US" dirty="0"/>
              <a:t>that addresses </a:t>
            </a:r>
            <a:r>
              <a:rPr lang="en-US" dirty="0" smtClean="0"/>
              <a:t>the key use cases (load balancing and aggregation) </a:t>
            </a:r>
            <a:r>
              <a:rPr lang="en-US" dirty="0"/>
              <a:t>and keeps </a:t>
            </a:r>
            <a:r>
              <a:rPr lang="en-US" dirty="0" smtClean="0"/>
              <a:t>within </a:t>
            </a:r>
            <a:r>
              <a:rPr lang="en-US" dirty="0"/>
              <a:t>the current 802.11 architecture </a:t>
            </a:r>
            <a:r>
              <a:rPr lang="en-US" dirty="0" smtClean="0"/>
              <a:t>and definition</a:t>
            </a:r>
          </a:p>
          <a:p>
            <a:r>
              <a:rPr lang="en-US" dirty="0"/>
              <a:t>We propose </a:t>
            </a:r>
            <a:r>
              <a:rPr lang="en-US" dirty="0" smtClean="0"/>
              <a:t>to have multi-link setup </a:t>
            </a:r>
            <a:r>
              <a:rPr lang="en-US" dirty="0"/>
              <a:t>to achieve the functionalities of “traditional association” under the new framework</a:t>
            </a:r>
          </a:p>
          <a:p>
            <a:endParaRPr lang="en-US" dirty="0" smtClean="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smtClean="0"/>
              <a:t>Yes: 54 </a:t>
            </a:r>
          </a:p>
          <a:p>
            <a:r>
              <a:rPr lang="en-US" dirty="0" smtClean="0"/>
              <a:t>No: 17</a:t>
            </a:r>
          </a:p>
          <a:p>
            <a:r>
              <a:rPr lang="en-US" dirty="0" smtClean="0"/>
              <a:t>Abstain: many </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933618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endParaRPr lang="en-US" dirty="0" smtClean="0"/>
          </a:p>
          <a:p>
            <a:pPr lvl="1"/>
            <a:endParaRPr lang="en-US" dirty="0"/>
          </a:p>
          <a:p>
            <a:r>
              <a:rPr lang="en-US" dirty="0"/>
              <a:t>Yes: </a:t>
            </a:r>
            <a:r>
              <a:rPr lang="en-US" dirty="0" smtClean="0"/>
              <a:t>55</a:t>
            </a:r>
            <a:endParaRPr lang="en-US" dirty="0"/>
          </a:p>
          <a:p>
            <a:r>
              <a:rPr lang="en-US" dirty="0"/>
              <a:t>No: </a:t>
            </a:r>
            <a:r>
              <a:rPr lang="en-US" dirty="0" smtClean="0"/>
              <a:t>16</a:t>
            </a:r>
            <a:endParaRPr lang="en-US" dirty="0"/>
          </a:p>
          <a:p>
            <a:r>
              <a:rPr lang="en-US" dirty="0" smtClean="0"/>
              <a:t>Abstain:</a:t>
            </a:r>
            <a:r>
              <a:rPr lang="en-US" dirty="0"/>
              <a:t> </a:t>
            </a:r>
            <a:r>
              <a:rPr lang="en-US" dirty="0" smtClean="0"/>
              <a:t>46</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317440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#1</a:t>
            </a:r>
            <a:endParaRPr lang="en-US" dirty="0"/>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74380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#2</a:t>
            </a:r>
            <a:endParaRPr lang="en-US" dirty="0"/>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174590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GB" dirty="0" smtClean="0"/>
              <a:t>[</a:t>
            </a:r>
            <a:r>
              <a:rPr lang="en-GB" dirty="0"/>
              <a:t>1] 11-18/1231r4 </a:t>
            </a:r>
            <a:r>
              <a:rPr lang="en-US" dirty="0"/>
              <a:t>EHT draft proposed PAR</a:t>
            </a:r>
          </a:p>
          <a:p>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281757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039029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Multi-band operation is a </a:t>
            </a:r>
            <a:r>
              <a:rPr lang="en-GB" dirty="0" smtClean="0"/>
              <a:t>feature agreed in EHT PAR [1]</a:t>
            </a:r>
          </a:p>
          <a:p>
            <a:pPr lvl="1"/>
            <a:r>
              <a:rPr lang="en-GB" dirty="0" smtClean="0"/>
              <a:t>Multi-band/multi-channel aggregation and operation</a:t>
            </a:r>
            <a:endParaRPr lang="en-US" dirty="0" smtClean="0"/>
          </a:p>
          <a:p>
            <a:r>
              <a:rPr lang="en-US" dirty="0" smtClean="0"/>
              <a:t>We discuss the need to have extremely efficient multi-band operation, </a:t>
            </a:r>
            <a:r>
              <a:rPr lang="en-US" dirty="0"/>
              <a:t>which minimizes the MAC overhead, </a:t>
            </a:r>
            <a:r>
              <a:rPr lang="en-US" dirty="0" smtClean="0"/>
              <a:t>and propose the multi-link framework to accommodate the key use case</a:t>
            </a:r>
          </a:p>
          <a:p>
            <a:pPr lvl="1"/>
            <a:r>
              <a:rPr lang="en-US" dirty="0" smtClean="0"/>
              <a:t>We will explain why the term “link” is used</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Switching</a:t>
            </a:r>
            <a:endParaRPr lang="en-US" dirty="0"/>
          </a:p>
        </p:txBody>
      </p:sp>
      <p:sp>
        <p:nvSpPr>
          <p:cNvPr id="3" name="Content Placeholder 2"/>
          <p:cNvSpPr>
            <a:spLocks noGrp="1"/>
          </p:cNvSpPr>
          <p:nvPr>
            <p:ph idx="1"/>
          </p:nvPr>
        </p:nvSpPr>
        <p:spPr/>
        <p:txBody>
          <a:bodyPr/>
          <a:lstStyle/>
          <a:p>
            <a:r>
              <a:rPr lang="en-US" dirty="0" smtClean="0"/>
              <a:t>The simplest form of Multi-band operation is to switch one STA from one band to another band</a:t>
            </a:r>
          </a:p>
          <a:p>
            <a:r>
              <a:rPr lang="en-GB" altLang="en-US" dirty="0"/>
              <a:t>Extremely </a:t>
            </a:r>
            <a:r>
              <a:rPr lang="en-GB" altLang="en-US" dirty="0" smtClean="0"/>
              <a:t>efficient </a:t>
            </a:r>
            <a:r>
              <a:rPr lang="en-US" dirty="0" smtClean="0"/>
              <a:t>Multi-band STA switching is useful for load balancing as we will demonstrate in the following simulation</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Tree>
    <p:extLst>
      <p:ext uri="{BB962C8B-B14F-4D97-AF65-F5344CB8AC3E}">
        <p14:creationId xmlns:p14="http://schemas.microsoft.com/office/powerpoint/2010/main" val="3923467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Buffered </a:t>
            </a:r>
            <a:r>
              <a:rPr lang="en-US" dirty="0"/>
              <a:t>Video </a:t>
            </a:r>
            <a:r>
              <a:rPr lang="en-US" dirty="0" smtClean="0"/>
              <a:t>Stream</a:t>
            </a:r>
            <a:endParaRPr lang="en-US" dirty="0"/>
          </a:p>
        </p:txBody>
      </p:sp>
      <p:sp>
        <p:nvSpPr>
          <p:cNvPr id="3" name="Content Placeholder 2"/>
          <p:cNvSpPr>
            <a:spLocks noGrp="1"/>
          </p:cNvSpPr>
          <p:nvPr>
            <p:ph idx="1"/>
          </p:nvPr>
        </p:nvSpPr>
        <p:spPr/>
        <p:txBody>
          <a:bodyPr/>
          <a:lstStyle/>
          <a:p>
            <a:r>
              <a:rPr lang="en-US" sz="2000" dirty="0" smtClean="0"/>
              <a:t>Consider two bands:</a:t>
            </a:r>
          </a:p>
          <a:p>
            <a:pPr lvl="1"/>
            <a:r>
              <a:rPr lang="en-US" sz="1800" dirty="0" smtClean="0"/>
              <a:t>Band 1: Rate </a:t>
            </a:r>
            <a:r>
              <a:rPr lang="en-US" sz="1800" dirty="0"/>
              <a:t>R</a:t>
            </a:r>
            <a:r>
              <a:rPr lang="en-US" sz="1800" dirty="0" smtClean="0"/>
              <a:t>1 = 4*R2</a:t>
            </a:r>
          </a:p>
          <a:p>
            <a:pPr lvl="1"/>
            <a:r>
              <a:rPr lang="en-US" sz="1800" dirty="0" smtClean="0"/>
              <a:t>Band 2: Rate R2</a:t>
            </a:r>
          </a:p>
          <a:p>
            <a:pPr lvl="1"/>
            <a:r>
              <a:rPr lang="en-US" sz="1800" dirty="0" smtClean="0"/>
              <a:t>Note – Band 2 is like 2.4 GHz band with 20 MHz bandwidth, and Band 1 is like 5 GHz band with 80 MHz bandwidth</a:t>
            </a:r>
          </a:p>
          <a:p>
            <a:r>
              <a:rPr lang="en-US" sz="2000" dirty="0" smtClean="0"/>
              <a:t>N STAs among two bands</a:t>
            </a:r>
          </a:p>
          <a:p>
            <a:r>
              <a:rPr lang="en-US" sz="2000" dirty="0" smtClean="0"/>
              <a:t>Each STA has </a:t>
            </a:r>
            <a:r>
              <a:rPr lang="en-GB" sz="2000" dirty="0"/>
              <a:t>b</a:t>
            </a:r>
            <a:r>
              <a:rPr lang="en-GB" sz="2000" dirty="0" smtClean="0"/>
              <a:t>uffered </a:t>
            </a:r>
            <a:r>
              <a:rPr lang="en-GB" sz="2000" dirty="0"/>
              <a:t>v</a:t>
            </a:r>
            <a:r>
              <a:rPr lang="en-GB" sz="2000" dirty="0" smtClean="0"/>
              <a:t>ideo </a:t>
            </a:r>
            <a:r>
              <a:rPr lang="en-GB" sz="2000" dirty="0"/>
              <a:t>s</a:t>
            </a:r>
            <a:r>
              <a:rPr lang="en-GB" sz="2000" dirty="0" smtClean="0"/>
              <a:t>teaming </a:t>
            </a:r>
            <a:r>
              <a:rPr lang="en-US" sz="2000" dirty="0" smtClean="0"/>
              <a:t>traffic model (one of BV1 to BV6 in [2]) </a:t>
            </a:r>
            <a:r>
              <a:rPr lang="en-US" sz="2000" dirty="0"/>
              <a:t>with average </a:t>
            </a:r>
            <a:r>
              <a:rPr lang="en-US" sz="2000" dirty="0" smtClean="0"/>
              <a:t>0.89 </a:t>
            </a:r>
            <a:r>
              <a:rPr lang="en-US" sz="2000" dirty="0" err="1" smtClean="0"/>
              <a:t>MBps</a:t>
            </a:r>
            <a:r>
              <a:rPr lang="en-US" sz="2000" dirty="0" smtClean="0"/>
              <a:t> across STAs</a:t>
            </a:r>
          </a:p>
          <a:p>
            <a:pPr lvl="1"/>
            <a:r>
              <a:rPr lang="en-US" sz="1800" dirty="0" smtClean="0"/>
              <a:t>Packet size 1500 bytes</a:t>
            </a:r>
          </a:p>
          <a:p>
            <a:pPr lvl="1"/>
            <a:r>
              <a:rPr lang="en-US" sz="1800" dirty="0" smtClean="0"/>
              <a:t>See [2] for details of </a:t>
            </a:r>
            <a:r>
              <a:rPr lang="en-GB" sz="1800" dirty="0" smtClean="0"/>
              <a:t>buffered </a:t>
            </a:r>
            <a:r>
              <a:rPr lang="en-GB" sz="1800" dirty="0"/>
              <a:t>video steaming </a:t>
            </a:r>
            <a:r>
              <a:rPr lang="en-US" sz="1800" dirty="0"/>
              <a:t>traffic model </a:t>
            </a:r>
            <a:endParaRPr lang="en-US" sz="1800" dirty="0" smtClean="0"/>
          </a:p>
          <a:p>
            <a:r>
              <a:rPr lang="en-US" sz="2000" dirty="0" smtClean="0"/>
              <a:t>Set R2 = 10 </a:t>
            </a:r>
            <a:r>
              <a:rPr lang="en-US" sz="2000" dirty="0" err="1" smtClean="0"/>
              <a:t>MBps</a:t>
            </a:r>
            <a:r>
              <a:rPr lang="en-US" sz="2000" dirty="0" smtClean="0"/>
              <a:t>, N=30 </a:t>
            </a:r>
          </a:p>
          <a:p>
            <a:pPr lvl="1"/>
            <a:r>
              <a:rPr lang="en-US" sz="1600" dirty="0" smtClean="0"/>
              <a:t>Around 53% load =(30*0.89 M)/(5*10 M)</a:t>
            </a:r>
          </a:p>
          <a:p>
            <a:pPr lvl="1"/>
            <a:r>
              <a:rPr lang="en-US" sz="16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19387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Balancing Problem</a:t>
            </a:r>
            <a:endParaRPr lang="en-US" dirty="0"/>
          </a:p>
        </p:txBody>
      </p:sp>
      <p:sp>
        <p:nvSpPr>
          <p:cNvPr id="3" name="Content Placeholder 2"/>
          <p:cNvSpPr>
            <a:spLocks noGrp="1"/>
          </p:cNvSpPr>
          <p:nvPr>
            <p:ph idx="1"/>
          </p:nvPr>
        </p:nvSpPr>
        <p:spPr/>
        <p:txBody>
          <a:bodyPr/>
          <a:lstStyle/>
          <a:p>
            <a:r>
              <a:rPr lang="en-US" sz="1800" dirty="0" smtClean="0"/>
              <a:t>At a specific time, choose xi, </a:t>
            </a:r>
            <a:r>
              <a:rPr lang="en-US" sz="1800" dirty="0" err="1" smtClean="0"/>
              <a:t>yi</a:t>
            </a:r>
            <a:r>
              <a:rPr lang="en-US" sz="1800" dirty="0"/>
              <a:t> </a:t>
            </a:r>
            <a:r>
              <a:rPr lang="en-US" sz="1800" dirty="0" smtClean="0"/>
              <a:t>that solve the following optimization problem</a:t>
            </a:r>
          </a:p>
          <a:p>
            <a:r>
              <a:rPr lang="en-US" sz="1800" dirty="0" smtClean="0"/>
              <a:t>min |t1-t2|</a:t>
            </a:r>
          </a:p>
          <a:p>
            <a:pPr lvl="1"/>
            <a:r>
              <a:rPr lang="en-US" sz="1600" dirty="0"/>
              <a:t>t</a:t>
            </a:r>
            <a:r>
              <a:rPr lang="en-US" sz="1600" dirty="0" smtClean="0"/>
              <a:t>1 = (x1*S1+…+</a:t>
            </a:r>
            <a:r>
              <a:rPr lang="en-US" sz="1600" dirty="0" err="1" smtClean="0"/>
              <a:t>xn</a:t>
            </a:r>
            <a:r>
              <a:rPr lang="en-US" sz="1600" dirty="0" smtClean="0"/>
              <a:t>*Sn)/R1 </a:t>
            </a:r>
          </a:p>
          <a:p>
            <a:pPr lvl="1"/>
            <a:r>
              <a:rPr lang="en-US" sz="1600" dirty="0"/>
              <a:t>t</a:t>
            </a:r>
            <a:r>
              <a:rPr lang="en-US" sz="1600" dirty="0" smtClean="0"/>
              <a:t>2 = (y1*S1+…+</a:t>
            </a:r>
            <a:r>
              <a:rPr lang="en-US" sz="1600" dirty="0" err="1" smtClean="0"/>
              <a:t>yn</a:t>
            </a:r>
            <a:r>
              <a:rPr lang="en-US" sz="1600" dirty="0" smtClean="0"/>
              <a:t>*Sn)/</a:t>
            </a:r>
            <a:r>
              <a:rPr lang="en-US" sz="1600" dirty="0"/>
              <a:t>R</a:t>
            </a:r>
            <a:r>
              <a:rPr lang="en-US" sz="1600" dirty="0" smtClean="0"/>
              <a:t>2 </a:t>
            </a:r>
            <a:endParaRPr lang="en-US" sz="1600" dirty="0"/>
          </a:p>
          <a:p>
            <a:pPr lvl="1"/>
            <a:r>
              <a:rPr lang="en-US" sz="1600" dirty="0" err="1" smtClean="0"/>
              <a:t>xi+yi</a:t>
            </a:r>
            <a:r>
              <a:rPr lang="en-US" sz="1600" dirty="0" smtClean="0"/>
              <a:t> = 1</a:t>
            </a:r>
          </a:p>
          <a:p>
            <a:pPr lvl="1"/>
            <a:r>
              <a:rPr lang="en-US" sz="1600" dirty="0" smtClean="0"/>
              <a:t>xi is 0 or 1</a:t>
            </a:r>
          </a:p>
          <a:p>
            <a:pPr lvl="1"/>
            <a:r>
              <a:rPr lang="en-US" sz="1600" dirty="0" err="1" smtClean="0"/>
              <a:t>yi</a:t>
            </a:r>
            <a:r>
              <a:rPr lang="en-US" sz="1600" dirty="0" smtClean="0"/>
              <a:t> is 0 or 1</a:t>
            </a:r>
          </a:p>
          <a:p>
            <a:r>
              <a:rPr lang="en-US" sz="1800" dirty="0"/>
              <a:t>w</a:t>
            </a:r>
            <a:r>
              <a:rPr lang="en-US" sz="1800" dirty="0" smtClean="0"/>
              <a:t>here</a:t>
            </a:r>
          </a:p>
          <a:p>
            <a:pPr lvl="1"/>
            <a:r>
              <a:rPr lang="en-US" sz="1600" dirty="0" smtClean="0"/>
              <a:t>xi is a indicator variable for station i in Band 1</a:t>
            </a:r>
          </a:p>
          <a:p>
            <a:pPr lvl="1"/>
            <a:r>
              <a:rPr lang="en-US" sz="1600" dirty="0" err="1" smtClean="0"/>
              <a:t>yi</a:t>
            </a:r>
            <a:r>
              <a:rPr lang="en-US" sz="1600" dirty="0" smtClean="0"/>
              <a:t> </a:t>
            </a:r>
            <a:r>
              <a:rPr lang="en-US" sz="1600" dirty="0"/>
              <a:t>is a indicator variable for station i in </a:t>
            </a:r>
            <a:r>
              <a:rPr lang="en-US" sz="1600" dirty="0" smtClean="0"/>
              <a:t>Band 2</a:t>
            </a:r>
          </a:p>
          <a:p>
            <a:pPr lvl="1"/>
            <a:r>
              <a:rPr lang="en-US" sz="1600" dirty="0" smtClean="0"/>
              <a:t>Si is the sum of packet size (with unit of bytes) of STA i</a:t>
            </a:r>
          </a:p>
          <a:p>
            <a:pPr lvl="1"/>
            <a:r>
              <a:rPr lang="en-US" sz="1600" dirty="0"/>
              <a:t>R</a:t>
            </a:r>
            <a:r>
              <a:rPr lang="en-US" sz="1600" dirty="0" smtClean="0"/>
              <a:t>1 is the rate of Band </a:t>
            </a:r>
            <a:r>
              <a:rPr lang="en-US" sz="1600" dirty="0"/>
              <a:t>1 with unit of </a:t>
            </a:r>
            <a:r>
              <a:rPr lang="en-US" sz="1600" dirty="0" smtClean="0"/>
              <a:t>bytes per second </a:t>
            </a:r>
          </a:p>
          <a:p>
            <a:pPr lvl="1"/>
            <a:r>
              <a:rPr lang="en-US" sz="1600" dirty="0"/>
              <a:t>R</a:t>
            </a:r>
            <a:r>
              <a:rPr lang="en-US" sz="1600" dirty="0" smtClean="0"/>
              <a:t>2 is the rate of Band </a:t>
            </a:r>
            <a:r>
              <a:rPr lang="en-US" sz="1600" dirty="0"/>
              <a:t>2 with unit of bytes </a:t>
            </a:r>
            <a:r>
              <a:rPr lang="en-US" sz="1600" dirty="0" smtClean="0"/>
              <a:t>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31506783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Algorithm</a:t>
            </a:r>
            <a:endParaRPr lang="en-US" dirty="0"/>
          </a:p>
        </p:txBody>
      </p:sp>
      <p:sp>
        <p:nvSpPr>
          <p:cNvPr id="3" name="Content Placeholder 2"/>
          <p:cNvSpPr>
            <a:spLocks noGrp="1"/>
          </p:cNvSpPr>
          <p:nvPr>
            <p:ph idx="1"/>
          </p:nvPr>
        </p:nvSpPr>
        <p:spPr>
          <a:xfrm>
            <a:off x="685800" y="1988840"/>
            <a:ext cx="7772400" cy="4114800"/>
          </a:xfrm>
        </p:spPr>
        <p:txBody>
          <a:bodyPr/>
          <a:lstStyle/>
          <a:p>
            <a:r>
              <a:rPr lang="en-US" sz="1800" dirty="0" smtClean="0"/>
              <a:t>Multi-band round robin:</a:t>
            </a:r>
          </a:p>
          <a:p>
            <a:pPr lvl="1"/>
            <a:r>
              <a:rPr lang="en-US" sz="1600" dirty="0" smtClean="0"/>
              <a:t>Maintain a list of all STAs in all bands in order</a:t>
            </a:r>
          </a:p>
          <a:p>
            <a:pPr lvl="1"/>
            <a:r>
              <a:rPr lang="en-US" sz="1600" dirty="0" smtClean="0"/>
              <a:t>Each STA has a FIFO queue for the arriving packets</a:t>
            </a:r>
          </a:p>
          <a:p>
            <a:pPr lvl="1"/>
            <a:r>
              <a:rPr lang="en-US" sz="1600" dirty="0" smtClean="0"/>
              <a:t>For a band, serve each STA up to 4 </a:t>
            </a:r>
            <a:r>
              <a:rPr lang="en-US" sz="1600" dirty="0" err="1" smtClean="0"/>
              <a:t>ms</a:t>
            </a:r>
            <a:r>
              <a:rPr lang="en-US" sz="1600" dirty="0" smtClean="0"/>
              <a:t> in the band based on the order of the list</a:t>
            </a:r>
          </a:p>
          <a:p>
            <a:pPr lvl="1"/>
            <a:r>
              <a:rPr lang="en-US" sz="1600" dirty="0" smtClean="0"/>
              <a:t>After a STA is served, put the STA to the end of the list</a:t>
            </a:r>
          </a:p>
          <a:p>
            <a:r>
              <a:rPr lang="en-US" sz="1800" dirty="0" smtClean="0"/>
              <a:t>Example:</a:t>
            </a:r>
          </a:p>
          <a:p>
            <a:pPr lvl="1"/>
            <a:r>
              <a:rPr lang="en-US" sz="1600" dirty="0" smtClean="0"/>
              <a:t>Assume a total list (1, 2, 3, 4, 5, 6)</a:t>
            </a:r>
          </a:p>
          <a:p>
            <a:pPr lvl="2"/>
            <a:r>
              <a:rPr lang="en-US" sz="1400" dirty="0" smtClean="0"/>
              <a:t>If Band 1 has STA 1, 3, 5</a:t>
            </a:r>
          </a:p>
          <a:p>
            <a:pPr lvl="3"/>
            <a:r>
              <a:rPr lang="en-US" sz="1200" dirty="0" smtClean="0"/>
              <a:t>Band 1 STAs service order: 1, 3, 5</a:t>
            </a:r>
          </a:p>
          <a:p>
            <a:pPr lvl="3"/>
            <a:r>
              <a:rPr lang="en-US" sz="1200" dirty="0" smtClean="0"/>
              <a:t>Band 2 STAs service order: 2, 4, 6</a:t>
            </a:r>
          </a:p>
          <a:p>
            <a:pPr lvl="3"/>
            <a:r>
              <a:rPr lang="en-US" sz="1200" dirty="0" smtClean="0"/>
              <a:t>After STA1 and STA2 are served, total list becomes (3, 4, 5, 6, 1, 2)</a:t>
            </a:r>
          </a:p>
          <a:p>
            <a:pPr lvl="1"/>
            <a:r>
              <a:rPr lang="en-US" sz="1600" dirty="0" smtClean="0"/>
              <a:t>Assume that after load balancing algorithm, Band 1 has STA 1, 2, 3, 5 with total </a:t>
            </a:r>
            <a:r>
              <a:rPr lang="en-US" sz="1600" dirty="0"/>
              <a:t>list (3, 4, 5, 6, 1, 2</a:t>
            </a:r>
            <a:r>
              <a:rPr lang="en-US" sz="1600" dirty="0" smtClean="0"/>
              <a:t>)</a:t>
            </a:r>
          </a:p>
          <a:p>
            <a:pPr lvl="3"/>
            <a:r>
              <a:rPr lang="en-US" sz="1200" dirty="0"/>
              <a:t>Band 1 STAs service order: </a:t>
            </a:r>
            <a:r>
              <a:rPr lang="en-US" sz="1200" dirty="0" smtClean="0"/>
              <a:t>3, 5, 1, 2</a:t>
            </a:r>
            <a:endParaRPr lang="en-US" sz="1200" dirty="0"/>
          </a:p>
          <a:p>
            <a:pPr lvl="3"/>
            <a:r>
              <a:rPr lang="en-US" sz="1200" dirty="0"/>
              <a:t>Band 2 STAs service order: </a:t>
            </a:r>
            <a:r>
              <a:rPr lang="en-US" sz="1200" dirty="0" smtClean="0"/>
              <a:t>4</a:t>
            </a:r>
            <a:r>
              <a:rPr lang="en-US" sz="1200" dirty="0"/>
              <a:t>, </a:t>
            </a:r>
            <a:r>
              <a:rPr lang="en-US" sz="1200" dirty="0" smtClean="0"/>
              <a:t>6</a:t>
            </a:r>
          </a:p>
          <a:p>
            <a:pPr lvl="3"/>
            <a:r>
              <a:rPr lang="en-US" sz="1200" dirty="0"/>
              <a:t>After STA1 and </a:t>
            </a:r>
            <a:r>
              <a:rPr lang="en-US" sz="1200" dirty="0" smtClean="0"/>
              <a:t>STA4 </a:t>
            </a:r>
            <a:r>
              <a:rPr lang="en-US" sz="1200" dirty="0"/>
              <a:t>are served, </a:t>
            </a:r>
            <a:r>
              <a:rPr lang="en-US" sz="1200" dirty="0" smtClean="0"/>
              <a:t>total </a:t>
            </a:r>
            <a:r>
              <a:rPr lang="en-US" sz="1200" dirty="0"/>
              <a:t>list </a:t>
            </a:r>
            <a:r>
              <a:rPr lang="en-US" sz="1200" dirty="0" smtClean="0"/>
              <a:t>becomes (5, 6, 1, 2, 3, 4)</a:t>
            </a:r>
            <a:endParaRPr lang="en-US" sz="1200" dirty="0"/>
          </a:p>
          <a:p>
            <a:pPr marL="857250" lvl="2" indent="0">
              <a:buNone/>
            </a:pPr>
            <a:endParaRPr lang="en-US" sz="14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452609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Delay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smtClean="0"/>
                  <a:t>As the value of </a:t>
                </a:r>
                <a:r>
                  <a:rPr lang="en-US" sz="2000" dirty="0"/>
                  <a:t>Balance </a:t>
                </a:r>
                <a:r>
                  <a:rPr lang="en-US" sz="2000" dirty="0" smtClean="0"/>
                  <a:t>frequency (BF) decreases, the average delay performance across STA decreases</a:t>
                </a:r>
              </a:p>
              <a:p>
                <a:r>
                  <a:rPr lang="en-US" sz="2200" dirty="0" smtClean="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a:t>for Buffered Video Stream Setup</a:t>
            </a:r>
          </a:p>
        </p:txBody>
      </p:sp>
      <p:sp>
        <p:nvSpPr>
          <p:cNvPr id="3" name="Content Placeholder 2"/>
          <p:cNvSpPr>
            <a:spLocks noGrp="1"/>
          </p:cNvSpPr>
          <p:nvPr>
            <p:ph idx="1"/>
          </p:nvPr>
        </p:nvSpPr>
        <p:spPr/>
        <p:txBody>
          <a:bodyPr/>
          <a:lstStyle/>
          <a:p>
            <a:r>
              <a:rPr lang="en-US" dirty="0" smtClean="0"/>
              <a:t>For low delay performance (ex BF=4, average delay is less than 1s), it is required to have around 5 STA switches every second (on average) as shown below</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File Transfer</a:t>
            </a:r>
            <a:endParaRPr lang="en-US" dirty="0"/>
          </a:p>
        </p:txBody>
      </p:sp>
      <p:sp>
        <p:nvSpPr>
          <p:cNvPr id="3" name="Content Placeholder 2"/>
          <p:cNvSpPr>
            <a:spLocks noGrp="1"/>
          </p:cNvSpPr>
          <p:nvPr>
            <p:ph idx="1"/>
          </p:nvPr>
        </p:nvSpPr>
        <p:spPr/>
        <p:txBody>
          <a:bodyPr/>
          <a:lstStyle/>
          <a:p>
            <a:r>
              <a:rPr lang="en-US" sz="1600" dirty="0"/>
              <a:t>We try the file transfer </a:t>
            </a:r>
            <a:r>
              <a:rPr lang="en-US" sz="1600" dirty="0" smtClean="0"/>
              <a:t>traffic model in [2] </a:t>
            </a:r>
            <a:r>
              <a:rPr lang="en-US" sz="1600" dirty="0"/>
              <a:t>and get similar </a:t>
            </a:r>
            <a:r>
              <a:rPr lang="en-US" sz="1600" dirty="0" smtClean="0"/>
              <a:t>conclusion</a:t>
            </a:r>
          </a:p>
          <a:p>
            <a:r>
              <a:rPr lang="en-US" sz="1600" dirty="0" smtClean="0"/>
              <a:t>Consider two bands:</a:t>
            </a:r>
          </a:p>
          <a:p>
            <a:pPr lvl="1"/>
            <a:r>
              <a:rPr lang="en-US" sz="1400" dirty="0" smtClean="0"/>
              <a:t>Band 1: Rate </a:t>
            </a:r>
            <a:r>
              <a:rPr lang="en-US" sz="1400" dirty="0"/>
              <a:t>R</a:t>
            </a:r>
            <a:r>
              <a:rPr lang="en-US" sz="1400" dirty="0" smtClean="0"/>
              <a:t>1 = 4*R2</a:t>
            </a:r>
          </a:p>
          <a:p>
            <a:pPr lvl="1"/>
            <a:r>
              <a:rPr lang="en-US" sz="1400" dirty="0" smtClean="0"/>
              <a:t>Band 2: Rate R2</a:t>
            </a:r>
          </a:p>
          <a:p>
            <a:pPr lvl="1"/>
            <a:r>
              <a:rPr lang="en-US" sz="1400" dirty="0" smtClean="0"/>
              <a:t>Note – Band 2 is like 2.4 GHz with 20 MHz, and Band 1 is like 5 GHz with 80 MHz</a:t>
            </a:r>
          </a:p>
          <a:p>
            <a:r>
              <a:rPr lang="en-US" sz="1600" dirty="0" smtClean="0"/>
              <a:t>N STAs among two bands</a:t>
            </a:r>
          </a:p>
          <a:p>
            <a:r>
              <a:rPr lang="en-US" sz="1600" dirty="0" smtClean="0"/>
              <a:t>Each STA has file size with distribution equal to truncated lognormal [2] with</a:t>
            </a:r>
          </a:p>
          <a:p>
            <a:pPr lvl="1"/>
            <a:r>
              <a:rPr lang="en-US" sz="1400" dirty="0" smtClean="0"/>
              <a:t>Mean </a:t>
            </a:r>
            <a:r>
              <a:rPr lang="en-US" sz="1400" dirty="0"/>
              <a:t>= 2 </a:t>
            </a:r>
            <a:r>
              <a:rPr lang="en-US" sz="1400" dirty="0" smtClean="0"/>
              <a:t>Mbytes</a:t>
            </a:r>
            <a:r>
              <a:rPr lang="en-US" sz="1400" dirty="0"/>
              <a:t> </a:t>
            </a:r>
          </a:p>
          <a:p>
            <a:pPr lvl="1"/>
            <a:r>
              <a:rPr lang="en-US" sz="1400" dirty="0"/>
              <a:t>SD = 0.722 </a:t>
            </a:r>
            <a:r>
              <a:rPr lang="en-US" sz="1400" dirty="0" smtClean="0"/>
              <a:t>Mbytes</a:t>
            </a:r>
            <a:endParaRPr lang="en-US" sz="1400" dirty="0"/>
          </a:p>
          <a:p>
            <a:pPr lvl="1"/>
            <a:r>
              <a:rPr lang="en-US" sz="1400" dirty="0"/>
              <a:t>Max = 5 </a:t>
            </a:r>
            <a:r>
              <a:rPr lang="en-US" sz="1400" dirty="0" smtClean="0"/>
              <a:t>Mbytes</a:t>
            </a:r>
          </a:p>
          <a:p>
            <a:pPr lvl="1"/>
            <a:r>
              <a:rPr lang="en-US" sz="1400" dirty="0" err="1" smtClean="0"/>
              <a:t>Interarrival</a:t>
            </a:r>
            <a:r>
              <a:rPr lang="en-US" sz="1400" dirty="0" smtClean="0"/>
              <a:t> time: exponential distribution with mean T</a:t>
            </a:r>
          </a:p>
          <a:p>
            <a:r>
              <a:rPr lang="en-US" sz="1600" dirty="0" smtClean="0"/>
              <a:t>Each file is breaking into MPDUs with size 1500 bytes</a:t>
            </a:r>
          </a:p>
          <a:p>
            <a:r>
              <a:rPr lang="en-US" sz="1600" dirty="0" smtClean="0"/>
              <a:t>Set R2 = 1.625 </a:t>
            </a:r>
            <a:r>
              <a:rPr lang="en-US" sz="1600" dirty="0" err="1" smtClean="0"/>
              <a:t>MBps</a:t>
            </a:r>
            <a:r>
              <a:rPr lang="en-US" sz="1600" dirty="0" smtClean="0"/>
              <a:t>, N=30, T= integer chosen between 8 and 28 seconds with average 18 across STAs</a:t>
            </a:r>
          </a:p>
          <a:p>
            <a:pPr lvl="1"/>
            <a:r>
              <a:rPr lang="en-US" sz="1200" dirty="0" smtClean="0"/>
              <a:t>Around 41% load =(30*2 M/18)/(5*1.625 M)</a:t>
            </a:r>
          </a:p>
          <a:p>
            <a:pPr lvl="1"/>
            <a:r>
              <a:rPr lang="en-US" sz="12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smtClean="0"/>
              <a:t>T</a:t>
            </a:r>
            <a:endParaRPr lang="en-US" dirty="0"/>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smtClean="0"/>
              <a:t>Size</a:t>
            </a:r>
            <a:endParaRPr lang="en-US" dirty="0"/>
          </a:p>
        </p:txBody>
      </p:sp>
    </p:spTree>
    <p:extLst>
      <p:ext uri="{BB962C8B-B14F-4D97-AF65-F5344CB8AC3E}">
        <p14:creationId xmlns:p14="http://schemas.microsoft.com/office/powerpoint/2010/main" val="1454763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File Transfer Setup</a:t>
            </a:r>
            <a:endParaRPr lang="en-US" dirty="0"/>
          </a:p>
        </p:txBody>
      </p:sp>
      <p:sp>
        <p:nvSpPr>
          <p:cNvPr id="3" name="Content Placeholder 2"/>
          <p:cNvSpPr>
            <a:spLocks noGrp="1"/>
          </p:cNvSpPr>
          <p:nvPr>
            <p:ph idx="1"/>
          </p:nvPr>
        </p:nvSpPr>
        <p:spPr/>
        <p:txBody>
          <a:bodyPr/>
          <a:lstStyle/>
          <a:p>
            <a:r>
              <a:rPr lang="en-US" dirty="0"/>
              <a:t>For </a:t>
            </a:r>
            <a:r>
              <a:rPr lang="en-US" dirty="0" smtClean="0"/>
              <a:t>low </a:t>
            </a:r>
            <a:r>
              <a:rPr lang="en-US" dirty="0"/>
              <a:t>delay performance (ex </a:t>
            </a:r>
            <a:r>
              <a:rPr lang="en-US" dirty="0" smtClean="0"/>
              <a:t>BF=2, </a:t>
            </a:r>
            <a:r>
              <a:rPr lang="en-US" dirty="0"/>
              <a:t>average delay is </a:t>
            </a:r>
            <a:r>
              <a:rPr lang="en-US" dirty="0" smtClean="0"/>
              <a:t>around 1s</a:t>
            </a:r>
            <a:r>
              <a:rPr lang="en-US" dirty="0"/>
              <a:t>), it is required to have around </a:t>
            </a:r>
            <a:r>
              <a:rPr lang="en-US" dirty="0" smtClean="0"/>
              <a:t>3 </a:t>
            </a:r>
            <a:r>
              <a:rPr lang="en-US" dirty="0"/>
              <a:t>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2000" dirty="0" smtClean="0"/>
              <a:t>Except aggregation, there are existing mechanisms to achieve multi-band operation (like STA switch or TID switch or OCT), but there may still be significant MAC overhead </a:t>
            </a:r>
            <a:r>
              <a:rPr lang="en-US" sz="2000" dirty="0"/>
              <a:t>related to </a:t>
            </a:r>
            <a:r>
              <a:rPr lang="en-US" sz="2000" dirty="0" smtClean="0"/>
              <a:t>the operation </a:t>
            </a:r>
          </a:p>
          <a:p>
            <a:pPr lvl="1"/>
            <a:r>
              <a:rPr lang="en-US" sz="1800" dirty="0" smtClean="0"/>
              <a:t>Ex. for nontransparent FST, the need to </a:t>
            </a:r>
            <a:r>
              <a:rPr lang="en-US" sz="1800" dirty="0" err="1" smtClean="0"/>
              <a:t>reassociate</a:t>
            </a:r>
            <a:r>
              <a:rPr lang="en-US" sz="1800" dirty="0" smtClean="0"/>
              <a:t> or the need to renegotiate for different operation (ex. TWT, key, BA, </a:t>
            </a:r>
            <a:r>
              <a:rPr lang="en-US" sz="1800" dirty="0" err="1" smtClean="0"/>
              <a:t>etc</a:t>
            </a:r>
            <a:r>
              <a:rPr lang="en-US" sz="1800" dirty="0" smtClean="0"/>
              <a:t>)</a:t>
            </a:r>
          </a:p>
          <a:p>
            <a:r>
              <a:rPr lang="en-GB" altLang="en-US" sz="2000" dirty="0" smtClean="0"/>
              <a:t>We think extremely efficient </a:t>
            </a:r>
            <a:r>
              <a:rPr lang="en-US" sz="2000" dirty="0" smtClean="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smtClean="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r>
              <a:rPr lang="en-US" sz="1800" dirty="0" smtClean="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smtClean="0"/>
              <a:t>BF = k means doing load balancing operation every k seconds</a:t>
            </a:r>
          </a:p>
          <a:p>
            <a:r>
              <a:rPr lang="en-US" sz="1800" dirty="0" smtClean="0"/>
              <a:t>The results show that extremely efficient multi-band operation that minimize the MAC overhead is critical</a:t>
            </a:r>
            <a:endParaRPr lang="en-US" sz="18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Summary of Key Use Cases</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Steering/load balancing: More efficient manner to achieve seamless steering/load balancing among multiple APs/BSSs</a:t>
            </a:r>
          </a:p>
          <a:p>
            <a:pPr lvl="1"/>
            <a:r>
              <a:rPr lang="en-US" sz="1800" dirty="0" smtClean="0"/>
              <a:t>Existing use case of MBO/FST/11v, </a:t>
            </a:r>
            <a:r>
              <a:rPr lang="en-US" sz="1800" dirty="0" err="1" smtClean="0"/>
              <a:t>etc</a:t>
            </a:r>
            <a:endParaRPr lang="en-US" sz="1800" dirty="0" smtClean="0"/>
          </a:p>
          <a:p>
            <a:r>
              <a:rPr lang="en-US" sz="2000" dirty="0" smtClean="0"/>
              <a:t>Aggregation: </a:t>
            </a:r>
            <a:r>
              <a:rPr lang="en-US" sz="2000" dirty="0"/>
              <a:t>aggregate the data transmitted in different </a:t>
            </a:r>
            <a:r>
              <a:rPr lang="en-US" sz="2000" dirty="0" smtClean="0"/>
              <a:t>APs/BSSs as one</a:t>
            </a:r>
          </a:p>
          <a:p>
            <a:pPr lvl="1"/>
            <a:r>
              <a:rPr lang="en-US" sz="1800" dirty="0" smtClean="0"/>
              <a:t>Increase the peak throughput by enabling simultaneous operations in different links</a:t>
            </a:r>
          </a:p>
          <a:p>
            <a:r>
              <a:rPr lang="en-US" sz="2000" dirty="0"/>
              <a:t>The key enhancement is to eliminate the need of various management/data plane </a:t>
            </a:r>
            <a:r>
              <a:rPr lang="en-US" sz="2000" dirty="0" smtClean="0"/>
              <a:t>renegotiations</a:t>
            </a:r>
            <a:endParaRPr lang="en-US" sz="2000" dirty="0"/>
          </a:p>
          <a:p>
            <a:r>
              <a:rPr lang="en-US" sz="2000" dirty="0" smtClean="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Framework</a:t>
            </a:r>
            <a:endParaRPr lang="en-US" dirty="0"/>
          </a:p>
        </p:txBody>
      </p:sp>
      <p:sp>
        <p:nvSpPr>
          <p:cNvPr id="3" name="Content Placeholder 2"/>
          <p:cNvSpPr>
            <a:spLocks noGrp="1"/>
          </p:cNvSpPr>
          <p:nvPr>
            <p:ph idx="1"/>
          </p:nvPr>
        </p:nvSpPr>
        <p:spPr/>
        <p:txBody>
          <a:bodyPr/>
          <a:lstStyle/>
          <a:p>
            <a:r>
              <a:rPr lang="en-US" dirty="0" smtClean="0"/>
              <a:t>General                                  Infrastructure</a:t>
            </a:r>
          </a:p>
          <a:p>
            <a:endParaRPr lang="en-US" dirty="0"/>
          </a:p>
          <a:p>
            <a:endParaRPr lang="en-US" dirty="0" smtClean="0"/>
          </a:p>
          <a:p>
            <a:endParaRPr lang="en-US" dirty="0"/>
          </a:p>
          <a:p>
            <a:endParaRPr lang="en-US" dirty="0" smtClean="0"/>
          </a:p>
          <a:p>
            <a:endParaRPr lang="en-US" dirty="0"/>
          </a:p>
          <a:p>
            <a:pPr marL="0" indent="0">
              <a:buNone/>
            </a:pPr>
            <a:endParaRPr lang="en-US" dirty="0"/>
          </a:p>
          <a:p>
            <a:r>
              <a:rPr lang="en-US" sz="2000" dirty="0" smtClean="0"/>
              <a:t>AP/non-AP STA has an address to communicate to DSM, which may not be the address used on WM </a:t>
            </a:r>
          </a:p>
          <a:p>
            <a:r>
              <a:rPr lang="en-US" sz="1400" dirty="0" smtClean="0"/>
              <a:t>NOTE - link</a:t>
            </a:r>
            <a:r>
              <a:rPr lang="en-US" sz="1400" dirty="0"/>
              <a:t>: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Framework</a:t>
            </a:r>
            <a:endParaRPr lang="en-US" dirty="0"/>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a:p>
          <a:p>
            <a:endParaRPr lang="en-US" sz="1600" dirty="0" smtClean="0"/>
          </a:p>
          <a:p>
            <a:endParaRPr lang="en-US" sz="1600" dirty="0" smtClean="0"/>
          </a:p>
          <a:p>
            <a:endParaRPr lang="en-US" sz="1600" dirty="0" smtClean="0"/>
          </a:p>
          <a:p>
            <a:r>
              <a:rPr lang="en-US" sz="2100" dirty="0" smtClean="0">
                <a:solidFill>
                  <a:srgbClr val="FF0000"/>
                </a:solidFill>
              </a:rPr>
              <a:t>This framework does not need change of the current 802.11 spec definition about STA and link:</a:t>
            </a:r>
            <a:endParaRPr lang="en-US" sz="2100" dirty="0">
              <a:solidFill>
                <a:srgbClr val="FF0000"/>
              </a:solidFill>
            </a:endParaRPr>
          </a:p>
          <a:p>
            <a:pPr lvl="1"/>
            <a:r>
              <a:rPr lang="en-US" sz="1400" dirty="0" smtClean="0"/>
              <a:t>station </a:t>
            </a:r>
            <a:r>
              <a:rPr lang="en-US" sz="1400" dirty="0"/>
              <a:t>(STA): A logical entity that is a singly addressable instance of a medium access control (MAC) and physical layer (PHY) interface to the wireless medium (WM</a:t>
            </a:r>
            <a:r>
              <a:rPr lang="en-US" sz="1400" dirty="0" smtClean="0"/>
              <a:t>).</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r>
              <a:rPr lang="en-US" sz="1400" dirty="0" smtClean="0">
                <a:solidFill>
                  <a:srgbClr val="FF0000"/>
                </a:solidFill>
              </a:rPr>
              <a:t>).</a:t>
            </a:r>
            <a:endParaRPr lang="en-US" sz="1400" dirty="0">
              <a:solidFill>
                <a:srgbClr val="FF0000"/>
              </a:solidFill>
            </a:endParaRP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t>
            </a:r>
            <a:r>
              <a:rPr lang="en-US" sz="900" dirty="0" smtClean="0"/>
              <a:t>architecture</a:t>
            </a:r>
            <a:endParaRPr lang="en-US" sz="900" dirty="0"/>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Framework</a:t>
            </a:r>
            <a:endParaRPr lang="en-US" dirty="0"/>
          </a:p>
        </p:txBody>
      </p:sp>
      <p:sp>
        <p:nvSpPr>
          <p:cNvPr id="3" name="Content Placeholder 2"/>
          <p:cNvSpPr>
            <a:spLocks noGrp="1"/>
          </p:cNvSpPr>
          <p:nvPr>
            <p:ph idx="1"/>
          </p:nvPr>
        </p:nvSpPr>
        <p:spPr/>
        <p:txBody>
          <a:bodyPr/>
          <a:lstStyle/>
          <a:p>
            <a:r>
              <a:rPr lang="en-US" dirty="0" smtClean="0"/>
              <a:t>   Example 1                                        Example 2</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800" dirty="0" smtClean="0"/>
              <a:t>Multi-link AP logical entity/Multi-link non-AP logical entity has </a:t>
            </a:r>
            <a:r>
              <a:rPr lang="en-US" sz="1800" dirty="0"/>
              <a:t>an address to communicate to DSM, which may not be the address used on </a:t>
            </a:r>
            <a:r>
              <a:rPr lang="en-US" sz="1800" dirty="0" smtClean="0"/>
              <a:t>each WM </a:t>
            </a:r>
            <a:endParaRPr lang="en-US" sz="1800" dirty="0"/>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Multi-link </a:t>
            </a:r>
            <a:r>
              <a:rPr lang="en-US" b="1" dirty="0"/>
              <a:t>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smtClean="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55911</TotalTime>
  <Words>2226</Words>
  <Application>Microsoft Office PowerPoint</Application>
  <PresentationFormat>On-screen Show (4:3)</PresentationFormat>
  <Paragraphs>300</Paragraphs>
  <Slides>27</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Qualcomm Office Regular</vt:lpstr>
      <vt:lpstr>Qualcomm Regular</vt:lpstr>
      <vt:lpstr>Arial</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Motion #1</vt:lpstr>
      <vt:lpstr>Motion #2</vt:lpstr>
      <vt:lpstr>Reference</vt:lpstr>
      <vt:lpstr>Appendix</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1659</cp:revision>
  <cp:lastPrinted>1998-02-10T13:28:06Z</cp:lastPrinted>
  <dcterms:created xsi:type="dcterms:W3CDTF">2004-12-02T14:01:45Z</dcterms:created>
  <dcterms:modified xsi:type="dcterms:W3CDTF">2019-09-18T10:56:46Z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2019-09-18 10:56:45Z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