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31" r:id="rId2"/>
    <p:sldId id="931" r:id="rId3"/>
    <p:sldId id="932" r:id="rId4"/>
    <p:sldId id="933" r:id="rId5"/>
    <p:sldId id="934" r:id="rId6"/>
    <p:sldId id="935" r:id="rId7"/>
    <p:sldId id="936" r:id="rId8"/>
    <p:sldId id="937" r:id="rId9"/>
    <p:sldId id="938" r:id="rId10"/>
    <p:sldId id="939" r:id="rId11"/>
    <p:sldId id="940" r:id="rId12"/>
    <p:sldId id="947" r:id="rId13"/>
    <p:sldId id="941" r:id="rId14"/>
    <p:sldId id="942" r:id="rId15"/>
    <p:sldId id="943" r:id="rId16"/>
    <p:sldId id="944" r:id="rId17"/>
    <p:sldId id="896" r:id="rId18"/>
    <p:sldId id="929" r:id="rId19"/>
    <p:sldId id="910" r:id="rId20"/>
    <p:sldId id="909" r:id="rId21"/>
    <p:sldId id="911" r:id="rId22"/>
    <p:sldId id="912" r:id="rId23"/>
    <p:sldId id="926" r:id="rId24"/>
    <p:sldId id="908" r:id="rId25"/>
    <p:sldId id="906" r:id="rId2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88960" autoAdjust="0"/>
  </p:normalViewPr>
  <p:slideViewPr>
    <p:cSldViewPr>
      <p:cViewPr>
        <p:scale>
          <a:sx n="60" d="100"/>
          <a:sy n="60" d="100"/>
        </p:scale>
        <p:origin x="1672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5640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4263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8EBC1-EEBA-45E0-9D37-89A6A787FB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04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8EBC1-EEBA-45E0-9D37-89A6A787FB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22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5282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6573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1392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495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5/10/2019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2019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2019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2019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2019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2019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2019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May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802.11-19/0822r0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Extremely Efficient Multi-band Operation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2019-05-12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690526"/>
              </p:ext>
            </p:extLst>
          </p:nvPr>
        </p:nvGraphicFramePr>
        <p:xfrm>
          <a:off x="1152525" y="2998720"/>
          <a:ext cx="7391400" cy="2289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Po-Kai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r>
                        <a:rPr lang="en-US" sz="1100" dirty="0" smtClean="0"/>
                        <a:t>Intel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Laurent Cariou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Robert</a:t>
                      </a:r>
                      <a:r>
                        <a:rPr lang="en-US" sz="1100" baseline="0" dirty="0" smtClean="0"/>
                        <a:t> Stacey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Dan Bravo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Arik Klein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Minyoung Park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Steering/load balancing Use Case under the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>
            <a:off x="3628399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/>
          <p:cNvSpPr txBox="1"/>
          <p:nvPr/>
        </p:nvSpPr>
        <p:spPr>
          <a:xfrm>
            <a:off x="3707368" y="3868246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87" y="2743212"/>
            <a:ext cx="9144000" cy="281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4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Use case under the Framework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Left-Right Arrow 4"/>
          <p:cNvSpPr/>
          <p:nvPr/>
        </p:nvSpPr>
        <p:spPr>
          <a:xfrm>
            <a:off x="3629951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" name="TextBox 5"/>
          <p:cNvSpPr txBox="1"/>
          <p:nvPr/>
        </p:nvSpPr>
        <p:spPr>
          <a:xfrm>
            <a:off x="3708920" y="3861048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2" y="2789866"/>
            <a:ext cx="9144000" cy="279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91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</a:t>
            </a:r>
            <a:r>
              <a:rPr lang="en-US" dirty="0" smtClean="0"/>
              <a:t>Setup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Traditionally, a non-AP STA associates with a AP to start the operation, and the association provides the following functionalities:</a:t>
            </a:r>
          </a:p>
          <a:p>
            <a:pPr lvl="1"/>
            <a:r>
              <a:rPr lang="en-US" sz="1600" dirty="0" smtClean="0"/>
              <a:t>Capability exchange</a:t>
            </a:r>
          </a:p>
          <a:p>
            <a:pPr lvl="1"/>
            <a:r>
              <a:rPr lang="en-US" sz="1600" dirty="0" smtClean="0"/>
              <a:t>Routing: DS determines </a:t>
            </a:r>
            <a:r>
              <a:rPr lang="en-US" sz="1600" dirty="0"/>
              <a:t>a unique answer to the question, “Which AP is serving STA X</a:t>
            </a:r>
            <a:r>
              <a:rPr lang="en-US" sz="1600" dirty="0" smtClean="0"/>
              <a:t>?”</a:t>
            </a:r>
          </a:p>
          <a:p>
            <a:pPr lvl="1"/>
            <a:r>
              <a:rPr lang="en-US" sz="1600" dirty="0" smtClean="0"/>
              <a:t>Allow exchange of class 1, 2, 3 frames</a:t>
            </a:r>
          </a:p>
          <a:p>
            <a:r>
              <a:rPr lang="en-US" sz="1800" dirty="0" smtClean="0"/>
              <a:t>Under the framework, we can define a new concept called multi-link setup between </a:t>
            </a:r>
            <a:r>
              <a:rPr lang="en-US" sz="1800" dirty="0"/>
              <a:t>a </a:t>
            </a:r>
            <a:r>
              <a:rPr lang="en-US" sz="1800" dirty="0" smtClean="0"/>
              <a:t>multi-link non-AP logical entity </a:t>
            </a:r>
            <a:r>
              <a:rPr lang="en-US" sz="1800" dirty="0"/>
              <a:t>and </a:t>
            </a:r>
            <a:r>
              <a:rPr lang="en-US" sz="1800" dirty="0" smtClean="0"/>
              <a:t>a multi-link AP logical entity to achieve the functionalities of “traditional association” under the new framework</a:t>
            </a:r>
          </a:p>
          <a:p>
            <a:pPr lvl="1"/>
            <a:r>
              <a:rPr lang="en-US" sz="1600" dirty="0"/>
              <a:t>Capability for </a:t>
            </a:r>
            <a:r>
              <a:rPr lang="en-US" sz="1600" dirty="0" smtClean="0"/>
              <a:t>different bidirectional </a:t>
            </a:r>
            <a:r>
              <a:rPr lang="en-US" sz="1600" dirty="0"/>
              <a:t>links (ex. configuration of the link, AP capability, non-AP STA capability) can be exchanged through multi-link </a:t>
            </a:r>
            <a:r>
              <a:rPr lang="en-US" sz="1600" dirty="0" smtClean="0"/>
              <a:t>setup</a:t>
            </a:r>
            <a:endParaRPr lang="en-US" sz="1600" dirty="0"/>
          </a:p>
          <a:p>
            <a:pPr lvl="1"/>
            <a:r>
              <a:rPr lang="en-US" sz="1600" dirty="0"/>
              <a:t>For the distribution system (DS), the </a:t>
            </a:r>
            <a:r>
              <a:rPr lang="en-US" sz="1600" dirty="0" smtClean="0"/>
              <a:t>multi-link AP logical entity </a:t>
            </a:r>
            <a:r>
              <a:rPr lang="en-US" sz="1600" dirty="0"/>
              <a:t>serves the </a:t>
            </a:r>
            <a:r>
              <a:rPr lang="en-US" sz="1600" dirty="0" smtClean="0"/>
              <a:t>multi-link non-AP logical entity </a:t>
            </a:r>
            <a:r>
              <a:rPr lang="en-US" sz="1600" dirty="0"/>
              <a:t>after the multi-link setup </a:t>
            </a:r>
          </a:p>
          <a:p>
            <a:pPr lvl="1"/>
            <a:r>
              <a:rPr lang="en-US" sz="1600" dirty="0"/>
              <a:t>Exchange of class 1, 2, 3 frames is allowed at bidirectional links with exchanged capability</a:t>
            </a:r>
          </a:p>
          <a:p>
            <a:pPr lvl="1"/>
            <a:endParaRPr lang="en-US" sz="1800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725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 smtClean="0"/>
              <a:t>discuss </a:t>
            </a:r>
            <a:r>
              <a:rPr lang="en-US" dirty="0" smtClean="0"/>
              <a:t>motivation </a:t>
            </a:r>
            <a:r>
              <a:rPr lang="en-US" dirty="0"/>
              <a:t>to have </a:t>
            </a:r>
            <a:r>
              <a:rPr lang="en-US" dirty="0" smtClean="0"/>
              <a:t>extremely efficient steering/load </a:t>
            </a:r>
            <a:r>
              <a:rPr lang="en-US" dirty="0"/>
              <a:t>balancing </a:t>
            </a:r>
            <a:r>
              <a:rPr lang="en-US" dirty="0" smtClean="0"/>
              <a:t>operation and aggregation</a:t>
            </a:r>
            <a:endParaRPr lang="en-US" dirty="0" smtClean="0"/>
          </a:p>
          <a:p>
            <a:pPr lvl="1"/>
            <a:r>
              <a:rPr lang="en-US" dirty="0"/>
              <a:t>The key enhancement is to eliminate the need of various management/data plane </a:t>
            </a:r>
            <a:r>
              <a:rPr lang="en-US" dirty="0" smtClean="0"/>
              <a:t>renegotiations to enable extremely efficient operation</a:t>
            </a:r>
            <a:endParaRPr lang="en-US" dirty="0"/>
          </a:p>
          <a:p>
            <a:r>
              <a:rPr lang="en-US" dirty="0" smtClean="0"/>
              <a:t>We propose </a:t>
            </a:r>
            <a:r>
              <a:rPr lang="en-US" dirty="0"/>
              <a:t>a </a:t>
            </a:r>
            <a:r>
              <a:rPr lang="en-US" dirty="0" smtClean="0"/>
              <a:t>unified </a:t>
            </a:r>
            <a:r>
              <a:rPr lang="en-US" dirty="0" smtClean="0"/>
              <a:t>multi-link framework </a:t>
            </a:r>
            <a:r>
              <a:rPr lang="en-US" dirty="0"/>
              <a:t>that addresses </a:t>
            </a:r>
            <a:r>
              <a:rPr lang="en-US" dirty="0" smtClean="0"/>
              <a:t>the key use cases (load balancing and </a:t>
            </a:r>
            <a:r>
              <a:rPr lang="en-US" dirty="0" smtClean="0"/>
              <a:t>aggregation) </a:t>
            </a:r>
            <a:r>
              <a:rPr lang="en-US" dirty="0"/>
              <a:t>and keeps </a:t>
            </a:r>
            <a:r>
              <a:rPr lang="en-US" dirty="0" smtClean="0"/>
              <a:t>within </a:t>
            </a:r>
            <a:r>
              <a:rPr lang="en-US" dirty="0"/>
              <a:t>the current 802.11 architecture </a:t>
            </a:r>
            <a:r>
              <a:rPr lang="en-US" dirty="0" smtClean="0"/>
              <a:t>and </a:t>
            </a:r>
            <a:r>
              <a:rPr lang="en-US" dirty="0" smtClean="0"/>
              <a:t>definition</a:t>
            </a:r>
          </a:p>
          <a:p>
            <a:r>
              <a:rPr lang="en-US" dirty="0"/>
              <a:t>We propose </a:t>
            </a:r>
            <a:r>
              <a:rPr lang="en-US" dirty="0" smtClean="0"/>
              <a:t>to have multi-link setup </a:t>
            </a:r>
            <a:r>
              <a:rPr lang="en-US" dirty="0"/>
              <a:t>to achieve the functionalities of “traditional association” under the new framework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01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#1 -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Do </a:t>
            </a:r>
            <a:r>
              <a:rPr lang="en-US" dirty="0"/>
              <a:t>you support the following definition:</a:t>
            </a:r>
          </a:p>
          <a:p>
            <a:pPr lvl="1"/>
            <a:r>
              <a:rPr lang="en-US" b="1" dirty="0"/>
              <a:t>Multi-link logical entity: </a:t>
            </a:r>
            <a:r>
              <a:rPr lang="en-US" dirty="0"/>
              <a:t>A logical entity that contains one or more STAs. The 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dirty="0"/>
              <a:t>NOTE –A Multi-link logical entity allows STAs within the multi-link logical entity to have the same MAC address</a:t>
            </a:r>
          </a:p>
          <a:p>
            <a:pPr lvl="1"/>
            <a:r>
              <a:rPr lang="en-US" dirty="0"/>
              <a:t>NOTE – </a:t>
            </a:r>
            <a:r>
              <a:rPr lang="en-US" dirty="0" smtClean="0"/>
              <a:t>The </a:t>
            </a:r>
            <a:r>
              <a:rPr lang="en-US" dirty="0"/>
              <a:t>exact name can be changed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99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#2 -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</a:p>
          <a:p>
            <a:pPr lvl="1"/>
            <a:r>
              <a:rPr lang="en-US" b="1" dirty="0"/>
              <a:t>Multi-link AP logical entity:</a:t>
            </a:r>
            <a:r>
              <a:rPr lang="en-US" dirty="0"/>
              <a:t> A multi-link logical entity, where each STA within the multi-link logical entity is 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dirty="0"/>
              <a:t>A multi-link logical entity, where each STA within the multi-link logical entity is a non-AP STA.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848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[</a:t>
            </a:r>
            <a:r>
              <a:rPr lang="en-GB" dirty="0"/>
              <a:t>1] 11-18/1231r4 </a:t>
            </a:r>
            <a:r>
              <a:rPr lang="en-US" dirty="0"/>
              <a:t>EHT draft proposed PAR</a:t>
            </a:r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175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902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Multi-band Switching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simplest form of Multi-band operation is to switch one STA from one band to another band</a:t>
            </a:r>
          </a:p>
          <a:p>
            <a:r>
              <a:rPr lang="en-GB" altLang="en-US" dirty="0"/>
              <a:t>Extremely </a:t>
            </a:r>
            <a:r>
              <a:rPr lang="en-GB" altLang="en-US" dirty="0" smtClean="0"/>
              <a:t>efficient </a:t>
            </a:r>
            <a:r>
              <a:rPr lang="en-US" dirty="0" smtClean="0"/>
              <a:t>Multi-band STA switching is useful for load balancing as we will demonstrate in the following simulation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1187624" y="4365104"/>
            <a:ext cx="122413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Band 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187624" y="5085184"/>
            <a:ext cx="122413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AP2:</a:t>
            </a:r>
            <a:endParaRPr lang="en-US" dirty="0"/>
          </a:p>
          <a:p>
            <a:r>
              <a:rPr lang="en-US" dirty="0"/>
              <a:t>Band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2580630" y="4485778"/>
            <a:ext cx="864741" cy="45793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6732240" y="5203312"/>
            <a:ext cx="864741" cy="45793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</a:p>
        </p:txBody>
      </p:sp>
      <p:sp>
        <p:nvSpPr>
          <p:cNvPr id="22" name="Right Arrow 21"/>
          <p:cNvSpPr/>
          <p:nvPr/>
        </p:nvSpPr>
        <p:spPr bwMode="auto">
          <a:xfrm>
            <a:off x="3867919" y="4803624"/>
            <a:ext cx="1023293" cy="56312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364088" y="4365104"/>
            <a:ext cx="122413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Band 1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364088" y="5085184"/>
            <a:ext cx="122413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AP2:</a:t>
            </a:r>
            <a:endParaRPr lang="en-US" dirty="0"/>
          </a:p>
          <a:p>
            <a:r>
              <a:rPr lang="en-US" dirty="0"/>
              <a:t>Band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46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 - Buffered </a:t>
            </a:r>
            <a:r>
              <a:rPr lang="en-US" dirty="0"/>
              <a:t>Video </a:t>
            </a:r>
            <a:r>
              <a:rPr lang="en-US" dirty="0" smtClean="0"/>
              <a:t>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Consider two bands:</a:t>
            </a:r>
          </a:p>
          <a:p>
            <a:pPr lvl="1"/>
            <a:r>
              <a:rPr lang="en-US" sz="1800" dirty="0" smtClean="0"/>
              <a:t>Band 1: Rate </a:t>
            </a:r>
            <a:r>
              <a:rPr lang="en-US" sz="1800" dirty="0"/>
              <a:t>R</a:t>
            </a:r>
            <a:r>
              <a:rPr lang="en-US" sz="1800" dirty="0" smtClean="0"/>
              <a:t>1 = 4*R2</a:t>
            </a:r>
          </a:p>
          <a:p>
            <a:pPr lvl="1"/>
            <a:r>
              <a:rPr lang="en-US" sz="1800" dirty="0" smtClean="0"/>
              <a:t>Band 2: Rate R2</a:t>
            </a:r>
          </a:p>
          <a:p>
            <a:pPr lvl="1"/>
            <a:r>
              <a:rPr lang="en-US" sz="1800" dirty="0" smtClean="0"/>
              <a:t>Note – Band 2 is like 2.4 GHz band with 20 MHz bandwidth, and Band 1 is like 5 GHz band with 80 MHz bandwidth</a:t>
            </a:r>
          </a:p>
          <a:p>
            <a:r>
              <a:rPr lang="en-US" sz="2000" dirty="0" smtClean="0"/>
              <a:t>N STAs among two bands</a:t>
            </a:r>
          </a:p>
          <a:p>
            <a:r>
              <a:rPr lang="en-US" sz="2000" dirty="0" smtClean="0"/>
              <a:t>Each STA has </a:t>
            </a:r>
            <a:r>
              <a:rPr lang="en-GB" sz="2000" dirty="0"/>
              <a:t>b</a:t>
            </a:r>
            <a:r>
              <a:rPr lang="en-GB" sz="2000" dirty="0" smtClean="0"/>
              <a:t>uffered </a:t>
            </a:r>
            <a:r>
              <a:rPr lang="en-GB" sz="2000" dirty="0"/>
              <a:t>v</a:t>
            </a:r>
            <a:r>
              <a:rPr lang="en-GB" sz="2000" dirty="0" smtClean="0"/>
              <a:t>ideo </a:t>
            </a:r>
            <a:r>
              <a:rPr lang="en-GB" sz="2000" dirty="0"/>
              <a:t>s</a:t>
            </a:r>
            <a:r>
              <a:rPr lang="en-GB" sz="2000" dirty="0" smtClean="0"/>
              <a:t>teaming </a:t>
            </a:r>
            <a:r>
              <a:rPr lang="en-US" sz="2000" dirty="0" smtClean="0"/>
              <a:t>traffic model (one of BV1 to BV6 in [2]) </a:t>
            </a:r>
            <a:r>
              <a:rPr lang="en-US" sz="2000" dirty="0"/>
              <a:t>with average </a:t>
            </a:r>
            <a:r>
              <a:rPr lang="en-US" sz="2000" dirty="0" smtClean="0"/>
              <a:t>0.89 </a:t>
            </a:r>
            <a:r>
              <a:rPr lang="en-US" sz="2000" dirty="0" err="1" smtClean="0"/>
              <a:t>MBps</a:t>
            </a:r>
            <a:r>
              <a:rPr lang="en-US" sz="2000" dirty="0" smtClean="0"/>
              <a:t> across STAs</a:t>
            </a:r>
          </a:p>
          <a:p>
            <a:pPr lvl="1"/>
            <a:r>
              <a:rPr lang="en-US" sz="1800" dirty="0" smtClean="0"/>
              <a:t>Packet size 1500 bytes</a:t>
            </a:r>
          </a:p>
          <a:p>
            <a:pPr lvl="1"/>
            <a:r>
              <a:rPr lang="en-US" sz="1800" dirty="0" smtClean="0"/>
              <a:t>See [2] for details of </a:t>
            </a:r>
            <a:r>
              <a:rPr lang="en-GB" sz="1800" dirty="0" smtClean="0"/>
              <a:t>buffered </a:t>
            </a:r>
            <a:r>
              <a:rPr lang="en-GB" sz="1800" dirty="0"/>
              <a:t>video steaming </a:t>
            </a:r>
            <a:r>
              <a:rPr lang="en-US" sz="1800" dirty="0"/>
              <a:t>traffic model </a:t>
            </a:r>
            <a:endParaRPr lang="en-US" sz="1800" dirty="0" smtClean="0"/>
          </a:p>
          <a:p>
            <a:r>
              <a:rPr lang="en-US" sz="2000" dirty="0" smtClean="0"/>
              <a:t>Set R2 = 10 </a:t>
            </a:r>
            <a:r>
              <a:rPr lang="en-US" sz="2000" dirty="0" err="1" smtClean="0"/>
              <a:t>MBps</a:t>
            </a:r>
            <a:r>
              <a:rPr lang="en-US" sz="2000" dirty="0" smtClean="0"/>
              <a:t>, N=30 </a:t>
            </a:r>
          </a:p>
          <a:p>
            <a:pPr lvl="1"/>
            <a:r>
              <a:rPr lang="en-US" sz="1600" dirty="0" smtClean="0"/>
              <a:t>Around 53% load =(30*0.89 M)/(5*10 M)</a:t>
            </a:r>
          </a:p>
          <a:p>
            <a:pPr lvl="1"/>
            <a:r>
              <a:rPr lang="en-US" sz="1600" dirty="0" smtClean="0"/>
              <a:t>Parameters can be adjusted to create different load situation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938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Multi-band operation is a </a:t>
            </a:r>
            <a:r>
              <a:rPr lang="en-GB" dirty="0" smtClean="0"/>
              <a:t>feature agreed in EHT PAR [1]</a:t>
            </a:r>
          </a:p>
          <a:p>
            <a:pPr lvl="1"/>
            <a:r>
              <a:rPr lang="en-GB" dirty="0" smtClean="0"/>
              <a:t>Multi-band/multi-channel aggregation and operation</a:t>
            </a:r>
            <a:endParaRPr lang="en-US" dirty="0" smtClean="0"/>
          </a:p>
          <a:p>
            <a:r>
              <a:rPr lang="en-US" dirty="0" smtClean="0"/>
              <a:t>We discuss the need to have extremely efficient multi-band operation, </a:t>
            </a:r>
            <a:r>
              <a:rPr lang="en-US" dirty="0"/>
              <a:t>which minimizes the MAC overhead, </a:t>
            </a:r>
            <a:r>
              <a:rPr lang="en-US" dirty="0" smtClean="0"/>
              <a:t>and propose the </a:t>
            </a:r>
            <a:r>
              <a:rPr lang="en-US" dirty="0" smtClean="0"/>
              <a:t>multi-link framework </a:t>
            </a:r>
            <a:r>
              <a:rPr lang="en-US" dirty="0" smtClean="0"/>
              <a:t>to accommodate the key use case</a:t>
            </a:r>
            <a:endParaRPr lang="en-US" dirty="0" smtClean="0"/>
          </a:p>
          <a:p>
            <a:pPr lvl="1"/>
            <a:r>
              <a:rPr lang="en-US" dirty="0" smtClean="0"/>
              <a:t>We will explain why the term “link” is used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Balancing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At a specific time, choose xi, </a:t>
            </a:r>
            <a:r>
              <a:rPr lang="en-US" sz="1800" dirty="0" err="1" smtClean="0"/>
              <a:t>yi</a:t>
            </a:r>
            <a:r>
              <a:rPr lang="en-US" sz="1800" dirty="0"/>
              <a:t> </a:t>
            </a:r>
            <a:r>
              <a:rPr lang="en-US" sz="1800" dirty="0" smtClean="0"/>
              <a:t>that solve the following optimization problem</a:t>
            </a:r>
          </a:p>
          <a:p>
            <a:r>
              <a:rPr lang="en-US" sz="1800" dirty="0" smtClean="0"/>
              <a:t>min |t1-t2|</a:t>
            </a:r>
          </a:p>
          <a:p>
            <a:pPr lvl="1"/>
            <a:r>
              <a:rPr lang="en-US" sz="1600" dirty="0"/>
              <a:t>t</a:t>
            </a:r>
            <a:r>
              <a:rPr lang="en-US" sz="1600" dirty="0" smtClean="0"/>
              <a:t>1 = (x1*S1+…+</a:t>
            </a:r>
            <a:r>
              <a:rPr lang="en-US" sz="1600" dirty="0" err="1" smtClean="0"/>
              <a:t>xn</a:t>
            </a:r>
            <a:r>
              <a:rPr lang="en-US" sz="1600" dirty="0" smtClean="0"/>
              <a:t>*Sn)/R1 </a:t>
            </a:r>
          </a:p>
          <a:p>
            <a:pPr lvl="1"/>
            <a:r>
              <a:rPr lang="en-US" sz="1600" dirty="0"/>
              <a:t>t</a:t>
            </a:r>
            <a:r>
              <a:rPr lang="en-US" sz="1600" dirty="0" smtClean="0"/>
              <a:t>2 = (y1*S1+…+</a:t>
            </a:r>
            <a:r>
              <a:rPr lang="en-US" sz="1600" dirty="0" err="1" smtClean="0"/>
              <a:t>yn</a:t>
            </a:r>
            <a:r>
              <a:rPr lang="en-US" sz="1600" dirty="0" smtClean="0"/>
              <a:t>*Sn)/</a:t>
            </a:r>
            <a:r>
              <a:rPr lang="en-US" sz="1600" dirty="0"/>
              <a:t>R</a:t>
            </a:r>
            <a:r>
              <a:rPr lang="en-US" sz="1600" dirty="0" smtClean="0"/>
              <a:t>2 </a:t>
            </a:r>
            <a:endParaRPr lang="en-US" sz="1600" dirty="0"/>
          </a:p>
          <a:p>
            <a:pPr lvl="1"/>
            <a:r>
              <a:rPr lang="en-US" sz="1600" dirty="0" err="1" smtClean="0"/>
              <a:t>xi+yi</a:t>
            </a:r>
            <a:r>
              <a:rPr lang="en-US" sz="1600" dirty="0" smtClean="0"/>
              <a:t> = 1</a:t>
            </a:r>
          </a:p>
          <a:p>
            <a:pPr lvl="1"/>
            <a:r>
              <a:rPr lang="en-US" sz="1600" dirty="0" smtClean="0"/>
              <a:t>xi is 0 or 1</a:t>
            </a:r>
          </a:p>
          <a:p>
            <a:pPr lvl="1"/>
            <a:r>
              <a:rPr lang="en-US" sz="1600" dirty="0" err="1" smtClean="0"/>
              <a:t>yi</a:t>
            </a:r>
            <a:r>
              <a:rPr lang="en-US" sz="1600" dirty="0" smtClean="0"/>
              <a:t> is 0 or 1</a:t>
            </a:r>
          </a:p>
          <a:p>
            <a:r>
              <a:rPr lang="en-US" sz="1800" dirty="0"/>
              <a:t>w</a:t>
            </a:r>
            <a:r>
              <a:rPr lang="en-US" sz="1800" dirty="0" smtClean="0"/>
              <a:t>here</a:t>
            </a:r>
          </a:p>
          <a:p>
            <a:pPr lvl="1"/>
            <a:r>
              <a:rPr lang="en-US" sz="1600" dirty="0" smtClean="0"/>
              <a:t>xi is a indicator variable for station i in Band 1</a:t>
            </a:r>
          </a:p>
          <a:p>
            <a:pPr lvl="1"/>
            <a:r>
              <a:rPr lang="en-US" sz="1600" dirty="0" err="1" smtClean="0"/>
              <a:t>yi</a:t>
            </a:r>
            <a:r>
              <a:rPr lang="en-US" sz="1600" dirty="0" smtClean="0"/>
              <a:t> </a:t>
            </a:r>
            <a:r>
              <a:rPr lang="en-US" sz="1600" dirty="0"/>
              <a:t>is a indicator variable for station i in </a:t>
            </a:r>
            <a:r>
              <a:rPr lang="en-US" sz="1600" dirty="0" smtClean="0"/>
              <a:t>Band 2</a:t>
            </a:r>
          </a:p>
          <a:p>
            <a:pPr lvl="1"/>
            <a:r>
              <a:rPr lang="en-US" sz="1600" dirty="0" smtClean="0"/>
              <a:t>Si is the sum of packet size (with unit of bytes) of STA i</a:t>
            </a:r>
          </a:p>
          <a:p>
            <a:pPr lvl="1"/>
            <a:r>
              <a:rPr lang="en-US" sz="1600" dirty="0"/>
              <a:t>R</a:t>
            </a:r>
            <a:r>
              <a:rPr lang="en-US" sz="1600" dirty="0" smtClean="0"/>
              <a:t>1 is the rate of Band </a:t>
            </a:r>
            <a:r>
              <a:rPr lang="en-US" sz="1600" dirty="0"/>
              <a:t>1 with unit of </a:t>
            </a:r>
            <a:r>
              <a:rPr lang="en-US" sz="1600" dirty="0" smtClean="0"/>
              <a:t>bytes per second </a:t>
            </a:r>
          </a:p>
          <a:p>
            <a:pPr lvl="1"/>
            <a:r>
              <a:rPr lang="en-US" sz="1600" dirty="0"/>
              <a:t>R</a:t>
            </a:r>
            <a:r>
              <a:rPr lang="en-US" sz="1600" dirty="0" smtClean="0"/>
              <a:t>2 is the rate of Band </a:t>
            </a:r>
            <a:r>
              <a:rPr lang="en-US" sz="1600" dirty="0"/>
              <a:t>2 with unit of bytes </a:t>
            </a:r>
            <a:r>
              <a:rPr lang="en-US" sz="1600" dirty="0" smtClean="0"/>
              <a:t>per second</a:t>
            </a:r>
          </a:p>
          <a:p>
            <a:r>
              <a:rPr lang="en-US" sz="1800" b="1" dirty="0">
                <a:ea typeface="+mn-ea"/>
                <a:cs typeface="+mn-cs"/>
              </a:rPr>
              <a:t>Balance frequency (BF) =k means solving the problem every k seconds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067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114800"/>
          </a:xfrm>
        </p:spPr>
        <p:txBody>
          <a:bodyPr/>
          <a:lstStyle/>
          <a:p>
            <a:r>
              <a:rPr lang="en-US" sz="1800" dirty="0" smtClean="0"/>
              <a:t>Multi-band round robin:</a:t>
            </a:r>
          </a:p>
          <a:p>
            <a:pPr lvl="1"/>
            <a:r>
              <a:rPr lang="en-US" sz="1600" dirty="0" smtClean="0"/>
              <a:t>Maintain a list of all STAs in all bands in order</a:t>
            </a:r>
          </a:p>
          <a:p>
            <a:pPr lvl="1"/>
            <a:r>
              <a:rPr lang="en-US" sz="1600" dirty="0" smtClean="0"/>
              <a:t>Each STA has a FIFO queue for the arriving packets</a:t>
            </a:r>
          </a:p>
          <a:p>
            <a:pPr lvl="1"/>
            <a:r>
              <a:rPr lang="en-US" sz="1600" dirty="0" smtClean="0"/>
              <a:t>For a band, serve each STA up to 4 </a:t>
            </a:r>
            <a:r>
              <a:rPr lang="en-US" sz="1600" dirty="0" err="1" smtClean="0"/>
              <a:t>ms</a:t>
            </a:r>
            <a:r>
              <a:rPr lang="en-US" sz="1600" dirty="0" smtClean="0"/>
              <a:t> in the band based on the order of the list</a:t>
            </a:r>
          </a:p>
          <a:p>
            <a:pPr lvl="1"/>
            <a:r>
              <a:rPr lang="en-US" sz="1600" dirty="0" smtClean="0"/>
              <a:t>After a STA is served, put the STA to the end of the list</a:t>
            </a:r>
          </a:p>
          <a:p>
            <a:r>
              <a:rPr lang="en-US" sz="1800" dirty="0" smtClean="0"/>
              <a:t>Example:</a:t>
            </a:r>
          </a:p>
          <a:p>
            <a:pPr lvl="1"/>
            <a:r>
              <a:rPr lang="en-US" sz="1600" dirty="0" smtClean="0"/>
              <a:t>Assume a total list (1, 2, 3, 4, 5, 6)</a:t>
            </a:r>
          </a:p>
          <a:p>
            <a:pPr lvl="2"/>
            <a:r>
              <a:rPr lang="en-US" sz="1400" dirty="0" smtClean="0"/>
              <a:t>If Band 1 has STA 1, 3, 5</a:t>
            </a:r>
          </a:p>
          <a:p>
            <a:pPr lvl="3"/>
            <a:r>
              <a:rPr lang="en-US" sz="1200" dirty="0" smtClean="0"/>
              <a:t>Band 1 STAs service order: 1, 3, 5</a:t>
            </a:r>
          </a:p>
          <a:p>
            <a:pPr lvl="3"/>
            <a:r>
              <a:rPr lang="en-US" sz="1200" dirty="0" smtClean="0"/>
              <a:t>Band 2 STAs service order: 2, 4, 6</a:t>
            </a:r>
          </a:p>
          <a:p>
            <a:pPr lvl="3"/>
            <a:r>
              <a:rPr lang="en-US" sz="1200" dirty="0" smtClean="0"/>
              <a:t>After STA1 and STA2 are served, total list becomes (3, 4, 5, 6, 1, 2)</a:t>
            </a:r>
          </a:p>
          <a:p>
            <a:pPr lvl="1"/>
            <a:r>
              <a:rPr lang="en-US" sz="1600" dirty="0" smtClean="0"/>
              <a:t>Assume that after load balancing algorithm, Band 1 has STA 1, 2, 3, 5 with total </a:t>
            </a:r>
            <a:r>
              <a:rPr lang="en-US" sz="1600" dirty="0"/>
              <a:t>list (3, 4, 5, 6, 1, 2</a:t>
            </a:r>
            <a:r>
              <a:rPr lang="en-US" sz="1600" dirty="0" smtClean="0"/>
              <a:t>)</a:t>
            </a:r>
          </a:p>
          <a:p>
            <a:pPr lvl="3"/>
            <a:r>
              <a:rPr lang="en-US" sz="1200" dirty="0"/>
              <a:t>Band 1 STAs service order: </a:t>
            </a:r>
            <a:r>
              <a:rPr lang="en-US" sz="1200" dirty="0" smtClean="0"/>
              <a:t>3, 5, 1, 2</a:t>
            </a:r>
            <a:endParaRPr lang="en-US" sz="1200" dirty="0"/>
          </a:p>
          <a:p>
            <a:pPr lvl="3"/>
            <a:r>
              <a:rPr lang="en-US" sz="1200" dirty="0"/>
              <a:t>Band 2 STAs service order: </a:t>
            </a:r>
            <a:r>
              <a:rPr lang="en-US" sz="1200" dirty="0" smtClean="0"/>
              <a:t>4</a:t>
            </a:r>
            <a:r>
              <a:rPr lang="en-US" sz="1200" dirty="0"/>
              <a:t>, </a:t>
            </a:r>
            <a:r>
              <a:rPr lang="en-US" sz="1200" dirty="0" smtClean="0"/>
              <a:t>6</a:t>
            </a:r>
          </a:p>
          <a:p>
            <a:pPr lvl="3"/>
            <a:r>
              <a:rPr lang="en-US" sz="1200" dirty="0"/>
              <a:t>After STA1 and </a:t>
            </a:r>
            <a:r>
              <a:rPr lang="en-US" sz="1200" dirty="0" smtClean="0"/>
              <a:t>STA4 </a:t>
            </a:r>
            <a:r>
              <a:rPr lang="en-US" sz="1200" dirty="0"/>
              <a:t>are served, </a:t>
            </a:r>
            <a:r>
              <a:rPr lang="en-US" sz="1200" dirty="0" smtClean="0"/>
              <a:t>total </a:t>
            </a:r>
            <a:r>
              <a:rPr lang="en-US" sz="1200" dirty="0"/>
              <a:t>list </a:t>
            </a:r>
            <a:r>
              <a:rPr lang="en-US" sz="1200" dirty="0" smtClean="0"/>
              <a:t>becomes (5, 6, 1, 2, 3, 4)</a:t>
            </a:r>
            <a:endParaRPr lang="en-US" sz="1200" dirty="0"/>
          </a:p>
          <a:p>
            <a:pPr marL="857250" lvl="2" indent="0">
              <a:buNone/>
            </a:pPr>
            <a:endParaRPr lang="en-US" sz="1400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260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Delay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 smtClean="0"/>
                  <a:t>As the value of </a:t>
                </a:r>
                <a:r>
                  <a:rPr lang="en-US" sz="2000" dirty="0"/>
                  <a:t>Balance </a:t>
                </a:r>
                <a:r>
                  <a:rPr lang="en-US" sz="2000" dirty="0" smtClean="0"/>
                  <a:t>frequency (BF) decreases, the average delay performance across STA decreases</a:t>
                </a:r>
              </a:p>
              <a:p>
                <a:r>
                  <a:rPr lang="en-US" sz="2200" dirty="0" smtClean="0"/>
                  <a:t>The average delay is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pt-BR" sz="16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𝑒𝑟𝑣𝑒𝑑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𝑝𝑎𝑐𝑘𝑒𝑡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𝑁𝑢𝑚𝑏𝑒𝑟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𝑜𝑓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𝑒𝑟𝑣𝑒𝑑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𝒑𝒂𝒄𝒌𝒆𝒕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𝒂𝒄𝒓𝒐𝒔𝒔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𝑺𝑻𝑨𝒔</m:t>
                            </m:r>
                          </m:sup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𝐹𝑖𝑛𝑖𝑠h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𝑡𝑖𝑚𝑒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𝑜𝑓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𝑠𝑒𝑟𝑣𝑒𝑑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𝑝𝑎𝑐𝑘𝑒𝑡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 −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𝐴𝑟𝑟𝑖𝑣𝑎𝑙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𝑡𝑖𝑚𝑒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𝑜𝑓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𝑠𝑒𝑟𝑣𝑒𝑑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𝑝𝑎𝑐𝑘𝑒𝑡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𝑁𝑢𝑚𝑏𝑒𝑟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𝑠𝑒𝑟𝑣𝑒𝑑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𝑝𝑎𝑐𝑘𝑒𝑡𝑠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𝑎𝑐𝑟𝑜𝑠𝑠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𝑆𝑇𝐴𝑠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63" t="-741" r="-29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22</a:t>
            </a:fld>
            <a:endParaRPr lang="en-GB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8898" y="3699780"/>
            <a:ext cx="3523029" cy="264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37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</a:t>
            </a:r>
            <a:r>
              <a:rPr lang="en-US" dirty="0"/>
              <a:t>for Buffered Video Stream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low delay performance (ex BF=4, average delay is less than 1s), it is required to have around 5 STA switches every second (on average) as shown below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23</a:t>
            </a:fld>
            <a:endParaRPr lang="en-GB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3429000"/>
            <a:ext cx="3870387" cy="29114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423" y="3429000"/>
            <a:ext cx="3884284" cy="291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27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 - File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We try the file transfer </a:t>
            </a:r>
            <a:r>
              <a:rPr lang="en-US" sz="1600" dirty="0" smtClean="0"/>
              <a:t>traffic model in [2] </a:t>
            </a:r>
            <a:r>
              <a:rPr lang="en-US" sz="1600" dirty="0"/>
              <a:t>and get similar </a:t>
            </a:r>
            <a:r>
              <a:rPr lang="en-US" sz="1600" dirty="0" smtClean="0"/>
              <a:t>conclusion</a:t>
            </a:r>
          </a:p>
          <a:p>
            <a:r>
              <a:rPr lang="en-US" sz="1600" dirty="0" smtClean="0"/>
              <a:t>Consider two bands:</a:t>
            </a:r>
          </a:p>
          <a:p>
            <a:pPr lvl="1"/>
            <a:r>
              <a:rPr lang="en-US" sz="1400" dirty="0" smtClean="0"/>
              <a:t>Band 1: Rate </a:t>
            </a:r>
            <a:r>
              <a:rPr lang="en-US" sz="1400" dirty="0"/>
              <a:t>R</a:t>
            </a:r>
            <a:r>
              <a:rPr lang="en-US" sz="1400" dirty="0" smtClean="0"/>
              <a:t>1 = 4*R2</a:t>
            </a:r>
          </a:p>
          <a:p>
            <a:pPr lvl="1"/>
            <a:r>
              <a:rPr lang="en-US" sz="1400" dirty="0" smtClean="0"/>
              <a:t>Band 2: Rate R2</a:t>
            </a:r>
          </a:p>
          <a:p>
            <a:pPr lvl="1"/>
            <a:r>
              <a:rPr lang="en-US" sz="1400" dirty="0" smtClean="0"/>
              <a:t>Note – Band 2 is like 2.4 GHz with 20 MHz, and Band 1 is like 5 GHz with 80 MHz</a:t>
            </a:r>
          </a:p>
          <a:p>
            <a:r>
              <a:rPr lang="en-US" sz="1600" dirty="0" smtClean="0"/>
              <a:t>N STAs among two bands</a:t>
            </a:r>
          </a:p>
          <a:p>
            <a:r>
              <a:rPr lang="en-US" sz="1600" dirty="0" smtClean="0"/>
              <a:t>Each STA has file size with distribution equal to truncated lognormal [2] with</a:t>
            </a:r>
          </a:p>
          <a:p>
            <a:pPr lvl="1"/>
            <a:r>
              <a:rPr lang="en-US" sz="1400" dirty="0" smtClean="0"/>
              <a:t>Mean </a:t>
            </a:r>
            <a:r>
              <a:rPr lang="en-US" sz="1400" dirty="0"/>
              <a:t>= 2 </a:t>
            </a:r>
            <a:r>
              <a:rPr lang="en-US" sz="1400" dirty="0" smtClean="0"/>
              <a:t>Mbytes</a:t>
            </a:r>
            <a:r>
              <a:rPr lang="en-US" sz="1400" dirty="0"/>
              <a:t> </a:t>
            </a:r>
          </a:p>
          <a:p>
            <a:pPr lvl="1"/>
            <a:r>
              <a:rPr lang="en-US" sz="1400" dirty="0"/>
              <a:t>SD = 0.722 </a:t>
            </a:r>
            <a:r>
              <a:rPr lang="en-US" sz="1400" dirty="0" smtClean="0"/>
              <a:t>Mbytes</a:t>
            </a:r>
            <a:endParaRPr lang="en-US" sz="1400" dirty="0"/>
          </a:p>
          <a:p>
            <a:pPr lvl="1"/>
            <a:r>
              <a:rPr lang="en-US" sz="1400" dirty="0"/>
              <a:t>Max = 5 </a:t>
            </a:r>
            <a:r>
              <a:rPr lang="en-US" sz="1400" dirty="0" smtClean="0"/>
              <a:t>Mbytes</a:t>
            </a:r>
          </a:p>
          <a:p>
            <a:pPr lvl="1"/>
            <a:r>
              <a:rPr lang="en-US" sz="1400" dirty="0" err="1" smtClean="0"/>
              <a:t>Interarrival</a:t>
            </a:r>
            <a:r>
              <a:rPr lang="en-US" sz="1400" dirty="0" smtClean="0"/>
              <a:t> time: exponential distribution with mean T</a:t>
            </a:r>
          </a:p>
          <a:p>
            <a:r>
              <a:rPr lang="en-US" sz="1600" dirty="0" smtClean="0"/>
              <a:t>Each file is breaking into MPDUs with size 1500 bytes</a:t>
            </a:r>
          </a:p>
          <a:p>
            <a:r>
              <a:rPr lang="en-US" sz="1600" dirty="0" smtClean="0"/>
              <a:t>Set R2 = 1.625 </a:t>
            </a:r>
            <a:r>
              <a:rPr lang="en-US" sz="1600" dirty="0" err="1" smtClean="0"/>
              <a:t>MBps</a:t>
            </a:r>
            <a:r>
              <a:rPr lang="en-US" sz="1600" dirty="0" smtClean="0"/>
              <a:t>, N=30, T= integer chosen between 8 and 28 seconds with average 18 across STAs</a:t>
            </a:r>
          </a:p>
          <a:p>
            <a:pPr lvl="1"/>
            <a:r>
              <a:rPr lang="en-US" sz="1200" dirty="0" smtClean="0"/>
              <a:t>Around 41% load =(30*2 M/18)/(5*1.625 M)</a:t>
            </a:r>
          </a:p>
          <a:p>
            <a:pPr lvl="1"/>
            <a:r>
              <a:rPr lang="en-US" sz="1200" dirty="0" smtClean="0"/>
              <a:t>Parameters can be adjusted to create different load situation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24</a:t>
            </a:fld>
            <a:endParaRPr lang="en-GB" altLang="en-US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5148064" y="4592161"/>
            <a:ext cx="352839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5436096" y="4304129"/>
            <a:ext cx="86409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599378" y="4304129"/>
            <a:ext cx="86409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5436096" y="4736177"/>
            <a:ext cx="21602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5436096" y="4160113"/>
            <a:ext cx="8640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372200" y="4736177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652120" y="387101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76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File Transfer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dirty="0" smtClean="0"/>
              <a:t>low </a:t>
            </a:r>
            <a:r>
              <a:rPr lang="en-US" dirty="0"/>
              <a:t>delay performance (ex </a:t>
            </a:r>
            <a:r>
              <a:rPr lang="en-US" dirty="0" smtClean="0"/>
              <a:t>BF=2, </a:t>
            </a:r>
            <a:r>
              <a:rPr lang="en-US" dirty="0"/>
              <a:t>average delay is </a:t>
            </a:r>
            <a:r>
              <a:rPr lang="en-US" dirty="0" smtClean="0"/>
              <a:t>around 1s</a:t>
            </a:r>
            <a:r>
              <a:rPr lang="en-US" dirty="0"/>
              <a:t>), it is required to have around </a:t>
            </a:r>
            <a:r>
              <a:rPr lang="en-US" dirty="0" smtClean="0"/>
              <a:t>3 </a:t>
            </a:r>
            <a:r>
              <a:rPr lang="en-US" dirty="0"/>
              <a:t>STA switches every second (on average) as shown below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25</a:t>
            </a:fld>
            <a:endParaRPr lang="en-GB" alt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667" y="3428999"/>
            <a:ext cx="3798380" cy="286067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3428999"/>
            <a:ext cx="3796158" cy="2860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72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Except aggregation, there </a:t>
            </a:r>
            <a:r>
              <a:rPr lang="en-US" sz="2000" dirty="0" smtClean="0"/>
              <a:t>are existing mechanisms to achieve multi-band operation (like STA switch or TID switch or OCT), but there may still be significant MAC overhead </a:t>
            </a:r>
            <a:r>
              <a:rPr lang="en-US" sz="2000" dirty="0"/>
              <a:t>related to </a:t>
            </a:r>
            <a:r>
              <a:rPr lang="en-US" sz="2000" dirty="0" smtClean="0"/>
              <a:t>the operation </a:t>
            </a:r>
          </a:p>
          <a:p>
            <a:pPr lvl="1"/>
            <a:r>
              <a:rPr lang="en-US" sz="1800" dirty="0" smtClean="0"/>
              <a:t>Ex. for nontransparent FST, the need to </a:t>
            </a:r>
            <a:r>
              <a:rPr lang="en-US" sz="1800" dirty="0" err="1" smtClean="0"/>
              <a:t>reassociate</a:t>
            </a:r>
            <a:r>
              <a:rPr lang="en-US" sz="1800" dirty="0" smtClean="0"/>
              <a:t> or the need to renegotiate for different operation (ex. TWT, key, BA, </a:t>
            </a:r>
            <a:r>
              <a:rPr lang="en-US" sz="1800" dirty="0" err="1" smtClean="0"/>
              <a:t>etc</a:t>
            </a:r>
            <a:r>
              <a:rPr lang="en-US" sz="1800" dirty="0" smtClean="0"/>
              <a:t>)</a:t>
            </a:r>
          </a:p>
          <a:p>
            <a:r>
              <a:rPr lang="en-GB" altLang="en-US" sz="2000" dirty="0" smtClean="0"/>
              <a:t>We think extremely efficient </a:t>
            </a:r>
            <a:r>
              <a:rPr lang="en-US" sz="2000" dirty="0" smtClean="0"/>
              <a:t>multi-band operation, which minimizes the MAC overhead for renegotiation, should be one of the focus topics</a:t>
            </a:r>
          </a:p>
          <a:p>
            <a:r>
              <a:rPr lang="en-US" sz="2000" dirty="0"/>
              <a:t>A</a:t>
            </a:r>
            <a:r>
              <a:rPr lang="en-US" sz="2000" dirty="0"/>
              <a:t>voiding renegotiation is also a natural direction </a:t>
            </a:r>
            <a:r>
              <a:rPr lang="en-US" sz="2000" dirty="0"/>
              <a:t>for us to enable aggregation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0987" y="656774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7282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We simulate load balancing operation for two bands and 30 STAs (see </a:t>
            </a:r>
            <a:r>
              <a:rPr lang="en-US" sz="1800" dirty="0" smtClean="0"/>
              <a:t>Appendix</a:t>
            </a:r>
            <a:r>
              <a:rPr lang="en-US" sz="1800" dirty="0" smtClean="0"/>
              <a:t> </a:t>
            </a:r>
            <a:r>
              <a:rPr lang="en-US" sz="1800" dirty="0" smtClean="0"/>
              <a:t>for the details) based on the frequency of STA switch, and we observe that for low delay performance (ex less than 1s), it is required to have more than 5 STA switches every second (on average) as shown below</a:t>
            </a:r>
          </a:p>
          <a:p>
            <a:pPr lvl="1"/>
            <a:r>
              <a:rPr lang="en-US" sz="1400" dirty="0" smtClean="0"/>
              <a:t>BF = k means doing load balancing operation every k seconds</a:t>
            </a:r>
          </a:p>
          <a:p>
            <a:r>
              <a:rPr lang="en-US" sz="1800" dirty="0" smtClean="0"/>
              <a:t>The results show that extremely efficient multi-band operation that minimize the MAC overhead is critical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5355" y="4143730"/>
            <a:ext cx="3008868" cy="226340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2650" y="4136780"/>
            <a:ext cx="3019671" cy="226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9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Summary of Key </a:t>
            </a:r>
            <a:r>
              <a:rPr lang="en-US" dirty="0" smtClean="0">
                <a:solidFill>
                  <a:schemeClr val="tx1"/>
                </a:solidFill>
              </a:rPr>
              <a:t>Use </a:t>
            </a:r>
            <a:r>
              <a:rPr lang="en-US" dirty="0" smtClean="0">
                <a:solidFill>
                  <a:schemeClr val="tx1"/>
                </a:solidFill>
              </a:rPr>
              <a:t>Cases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Steering/load balancing: More efficient manner to achieve seamless steering/load balancing among multiple APs/BSSs</a:t>
            </a:r>
          </a:p>
          <a:p>
            <a:pPr lvl="1"/>
            <a:r>
              <a:rPr lang="en-US" sz="1800" dirty="0" smtClean="0"/>
              <a:t>Existing use case of MBO/FST/11v, </a:t>
            </a:r>
            <a:r>
              <a:rPr lang="en-US" sz="1800" dirty="0" err="1" smtClean="0"/>
              <a:t>etc</a:t>
            </a:r>
            <a:endParaRPr lang="en-US" sz="1800" dirty="0" smtClean="0"/>
          </a:p>
          <a:p>
            <a:r>
              <a:rPr lang="en-US" sz="2000" dirty="0" smtClean="0"/>
              <a:t>Aggregation</a:t>
            </a:r>
            <a:r>
              <a:rPr lang="en-US" sz="2000" dirty="0" smtClean="0"/>
              <a:t>: </a:t>
            </a:r>
            <a:r>
              <a:rPr lang="en-US" sz="2000" dirty="0"/>
              <a:t>aggregate the data transmitted in different </a:t>
            </a:r>
            <a:r>
              <a:rPr lang="en-US" sz="2000" dirty="0" smtClean="0"/>
              <a:t>APs/BSSs as </a:t>
            </a:r>
            <a:r>
              <a:rPr lang="en-US" sz="2000" dirty="0" smtClean="0"/>
              <a:t>one</a:t>
            </a:r>
          </a:p>
          <a:p>
            <a:pPr lvl="1"/>
            <a:r>
              <a:rPr lang="en-US" sz="1800" dirty="0" smtClean="0"/>
              <a:t>Increase the peak throughput by enabling simultaneous operations in different links</a:t>
            </a:r>
          </a:p>
          <a:p>
            <a:r>
              <a:rPr lang="en-US" sz="2000" dirty="0"/>
              <a:t>The key enhancement is to eliminate the need of various management/data plane </a:t>
            </a:r>
            <a:r>
              <a:rPr lang="en-US" sz="2000" dirty="0" smtClean="0"/>
              <a:t>renegotiations</a:t>
            </a:r>
            <a:endParaRPr lang="en-US" sz="2000" dirty="0"/>
          </a:p>
          <a:p>
            <a:r>
              <a:rPr lang="en-US" sz="2000" dirty="0" smtClean="0"/>
              <a:t>Ideally</a:t>
            </a:r>
            <a:r>
              <a:rPr lang="en-US" sz="2000" dirty="0" smtClean="0"/>
              <a:t>, we want a unified framework to achieve the above two use cases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62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                                 Infrastructure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000" dirty="0" smtClean="0"/>
              <a:t>AP/non-AP STA has an address to communicate to DSM, which may not be the address used on WM </a:t>
            </a:r>
            <a:endParaRPr lang="en-US" sz="2000" dirty="0" smtClean="0"/>
          </a:p>
          <a:p>
            <a:r>
              <a:rPr lang="en-US" sz="1400" dirty="0" smtClean="0"/>
              <a:t>NOTE - link</a:t>
            </a:r>
            <a:r>
              <a:rPr lang="en-US" sz="1400" dirty="0"/>
              <a:t>: In the context of an IEEE 802.11 medium access control (MAC) entity, a physical path consisting of exactly one traversal of the wireless medium (WM) that is usable to transfer MAC service data units (MSDUs) between </a:t>
            </a:r>
            <a:r>
              <a:rPr lang="en-US" sz="1400" dirty="0">
                <a:solidFill>
                  <a:srgbClr val="FF0000"/>
                </a:solidFill>
              </a:rPr>
              <a:t>two stations (STAs).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853" y="2276872"/>
            <a:ext cx="6840760" cy="278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63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608214"/>
          </a:xfrm>
        </p:spPr>
        <p:txBody>
          <a:bodyPr>
            <a:normAutofit fontScale="77500" lnSpcReduction="20000"/>
          </a:bodyPr>
          <a:lstStyle/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2100" dirty="0" smtClean="0">
                <a:solidFill>
                  <a:srgbClr val="FF0000"/>
                </a:solidFill>
              </a:rPr>
              <a:t>This framework does not need change of the current 802.11 spec definition about STA and link:</a:t>
            </a:r>
            <a:endParaRPr lang="en-US" sz="2100" dirty="0">
              <a:solidFill>
                <a:srgbClr val="FF0000"/>
              </a:solidFill>
            </a:endParaRPr>
          </a:p>
          <a:p>
            <a:pPr lvl="1"/>
            <a:r>
              <a:rPr lang="en-US" sz="1400" dirty="0" smtClean="0"/>
              <a:t>station </a:t>
            </a:r>
            <a:r>
              <a:rPr lang="en-US" sz="1400" dirty="0"/>
              <a:t>(STA): A logical entity that is a singly addressable instance of a medium access control (MAC) and physical layer (PHY) interface to the wireless medium (WM</a:t>
            </a:r>
            <a:r>
              <a:rPr lang="en-US" sz="1400" dirty="0" smtClean="0"/>
              <a:t>).</a:t>
            </a:r>
          </a:p>
          <a:p>
            <a:pPr lvl="1"/>
            <a:r>
              <a:rPr lang="en-US" sz="1400" dirty="0"/>
              <a:t>link: In the context of an IEEE 802.11 medium access control (MAC) entity, a physical path consisting of exactly one traversal of the wireless medium (WM) that is usable to transfer MAC service data units (MSDUs) between </a:t>
            </a:r>
            <a:r>
              <a:rPr lang="en-US" sz="1400" dirty="0">
                <a:solidFill>
                  <a:srgbClr val="FF0000"/>
                </a:solidFill>
              </a:rPr>
              <a:t>two stations (STAs</a:t>
            </a:r>
            <a:r>
              <a:rPr lang="en-US" sz="1400" dirty="0" smtClean="0">
                <a:solidFill>
                  <a:srgbClr val="FF0000"/>
                </a:solidFill>
              </a:rPr>
              <a:t>).</a:t>
            </a:r>
            <a:endParaRPr lang="en-US" sz="1400" dirty="0">
              <a:solidFill>
                <a:srgbClr val="FF0000"/>
              </a:solidFill>
            </a:endParaRPr>
          </a:p>
          <a:p>
            <a:endParaRPr lang="en-US" sz="1800" dirty="0"/>
          </a:p>
          <a:p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7985" y="1412776"/>
            <a:ext cx="3393281" cy="3807619"/>
          </a:xfrm>
          <a:prstGeom prst="rect">
            <a:avLst/>
          </a:prstGeom>
        </p:spPr>
      </p:pic>
      <p:sp>
        <p:nvSpPr>
          <p:cNvPr id="6" name="Left-Right Arrow 5"/>
          <p:cNvSpPr/>
          <p:nvPr/>
        </p:nvSpPr>
        <p:spPr>
          <a:xfrm>
            <a:off x="4220944" y="2744705"/>
            <a:ext cx="1340427" cy="411480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7" name="TextBox 6"/>
          <p:cNvSpPr txBox="1"/>
          <p:nvPr/>
        </p:nvSpPr>
        <p:spPr>
          <a:xfrm>
            <a:off x="4371615" y="2138835"/>
            <a:ext cx="1189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Align with existing </a:t>
            </a:r>
            <a:r>
              <a:rPr lang="en-US" sz="900" dirty="0" smtClean="0"/>
              <a:t>architecture</a:t>
            </a:r>
            <a:endParaRPr lang="en-US" sz="9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718" y="1752600"/>
            <a:ext cx="4056513" cy="291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18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Example 1                                        Example 2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1800" dirty="0" smtClean="0"/>
              <a:t>Multi-link AP logical entity/Multi-link non-AP logical entity has </a:t>
            </a:r>
            <a:r>
              <a:rPr lang="en-US" sz="1800" dirty="0"/>
              <a:t>an address to communicate to DSM, which may not be the address used on </a:t>
            </a:r>
            <a:r>
              <a:rPr lang="en-US" sz="1800" dirty="0" smtClean="0"/>
              <a:t>each WM </a:t>
            </a:r>
            <a:endParaRPr lang="en-US" sz="180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34940"/>
            <a:ext cx="9144000" cy="282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57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Multi-link logical entity: </a:t>
            </a:r>
            <a:r>
              <a:rPr lang="en-US" b="0" dirty="0"/>
              <a:t>A logical entity that contains one or more STAs. The 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dirty="0"/>
              <a:t>NOTE –A Multi-link logical entity allows STAs within the multi-link logical entity to have the same MAC address</a:t>
            </a:r>
          </a:p>
          <a:p>
            <a:pPr lvl="1"/>
            <a:r>
              <a:rPr lang="en-US" dirty="0"/>
              <a:t>NOTE – The exact name can be changed</a:t>
            </a:r>
          </a:p>
          <a:p>
            <a:r>
              <a:rPr lang="en-US" b="1" dirty="0"/>
              <a:t>Multi-link AP logical entity:</a:t>
            </a:r>
            <a:r>
              <a:rPr lang="en-US" dirty="0"/>
              <a:t> </a:t>
            </a:r>
            <a:r>
              <a:rPr lang="en-US" b="0" dirty="0"/>
              <a:t>A multi-link logical entity, where each STA within the multi-link logical entity is an AP. </a:t>
            </a:r>
          </a:p>
          <a:p>
            <a:r>
              <a:rPr lang="en-US" b="1" dirty="0"/>
              <a:t>Multi-link non-AP logical entity: </a:t>
            </a:r>
            <a:r>
              <a:rPr lang="en-US" b="0" dirty="0"/>
              <a:t>A multi-link logical entity, where each STA within the multi-link logical entity is a non-AP STA.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11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55869</TotalTime>
  <Words>2041</Words>
  <Application>Microsoft Office PowerPoint</Application>
  <PresentationFormat>On-screen Show (4:3)</PresentationFormat>
  <Paragraphs>278</Paragraphs>
  <Slides>25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Qualcomm Office Regular</vt:lpstr>
      <vt:lpstr>Qualcomm Regular</vt:lpstr>
      <vt:lpstr>Arial</vt:lpstr>
      <vt:lpstr>Cambria Math</vt:lpstr>
      <vt:lpstr>Times New Roman</vt:lpstr>
      <vt:lpstr>802-11-Submission</vt:lpstr>
      <vt:lpstr>Extremely Efficient Multi-band Operation</vt:lpstr>
      <vt:lpstr>Abstract</vt:lpstr>
      <vt:lpstr>Motivation</vt:lpstr>
      <vt:lpstr>Simulation</vt:lpstr>
      <vt:lpstr>Summary of Key Use Cases</vt:lpstr>
      <vt:lpstr>Existing Framework</vt:lpstr>
      <vt:lpstr>General Framework</vt:lpstr>
      <vt:lpstr>Infrastructure Framework</vt:lpstr>
      <vt:lpstr>Definition</vt:lpstr>
      <vt:lpstr>Steering/load balancing Use Case under the Framework</vt:lpstr>
      <vt:lpstr>Aggregation Use case under the Framework </vt:lpstr>
      <vt:lpstr>Multi-link Setup </vt:lpstr>
      <vt:lpstr>Conclusion</vt:lpstr>
      <vt:lpstr>Straw Poll #1 - Terminology</vt:lpstr>
      <vt:lpstr>Straw Poll #2 - Terminology</vt:lpstr>
      <vt:lpstr>Reference</vt:lpstr>
      <vt:lpstr>Appendix</vt:lpstr>
      <vt:lpstr>Multi-band Switching</vt:lpstr>
      <vt:lpstr>Simulation Setup - Buffered Video Stream</vt:lpstr>
      <vt:lpstr>Load Balancing Problem</vt:lpstr>
      <vt:lpstr>Scheduling Algorithm</vt:lpstr>
      <vt:lpstr>Average Delay</vt:lpstr>
      <vt:lpstr>Results for Buffered Video Stream Setup</vt:lpstr>
      <vt:lpstr>Simulation Setup - File Transfer</vt:lpstr>
      <vt:lpstr>Results for File Transfer Setup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1641</cp:revision>
  <cp:lastPrinted>1998-02-10T13:28:06Z</cp:lastPrinted>
  <dcterms:created xsi:type="dcterms:W3CDTF">2004-12-02T14:01:45Z</dcterms:created>
  <dcterms:modified xsi:type="dcterms:W3CDTF">2019-05-10T18:06:59Z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9e0d1078-9938-4df6-9157-16e8a2e8272e</vt:lpwstr>
  </property>
  <property fmtid="{D5CDD505-2E9C-101B-9397-08002B2CF9AE}" pid="4" name="CTP_TimeStamp">
    <vt:lpwstr>2019-05-10 18:06:59Z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