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76" r:id="rId3"/>
    <p:sldId id="478" r:id="rId4"/>
    <p:sldId id="731" r:id="rId5"/>
    <p:sldId id="480" r:id="rId6"/>
    <p:sldId id="747" r:id="rId7"/>
    <p:sldId id="481" r:id="rId8"/>
    <p:sldId id="74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9/16/2019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9/16/2019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9/16/2019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9/16/2019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9/16/2019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9/16/2019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9/16/2019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9/16/2019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9/16/2019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9/16/2019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9/16/2019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9/16/2019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9/16/2019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9/16/2019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9/16/2019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08597" y="332601"/>
            <a:ext cx="34369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0821</a:t>
            </a:r>
            <a:r>
              <a:rPr lang="en-US" sz="1800" b="1" dirty="0">
                <a:cs typeface="+mn-cs"/>
              </a:rPr>
              <a:t>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Multiple Band Operation Discussion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2019-05-14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631141"/>
              </p:ext>
            </p:extLst>
          </p:nvPr>
        </p:nvGraphicFramePr>
        <p:xfrm>
          <a:off x="685800" y="2824688"/>
          <a:ext cx="7772401" cy="240395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b="0" dirty="0"/>
              <a:t>Recap: Multi-band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463898"/>
            <a:ext cx="8304212" cy="4708301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Nowadays many APs are operating with dual/tri radios concurrently and independently, while STAs are typically with single radio.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For multi-band operation, EHT may allows: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Multi Channel Aggregation at both AP and STA sides: Higher throughput (BW)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160+20, 160+80, 160+160 etc.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Flexible usage of multiple bands</a:t>
            </a:r>
            <a:endParaRPr lang="en-US" b="0" u="sng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5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1814"/>
            <a:ext cx="9144000" cy="762000"/>
          </a:xfrm>
        </p:spPr>
        <p:txBody>
          <a:bodyPr/>
          <a:lstStyle/>
          <a:p>
            <a:r>
              <a:rPr lang="en-US" sz="2800" b="0" dirty="0"/>
              <a:t>General Discussion of EHT Multi-band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86800" cy="518318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An EHT multi-band STA entity associates with an EHT multi-band AP entity through one link.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Common capabilities (capability applying to all bands), per band capabilities.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Common operation param</a:t>
            </a:r>
            <a:r>
              <a:rPr lang="en-US" sz="1800" dirty="0"/>
              <a:t>eters, per band operation parameters.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Operation Negotiation (BA, security, channel switch, BW update etc.)</a:t>
            </a:r>
          </a:p>
          <a:p>
            <a:pPr lvl="2">
              <a:buClr>
                <a:srgbClr val="FF0000"/>
              </a:buClr>
            </a:pPr>
            <a:r>
              <a:rPr lang="en-US" b="0" dirty="0"/>
              <a:t>Common operation negotiation (single negotiation applying to all bands), per band operation negotiation.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UP layer interface: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No change to MAC data service specification,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Common MLME SAP primitives, per band MLME SAP primitives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87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533400"/>
            <a:ext cx="8915400" cy="762000"/>
          </a:xfrm>
        </p:spPr>
        <p:txBody>
          <a:bodyPr/>
          <a:lstStyle/>
          <a:p>
            <a:r>
              <a:rPr lang="en-US" sz="2800" dirty="0"/>
              <a:t>Band Sharing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00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Option 1: dynamic band switch (band switch without negotiation)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The frames for single TID can be transmitted in any band.</a:t>
            </a:r>
          </a:p>
          <a:p>
            <a:pPr lvl="2">
              <a:buClr>
                <a:srgbClr val="FF0000"/>
              </a:buClr>
            </a:pPr>
            <a:r>
              <a:rPr lang="en-US" sz="1400" b="0" dirty="0"/>
              <a:t>The BA can transmitted in any band.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Power save (mode change, state change), security (key negotiation, PN), Sequence Number, BA negotiation etc. in one band apply to all bands. </a:t>
            </a: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2000" b="0" dirty="0"/>
              <a:t>Option 2: band switch through negotiation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Frames from single TID between a source and a destination are allocated to one band.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The BA/Ack of the data frames is transmitted in the same band as the data frame Tx.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Power save (state, mode change), security (key negotiation, PN), Sequence Number, BA negotiation etc. in one band apply to the band only.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F2C98-ED22-4D0C-856C-E82AF35E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CCD97AF-9929-4AF3-AC98-9293657C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9C5E1F-4F4B-4365-A4BC-9DF0370E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05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6" y="386469"/>
            <a:ext cx="9144000" cy="762000"/>
          </a:xfrm>
        </p:spPr>
        <p:txBody>
          <a:bodyPr/>
          <a:lstStyle/>
          <a:p>
            <a:r>
              <a:rPr lang="en-US" sz="2800" b="0" dirty="0"/>
              <a:t>Unsynchronized and Synchronized PPDUs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3409"/>
            <a:ext cx="9144000" cy="4260589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For Unsynchronized PPDUs transmission, PPDU in one band can be transmitted after the backoff counter related to the band becomes 0.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The PPDUs in different bands overlapped in time domain can be addressed to same STA.</a:t>
            </a:r>
          </a:p>
          <a:p>
            <a:pPr lvl="2">
              <a:buClr>
                <a:srgbClr val="FF0000"/>
              </a:buClr>
            </a:pPr>
            <a:r>
              <a:rPr lang="en-US" sz="1600" dirty="0"/>
              <a:t>Method should be proposed to guarantee single reorder queue and single BA bitmaps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A multi-band STA/AP entity can announce whether it supports the reception in one band while transmitting PPDU in another band (support of simultaneous Tx and Rx).</a:t>
            </a:r>
          </a:p>
          <a:p>
            <a:pPr lvl="2">
              <a:buClr>
                <a:srgbClr val="FF0000"/>
              </a:buClr>
            </a:pPr>
            <a:r>
              <a:rPr lang="en-US" sz="1600" b="0" dirty="0"/>
              <a:t>The medium access should satisfy the restriction announced by the receiver</a:t>
            </a:r>
            <a:r>
              <a:rPr lang="en-US" sz="1600" dirty="0"/>
              <a:t>.</a:t>
            </a:r>
          </a:p>
          <a:p>
            <a:pPr lvl="1">
              <a:buClr>
                <a:srgbClr val="FF0000"/>
              </a:buClr>
            </a:pP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1600" b="0" dirty="0"/>
              <a:t>Synchronized PPUD(s) in multiple bands can be transmitted after the backoff counter in one fixed band is 0 and there are idle channels in other bands. </a:t>
            </a:r>
            <a:endParaRPr lang="en-US" sz="1600" dirty="0"/>
          </a:p>
          <a:p>
            <a:pPr lvl="1">
              <a:buClr>
                <a:srgbClr val="FF0000"/>
              </a:buClr>
            </a:pPr>
            <a:r>
              <a:rPr lang="en-US" sz="1600" b="0" dirty="0"/>
              <a:t>Otherwise Fairness should be guaranteed</a:t>
            </a:r>
            <a:r>
              <a:rPr lang="en-US" sz="16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A39B0AE-F4D9-4475-995F-6CF488DFA6F2}"/>
              </a:ext>
            </a:extLst>
          </p:cNvPr>
          <p:cNvCxnSpPr>
            <a:cxnSpLocks/>
          </p:cNvCxnSpPr>
          <p:nvPr/>
        </p:nvCxnSpPr>
        <p:spPr bwMode="auto">
          <a:xfrm>
            <a:off x="536714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7E9F61B-EFC1-4A6C-8398-56938584FF68}"/>
              </a:ext>
            </a:extLst>
          </p:cNvPr>
          <p:cNvSpPr/>
          <p:nvPr/>
        </p:nvSpPr>
        <p:spPr bwMode="auto">
          <a:xfrm>
            <a:off x="897836" y="6085877"/>
            <a:ext cx="762000" cy="24622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7067B8-4353-4859-84C3-E9759D08519E}"/>
              </a:ext>
            </a:extLst>
          </p:cNvPr>
          <p:cNvSpPr/>
          <p:nvPr/>
        </p:nvSpPr>
        <p:spPr bwMode="auto">
          <a:xfrm>
            <a:off x="2686878" y="5773579"/>
            <a:ext cx="762000" cy="2462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57DC0C9-A4DB-45A1-A112-96C65DBC4B37}"/>
              </a:ext>
            </a:extLst>
          </p:cNvPr>
          <p:cNvCxnSpPr>
            <a:cxnSpLocks/>
          </p:cNvCxnSpPr>
          <p:nvPr/>
        </p:nvCxnSpPr>
        <p:spPr bwMode="auto">
          <a:xfrm>
            <a:off x="2325757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319090-BFB3-468D-A81C-086C73717028}"/>
              </a:ext>
            </a:extLst>
          </p:cNvPr>
          <p:cNvCxnSpPr>
            <a:cxnSpLocks/>
          </p:cNvCxnSpPr>
          <p:nvPr/>
        </p:nvCxnSpPr>
        <p:spPr bwMode="auto">
          <a:xfrm>
            <a:off x="4230757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4EA5B6F-B9CA-4F64-8DC7-46816BB976DD}"/>
              </a:ext>
            </a:extLst>
          </p:cNvPr>
          <p:cNvSpPr/>
          <p:nvPr/>
        </p:nvSpPr>
        <p:spPr bwMode="auto">
          <a:xfrm>
            <a:off x="4591879" y="6085875"/>
            <a:ext cx="762000" cy="246223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404DA5-4B2A-422F-B6B4-5DD17E0E3468}"/>
              </a:ext>
            </a:extLst>
          </p:cNvPr>
          <p:cNvSpPr/>
          <p:nvPr/>
        </p:nvSpPr>
        <p:spPr bwMode="auto">
          <a:xfrm>
            <a:off x="4591878" y="5773577"/>
            <a:ext cx="762000" cy="246223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C99B4C-2AF6-451A-9350-375D16B2DE8B}"/>
              </a:ext>
            </a:extLst>
          </p:cNvPr>
          <p:cNvSpPr/>
          <p:nvPr/>
        </p:nvSpPr>
        <p:spPr bwMode="auto">
          <a:xfrm>
            <a:off x="6623414" y="5771304"/>
            <a:ext cx="762000" cy="24718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B9A0ABB-D691-487E-80D2-25B60E50F108}"/>
              </a:ext>
            </a:extLst>
          </p:cNvPr>
          <p:cNvCxnSpPr>
            <a:cxnSpLocks/>
          </p:cNvCxnSpPr>
          <p:nvPr/>
        </p:nvCxnSpPr>
        <p:spPr bwMode="auto">
          <a:xfrm>
            <a:off x="6364357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F698A041-4301-4EC3-ACA0-BEFC749633CA}"/>
              </a:ext>
            </a:extLst>
          </p:cNvPr>
          <p:cNvSpPr/>
          <p:nvPr/>
        </p:nvSpPr>
        <p:spPr bwMode="auto">
          <a:xfrm>
            <a:off x="6891130" y="6085875"/>
            <a:ext cx="762000" cy="24718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0AC7F1-2880-4C97-8B24-FAEDB62B1D20}"/>
              </a:ext>
            </a:extLst>
          </p:cNvPr>
          <p:cNvSpPr txBox="1"/>
          <p:nvPr/>
        </p:nvSpPr>
        <p:spPr>
          <a:xfrm>
            <a:off x="997963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A1AB46-04FF-4BDC-BA68-B1D30ED56E20}"/>
              </a:ext>
            </a:extLst>
          </p:cNvPr>
          <p:cNvSpPr txBox="1"/>
          <p:nvPr/>
        </p:nvSpPr>
        <p:spPr>
          <a:xfrm>
            <a:off x="2799214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F00D10-4978-42F5-9C35-42B4BBE48896}"/>
              </a:ext>
            </a:extLst>
          </p:cNvPr>
          <p:cNvSpPr txBox="1"/>
          <p:nvPr/>
        </p:nvSpPr>
        <p:spPr>
          <a:xfrm>
            <a:off x="4728449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4D82AC-1CF7-40F9-BFEF-B467E20AC8A2}"/>
              </a:ext>
            </a:extLst>
          </p:cNvPr>
          <p:cNvSpPr txBox="1"/>
          <p:nvPr/>
        </p:nvSpPr>
        <p:spPr>
          <a:xfrm>
            <a:off x="6754987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Case3</a:t>
            </a:r>
          </a:p>
        </p:txBody>
      </p:sp>
    </p:spTree>
    <p:extLst>
      <p:ext uri="{BB962C8B-B14F-4D97-AF65-F5344CB8AC3E}">
        <p14:creationId xmlns:p14="http://schemas.microsoft.com/office/powerpoint/2010/main" val="3188615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1814"/>
            <a:ext cx="9144000" cy="762000"/>
          </a:xfrm>
        </p:spPr>
        <p:txBody>
          <a:bodyPr/>
          <a:lstStyle/>
          <a:p>
            <a:r>
              <a:rPr lang="en-US" sz="2800" b="0" dirty="0" err="1"/>
              <a:t>Backoff</a:t>
            </a:r>
            <a:r>
              <a:rPr lang="en-US" sz="2800" b="0" dirty="0"/>
              <a:t> and Primary 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8318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To support </a:t>
            </a:r>
            <a:r>
              <a:rPr lang="en-US" sz="1800" b="0" dirty="0" err="1"/>
              <a:t>unsychronized</a:t>
            </a:r>
            <a:r>
              <a:rPr lang="en-US" sz="1800" b="0" dirty="0"/>
              <a:t> operation, Each band has its own primary channel;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A backoff procedure is associated with each primary channel: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Each primary channel has its own EDCA parameters, </a:t>
            </a:r>
            <a:r>
              <a:rPr lang="en-US" dirty="0" err="1"/>
              <a:t>CWmin</a:t>
            </a:r>
            <a:r>
              <a:rPr lang="en-US" dirty="0"/>
              <a:t>, </a:t>
            </a:r>
            <a:r>
              <a:rPr lang="en-US" dirty="0" err="1"/>
              <a:t>CWmax</a:t>
            </a:r>
            <a:r>
              <a:rPr lang="en-US" dirty="0"/>
              <a:t>, AIFSN, CW,  Retry counters etc.</a:t>
            </a:r>
            <a:endParaRPr lang="en-US" b="0" dirty="0"/>
          </a:p>
          <a:p>
            <a:pPr lvl="1">
              <a:buClr>
                <a:srgbClr val="FF0000"/>
              </a:buClr>
            </a:pPr>
            <a:r>
              <a:rPr lang="en-US" sz="1800" b="0" dirty="0"/>
              <a:t>Beacon frames are transmitted in each primary channel with same TBTT or different TBTT.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With same TBTT for two primary channels, Beacons can be transmitted in multiple PPDUs.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08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1814"/>
            <a:ext cx="9144000" cy="762000"/>
          </a:xfrm>
        </p:spPr>
        <p:txBody>
          <a:bodyPr/>
          <a:lstStyle/>
          <a:p>
            <a:r>
              <a:rPr lang="en-US" sz="2800" b="0" dirty="0"/>
              <a:t>Operation Mode Update with Multiple Primary 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0" y="1196859"/>
            <a:ext cx="9110520" cy="114768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The operation parameters in Multiple bands in an EHT BSS can be updated independently by EHT multi-band AP/STA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One of the band can be disabled for power save.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D7380A-05E7-45CF-A525-D85E665AD1F3}"/>
              </a:ext>
            </a:extLst>
          </p:cNvPr>
          <p:cNvSpPr/>
          <p:nvPr/>
        </p:nvSpPr>
        <p:spPr bwMode="auto">
          <a:xfrm>
            <a:off x="10559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F5ED05-13DE-4566-9480-999BC270D7E4}"/>
              </a:ext>
            </a:extLst>
          </p:cNvPr>
          <p:cNvSpPr/>
          <p:nvPr/>
        </p:nvSpPr>
        <p:spPr bwMode="auto">
          <a:xfrm>
            <a:off x="1208377" y="400248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B360CD-9385-4405-B460-02F298F327E5}"/>
              </a:ext>
            </a:extLst>
          </p:cNvPr>
          <p:cNvSpPr/>
          <p:nvPr/>
        </p:nvSpPr>
        <p:spPr bwMode="auto">
          <a:xfrm>
            <a:off x="13607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B34EBA-DF9F-46CE-9F15-06B7A0069C43}"/>
              </a:ext>
            </a:extLst>
          </p:cNvPr>
          <p:cNvSpPr/>
          <p:nvPr/>
        </p:nvSpPr>
        <p:spPr bwMode="auto">
          <a:xfrm>
            <a:off x="15131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41AB0F-B94E-4F9F-8AF2-A24D9E331F0C}"/>
              </a:ext>
            </a:extLst>
          </p:cNvPr>
          <p:cNvSpPr/>
          <p:nvPr/>
        </p:nvSpPr>
        <p:spPr bwMode="auto">
          <a:xfrm>
            <a:off x="2176453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B08BC3C7-4F25-4703-B926-1A220D2FD01D}"/>
              </a:ext>
            </a:extLst>
          </p:cNvPr>
          <p:cNvSpPr/>
          <p:nvPr/>
        </p:nvSpPr>
        <p:spPr bwMode="auto">
          <a:xfrm rot="5400000">
            <a:off x="1710162" y="3628442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3FA849-882C-4309-825B-0F13DE701D93}"/>
              </a:ext>
            </a:extLst>
          </p:cNvPr>
          <p:cNvSpPr txBox="1"/>
          <p:nvPr/>
        </p:nvSpPr>
        <p:spPr>
          <a:xfrm>
            <a:off x="914400" y="4402611"/>
            <a:ext cx="19111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channel(160+80MHz)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2CE865-1789-4A60-8B84-68005E25C0D8}"/>
              </a:ext>
            </a:extLst>
          </p:cNvPr>
          <p:cNvSpPr/>
          <p:nvPr/>
        </p:nvSpPr>
        <p:spPr bwMode="auto">
          <a:xfrm>
            <a:off x="2336136" y="400248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Right Arrow 90">
            <a:extLst>
              <a:ext uri="{FF2B5EF4-FFF2-40B4-BE49-F238E27FC236}">
                <a16:creationId xmlns:a16="http://schemas.microsoft.com/office/drawing/2014/main" id="{B1E289C5-9B4F-433C-BCE8-C47126A41CA0}"/>
              </a:ext>
            </a:extLst>
          </p:cNvPr>
          <p:cNvSpPr/>
          <p:nvPr/>
        </p:nvSpPr>
        <p:spPr bwMode="auto">
          <a:xfrm>
            <a:off x="3037177" y="4033962"/>
            <a:ext cx="990600" cy="12589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C567F7-5178-4C86-A589-C08C8A6DD930}"/>
              </a:ext>
            </a:extLst>
          </p:cNvPr>
          <p:cNvSpPr txBox="1"/>
          <p:nvPr/>
        </p:nvSpPr>
        <p:spPr>
          <a:xfrm>
            <a:off x="3144993" y="3788462"/>
            <a:ext cx="838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240</a:t>
            </a:r>
            <a:r>
              <a:rPr lang="en-US" sz="800" dirty="0">
                <a:sym typeface="Wingdings" panose="05000000000000000000" pitchFamily="2" charset="2"/>
              </a:rPr>
              <a:t>160</a:t>
            </a:r>
            <a:endParaRPr lang="en-US" sz="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87033F-7A51-4342-90BD-738286125CFE}"/>
              </a:ext>
            </a:extLst>
          </p:cNvPr>
          <p:cNvSpPr/>
          <p:nvPr/>
        </p:nvSpPr>
        <p:spPr bwMode="auto">
          <a:xfrm>
            <a:off x="4583701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6A6F79-F0EA-4086-9F3F-7E30A3B202CA}"/>
              </a:ext>
            </a:extLst>
          </p:cNvPr>
          <p:cNvSpPr/>
          <p:nvPr/>
        </p:nvSpPr>
        <p:spPr bwMode="auto">
          <a:xfrm>
            <a:off x="4736101" y="400248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B677829-4A9C-4417-90D2-20EACF05CD89}"/>
              </a:ext>
            </a:extLst>
          </p:cNvPr>
          <p:cNvSpPr/>
          <p:nvPr/>
        </p:nvSpPr>
        <p:spPr bwMode="auto">
          <a:xfrm>
            <a:off x="4888501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1B7A4E6-B316-4558-8ED5-1E21F03B2A4E}"/>
              </a:ext>
            </a:extLst>
          </p:cNvPr>
          <p:cNvSpPr/>
          <p:nvPr/>
        </p:nvSpPr>
        <p:spPr bwMode="auto">
          <a:xfrm>
            <a:off x="5040901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737F0F-D3AC-4D35-A665-25599417478D}"/>
              </a:ext>
            </a:extLst>
          </p:cNvPr>
          <p:cNvSpPr/>
          <p:nvPr/>
        </p:nvSpPr>
        <p:spPr bwMode="auto">
          <a:xfrm>
            <a:off x="57041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0482CF1-64E4-4274-95F9-EBD33EC68778}"/>
              </a:ext>
            </a:extLst>
          </p:cNvPr>
          <p:cNvSpPr/>
          <p:nvPr/>
        </p:nvSpPr>
        <p:spPr bwMode="auto">
          <a:xfrm>
            <a:off x="58565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4870CAAC-6B23-4EF0-B53A-41918C5F5850}"/>
              </a:ext>
            </a:extLst>
          </p:cNvPr>
          <p:cNvSpPr/>
          <p:nvPr/>
        </p:nvSpPr>
        <p:spPr bwMode="auto">
          <a:xfrm rot="5400000">
            <a:off x="5237886" y="3628442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E252CD9-E0C0-403C-AFF8-E52EA083CFD9}"/>
              </a:ext>
            </a:extLst>
          </p:cNvPr>
          <p:cNvSpPr txBox="1"/>
          <p:nvPr/>
        </p:nvSpPr>
        <p:spPr>
          <a:xfrm>
            <a:off x="4713577" y="4402611"/>
            <a:ext cx="172996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channel(160MHz)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C721BE9-A35F-4FBE-B6D6-F37AD178EC14}"/>
              </a:ext>
            </a:extLst>
          </p:cNvPr>
          <p:cNvSpPr/>
          <p:nvPr/>
        </p:nvSpPr>
        <p:spPr bwMode="auto">
          <a:xfrm>
            <a:off x="5856577" y="400248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6" name="Multiply 101">
            <a:extLst>
              <a:ext uri="{FF2B5EF4-FFF2-40B4-BE49-F238E27FC236}">
                <a16:creationId xmlns:a16="http://schemas.microsoft.com/office/drawing/2014/main" id="{9B37D152-94DE-4390-94BF-B67D561463A5}"/>
              </a:ext>
            </a:extLst>
          </p:cNvPr>
          <p:cNvSpPr/>
          <p:nvPr/>
        </p:nvSpPr>
        <p:spPr bwMode="auto">
          <a:xfrm>
            <a:off x="5611774" y="3971014"/>
            <a:ext cx="533400" cy="251792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C8B8AAF-82EB-46E7-AE81-C83F9D7E8E1A}"/>
              </a:ext>
            </a:extLst>
          </p:cNvPr>
          <p:cNvSpPr/>
          <p:nvPr/>
        </p:nvSpPr>
        <p:spPr bwMode="auto">
          <a:xfrm>
            <a:off x="7086600" y="3951679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5776A0D-F226-4B6E-9CC7-95AB1C322E3E}"/>
              </a:ext>
            </a:extLst>
          </p:cNvPr>
          <p:cNvSpPr/>
          <p:nvPr/>
        </p:nvSpPr>
        <p:spPr bwMode="auto">
          <a:xfrm>
            <a:off x="7086600" y="4265412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E268CF8-F4AC-47FC-8E2D-51EC463D16A5}"/>
              </a:ext>
            </a:extLst>
          </p:cNvPr>
          <p:cNvSpPr txBox="1"/>
          <p:nvPr/>
        </p:nvSpPr>
        <p:spPr>
          <a:xfrm>
            <a:off x="7229380" y="3939393"/>
            <a:ext cx="16786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channel for BW change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47B9C60-F36F-46EB-A19A-A48ED27FD46D}"/>
              </a:ext>
            </a:extLst>
          </p:cNvPr>
          <p:cNvSpPr txBox="1"/>
          <p:nvPr/>
        </p:nvSpPr>
        <p:spPr>
          <a:xfrm>
            <a:off x="7260654" y="4264968"/>
            <a:ext cx="18549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channel not for BW change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35BC1A9-BEE8-44A8-9D47-A8F8EF32CF7C}"/>
              </a:ext>
            </a:extLst>
          </p:cNvPr>
          <p:cNvSpPr/>
          <p:nvPr/>
        </p:nvSpPr>
        <p:spPr bwMode="auto">
          <a:xfrm>
            <a:off x="10864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5443E70-5A36-45D4-A1CA-8C7352E7A01B}"/>
              </a:ext>
            </a:extLst>
          </p:cNvPr>
          <p:cNvSpPr/>
          <p:nvPr/>
        </p:nvSpPr>
        <p:spPr bwMode="auto">
          <a:xfrm>
            <a:off x="1238806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D82755-919D-4304-B19B-36D8164F5DC1}"/>
              </a:ext>
            </a:extLst>
          </p:cNvPr>
          <p:cNvSpPr/>
          <p:nvPr/>
        </p:nvSpPr>
        <p:spPr bwMode="auto">
          <a:xfrm>
            <a:off x="13912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1D606AF-328C-49D4-B265-9979FB2479EA}"/>
              </a:ext>
            </a:extLst>
          </p:cNvPr>
          <p:cNvSpPr/>
          <p:nvPr/>
        </p:nvSpPr>
        <p:spPr bwMode="auto">
          <a:xfrm>
            <a:off x="15436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E07B978-436B-4C60-87A0-6ABF496AEDD1}"/>
              </a:ext>
            </a:extLst>
          </p:cNvPr>
          <p:cNvSpPr/>
          <p:nvPr/>
        </p:nvSpPr>
        <p:spPr bwMode="auto">
          <a:xfrm>
            <a:off x="2206882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Right Brace 38">
            <a:extLst>
              <a:ext uri="{FF2B5EF4-FFF2-40B4-BE49-F238E27FC236}">
                <a16:creationId xmlns:a16="http://schemas.microsoft.com/office/drawing/2014/main" id="{C29A819A-D192-43BF-B1EC-6487170DAAD2}"/>
              </a:ext>
            </a:extLst>
          </p:cNvPr>
          <p:cNvSpPr/>
          <p:nvPr/>
        </p:nvSpPr>
        <p:spPr bwMode="auto">
          <a:xfrm rot="5400000">
            <a:off x="1740591" y="2476437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3B84C43-261D-4EDC-84B7-84D11CF42042}"/>
              </a:ext>
            </a:extLst>
          </p:cNvPr>
          <p:cNvSpPr txBox="1"/>
          <p:nvPr/>
        </p:nvSpPr>
        <p:spPr>
          <a:xfrm>
            <a:off x="944829" y="3198168"/>
            <a:ext cx="19111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channel(160+80MHz)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3922666-6889-43DF-8121-94CE850763BB}"/>
              </a:ext>
            </a:extLst>
          </p:cNvPr>
          <p:cNvSpPr/>
          <p:nvPr/>
        </p:nvSpPr>
        <p:spPr bwMode="auto">
          <a:xfrm>
            <a:off x="2366565" y="275956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2" name="Right Arrow 90">
            <a:extLst>
              <a:ext uri="{FF2B5EF4-FFF2-40B4-BE49-F238E27FC236}">
                <a16:creationId xmlns:a16="http://schemas.microsoft.com/office/drawing/2014/main" id="{E0C338EC-668D-4600-A318-0F0470CD7B4D}"/>
              </a:ext>
            </a:extLst>
          </p:cNvPr>
          <p:cNvSpPr/>
          <p:nvPr/>
        </p:nvSpPr>
        <p:spPr bwMode="auto">
          <a:xfrm>
            <a:off x="3067606" y="2796006"/>
            <a:ext cx="990600" cy="12589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BB5F37E-2B84-4EE3-85D6-4B942FA983DB}"/>
              </a:ext>
            </a:extLst>
          </p:cNvPr>
          <p:cNvSpPr txBox="1"/>
          <p:nvPr/>
        </p:nvSpPr>
        <p:spPr>
          <a:xfrm>
            <a:off x="3175422" y="2599473"/>
            <a:ext cx="11945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160</a:t>
            </a:r>
            <a:r>
              <a:rPr lang="en-US" sz="800" dirty="0">
                <a:sym typeface="Wingdings" panose="05000000000000000000" pitchFamily="2" charset="2"/>
              </a:rPr>
              <a:t>80 in </a:t>
            </a:r>
            <a:r>
              <a:rPr lang="en-US" sz="800" dirty="0"/>
              <a:t>Band 1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848D13-892A-473A-B413-37D8661AD16C}"/>
              </a:ext>
            </a:extLst>
          </p:cNvPr>
          <p:cNvSpPr/>
          <p:nvPr/>
        </p:nvSpPr>
        <p:spPr bwMode="auto">
          <a:xfrm>
            <a:off x="4614130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D8B0BE4-FAFE-4D70-B562-B95310F8A69D}"/>
              </a:ext>
            </a:extLst>
          </p:cNvPr>
          <p:cNvSpPr/>
          <p:nvPr/>
        </p:nvSpPr>
        <p:spPr bwMode="auto">
          <a:xfrm>
            <a:off x="4766530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FBBB92F-BAFD-4831-B6C9-195B3593E754}"/>
              </a:ext>
            </a:extLst>
          </p:cNvPr>
          <p:cNvSpPr/>
          <p:nvPr/>
        </p:nvSpPr>
        <p:spPr bwMode="auto">
          <a:xfrm>
            <a:off x="4918930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47F0BE0-7A7A-4EBA-9661-FCC02CC27484}"/>
              </a:ext>
            </a:extLst>
          </p:cNvPr>
          <p:cNvSpPr/>
          <p:nvPr/>
        </p:nvSpPr>
        <p:spPr bwMode="auto">
          <a:xfrm>
            <a:off x="5071330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6580340-ECD5-4587-B290-2D1F72193A73}"/>
              </a:ext>
            </a:extLst>
          </p:cNvPr>
          <p:cNvSpPr/>
          <p:nvPr/>
        </p:nvSpPr>
        <p:spPr bwMode="auto">
          <a:xfrm>
            <a:off x="57346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E53B904-4D72-4D79-8427-A714013F7EE2}"/>
              </a:ext>
            </a:extLst>
          </p:cNvPr>
          <p:cNvSpPr/>
          <p:nvPr/>
        </p:nvSpPr>
        <p:spPr bwMode="auto">
          <a:xfrm>
            <a:off x="58870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Right Brace 49">
            <a:extLst>
              <a:ext uri="{FF2B5EF4-FFF2-40B4-BE49-F238E27FC236}">
                <a16:creationId xmlns:a16="http://schemas.microsoft.com/office/drawing/2014/main" id="{C48C073D-2D0B-41A7-A3E0-8751C7415E5D}"/>
              </a:ext>
            </a:extLst>
          </p:cNvPr>
          <p:cNvSpPr/>
          <p:nvPr/>
        </p:nvSpPr>
        <p:spPr bwMode="auto">
          <a:xfrm rot="5400000">
            <a:off x="5268315" y="2402469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F3F2D66-0DBA-466D-997C-0B46BFA5CBBE}"/>
              </a:ext>
            </a:extLst>
          </p:cNvPr>
          <p:cNvSpPr txBox="1"/>
          <p:nvPr/>
        </p:nvSpPr>
        <p:spPr>
          <a:xfrm>
            <a:off x="4744006" y="3198168"/>
            <a:ext cx="172996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channel(160MHz)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377AAAD-E494-4686-B110-4BB17330C58C}"/>
              </a:ext>
            </a:extLst>
          </p:cNvPr>
          <p:cNvSpPr/>
          <p:nvPr/>
        </p:nvSpPr>
        <p:spPr bwMode="auto">
          <a:xfrm>
            <a:off x="5887006" y="275956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053F1A6-CC74-485F-8121-50A4ADAF9EE3}"/>
              </a:ext>
            </a:extLst>
          </p:cNvPr>
          <p:cNvSpPr/>
          <p:nvPr/>
        </p:nvSpPr>
        <p:spPr bwMode="auto">
          <a:xfrm>
            <a:off x="2362200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53DE1B3-7D9E-4E7F-9E7D-4DCBFE308D77}"/>
              </a:ext>
            </a:extLst>
          </p:cNvPr>
          <p:cNvSpPr/>
          <p:nvPr/>
        </p:nvSpPr>
        <p:spPr bwMode="auto">
          <a:xfrm>
            <a:off x="5896329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Multiply 101">
            <a:extLst>
              <a:ext uri="{FF2B5EF4-FFF2-40B4-BE49-F238E27FC236}">
                <a16:creationId xmlns:a16="http://schemas.microsoft.com/office/drawing/2014/main" id="{DC70D15B-1E0B-4F38-83E2-58D6BD2D28DF}"/>
              </a:ext>
            </a:extLst>
          </p:cNvPr>
          <p:cNvSpPr/>
          <p:nvPr/>
        </p:nvSpPr>
        <p:spPr bwMode="auto">
          <a:xfrm>
            <a:off x="4823792" y="2733064"/>
            <a:ext cx="533400" cy="251792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C0D6937-2115-45A7-809B-7DC8643EFFB8}"/>
              </a:ext>
            </a:extLst>
          </p:cNvPr>
          <p:cNvCxnSpPr>
            <a:cxnSpLocks/>
          </p:cNvCxnSpPr>
          <p:nvPr/>
        </p:nvCxnSpPr>
        <p:spPr bwMode="auto">
          <a:xfrm flipV="1">
            <a:off x="655621" y="2969519"/>
            <a:ext cx="369299" cy="104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62CBE1CF-5F33-440D-8095-C87E58460C96}"/>
              </a:ext>
            </a:extLst>
          </p:cNvPr>
          <p:cNvSpPr txBox="1"/>
          <p:nvPr/>
        </p:nvSpPr>
        <p:spPr>
          <a:xfrm>
            <a:off x="362929" y="3076277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 1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E943B85-D8A5-41DE-9877-907579BD146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563657" y="2969520"/>
            <a:ext cx="351549" cy="161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4ADA79D4-DB10-43C8-9FED-A804A4EE62A1}"/>
              </a:ext>
            </a:extLst>
          </p:cNvPr>
          <p:cNvSpPr txBox="1"/>
          <p:nvPr/>
        </p:nvSpPr>
        <p:spPr>
          <a:xfrm>
            <a:off x="2765890" y="3111584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 2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969ED21-1859-4E67-87E5-94D59347158E}"/>
              </a:ext>
            </a:extLst>
          </p:cNvPr>
          <p:cNvSpPr/>
          <p:nvPr/>
        </p:nvSpPr>
        <p:spPr bwMode="auto">
          <a:xfrm>
            <a:off x="2365369" y="2761907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8249170-13E4-463B-86BA-5E4B1A17D9D1}"/>
              </a:ext>
            </a:extLst>
          </p:cNvPr>
          <p:cNvSpPr/>
          <p:nvPr/>
        </p:nvSpPr>
        <p:spPr bwMode="auto">
          <a:xfrm>
            <a:off x="5887006" y="2761084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585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533400"/>
            <a:ext cx="8915400" cy="762000"/>
          </a:xfrm>
        </p:spPr>
        <p:txBody>
          <a:bodyPr/>
          <a:lstStyle/>
          <a:p>
            <a:r>
              <a:rPr lang="en-US" sz="2800" dirty="0"/>
              <a:t>Straw Poll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00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Do you support that 802.11be allows the following operation: 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An EHT multi-link non-AP STA logical entity does multi-link setup with an EHT multi-link AP logical entity over one link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The links between multi-link AP entity and multi-link STA entity can be disabled or enabled.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F2C98-ED22-4D0C-856C-E82AF35E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CCD97AF-9929-4AF3-AC98-9293657C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9C5E1F-4F4B-4365-A4BC-9DF0370E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9381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332377</TotalTime>
  <Words>778</Words>
  <Application>Microsoft Office PowerPoint</Application>
  <PresentationFormat>On-screen Show (4:3)</PresentationFormat>
  <Paragraphs>116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Garamond</vt:lpstr>
      <vt:lpstr>Times New Roman</vt:lpstr>
      <vt:lpstr>Wingdings</vt:lpstr>
      <vt:lpstr>802-11-Submission</vt:lpstr>
      <vt:lpstr>Multiple Band Operation Discussion</vt:lpstr>
      <vt:lpstr>Recap: Multi-band Operation</vt:lpstr>
      <vt:lpstr>General Discussion of EHT Multi-band Operation</vt:lpstr>
      <vt:lpstr>Band Sharing</vt:lpstr>
      <vt:lpstr>Unsynchronized and Synchronized PPDUs</vt:lpstr>
      <vt:lpstr>Backoff and Primary Channel</vt:lpstr>
      <vt:lpstr>Operation Mode Update with Multiple Primary Channels</vt:lpstr>
      <vt:lpstr>Straw Poll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2078</cp:revision>
  <cp:lastPrinted>1998-02-10T13:28:06Z</cp:lastPrinted>
  <dcterms:created xsi:type="dcterms:W3CDTF">2007-05-21T21:00:37Z</dcterms:created>
  <dcterms:modified xsi:type="dcterms:W3CDTF">2019-09-17T05:12:17Z</dcterms:modified>
  <cp:category>Submission</cp:category>
</cp:coreProperties>
</file>