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929" r:id="rId2"/>
    <p:sldId id="481" r:id="rId3"/>
    <p:sldId id="947" r:id="rId4"/>
    <p:sldId id="954" r:id="rId5"/>
    <p:sldId id="961" r:id="rId6"/>
    <p:sldId id="958" r:id="rId7"/>
    <p:sldId id="959" r:id="rId8"/>
    <p:sldId id="921" r:id="rId9"/>
  </p:sldIdLst>
  <p:sldSz cx="9144000" cy="6858000" type="screen4x3"/>
  <p:notesSz cx="9939338" cy="6807200"/>
  <p:defaultTextStyle>
    <a:defPPr>
      <a:defRPr lang="en-US"/>
    </a:defPPr>
    <a:lvl1pPr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5pPr>
    <a:lvl6pPr marL="2286000" algn="l" defTabSz="914400" rtl="0" eaLnBrk="1" latinLnBrk="0" hangingPunct="1">
      <a:defRPr sz="2400" b="1" kern="1200">
        <a:solidFill>
          <a:schemeClr val="tx1"/>
        </a:solidFill>
        <a:latin typeface="Times New Roman" panose="02020603050405020304" pitchFamily="18" charset="0"/>
        <a:ea typeface="+mn-ea"/>
        <a:cs typeface="+mn-cs"/>
      </a:defRPr>
    </a:lvl6pPr>
    <a:lvl7pPr marL="2743200" algn="l" defTabSz="914400" rtl="0" eaLnBrk="1" latinLnBrk="0" hangingPunct="1">
      <a:defRPr sz="2400" b="1" kern="1200">
        <a:solidFill>
          <a:schemeClr val="tx1"/>
        </a:solidFill>
        <a:latin typeface="Times New Roman" panose="02020603050405020304" pitchFamily="18" charset="0"/>
        <a:ea typeface="+mn-ea"/>
        <a:cs typeface="+mn-cs"/>
      </a:defRPr>
    </a:lvl7pPr>
    <a:lvl8pPr marL="3200400" algn="l" defTabSz="914400" rtl="0" eaLnBrk="1" latinLnBrk="0" hangingPunct="1">
      <a:defRPr sz="2400" b="1" kern="1200">
        <a:solidFill>
          <a:schemeClr val="tx1"/>
        </a:solidFill>
        <a:latin typeface="Times New Roman" panose="02020603050405020304" pitchFamily="18" charset="0"/>
        <a:ea typeface="+mn-ea"/>
        <a:cs typeface="+mn-cs"/>
      </a:defRPr>
    </a:lvl8pPr>
    <a:lvl9pPr marL="3657600" algn="l" defTabSz="914400" rtl="0" eaLnBrk="1" latinLnBrk="0" hangingPunct="1">
      <a:defRPr sz="2400" b="1"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タイトルなしのセクション" id="{B60A24F2-E3D2-4CA8-A5EF-BD72E1A30FDF}">
          <p14:sldIdLst>
            <p14:sldId id="929"/>
            <p14:sldId id="481"/>
            <p14:sldId id="947"/>
            <p14:sldId id="954"/>
            <p14:sldId id="961"/>
            <p14:sldId id="958"/>
            <p14:sldId id="959"/>
            <p14:sldId id="921"/>
          </p14:sldIdLst>
        </p14:section>
      </p14:sectionLst>
    </p:ex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1584" userDrawn="1">
          <p15:clr>
            <a:srgbClr val="A4A3A4"/>
          </p15:clr>
        </p15:guide>
        <p15:guide id="2" pos="412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rney, William" initials="CW" lastIdx="9" clrIdx="0">
    <p:extLst/>
  </p:cmAuthor>
  <p:cmAuthor id="2" name="Morioka, Yuichi" initials="MY" lastIdx="2" clrIdx="1"/>
  <p:cmAuthor id="3" name="Furuichi, Sho" initials="FS" lastIdx="8" clrIdx="2"/>
  <p:cmAuthor id="4" name="Tanaka, Yusuke (Sony)" initials="TY(" lastIdx="5" clrIdx="3">
    <p:extLst>
      <p:ext uri="{19B8F6BF-5375-455C-9EA6-DF929625EA0E}">
        <p15:presenceInfo xmlns:p15="http://schemas.microsoft.com/office/powerpoint/2012/main" userId="S-1-5-21-1202660629-1425521274-1801674531-623882" providerId="AD"/>
      </p:ext>
    </p:extLst>
  </p:cmAuthor>
  <p:cmAuthor id="5" name="Hirata, Ryuichi (Sony)" initials="HR(" lastIdx="4" clrIdx="4">
    <p:extLst>
      <p:ext uri="{19B8F6BF-5375-455C-9EA6-DF929625EA0E}">
        <p15:presenceInfo xmlns:p15="http://schemas.microsoft.com/office/powerpoint/2012/main" userId="S-1-5-21-1202660629-1425521274-1801674531-1034450" providerId="AD"/>
      </p:ext>
    </p:extLst>
  </p:cmAuthor>
  <p:cmAuthor id="6" name="Furuichi, Sho (Sony)" initials="FS" lastIdx="12" clrIdx="5">
    <p:extLst>
      <p:ext uri="{19B8F6BF-5375-455C-9EA6-DF929625EA0E}">
        <p15:presenceInfo xmlns:p15="http://schemas.microsoft.com/office/powerpoint/2012/main" userId="Furuichi, Sho (Sony)"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F00FF"/>
    <a:srgbClr val="FF97DA"/>
    <a:srgbClr val="FF33CC"/>
    <a:srgbClr val="00CC99"/>
    <a:srgbClr val="FFFFCC"/>
    <a:srgbClr val="99FF66"/>
    <a:srgbClr val="99CCFF"/>
    <a:srgbClr val="85FFE0"/>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3245" autoAdjust="0"/>
  </p:normalViewPr>
  <p:slideViewPr>
    <p:cSldViewPr>
      <p:cViewPr varScale="1">
        <p:scale>
          <a:sx n="51" d="100"/>
          <a:sy n="51" d="100"/>
        </p:scale>
        <p:origin x="780" y="48"/>
      </p:cViewPr>
      <p:guideLst>
        <p:guide orient="horz" pos="2160"/>
        <p:guide pos="2880"/>
      </p:guideLst>
    </p:cSldViewPr>
  </p:slideViewPr>
  <p:outlineViewPr>
    <p:cViewPr>
      <p:scale>
        <a:sx n="33" d="100"/>
        <a:sy n="33" d="100"/>
      </p:scale>
      <p:origin x="0" y="-2448"/>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2304" y="450"/>
      </p:cViewPr>
      <p:guideLst>
        <p:guide orient="horz" pos="1584"/>
        <p:guide pos="412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747246" y="70514"/>
            <a:ext cx="2195859"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dirty="0"/>
              <a:t>doc.: IEEE 802.11-18/</a:t>
            </a:r>
            <a:r>
              <a:rPr lang="en-US" altLang="ja-JP" dirty="0"/>
              <a:t>1533</a:t>
            </a:r>
            <a:r>
              <a:rPr lang="en-US" dirty="0"/>
              <a:t>r0</a:t>
            </a:r>
          </a:p>
        </p:txBody>
      </p:sp>
      <p:sp>
        <p:nvSpPr>
          <p:cNvPr id="3075" name="Rectangle 3"/>
          <p:cNvSpPr>
            <a:spLocks noGrp="1" noChangeArrowheads="1"/>
          </p:cNvSpPr>
          <p:nvPr>
            <p:ph type="dt" sz="quarter" idx="1"/>
          </p:nvPr>
        </p:nvSpPr>
        <p:spPr bwMode="auto">
          <a:xfrm>
            <a:off x="996236" y="70514"/>
            <a:ext cx="1227837"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ltLang="ja-JP" dirty="0"/>
              <a:t>September 2018</a:t>
            </a:r>
            <a:endParaRPr lang="en-GB" altLang="en-US" dirty="0"/>
          </a:p>
        </p:txBody>
      </p:sp>
      <p:sp>
        <p:nvSpPr>
          <p:cNvPr id="3076" name="Rectangle 4"/>
          <p:cNvSpPr>
            <a:spLocks noGrp="1" noChangeArrowheads="1"/>
          </p:cNvSpPr>
          <p:nvPr>
            <p:ph type="ftr" sz="quarter" idx="2"/>
          </p:nvPr>
        </p:nvSpPr>
        <p:spPr bwMode="auto">
          <a:xfrm>
            <a:off x="6542461" y="6588663"/>
            <a:ext cx="25133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r>
              <a:rPr lang="fr-FR" altLang="ja-JP" dirty="0" err="1"/>
              <a:t>Yusuke</a:t>
            </a:r>
            <a:r>
              <a:rPr lang="fr-FR" altLang="ja-JP" dirty="0"/>
              <a:t> Tanaka(Sony Corporation), et al.</a:t>
            </a:r>
            <a:endParaRPr lang="en-US" altLang="ja-JP" dirty="0"/>
          </a:p>
        </p:txBody>
      </p:sp>
      <p:sp>
        <p:nvSpPr>
          <p:cNvPr id="3077" name="Rectangle 5"/>
          <p:cNvSpPr>
            <a:spLocks noGrp="1" noChangeArrowheads="1"/>
          </p:cNvSpPr>
          <p:nvPr>
            <p:ph type="sldNum" sz="quarter" idx="3"/>
          </p:nvPr>
        </p:nvSpPr>
        <p:spPr bwMode="auto">
          <a:xfrm>
            <a:off x="4599198" y="6588663"/>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dirty="0"/>
              <a:t>Page </a:t>
            </a:r>
            <a:fld id="{2364F18D-6796-4527-858C-05238C0F4A9C}" type="slidenum">
              <a:rPr lang="en-US"/>
              <a:pPr>
                <a:defRPr/>
              </a:pPr>
              <a:t>‹#›</a:t>
            </a:fld>
            <a:endParaRPr lang="en-US" dirty="0"/>
          </a:p>
        </p:txBody>
      </p:sp>
      <p:sp>
        <p:nvSpPr>
          <p:cNvPr id="5126" name="Line 6"/>
          <p:cNvSpPr>
            <a:spLocks noChangeShapeType="1"/>
          </p:cNvSpPr>
          <p:nvPr/>
        </p:nvSpPr>
        <p:spPr bwMode="auto">
          <a:xfrm>
            <a:off x="993934" y="283633"/>
            <a:ext cx="795147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dirty="0"/>
          </a:p>
        </p:txBody>
      </p:sp>
      <p:sp>
        <p:nvSpPr>
          <p:cNvPr id="35847" name="Rectangle 7"/>
          <p:cNvSpPr>
            <a:spLocks noChangeArrowheads="1"/>
          </p:cNvSpPr>
          <p:nvPr/>
        </p:nvSpPr>
        <p:spPr bwMode="auto">
          <a:xfrm>
            <a:off x="993935" y="658866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dirty="0"/>
              <a:t>Submission</a:t>
            </a:r>
          </a:p>
        </p:txBody>
      </p:sp>
      <p:sp>
        <p:nvSpPr>
          <p:cNvPr id="5128" name="Line 8"/>
          <p:cNvSpPr>
            <a:spLocks noChangeShapeType="1"/>
          </p:cNvSpPr>
          <p:nvPr/>
        </p:nvSpPr>
        <p:spPr bwMode="auto">
          <a:xfrm>
            <a:off x="993934" y="6580527"/>
            <a:ext cx="817234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dirty="0"/>
          </a:p>
        </p:txBody>
      </p:sp>
    </p:spTree>
    <p:extLst>
      <p:ext uri="{BB962C8B-B14F-4D97-AF65-F5344CB8AC3E}">
        <p14:creationId xmlns:p14="http://schemas.microsoft.com/office/powerpoint/2010/main" val="204797302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809366" y="12393"/>
            <a:ext cx="2195859"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dirty="0"/>
              <a:t>doc.: IEEE 802.11-18/</a:t>
            </a:r>
            <a:r>
              <a:rPr lang="en-US" altLang="ja-JP" dirty="0"/>
              <a:t>1533</a:t>
            </a:r>
            <a:r>
              <a:rPr lang="en-US" dirty="0"/>
              <a:t>r0</a:t>
            </a:r>
          </a:p>
        </p:txBody>
      </p:sp>
      <p:sp>
        <p:nvSpPr>
          <p:cNvPr id="2051" name="Rectangle 3"/>
          <p:cNvSpPr>
            <a:spLocks noGrp="1" noChangeArrowheads="1"/>
          </p:cNvSpPr>
          <p:nvPr>
            <p:ph type="dt" idx="1"/>
          </p:nvPr>
        </p:nvSpPr>
        <p:spPr bwMode="auto">
          <a:xfrm>
            <a:off x="936417" y="12393"/>
            <a:ext cx="1227837"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ltLang="ja-JP" dirty="0"/>
              <a:t>September 2018</a:t>
            </a:r>
            <a:endParaRPr lang="en-GB" altLang="en-US" dirty="0"/>
          </a:p>
        </p:txBody>
      </p:sp>
      <p:sp>
        <p:nvSpPr>
          <p:cNvPr id="4100" name="Rectangle 4"/>
          <p:cNvSpPr>
            <a:spLocks noGrp="1" noRot="1" noChangeAspect="1" noChangeArrowheads="1" noTextEdit="1"/>
          </p:cNvSpPr>
          <p:nvPr>
            <p:ph type="sldImg" idx="2"/>
          </p:nvPr>
        </p:nvSpPr>
        <p:spPr bwMode="auto">
          <a:xfrm>
            <a:off x="3273425" y="514350"/>
            <a:ext cx="3395663" cy="254635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325245" y="3233885"/>
            <a:ext cx="7288848" cy="306417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6837452" y="6590988"/>
            <a:ext cx="26845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spcBef>
                <a:spcPct val="0"/>
              </a:spcBef>
              <a:buFontTx/>
              <a:buNone/>
              <a:defRPr/>
            </a:lvl1pPr>
            <a:lvl5pPr marL="458788" lvl="4" algn="r" defTabSz="938213">
              <a:defRPr sz="1200" b="0"/>
            </a:lvl5pPr>
          </a:lstStyle>
          <a:p>
            <a:r>
              <a:rPr lang="fr-FR" altLang="ja-JP" sz="1200" dirty="0" err="1"/>
              <a:t>Yusuke</a:t>
            </a:r>
            <a:r>
              <a:rPr lang="fr-FR" altLang="ja-JP" sz="1200" dirty="0"/>
              <a:t> Tanaka(Sony Corporation), et al.</a:t>
            </a:r>
            <a:endParaRPr lang="en-US" altLang="ja-JP" sz="1200" dirty="0"/>
          </a:p>
        </p:txBody>
      </p:sp>
      <p:sp>
        <p:nvSpPr>
          <p:cNvPr id="2055" name="Rectangle 7"/>
          <p:cNvSpPr>
            <a:spLocks noGrp="1" noChangeArrowheads="1"/>
          </p:cNvSpPr>
          <p:nvPr>
            <p:ph type="sldNum" sz="quarter" idx="5"/>
          </p:nvPr>
        </p:nvSpPr>
        <p:spPr bwMode="auto">
          <a:xfrm>
            <a:off x="4836130" y="6590988"/>
            <a:ext cx="51776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dirty="0"/>
              <a:t>Page </a:t>
            </a:r>
            <a:fld id="{0FE52186-36B6-4054-BEF3-62B8BA7A57CB}" type="slidenum">
              <a:rPr lang="en-US"/>
              <a:pPr>
                <a:defRPr/>
              </a:pPr>
              <a:t>‹#›</a:t>
            </a:fld>
            <a:endParaRPr lang="en-US" dirty="0"/>
          </a:p>
        </p:txBody>
      </p:sp>
      <p:sp>
        <p:nvSpPr>
          <p:cNvPr id="25608" name="Rectangle 8"/>
          <p:cNvSpPr>
            <a:spLocks noChangeArrowheads="1"/>
          </p:cNvSpPr>
          <p:nvPr/>
        </p:nvSpPr>
        <p:spPr bwMode="auto">
          <a:xfrm>
            <a:off x="1037649" y="6590988"/>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9163">
              <a:defRPr sz="2400" b="1">
                <a:solidFill>
                  <a:schemeClr val="tx1"/>
                </a:solidFill>
                <a:latin typeface="Times New Roman" panose="02020603050405020304" pitchFamily="18" charset="0"/>
              </a:defRPr>
            </a:lvl1pPr>
            <a:lvl2pPr marL="742950" indent="-285750" defTabSz="919163">
              <a:defRPr sz="2400" b="1">
                <a:solidFill>
                  <a:schemeClr val="tx1"/>
                </a:solidFill>
                <a:latin typeface="Times New Roman" panose="02020603050405020304" pitchFamily="18" charset="0"/>
              </a:defRPr>
            </a:lvl2pPr>
            <a:lvl3pPr marL="1143000" indent="-228600" defTabSz="919163">
              <a:defRPr sz="2400" b="1">
                <a:solidFill>
                  <a:schemeClr val="tx1"/>
                </a:solidFill>
                <a:latin typeface="Times New Roman" panose="02020603050405020304" pitchFamily="18" charset="0"/>
              </a:defRPr>
            </a:lvl3pPr>
            <a:lvl4pPr marL="1600200" indent="-228600" defTabSz="919163">
              <a:defRPr sz="2400" b="1">
                <a:solidFill>
                  <a:schemeClr val="tx1"/>
                </a:solidFill>
                <a:latin typeface="Times New Roman" panose="02020603050405020304" pitchFamily="18" charset="0"/>
              </a:defRPr>
            </a:lvl4pPr>
            <a:lvl5pPr marL="2057400" indent="-228600" defTabSz="919163">
              <a:defRPr sz="2400" b="1">
                <a:solidFill>
                  <a:schemeClr val="tx1"/>
                </a:solidFill>
                <a:latin typeface="Times New Roman" panose="02020603050405020304" pitchFamily="18" charset="0"/>
              </a:defRPr>
            </a:lvl5pPr>
            <a:lvl6pPr marL="2514600" indent="-228600" defTabSz="9191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191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191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1916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dirty="0"/>
              <a:t>Submission</a:t>
            </a:r>
          </a:p>
        </p:txBody>
      </p:sp>
      <p:sp>
        <p:nvSpPr>
          <p:cNvPr id="4105" name="Line 9"/>
          <p:cNvSpPr>
            <a:spLocks noChangeShapeType="1"/>
          </p:cNvSpPr>
          <p:nvPr/>
        </p:nvSpPr>
        <p:spPr bwMode="auto">
          <a:xfrm>
            <a:off x="1037650" y="6589825"/>
            <a:ext cx="7864041"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dirty="0"/>
          </a:p>
        </p:txBody>
      </p:sp>
      <p:sp>
        <p:nvSpPr>
          <p:cNvPr id="4106" name="Line 10"/>
          <p:cNvSpPr>
            <a:spLocks noChangeShapeType="1"/>
          </p:cNvSpPr>
          <p:nvPr/>
        </p:nvSpPr>
        <p:spPr bwMode="auto">
          <a:xfrm>
            <a:off x="927214" y="217375"/>
            <a:ext cx="808491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dirty="0"/>
          </a:p>
        </p:txBody>
      </p:sp>
    </p:spTree>
    <p:extLst>
      <p:ext uri="{BB962C8B-B14F-4D97-AF65-F5344CB8AC3E}">
        <p14:creationId xmlns:p14="http://schemas.microsoft.com/office/powerpoint/2010/main" val="3331573755"/>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p:nvPr>
        </p:nvSpPr>
        <p:spPr/>
        <p:txBody>
          <a:bodyPr/>
          <a:lstStyle/>
          <a:p>
            <a:pPr>
              <a:defRPr/>
            </a:pPr>
            <a:r>
              <a:rPr lang="en-US"/>
              <a:t>doc.: IEEE 802.11-18/</a:t>
            </a:r>
            <a:r>
              <a:rPr lang="en-US" altLang="ja-JP"/>
              <a:t>1533</a:t>
            </a:r>
            <a:r>
              <a:rPr lang="en-US"/>
              <a:t>r0</a:t>
            </a:r>
            <a:endParaRPr lang="en-US" dirty="0"/>
          </a:p>
        </p:txBody>
      </p:sp>
      <p:sp>
        <p:nvSpPr>
          <p:cNvPr id="5" name="日付プレースホルダー 4"/>
          <p:cNvSpPr>
            <a:spLocks noGrp="1"/>
          </p:cNvSpPr>
          <p:nvPr>
            <p:ph type="dt" idx="1"/>
          </p:nvPr>
        </p:nvSpPr>
        <p:spPr/>
        <p:txBody>
          <a:bodyPr/>
          <a:lstStyle/>
          <a:p>
            <a:pPr>
              <a:defRPr/>
            </a:pPr>
            <a:r>
              <a:rPr lang="en-US" altLang="ja-JP"/>
              <a:t>September 2018</a:t>
            </a:r>
            <a:endParaRPr lang="en-GB" altLang="en-US" dirty="0"/>
          </a:p>
        </p:txBody>
      </p:sp>
      <p:sp>
        <p:nvSpPr>
          <p:cNvPr id="6" name="フッター プレースホルダー 5"/>
          <p:cNvSpPr>
            <a:spLocks noGrp="1"/>
          </p:cNvSpPr>
          <p:nvPr>
            <p:ph type="ftr" sz="quarter" idx="4"/>
          </p:nvPr>
        </p:nvSpPr>
        <p:spPr/>
        <p:txBody>
          <a:bodyPr/>
          <a:lstStyle/>
          <a:p>
            <a:r>
              <a:rPr lang="fr-FR" altLang="ja-JP" sz="1200"/>
              <a:t>Yusuke Tanaka(Sony Corporation), et al.</a:t>
            </a:r>
            <a:endParaRPr lang="en-US" altLang="ja-JP" sz="1200" dirty="0"/>
          </a:p>
        </p:txBody>
      </p:sp>
      <p:sp>
        <p:nvSpPr>
          <p:cNvPr id="7" name="スライド番号プレースホルダー 6"/>
          <p:cNvSpPr>
            <a:spLocks noGrp="1"/>
          </p:cNvSpPr>
          <p:nvPr>
            <p:ph type="sldNum" sz="quarter" idx="5"/>
          </p:nvPr>
        </p:nvSpPr>
        <p:spPr/>
        <p:txBody>
          <a:bodyPr/>
          <a:lstStyle/>
          <a:p>
            <a:pPr>
              <a:defRPr/>
            </a:pPr>
            <a:r>
              <a:rPr lang="en-US"/>
              <a:t>Page </a:t>
            </a:r>
            <a:fld id="{0FE52186-36B6-4054-BEF3-62B8BA7A57CB}" type="slidenum">
              <a:rPr lang="en-US" smtClean="0"/>
              <a:pPr>
                <a:defRPr/>
              </a:pPr>
              <a:t>1</a:t>
            </a:fld>
            <a:endParaRPr lang="en-US" dirty="0"/>
          </a:p>
        </p:txBody>
      </p:sp>
    </p:spTree>
    <p:extLst>
      <p:ext uri="{BB962C8B-B14F-4D97-AF65-F5344CB8AC3E}">
        <p14:creationId xmlns:p14="http://schemas.microsoft.com/office/powerpoint/2010/main" val="6110174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p:nvPr>
        </p:nvSpPr>
        <p:spPr/>
        <p:txBody>
          <a:bodyPr/>
          <a:lstStyle/>
          <a:p>
            <a:pPr>
              <a:defRPr/>
            </a:pPr>
            <a:r>
              <a:rPr lang="en-US"/>
              <a:t>doc.: IEEE 802.11-18/</a:t>
            </a:r>
            <a:r>
              <a:rPr lang="en-US" altLang="ja-JP"/>
              <a:t>1533</a:t>
            </a:r>
            <a:r>
              <a:rPr lang="en-US"/>
              <a:t>r0</a:t>
            </a:r>
            <a:endParaRPr lang="en-US" dirty="0"/>
          </a:p>
        </p:txBody>
      </p:sp>
      <p:sp>
        <p:nvSpPr>
          <p:cNvPr id="5" name="日付プレースホルダー 4"/>
          <p:cNvSpPr>
            <a:spLocks noGrp="1"/>
          </p:cNvSpPr>
          <p:nvPr>
            <p:ph type="dt" idx="1"/>
          </p:nvPr>
        </p:nvSpPr>
        <p:spPr/>
        <p:txBody>
          <a:bodyPr/>
          <a:lstStyle/>
          <a:p>
            <a:pPr>
              <a:defRPr/>
            </a:pPr>
            <a:r>
              <a:rPr lang="en-US" altLang="ja-JP"/>
              <a:t>September 2018</a:t>
            </a:r>
            <a:endParaRPr lang="en-GB" altLang="en-US" dirty="0"/>
          </a:p>
        </p:txBody>
      </p:sp>
      <p:sp>
        <p:nvSpPr>
          <p:cNvPr id="6" name="フッター プレースホルダー 5"/>
          <p:cNvSpPr>
            <a:spLocks noGrp="1"/>
          </p:cNvSpPr>
          <p:nvPr>
            <p:ph type="ftr" sz="quarter" idx="4"/>
          </p:nvPr>
        </p:nvSpPr>
        <p:spPr/>
        <p:txBody>
          <a:bodyPr/>
          <a:lstStyle/>
          <a:p>
            <a:r>
              <a:rPr lang="fr-FR" altLang="ja-JP" sz="1200"/>
              <a:t>Yusuke Tanaka(Sony Corporation), et al.</a:t>
            </a:r>
            <a:endParaRPr lang="en-US" altLang="ja-JP" sz="1200" dirty="0"/>
          </a:p>
        </p:txBody>
      </p:sp>
      <p:sp>
        <p:nvSpPr>
          <p:cNvPr id="7" name="スライド番号プレースホルダー 6"/>
          <p:cNvSpPr>
            <a:spLocks noGrp="1"/>
          </p:cNvSpPr>
          <p:nvPr>
            <p:ph type="sldNum" sz="quarter" idx="5"/>
          </p:nvPr>
        </p:nvSpPr>
        <p:spPr/>
        <p:txBody>
          <a:bodyPr/>
          <a:lstStyle/>
          <a:p>
            <a:pPr>
              <a:defRPr/>
            </a:pPr>
            <a:r>
              <a:rPr lang="en-US"/>
              <a:t>Page </a:t>
            </a:r>
            <a:fld id="{0FE52186-36B6-4054-BEF3-62B8BA7A57CB}" type="slidenum">
              <a:rPr lang="en-US" smtClean="0"/>
              <a:pPr>
                <a:defRPr/>
              </a:pPr>
              <a:t>2</a:t>
            </a:fld>
            <a:endParaRPr lang="en-US" dirty="0"/>
          </a:p>
        </p:txBody>
      </p:sp>
    </p:spTree>
    <p:extLst>
      <p:ext uri="{BB962C8B-B14F-4D97-AF65-F5344CB8AC3E}">
        <p14:creationId xmlns:p14="http://schemas.microsoft.com/office/powerpoint/2010/main" val="22461938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ヘッダー プレースホルダー 3"/>
          <p:cNvSpPr>
            <a:spLocks noGrp="1"/>
          </p:cNvSpPr>
          <p:nvPr>
            <p:ph type="hdr" sz="quarter"/>
          </p:nvPr>
        </p:nvSpPr>
        <p:spPr/>
        <p:txBody>
          <a:bodyPr/>
          <a:lstStyle/>
          <a:p>
            <a:pPr>
              <a:defRPr/>
            </a:pPr>
            <a:r>
              <a:rPr lang="en-US"/>
              <a:t>doc.: IEEE 802.11-18/</a:t>
            </a:r>
            <a:r>
              <a:rPr lang="en-US" altLang="ja-JP"/>
              <a:t>1533</a:t>
            </a:r>
            <a:r>
              <a:rPr lang="en-US"/>
              <a:t>r0</a:t>
            </a:r>
            <a:endParaRPr lang="en-US" dirty="0"/>
          </a:p>
        </p:txBody>
      </p:sp>
      <p:sp>
        <p:nvSpPr>
          <p:cNvPr id="5" name="日付プレースホルダー 4"/>
          <p:cNvSpPr>
            <a:spLocks noGrp="1"/>
          </p:cNvSpPr>
          <p:nvPr>
            <p:ph type="dt" idx="1"/>
          </p:nvPr>
        </p:nvSpPr>
        <p:spPr/>
        <p:txBody>
          <a:bodyPr/>
          <a:lstStyle/>
          <a:p>
            <a:pPr>
              <a:defRPr/>
            </a:pPr>
            <a:r>
              <a:rPr lang="en-US" altLang="ja-JP"/>
              <a:t>September 2018</a:t>
            </a:r>
            <a:endParaRPr lang="en-GB" altLang="en-US" dirty="0"/>
          </a:p>
        </p:txBody>
      </p:sp>
      <p:sp>
        <p:nvSpPr>
          <p:cNvPr id="6" name="フッター プレースホルダー 5"/>
          <p:cNvSpPr>
            <a:spLocks noGrp="1"/>
          </p:cNvSpPr>
          <p:nvPr>
            <p:ph type="ftr" sz="quarter" idx="4"/>
          </p:nvPr>
        </p:nvSpPr>
        <p:spPr/>
        <p:txBody>
          <a:bodyPr/>
          <a:lstStyle/>
          <a:p>
            <a:r>
              <a:rPr lang="fr-FR" altLang="ja-JP" sz="1200"/>
              <a:t>Yusuke Tanaka(Sony Corporation), et al.</a:t>
            </a:r>
            <a:endParaRPr lang="en-US" altLang="ja-JP" sz="1200" dirty="0"/>
          </a:p>
        </p:txBody>
      </p:sp>
      <p:sp>
        <p:nvSpPr>
          <p:cNvPr id="7" name="スライド番号プレースホルダー 6"/>
          <p:cNvSpPr>
            <a:spLocks noGrp="1"/>
          </p:cNvSpPr>
          <p:nvPr>
            <p:ph type="sldNum" sz="quarter" idx="5"/>
          </p:nvPr>
        </p:nvSpPr>
        <p:spPr/>
        <p:txBody>
          <a:bodyPr/>
          <a:lstStyle/>
          <a:p>
            <a:pPr>
              <a:defRPr/>
            </a:pPr>
            <a:r>
              <a:rPr lang="en-US"/>
              <a:t>Page </a:t>
            </a:r>
            <a:fld id="{0FE52186-36B6-4054-BEF3-62B8BA7A57CB}" type="slidenum">
              <a:rPr lang="en-US" smtClean="0"/>
              <a:pPr>
                <a:defRPr/>
              </a:pPr>
              <a:t>3</a:t>
            </a:fld>
            <a:endParaRPr lang="en-US" dirty="0"/>
          </a:p>
        </p:txBody>
      </p:sp>
    </p:spTree>
    <p:extLst>
      <p:ext uri="{BB962C8B-B14F-4D97-AF65-F5344CB8AC3E}">
        <p14:creationId xmlns:p14="http://schemas.microsoft.com/office/powerpoint/2010/main" val="35848468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p:nvPr>
        </p:nvSpPr>
        <p:spPr/>
        <p:txBody>
          <a:bodyPr/>
          <a:lstStyle/>
          <a:p>
            <a:pPr>
              <a:defRPr/>
            </a:pPr>
            <a:r>
              <a:rPr lang="en-US"/>
              <a:t>doc.: IEEE 802.11-18/</a:t>
            </a:r>
            <a:r>
              <a:rPr lang="en-US" altLang="ja-JP"/>
              <a:t>1533</a:t>
            </a:r>
            <a:r>
              <a:rPr lang="en-US"/>
              <a:t>r0</a:t>
            </a:r>
            <a:endParaRPr lang="en-US" dirty="0"/>
          </a:p>
        </p:txBody>
      </p:sp>
      <p:sp>
        <p:nvSpPr>
          <p:cNvPr id="5" name="日付プレースホルダー 4"/>
          <p:cNvSpPr>
            <a:spLocks noGrp="1"/>
          </p:cNvSpPr>
          <p:nvPr>
            <p:ph type="dt" idx="1"/>
          </p:nvPr>
        </p:nvSpPr>
        <p:spPr/>
        <p:txBody>
          <a:bodyPr/>
          <a:lstStyle/>
          <a:p>
            <a:pPr>
              <a:defRPr/>
            </a:pPr>
            <a:r>
              <a:rPr lang="en-US" altLang="ja-JP"/>
              <a:t>September 2018</a:t>
            </a:r>
            <a:endParaRPr lang="en-GB" altLang="en-US" dirty="0"/>
          </a:p>
        </p:txBody>
      </p:sp>
      <p:sp>
        <p:nvSpPr>
          <p:cNvPr id="6" name="フッター プレースホルダー 5"/>
          <p:cNvSpPr>
            <a:spLocks noGrp="1"/>
          </p:cNvSpPr>
          <p:nvPr>
            <p:ph type="ftr" sz="quarter" idx="4"/>
          </p:nvPr>
        </p:nvSpPr>
        <p:spPr/>
        <p:txBody>
          <a:bodyPr/>
          <a:lstStyle/>
          <a:p>
            <a:r>
              <a:rPr lang="fr-FR" altLang="ja-JP" sz="1200"/>
              <a:t>Yusuke Tanaka(Sony Corporation), et al.</a:t>
            </a:r>
            <a:endParaRPr lang="en-US" altLang="ja-JP" sz="1200" dirty="0"/>
          </a:p>
        </p:txBody>
      </p:sp>
      <p:sp>
        <p:nvSpPr>
          <p:cNvPr id="7" name="スライド番号プレースホルダー 6"/>
          <p:cNvSpPr>
            <a:spLocks noGrp="1"/>
          </p:cNvSpPr>
          <p:nvPr>
            <p:ph type="sldNum" sz="quarter" idx="5"/>
          </p:nvPr>
        </p:nvSpPr>
        <p:spPr/>
        <p:txBody>
          <a:bodyPr/>
          <a:lstStyle/>
          <a:p>
            <a:pPr>
              <a:defRPr/>
            </a:pPr>
            <a:r>
              <a:rPr lang="en-US"/>
              <a:t>Page </a:t>
            </a:r>
            <a:fld id="{0FE52186-36B6-4054-BEF3-62B8BA7A57CB}" type="slidenum">
              <a:rPr lang="en-US" smtClean="0"/>
              <a:pPr>
                <a:defRPr/>
              </a:pPr>
              <a:t>4</a:t>
            </a:fld>
            <a:endParaRPr lang="en-US" dirty="0"/>
          </a:p>
        </p:txBody>
      </p:sp>
    </p:spTree>
    <p:extLst>
      <p:ext uri="{BB962C8B-B14F-4D97-AF65-F5344CB8AC3E}">
        <p14:creationId xmlns:p14="http://schemas.microsoft.com/office/powerpoint/2010/main" val="35856195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p:nvPr>
        </p:nvSpPr>
        <p:spPr/>
        <p:txBody>
          <a:bodyPr/>
          <a:lstStyle/>
          <a:p>
            <a:pPr>
              <a:defRPr/>
            </a:pPr>
            <a:r>
              <a:rPr lang="en-US"/>
              <a:t>doc.: IEEE 802.11-18/</a:t>
            </a:r>
            <a:r>
              <a:rPr lang="en-US" altLang="ja-JP"/>
              <a:t>1533</a:t>
            </a:r>
            <a:r>
              <a:rPr lang="en-US"/>
              <a:t>r0</a:t>
            </a:r>
            <a:endParaRPr lang="en-US" dirty="0"/>
          </a:p>
        </p:txBody>
      </p:sp>
      <p:sp>
        <p:nvSpPr>
          <p:cNvPr id="5" name="日付プレースホルダー 4"/>
          <p:cNvSpPr>
            <a:spLocks noGrp="1"/>
          </p:cNvSpPr>
          <p:nvPr>
            <p:ph type="dt" idx="1"/>
          </p:nvPr>
        </p:nvSpPr>
        <p:spPr/>
        <p:txBody>
          <a:bodyPr/>
          <a:lstStyle/>
          <a:p>
            <a:pPr>
              <a:defRPr/>
            </a:pPr>
            <a:r>
              <a:rPr lang="en-US" altLang="ja-JP"/>
              <a:t>September 2018</a:t>
            </a:r>
            <a:endParaRPr lang="en-GB" altLang="en-US" dirty="0"/>
          </a:p>
        </p:txBody>
      </p:sp>
      <p:sp>
        <p:nvSpPr>
          <p:cNvPr id="6" name="フッター プレースホルダー 5"/>
          <p:cNvSpPr>
            <a:spLocks noGrp="1"/>
          </p:cNvSpPr>
          <p:nvPr>
            <p:ph type="ftr" sz="quarter" idx="4"/>
          </p:nvPr>
        </p:nvSpPr>
        <p:spPr/>
        <p:txBody>
          <a:bodyPr/>
          <a:lstStyle/>
          <a:p>
            <a:r>
              <a:rPr lang="fr-FR" altLang="ja-JP" sz="1200"/>
              <a:t>Yusuke Tanaka(Sony Corporation), et al.</a:t>
            </a:r>
            <a:endParaRPr lang="en-US" altLang="ja-JP" sz="1200" dirty="0"/>
          </a:p>
        </p:txBody>
      </p:sp>
      <p:sp>
        <p:nvSpPr>
          <p:cNvPr id="7" name="スライド番号プレースホルダー 6"/>
          <p:cNvSpPr>
            <a:spLocks noGrp="1"/>
          </p:cNvSpPr>
          <p:nvPr>
            <p:ph type="sldNum" sz="quarter" idx="5"/>
          </p:nvPr>
        </p:nvSpPr>
        <p:spPr/>
        <p:txBody>
          <a:bodyPr/>
          <a:lstStyle/>
          <a:p>
            <a:pPr>
              <a:defRPr/>
            </a:pPr>
            <a:r>
              <a:rPr lang="en-US"/>
              <a:t>Page </a:t>
            </a:r>
            <a:fld id="{0FE52186-36B6-4054-BEF3-62B8BA7A57CB}" type="slidenum">
              <a:rPr lang="en-US" smtClean="0"/>
              <a:pPr>
                <a:defRPr/>
              </a:pPr>
              <a:t>5</a:t>
            </a:fld>
            <a:endParaRPr lang="en-US" dirty="0"/>
          </a:p>
        </p:txBody>
      </p:sp>
    </p:spTree>
    <p:extLst>
      <p:ext uri="{BB962C8B-B14F-4D97-AF65-F5344CB8AC3E}">
        <p14:creationId xmlns:p14="http://schemas.microsoft.com/office/powerpoint/2010/main" val="2420063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p:nvPr>
        </p:nvSpPr>
        <p:spPr/>
        <p:txBody>
          <a:bodyPr/>
          <a:lstStyle/>
          <a:p>
            <a:pPr>
              <a:defRPr/>
            </a:pPr>
            <a:r>
              <a:rPr lang="en-US"/>
              <a:t>doc.: IEEE 802.11-18/</a:t>
            </a:r>
            <a:r>
              <a:rPr lang="en-US" altLang="ja-JP"/>
              <a:t>1533</a:t>
            </a:r>
            <a:r>
              <a:rPr lang="en-US"/>
              <a:t>r0</a:t>
            </a:r>
            <a:endParaRPr lang="en-US" dirty="0"/>
          </a:p>
        </p:txBody>
      </p:sp>
      <p:sp>
        <p:nvSpPr>
          <p:cNvPr id="5" name="日付プレースホルダー 4"/>
          <p:cNvSpPr>
            <a:spLocks noGrp="1"/>
          </p:cNvSpPr>
          <p:nvPr>
            <p:ph type="dt" idx="1"/>
          </p:nvPr>
        </p:nvSpPr>
        <p:spPr/>
        <p:txBody>
          <a:bodyPr/>
          <a:lstStyle/>
          <a:p>
            <a:pPr>
              <a:defRPr/>
            </a:pPr>
            <a:r>
              <a:rPr lang="en-US" altLang="ja-JP"/>
              <a:t>September 2018</a:t>
            </a:r>
            <a:endParaRPr lang="en-GB" altLang="en-US" dirty="0"/>
          </a:p>
        </p:txBody>
      </p:sp>
      <p:sp>
        <p:nvSpPr>
          <p:cNvPr id="6" name="フッター プレースホルダー 5"/>
          <p:cNvSpPr>
            <a:spLocks noGrp="1"/>
          </p:cNvSpPr>
          <p:nvPr>
            <p:ph type="ftr" sz="quarter" idx="4"/>
          </p:nvPr>
        </p:nvSpPr>
        <p:spPr/>
        <p:txBody>
          <a:bodyPr/>
          <a:lstStyle/>
          <a:p>
            <a:r>
              <a:rPr lang="fr-FR" altLang="ja-JP" sz="1200"/>
              <a:t>Yusuke Tanaka(Sony Corporation), et al.</a:t>
            </a:r>
            <a:endParaRPr lang="en-US" altLang="ja-JP" sz="1200" dirty="0"/>
          </a:p>
        </p:txBody>
      </p:sp>
      <p:sp>
        <p:nvSpPr>
          <p:cNvPr id="7" name="スライド番号プレースホルダー 6"/>
          <p:cNvSpPr>
            <a:spLocks noGrp="1"/>
          </p:cNvSpPr>
          <p:nvPr>
            <p:ph type="sldNum" sz="quarter" idx="5"/>
          </p:nvPr>
        </p:nvSpPr>
        <p:spPr/>
        <p:txBody>
          <a:bodyPr/>
          <a:lstStyle/>
          <a:p>
            <a:pPr>
              <a:defRPr/>
            </a:pPr>
            <a:r>
              <a:rPr lang="en-US"/>
              <a:t>Page </a:t>
            </a:r>
            <a:fld id="{0FE52186-36B6-4054-BEF3-62B8BA7A57CB}" type="slidenum">
              <a:rPr lang="en-US" smtClean="0"/>
              <a:pPr>
                <a:defRPr/>
              </a:pPr>
              <a:t>6</a:t>
            </a:fld>
            <a:endParaRPr lang="en-US" dirty="0"/>
          </a:p>
        </p:txBody>
      </p:sp>
    </p:spTree>
    <p:extLst>
      <p:ext uri="{BB962C8B-B14F-4D97-AF65-F5344CB8AC3E}">
        <p14:creationId xmlns:p14="http://schemas.microsoft.com/office/powerpoint/2010/main" val="37707398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p:nvPr>
        </p:nvSpPr>
        <p:spPr/>
        <p:txBody>
          <a:bodyPr/>
          <a:lstStyle/>
          <a:p>
            <a:pPr>
              <a:defRPr/>
            </a:pPr>
            <a:r>
              <a:rPr lang="en-US"/>
              <a:t>doc.: IEEE 802.11-18/</a:t>
            </a:r>
            <a:r>
              <a:rPr lang="en-US" altLang="ja-JP"/>
              <a:t>1533</a:t>
            </a:r>
            <a:r>
              <a:rPr lang="en-US"/>
              <a:t>r0</a:t>
            </a:r>
            <a:endParaRPr lang="en-US" dirty="0"/>
          </a:p>
        </p:txBody>
      </p:sp>
      <p:sp>
        <p:nvSpPr>
          <p:cNvPr id="5" name="日付プレースホルダー 4"/>
          <p:cNvSpPr>
            <a:spLocks noGrp="1"/>
          </p:cNvSpPr>
          <p:nvPr>
            <p:ph type="dt" idx="1"/>
          </p:nvPr>
        </p:nvSpPr>
        <p:spPr/>
        <p:txBody>
          <a:bodyPr/>
          <a:lstStyle/>
          <a:p>
            <a:pPr>
              <a:defRPr/>
            </a:pPr>
            <a:r>
              <a:rPr lang="en-US" altLang="ja-JP"/>
              <a:t>September 2018</a:t>
            </a:r>
            <a:endParaRPr lang="en-GB" altLang="en-US" dirty="0"/>
          </a:p>
        </p:txBody>
      </p:sp>
      <p:sp>
        <p:nvSpPr>
          <p:cNvPr id="6" name="フッター プレースホルダー 5"/>
          <p:cNvSpPr>
            <a:spLocks noGrp="1"/>
          </p:cNvSpPr>
          <p:nvPr>
            <p:ph type="ftr" sz="quarter" idx="4"/>
          </p:nvPr>
        </p:nvSpPr>
        <p:spPr/>
        <p:txBody>
          <a:bodyPr/>
          <a:lstStyle/>
          <a:p>
            <a:r>
              <a:rPr lang="fr-FR" altLang="ja-JP" sz="1200"/>
              <a:t>Yusuke Tanaka(Sony Corporation), et al.</a:t>
            </a:r>
            <a:endParaRPr lang="en-US" altLang="ja-JP" sz="1200" dirty="0"/>
          </a:p>
        </p:txBody>
      </p:sp>
      <p:sp>
        <p:nvSpPr>
          <p:cNvPr id="7" name="スライド番号プレースホルダー 6"/>
          <p:cNvSpPr>
            <a:spLocks noGrp="1"/>
          </p:cNvSpPr>
          <p:nvPr>
            <p:ph type="sldNum" sz="quarter" idx="5"/>
          </p:nvPr>
        </p:nvSpPr>
        <p:spPr/>
        <p:txBody>
          <a:bodyPr/>
          <a:lstStyle/>
          <a:p>
            <a:pPr>
              <a:defRPr/>
            </a:pPr>
            <a:r>
              <a:rPr lang="en-US"/>
              <a:t>Page </a:t>
            </a:r>
            <a:fld id="{0FE52186-36B6-4054-BEF3-62B8BA7A57CB}" type="slidenum">
              <a:rPr lang="en-US" smtClean="0"/>
              <a:pPr>
                <a:defRPr/>
              </a:pPr>
              <a:t>7</a:t>
            </a:fld>
            <a:endParaRPr lang="en-US" dirty="0"/>
          </a:p>
        </p:txBody>
      </p:sp>
    </p:spTree>
    <p:extLst>
      <p:ext uri="{BB962C8B-B14F-4D97-AF65-F5344CB8AC3E}">
        <p14:creationId xmlns:p14="http://schemas.microsoft.com/office/powerpoint/2010/main" val="27643892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ヘッダー プレースホルダー 3"/>
          <p:cNvSpPr>
            <a:spLocks noGrp="1"/>
          </p:cNvSpPr>
          <p:nvPr>
            <p:ph type="hdr" sz="quarter"/>
          </p:nvPr>
        </p:nvSpPr>
        <p:spPr/>
        <p:txBody>
          <a:bodyPr/>
          <a:lstStyle/>
          <a:p>
            <a:pPr>
              <a:defRPr/>
            </a:pPr>
            <a:r>
              <a:rPr lang="en-US"/>
              <a:t>doc.: IEEE 802.11-18/</a:t>
            </a:r>
            <a:r>
              <a:rPr lang="en-US" altLang="ja-JP"/>
              <a:t>1533</a:t>
            </a:r>
            <a:r>
              <a:rPr lang="en-US"/>
              <a:t>r0</a:t>
            </a:r>
            <a:endParaRPr lang="en-US" dirty="0"/>
          </a:p>
        </p:txBody>
      </p:sp>
      <p:sp>
        <p:nvSpPr>
          <p:cNvPr id="5" name="日付プレースホルダー 4"/>
          <p:cNvSpPr>
            <a:spLocks noGrp="1"/>
          </p:cNvSpPr>
          <p:nvPr>
            <p:ph type="dt" idx="1"/>
          </p:nvPr>
        </p:nvSpPr>
        <p:spPr/>
        <p:txBody>
          <a:bodyPr/>
          <a:lstStyle/>
          <a:p>
            <a:pPr>
              <a:defRPr/>
            </a:pPr>
            <a:r>
              <a:rPr lang="en-US" altLang="ja-JP"/>
              <a:t>September 2018</a:t>
            </a:r>
            <a:endParaRPr lang="en-GB" altLang="en-US" dirty="0"/>
          </a:p>
        </p:txBody>
      </p:sp>
      <p:sp>
        <p:nvSpPr>
          <p:cNvPr id="6" name="フッター プレースホルダー 5"/>
          <p:cNvSpPr>
            <a:spLocks noGrp="1"/>
          </p:cNvSpPr>
          <p:nvPr>
            <p:ph type="ftr" sz="quarter" idx="4"/>
          </p:nvPr>
        </p:nvSpPr>
        <p:spPr/>
        <p:txBody>
          <a:bodyPr/>
          <a:lstStyle/>
          <a:p>
            <a:r>
              <a:rPr lang="fr-FR" altLang="ja-JP" sz="1200"/>
              <a:t>Yusuke Tanaka(Sony Corporation), et al.</a:t>
            </a:r>
            <a:endParaRPr lang="en-US" altLang="ja-JP" sz="1200" dirty="0"/>
          </a:p>
        </p:txBody>
      </p:sp>
      <p:sp>
        <p:nvSpPr>
          <p:cNvPr id="7" name="スライド番号プレースホルダー 6"/>
          <p:cNvSpPr>
            <a:spLocks noGrp="1"/>
          </p:cNvSpPr>
          <p:nvPr>
            <p:ph type="sldNum" sz="quarter" idx="5"/>
          </p:nvPr>
        </p:nvSpPr>
        <p:spPr/>
        <p:txBody>
          <a:bodyPr/>
          <a:lstStyle/>
          <a:p>
            <a:pPr>
              <a:defRPr/>
            </a:pPr>
            <a:r>
              <a:rPr lang="en-US"/>
              <a:t>Page </a:t>
            </a:r>
            <a:fld id="{0FE52186-36B6-4054-BEF3-62B8BA7A57CB}" type="slidenum">
              <a:rPr lang="en-US" smtClean="0"/>
              <a:pPr>
                <a:defRPr/>
              </a:pPr>
              <a:t>8</a:t>
            </a:fld>
            <a:endParaRPr lang="en-US" dirty="0"/>
          </a:p>
        </p:txBody>
      </p:sp>
    </p:spTree>
    <p:extLst>
      <p:ext uri="{BB962C8B-B14F-4D97-AF65-F5344CB8AC3E}">
        <p14:creationId xmlns:p14="http://schemas.microsoft.com/office/powerpoint/2010/main" val="2434445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18" name="タイトル 17"/>
          <p:cNvSpPr>
            <a:spLocks noGrp="1"/>
          </p:cNvSpPr>
          <p:nvPr>
            <p:ph type="title"/>
          </p:nvPr>
        </p:nvSpPr>
        <p:spPr/>
        <p:txBody>
          <a:bodyPr/>
          <a:lstStyle/>
          <a:p>
            <a:r>
              <a:rPr kumimoji="1" lang="ja-JP" altLang="en-US"/>
              <a:t>マスター タイトルの書式設定</a:t>
            </a:r>
          </a:p>
        </p:txBody>
      </p:sp>
      <p:sp>
        <p:nvSpPr>
          <p:cNvPr id="2" name="日付プレースホルダー 1">
            <a:extLst>
              <a:ext uri="{FF2B5EF4-FFF2-40B4-BE49-F238E27FC236}">
                <a16:creationId xmlns:a16="http://schemas.microsoft.com/office/drawing/2014/main" id="{CD923615-D29F-47B6-BBA8-A7C71AC43A5D}"/>
              </a:ext>
            </a:extLst>
          </p:cNvPr>
          <p:cNvSpPr>
            <a:spLocks noGrp="1"/>
          </p:cNvSpPr>
          <p:nvPr>
            <p:ph type="dt" sz="half" idx="10"/>
          </p:nvPr>
        </p:nvSpPr>
        <p:spPr/>
        <p:txBody>
          <a:bodyPr/>
          <a:lstStyle>
            <a:lvl1pPr>
              <a:defRPr/>
            </a:lvl1pPr>
          </a:lstStyle>
          <a:p>
            <a:pPr>
              <a:defRPr/>
            </a:pPr>
            <a:r>
              <a:rPr lang="en-US" altLang="ja-JP" dirty="0"/>
              <a:t>July 2019</a:t>
            </a:r>
            <a:endParaRPr lang="en-GB" altLang="en-US" dirty="0"/>
          </a:p>
        </p:txBody>
      </p:sp>
      <p:sp>
        <p:nvSpPr>
          <p:cNvPr id="4" name="フッター プレースホルダー 3">
            <a:extLst>
              <a:ext uri="{FF2B5EF4-FFF2-40B4-BE49-F238E27FC236}">
                <a16:creationId xmlns:a16="http://schemas.microsoft.com/office/drawing/2014/main" id="{5E72CB58-07E5-4159-867B-77249821C1D1}"/>
              </a:ext>
            </a:extLst>
          </p:cNvPr>
          <p:cNvSpPr>
            <a:spLocks noGrp="1"/>
          </p:cNvSpPr>
          <p:nvPr>
            <p:ph type="ftr" sz="quarter" idx="11"/>
          </p:nvPr>
        </p:nvSpPr>
        <p:spPr/>
        <p:txBody>
          <a:bodyPr/>
          <a:lstStyle/>
          <a:p>
            <a:pPr>
              <a:defRPr/>
            </a:pPr>
            <a:r>
              <a:rPr lang="fr-FR" dirty="0"/>
              <a:t>Ryuichi Hirata(Sony Corporation), et al.</a:t>
            </a:r>
            <a:endParaRPr lang="en-US" dirty="0"/>
          </a:p>
        </p:txBody>
      </p:sp>
      <p:sp>
        <p:nvSpPr>
          <p:cNvPr id="5" name="スライド番号プレースホルダー 4">
            <a:extLst>
              <a:ext uri="{FF2B5EF4-FFF2-40B4-BE49-F238E27FC236}">
                <a16:creationId xmlns:a16="http://schemas.microsoft.com/office/drawing/2014/main" id="{07BDABFB-C618-403F-B59C-350283B92622}"/>
              </a:ext>
            </a:extLst>
          </p:cNvPr>
          <p:cNvSpPr>
            <a:spLocks noGrp="1"/>
          </p:cNvSpPr>
          <p:nvPr>
            <p:ph type="sldNum" sz="quarter" idx="12"/>
          </p:nvPr>
        </p:nvSpPr>
        <p:spPr/>
        <p:txBody>
          <a:bodyPr/>
          <a:lstStyle/>
          <a:p>
            <a:pPr>
              <a:defRPr/>
            </a:pPr>
            <a:r>
              <a:rPr lang="en-US"/>
              <a:t>Slide </a:t>
            </a:r>
            <a:fld id="{AA0DB6A0-3FAC-4C50-B855-05E2EFEC7C93}" type="slidenum">
              <a:rPr lang="en-US" smtClean="0"/>
              <a:pPr>
                <a:defRPr/>
              </a:pPr>
              <a:t>‹#›</a:t>
            </a:fld>
            <a:endParaRPr lang="en-US" dirty="0"/>
          </a:p>
        </p:txBody>
      </p:sp>
    </p:spTree>
    <p:extLst>
      <p:ext uri="{BB962C8B-B14F-4D97-AF65-F5344CB8AC3E}">
        <p14:creationId xmlns:p14="http://schemas.microsoft.com/office/powerpoint/2010/main" val="29620773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cxnSp>
        <p:nvCxnSpPr>
          <p:cNvPr id="4" name="Straight Connector 11"/>
          <p:cNvCxnSpPr>
            <a:cxnSpLocks noChangeShapeType="1"/>
          </p:cNvCxnSpPr>
          <p:nvPr userDrawn="1"/>
        </p:nvCxnSpPr>
        <p:spPr bwMode="auto">
          <a:xfrm>
            <a:off x="685800" y="609600"/>
            <a:ext cx="7772400"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タイトル 12"/>
          <p:cNvSpPr>
            <a:spLocks noGrp="1"/>
          </p:cNvSpPr>
          <p:nvPr>
            <p:ph type="title"/>
          </p:nvPr>
        </p:nvSpPr>
        <p:spPr/>
        <p:txBody>
          <a:bodyPr/>
          <a:lstStyle/>
          <a:p>
            <a:r>
              <a:rPr kumimoji="1" lang="ja-JP" altLang="en-US"/>
              <a:t>マスター タイトルの書式設定</a:t>
            </a:r>
          </a:p>
        </p:txBody>
      </p:sp>
      <p:sp>
        <p:nvSpPr>
          <p:cNvPr id="6" name="日付プレースホルダー 5">
            <a:extLst>
              <a:ext uri="{FF2B5EF4-FFF2-40B4-BE49-F238E27FC236}">
                <a16:creationId xmlns:a16="http://schemas.microsoft.com/office/drawing/2014/main" id="{5365183F-7452-48E7-96E8-3F09790461AE}"/>
              </a:ext>
            </a:extLst>
          </p:cNvPr>
          <p:cNvSpPr>
            <a:spLocks noGrp="1"/>
          </p:cNvSpPr>
          <p:nvPr>
            <p:ph type="dt" sz="half" idx="10"/>
          </p:nvPr>
        </p:nvSpPr>
        <p:spPr/>
        <p:txBody>
          <a:bodyPr/>
          <a:lstStyle>
            <a:lvl1pPr>
              <a:defRPr/>
            </a:lvl1pPr>
          </a:lstStyle>
          <a:p>
            <a:pPr>
              <a:defRPr/>
            </a:pPr>
            <a:r>
              <a:rPr lang="en-US" altLang="ja-JP" dirty="0"/>
              <a:t>July 2019</a:t>
            </a:r>
            <a:endParaRPr lang="en-GB" altLang="en-US" dirty="0"/>
          </a:p>
        </p:txBody>
      </p:sp>
      <p:sp>
        <p:nvSpPr>
          <p:cNvPr id="7" name="フッター プレースホルダー 6">
            <a:extLst>
              <a:ext uri="{FF2B5EF4-FFF2-40B4-BE49-F238E27FC236}">
                <a16:creationId xmlns:a16="http://schemas.microsoft.com/office/drawing/2014/main" id="{C08AF3CA-B524-4541-A3A5-C9AA5F837B33}"/>
              </a:ext>
            </a:extLst>
          </p:cNvPr>
          <p:cNvSpPr>
            <a:spLocks noGrp="1"/>
          </p:cNvSpPr>
          <p:nvPr>
            <p:ph type="ftr" sz="quarter" idx="11"/>
          </p:nvPr>
        </p:nvSpPr>
        <p:spPr/>
        <p:txBody>
          <a:bodyPr/>
          <a:lstStyle/>
          <a:p>
            <a:pPr>
              <a:defRPr/>
            </a:pPr>
            <a:r>
              <a:rPr lang="fr-FR" dirty="0"/>
              <a:t>Ryuichi Hirata(Sony Corporation), et al.</a:t>
            </a:r>
            <a:endParaRPr lang="en-US" dirty="0"/>
          </a:p>
        </p:txBody>
      </p:sp>
      <p:sp>
        <p:nvSpPr>
          <p:cNvPr id="8" name="スライド番号プレースホルダー 7">
            <a:extLst>
              <a:ext uri="{FF2B5EF4-FFF2-40B4-BE49-F238E27FC236}">
                <a16:creationId xmlns:a16="http://schemas.microsoft.com/office/drawing/2014/main" id="{7823F01D-059B-40B6-A941-378CE7917A74}"/>
              </a:ext>
            </a:extLst>
          </p:cNvPr>
          <p:cNvSpPr>
            <a:spLocks noGrp="1"/>
          </p:cNvSpPr>
          <p:nvPr>
            <p:ph type="sldNum" sz="quarter" idx="12"/>
          </p:nvPr>
        </p:nvSpPr>
        <p:spPr/>
        <p:txBody>
          <a:bodyPr/>
          <a:lstStyle/>
          <a:p>
            <a:pPr>
              <a:defRPr/>
            </a:pPr>
            <a:r>
              <a:rPr lang="en-US"/>
              <a:t>Slide </a:t>
            </a:r>
            <a:fld id="{AA0DB6A0-3FAC-4C50-B855-05E2EFEC7C93}" type="slidenum">
              <a:rPr lang="en-US" smtClean="0"/>
              <a:pPr>
                <a:defRPr/>
              </a:pPr>
              <a:t>‹#›</a:t>
            </a:fld>
            <a:endParaRPr lang="en-US" dirty="0"/>
          </a:p>
        </p:txBody>
      </p:sp>
    </p:spTree>
    <p:extLst>
      <p:ext uri="{BB962C8B-B14F-4D97-AF65-F5344CB8AC3E}">
        <p14:creationId xmlns:p14="http://schemas.microsoft.com/office/powerpoint/2010/main" val="307010656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9" name="Rectangle 5"/>
          <p:cNvSpPr>
            <a:spLocks noGrp="1" noChangeArrowheads="1"/>
          </p:cNvSpPr>
          <p:nvPr>
            <p:ph type="ftr" sz="quarter" idx="3"/>
          </p:nvPr>
        </p:nvSpPr>
        <p:spPr bwMode="auto">
          <a:xfrm>
            <a:off x="5867400" y="6475413"/>
            <a:ext cx="267652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b="1"/>
            </a:lvl1pPr>
          </a:lstStyle>
          <a:p>
            <a:pPr>
              <a:defRPr/>
            </a:pPr>
            <a:r>
              <a:rPr lang="fr-FR" dirty="0"/>
              <a:t>Ryuichi Hirata(Sony Corporation), et al.</a:t>
            </a:r>
            <a:endParaRPr lang="en-US" dirty="0"/>
          </a:p>
        </p:txBody>
      </p:sp>
      <p:sp>
        <p:nvSpPr>
          <p:cNvPr id="1030" name="Rectangle 6"/>
          <p:cNvSpPr>
            <a:spLocks noGrp="1" noChangeArrowheads="1"/>
          </p:cNvSpPr>
          <p:nvPr>
            <p:ph type="sldNum" sz="quarter" idx="4"/>
          </p:nvPr>
        </p:nvSpPr>
        <p:spPr bwMode="auto">
          <a:xfrm>
            <a:off x="4342400" y="6475413"/>
            <a:ext cx="53540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dirty="0"/>
              <a:t>Slide </a:t>
            </a:r>
            <a:fld id="{AA0DB6A0-3FAC-4C50-B855-05E2EFEC7C93}" type="slidenum">
              <a:rPr lang="en-US"/>
              <a:pPr>
                <a:defRPr/>
              </a:pPr>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sz="2400"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sz="2400" dirty="0"/>
          </a:p>
        </p:txBody>
      </p:sp>
      <p:sp>
        <p:nvSpPr>
          <p:cNvPr id="8" name="Rectangle 7">
            <a:extLst>
              <a:ext uri="{FF2B5EF4-FFF2-40B4-BE49-F238E27FC236}">
                <a16:creationId xmlns:a16="http://schemas.microsoft.com/office/drawing/2014/main" id="{F47EBAF5-52AC-49CF-A3FD-31E596F2D8C6}"/>
              </a:ext>
            </a:extLst>
          </p:cNvPr>
          <p:cNvSpPr>
            <a:spLocks noChangeArrowheads="1"/>
          </p:cNvSpPr>
          <p:nvPr userDrawn="1"/>
        </p:nvSpPr>
        <p:spPr bwMode="auto">
          <a:xfrm>
            <a:off x="5129148" y="331808"/>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802.11-19/</a:t>
            </a:r>
            <a:r>
              <a:rPr lang="en-US" altLang="en-US" sz="1800" b="1" dirty="0"/>
              <a:t>0818</a:t>
            </a:r>
            <a:r>
              <a:rPr lang="en-GB" altLang="en-US" sz="1800" b="1" dirty="0"/>
              <a:t>r1</a:t>
            </a:r>
          </a:p>
        </p:txBody>
      </p:sp>
      <p:sp>
        <p:nvSpPr>
          <p:cNvPr id="9" name="Rectangle 4">
            <a:extLst>
              <a:ext uri="{FF2B5EF4-FFF2-40B4-BE49-F238E27FC236}">
                <a16:creationId xmlns:a16="http://schemas.microsoft.com/office/drawing/2014/main" id="{1346AB4A-F2D2-4CAE-A247-7BBB1DA6E2BC}"/>
              </a:ext>
            </a:extLst>
          </p:cNvPr>
          <p:cNvSpPr>
            <a:spLocks noGrp="1" noChangeArrowheads="1"/>
          </p:cNvSpPr>
          <p:nvPr>
            <p:ph type="dt" sz="half" idx="2"/>
          </p:nvPr>
        </p:nvSpPr>
        <p:spPr>
          <a:xfrm>
            <a:off x="685800" y="332195"/>
            <a:ext cx="1828800" cy="276225"/>
          </a:xfrm>
          <a:prstGeom prst="rect">
            <a:avLst/>
          </a:prstGeom>
        </p:spPr>
        <p:txBody>
          <a:bodyPr anchor="ctr"/>
          <a:lstStyle>
            <a:lvl1pPr>
              <a:defRPr sz="1800"/>
            </a:lvl1pPr>
          </a:lstStyle>
          <a:p>
            <a:pPr>
              <a:defRPr/>
            </a:pPr>
            <a:r>
              <a:rPr lang="en-US" altLang="ja-JP" dirty="0"/>
              <a:t>July 2019</a:t>
            </a:r>
            <a:endParaRPr lang="en-GB" altLang="en-US" dirty="0"/>
          </a:p>
        </p:txBody>
      </p:sp>
      <p:sp>
        <p:nvSpPr>
          <p:cNvPr id="10" name="Rectangle 9">
            <a:extLst>
              <a:ext uri="{FF2B5EF4-FFF2-40B4-BE49-F238E27FC236}">
                <a16:creationId xmlns:a16="http://schemas.microsoft.com/office/drawing/2014/main" id="{8031D55B-1F73-4D59-B8F1-227F435EA8F1}"/>
              </a:ext>
            </a:extLst>
          </p:cNvPr>
          <p:cNvSpPr>
            <a:spLocks noChangeArrowheads="1"/>
          </p:cNvSpPr>
          <p:nvPr userDrawn="1"/>
        </p:nvSpPr>
        <p:spPr bwMode="auto">
          <a:xfrm>
            <a:off x="685800" y="6475413"/>
            <a:ext cx="75020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b="1" dirty="0"/>
              <a:t>Submission</a:t>
            </a:r>
          </a:p>
        </p:txBody>
      </p:sp>
    </p:spTree>
  </p:cSld>
  <p:clrMap bg1="lt1" tx1="dk1" bg2="lt2" tx2="dk2" accent1="accent1" accent2="accent2" accent3="accent3" accent4="accent4" accent5="accent5" accent6="accent6" hlink="hlink" folHlink="folHlink"/>
  <p:sldLayoutIdLst>
    <p:sldLayoutId id="2147485525" r:id="rId1"/>
    <p:sldLayoutId id="2147485548"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sv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3F014C21-6B96-4709-9588-83A9B1F6CD59}"/>
              </a:ext>
            </a:extLst>
          </p:cNvPr>
          <p:cNvSpPr>
            <a:spLocks noGrp="1"/>
          </p:cNvSpPr>
          <p:nvPr>
            <p:ph type="title"/>
          </p:nvPr>
        </p:nvSpPr>
        <p:spPr/>
        <p:txBody>
          <a:bodyPr/>
          <a:lstStyle/>
          <a:p>
            <a:r>
              <a:rPr kumimoji="1" lang="en-US" altLang="ja-JP" dirty="0"/>
              <a:t>Discussion on Multi-band operation</a:t>
            </a:r>
            <a:endParaRPr kumimoji="1" lang="ja-JP" altLang="en-US" dirty="0"/>
          </a:p>
        </p:txBody>
      </p:sp>
      <p:sp>
        <p:nvSpPr>
          <p:cNvPr id="4" name="日付プレースホルダー 3">
            <a:extLst>
              <a:ext uri="{FF2B5EF4-FFF2-40B4-BE49-F238E27FC236}">
                <a16:creationId xmlns:a16="http://schemas.microsoft.com/office/drawing/2014/main" id="{5EDB960E-26EC-43E1-B6DF-31C3D269FBBE}"/>
              </a:ext>
            </a:extLst>
          </p:cNvPr>
          <p:cNvSpPr>
            <a:spLocks noGrp="1"/>
          </p:cNvSpPr>
          <p:nvPr>
            <p:ph type="dt" sz="half" idx="10"/>
          </p:nvPr>
        </p:nvSpPr>
        <p:spPr/>
        <p:txBody>
          <a:bodyPr/>
          <a:lstStyle/>
          <a:p>
            <a:pPr>
              <a:defRPr/>
            </a:pPr>
            <a:r>
              <a:rPr lang="en-US" altLang="ja-JP" dirty="0"/>
              <a:t>July 2019</a:t>
            </a:r>
            <a:endParaRPr lang="en-GB" altLang="en-US" dirty="0"/>
          </a:p>
        </p:txBody>
      </p:sp>
      <p:sp>
        <p:nvSpPr>
          <p:cNvPr id="5" name="フッター プレースホルダー 4">
            <a:extLst>
              <a:ext uri="{FF2B5EF4-FFF2-40B4-BE49-F238E27FC236}">
                <a16:creationId xmlns:a16="http://schemas.microsoft.com/office/drawing/2014/main" id="{69730EE4-3911-46CC-B05C-2F8A76E48015}"/>
              </a:ext>
            </a:extLst>
          </p:cNvPr>
          <p:cNvSpPr>
            <a:spLocks noGrp="1"/>
          </p:cNvSpPr>
          <p:nvPr>
            <p:ph type="ftr" sz="quarter" idx="11"/>
          </p:nvPr>
        </p:nvSpPr>
        <p:spPr/>
        <p:txBody>
          <a:bodyPr/>
          <a:lstStyle/>
          <a:p>
            <a:pPr>
              <a:defRPr/>
            </a:pPr>
            <a:r>
              <a:rPr lang="fr-FR"/>
              <a:t>Ryuichi Hirata(Sony Corporation), et al.</a:t>
            </a:r>
            <a:endParaRPr lang="en-US" dirty="0"/>
          </a:p>
        </p:txBody>
      </p:sp>
      <p:sp>
        <p:nvSpPr>
          <p:cNvPr id="6" name="スライド番号プレースホルダー 5">
            <a:extLst>
              <a:ext uri="{FF2B5EF4-FFF2-40B4-BE49-F238E27FC236}">
                <a16:creationId xmlns:a16="http://schemas.microsoft.com/office/drawing/2014/main" id="{58AE3308-862A-4E7C-87E2-D54EAE4B03B8}"/>
              </a:ext>
            </a:extLst>
          </p:cNvPr>
          <p:cNvSpPr>
            <a:spLocks noGrp="1"/>
          </p:cNvSpPr>
          <p:nvPr>
            <p:ph type="sldNum" sz="quarter" idx="12"/>
          </p:nvPr>
        </p:nvSpPr>
        <p:spPr/>
        <p:txBody>
          <a:bodyPr/>
          <a:lstStyle/>
          <a:p>
            <a:pPr>
              <a:defRPr/>
            </a:pPr>
            <a:r>
              <a:rPr lang="en-US"/>
              <a:t>Slide </a:t>
            </a:r>
            <a:fld id="{AA0DB6A0-3FAC-4C50-B855-05E2EFEC7C93}" type="slidenum">
              <a:rPr lang="en-US" smtClean="0"/>
              <a:pPr>
                <a:defRPr/>
              </a:pPr>
              <a:t>1</a:t>
            </a:fld>
            <a:endParaRPr lang="en-US" dirty="0"/>
          </a:p>
        </p:txBody>
      </p:sp>
      <p:sp>
        <p:nvSpPr>
          <p:cNvPr id="9" name="字幕 7">
            <a:extLst>
              <a:ext uri="{FF2B5EF4-FFF2-40B4-BE49-F238E27FC236}">
                <a16:creationId xmlns:a16="http://schemas.microsoft.com/office/drawing/2014/main" id="{489F3AC0-28D2-4143-93BA-258F8BE3C8C2}"/>
              </a:ext>
            </a:extLst>
          </p:cNvPr>
          <p:cNvSpPr txBox="1">
            <a:spLocks/>
          </p:cNvSpPr>
          <p:nvPr/>
        </p:nvSpPr>
        <p:spPr bwMode="auto">
          <a:xfrm>
            <a:off x="1371600" y="1981200"/>
            <a:ext cx="6400800"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0" indent="0" algn="ctr" rtl="0" eaLnBrk="0" fontAlgn="base" hangingPunct="0">
              <a:spcBef>
                <a:spcPct val="20000"/>
              </a:spcBef>
              <a:spcAft>
                <a:spcPct val="0"/>
              </a:spcAft>
              <a:buNone/>
              <a:defRPr sz="2400" b="1">
                <a:solidFill>
                  <a:schemeClr val="tx1"/>
                </a:solidFill>
                <a:latin typeface="+mn-lt"/>
                <a:ea typeface="+mn-ea"/>
                <a:cs typeface="+mn-cs"/>
              </a:defRPr>
            </a:lvl1pPr>
            <a:lvl2pPr marL="457200" indent="0" algn="ctr" rtl="0" eaLnBrk="0" fontAlgn="base" hangingPunct="0">
              <a:spcBef>
                <a:spcPct val="20000"/>
              </a:spcBef>
              <a:spcAft>
                <a:spcPct val="0"/>
              </a:spcAft>
              <a:buNone/>
              <a:defRPr sz="2000">
                <a:solidFill>
                  <a:schemeClr val="tx1"/>
                </a:solidFill>
                <a:latin typeface="+mn-lt"/>
              </a:defRPr>
            </a:lvl2pPr>
            <a:lvl3pPr marL="914400" indent="0" algn="ctr" rtl="0" eaLnBrk="0" fontAlgn="base" hangingPunct="0">
              <a:spcBef>
                <a:spcPct val="20000"/>
              </a:spcBef>
              <a:spcAft>
                <a:spcPct val="0"/>
              </a:spcAft>
              <a:buNone/>
              <a:defRPr>
                <a:solidFill>
                  <a:schemeClr val="tx1"/>
                </a:solidFill>
                <a:latin typeface="+mn-lt"/>
              </a:defRPr>
            </a:lvl3pPr>
            <a:lvl4pPr marL="1371600" indent="0" algn="ctr" rtl="0" eaLnBrk="0" fontAlgn="base" hangingPunct="0">
              <a:spcBef>
                <a:spcPct val="20000"/>
              </a:spcBef>
              <a:spcAft>
                <a:spcPct val="0"/>
              </a:spcAft>
              <a:buNone/>
              <a:defRPr sz="1600">
                <a:solidFill>
                  <a:schemeClr val="tx1"/>
                </a:solidFill>
                <a:latin typeface="+mn-lt"/>
              </a:defRPr>
            </a:lvl4pPr>
            <a:lvl5pPr marL="1828800" indent="0" algn="ctr" rtl="0" eaLnBrk="0" fontAlgn="base" hangingPunct="0">
              <a:spcBef>
                <a:spcPct val="20000"/>
              </a:spcBef>
              <a:spcAft>
                <a:spcPct val="0"/>
              </a:spcAft>
              <a:buNone/>
              <a:defRPr sz="1600">
                <a:solidFill>
                  <a:schemeClr val="tx1"/>
                </a:solidFill>
                <a:latin typeface="+mn-lt"/>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r>
              <a:rPr lang="en-US" altLang="ja-JP" sz="2000" kern="0" dirty="0"/>
              <a:t>Date:</a:t>
            </a:r>
            <a:r>
              <a:rPr lang="en-US" altLang="ja-JP" sz="2000" b="0" kern="0" dirty="0"/>
              <a:t> 2019-7-17</a:t>
            </a:r>
          </a:p>
        </p:txBody>
      </p:sp>
      <p:sp>
        <p:nvSpPr>
          <p:cNvPr id="10" name="Rectangle 12">
            <a:extLst>
              <a:ext uri="{FF2B5EF4-FFF2-40B4-BE49-F238E27FC236}">
                <a16:creationId xmlns:a16="http://schemas.microsoft.com/office/drawing/2014/main" id="{BF03C3DB-7E3F-4F46-9453-6AB0BF29EA3E}"/>
              </a:ext>
            </a:extLst>
          </p:cNvPr>
          <p:cNvSpPr>
            <a:spLocks noChangeArrowheads="1"/>
          </p:cNvSpPr>
          <p:nvPr/>
        </p:nvSpPr>
        <p:spPr bwMode="auto">
          <a:xfrm>
            <a:off x="381000" y="272796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sz="2000" dirty="0"/>
              <a:t>Authors:</a:t>
            </a:r>
            <a:endParaRPr lang="en-US" sz="2000" b="0" dirty="0"/>
          </a:p>
        </p:txBody>
      </p:sp>
      <p:graphicFrame>
        <p:nvGraphicFramePr>
          <p:cNvPr id="11" name="表 10">
            <a:extLst>
              <a:ext uri="{FF2B5EF4-FFF2-40B4-BE49-F238E27FC236}">
                <a16:creationId xmlns:a16="http://schemas.microsoft.com/office/drawing/2014/main" id="{82A47D59-38AA-4639-9350-63768DE88D6A}"/>
              </a:ext>
            </a:extLst>
          </p:cNvPr>
          <p:cNvGraphicFramePr>
            <a:graphicFrameLocks noGrp="1"/>
          </p:cNvGraphicFramePr>
          <p:nvPr>
            <p:extLst>
              <p:ext uri="{D42A27DB-BD31-4B8C-83A1-F6EECF244321}">
                <p14:modId xmlns:p14="http://schemas.microsoft.com/office/powerpoint/2010/main" val="428238825"/>
              </p:ext>
            </p:extLst>
          </p:nvPr>
        </p:nvGraphicFramePr>
        <p:xfrm>
          <a:off x="685753" y="3108960"/>
          <a:ext cx="7772494" cy="1920240"/>
        </p:xfrm>
        <a:graphic>
          <a:graphicData uri="http://schemas.openxmlformats.org/drawingml/2006/table">
            <a:tbl>
              <a:tblPr firstRow="1" bandRow="1">
                <a:tableStyleId>{5940675A-B579-460E-94D1-54222C63F5DA}</a:tableStyleId>
              </a:tblPr>
              <a:tblGrid>
                <a:gridCol w="1977737">
                  <a:extLst>
                    <a:ext uri="{9D8B030D-6E8A-4147-A177-3AD203B41FA5}">
                      <a16:colId xmlns:a16="http://schemas.microsoft.com/office/drawing/2014/main" val="20000"/>
                    </a:ext>
                  </a:extLst>
                </a:gridCol>
                <a:gridCol w="1589405">
                  <a:extLst>
                    <a:ext uri="{9D8B030D-6E8A-4147-A177-3AD203B41FA5}">
                      <a16:colId xmlns:a16="http://schemas.microsoft.com/office/drawing/2014/main" val="20001"/>
                    </a:ext>
                  </a:extLst>
                </a:gridCol>
                <a:gridCol w="895414">
                  <a:extLst>
                    <a:ext uri="{9D8B030D-6E8A-4147-A177-3AD203B41FA5}">
                      <a16:colId xmlns:a16="http://schemas.microsoft.com/office/drawing/2014/main" val="20002"/>
                    </a:ext>
                  </a:extLst>
                </a:gridCol>
                <a:gridCol w="738505">
                  <a:extLst>
                    <a:ext uri="{9D8B030D-6E8A-4147-A177-3AD203B41FA5}">
                      <a16:colId xmlns:a16="http://schemas.microsoft.com/office/drawing/2014/main" val="20003"/>
                    </a:ext>
                  </a:extLst>
                </a:gridCol>
                <a:gridCol w="2571433">
                  <a:extLst>
                    <a:ext uri="{9D8B030D-6E8A-4147-A177-3AD203B41FA5}">
                      <a16:colId xmlns:a16="http://schemas.microsoft.com/office/drawing/2014/main" val="20004"/>
                    </a:ext>
                  </a:extLst>
                </a:gridCol>
              </a:tblGrid>
              <a:tr h="279400">
                <a:tc>
                  <a:txBody>
                    <a:bodyPr/>
                    <a:lstStyle/>
                    <a:p>
                      <a:r>
                        <a:rPr kumimoji="1" lang="en-US" altLang="ja-JP" sz="1500" b="1" dirty="0"/>
                        <a:t>Name</a:t>
                      </a:r>
                      <a:endParaRPr kumimoji="1" lang="ja-JP" altLang="en-US" sz="1500" b="1" dirty="0"/>
                    </a:p>
                  </a:txBody>
                  <a:tcPr/>
                </a:tc>
                <a:tc>
                  <a:txBody>
                    <a:bodyPr/>
                    <a:lstStyle/>
                    <a:p>
                      <a:r>
                        <a:rPr kumimoji="1" lang="en-US" altLang="ja-JP" sz="1500" b="1" dirty="0"/>
                        <a:t>Company</a:t>
                      </a:r>
                      <a:endParaRPr kumimoji="1" lang="ja-JP" altLang="en-US" sz="1500" b="1" dirty="0"/>
                    </a:p>
                  </a:txBody>
                  <a:tcPr/>
                </a:tc>
                <a:tc>
                  <a:txBody>
                    <a:bodyPr/>
                    <a:lstStyle/>
                    <a:p>
                      <a:r>
                        <a:rPr kumimoji="1" lang="en-US" altLang="ja-JP" sz="1500" b="1" dirty="0"/>
                        <a:t>Address</a:t>
                      </a:r>
                      <a:endParaRPr kumimoji="1" lang="ja-JP" altLang="en-US" sz="1500" b="1" dirty="0"/>
                    </a:p>
                  </a:txBody>
                  <a:tcPr/>
                </a:tc>
                <a:tc>
                  <a:txBody>
                    <a:bodyPr/>
                    <a:lstStyle/>
                    <a:p>
                      <a:r>
                        <a:rPr kumimoji="1" lang="en-US" altLang="ja-JP" sz="1500" b="1" dirty="0"/>
                        <a:t>Phone</a:t>
                      </a:r>
                      <a:endParaRPr kumimoji="1" lang="ja-JP" altLang="en-US" sz="1500" b="1" dirty="0"/>
                    </a:p>
                  </a:txBody>
                  <a:tcPr/>
                </a:tc>
                <a:tc>
                  <a:txBody>
                    <a:bodyPr/>
                    <a:lstStyle/>
                    <a:p>
                      <a:r>
                        <a:rPr kumimoji="1" lang="en-US" altLang="ja-JP" sz="1500" b="1" dirty="0"/>
                        <a:t>Email</a:t>
                      </a:r>
                      <a:endParaRPr kumimoji="1" lang="ja-JP" altLang="en-US" sz="1500" b="1" dirty="0"/>
                    </a:p>
                  </a:txBody>
                  <a:tcPr/>
                </a:tc>
                <a:extLst>
                  <a:ext uri="{0D108BD9-81ED-4DB2-BD59-A6C34878D82A}">
                    <a16:rowId xmlns:a16="http://schemas.microsoft.com/office/drawing/2014/main" val="10000"/>
                  </a:ext>
                </a:extLst>
              </a:tr>
              <a:tr h="279400">
                <a:tc>
                  <a:txBody>
                    <a:bodyPr/>
                    <a:lstStyle/>
                    <a:p>
                      <a:r>
                        <a:rPr kumimoji="1" lang="en-US" altLang="ja-JP" sz="1500" dirty="0"/>
                        <a:t>Ryuichi Hirata</a:t>
                      </a:r>
                      <a:endParaRPr kumimoji="1" lang="ja-JP" altLang="en-US" sz="1500" dirty="0"/>
                    </a:p>
                  </a:txBody>
                  <a:tcPr anchor="ctr"/>
                </a:tc>
                <a:tc rowSpan="5">
                  <a:txBody>
                    <a:bodyPr/>
                    <a:lstStyle/>
                    <a:p>
                      <a:r>
                        <a:rPr kumimoji="1" lang="en-US" altLang="ja-JP" sz="1500" dirty="0"/>
                        <a:t>Sony Corporation</a:t>
                      </a:r>
                      <a:endParaRPr kumimoji="1" lang="ja-JP" altLang="en-US" sz="1500" dirty="0"/>
                    </a:p>
                  </a:txBody>
                  <a:tcPr anchor="ctr"/>
                </a:tc>
                <a:tc>
                  <a:txBody>
                    <a:bodyPr/>
                    <a:lstStyle/>
                    <a:p>
                      <a:endParaRPr kumimoji="1" lang="ja-JP" altLang="en-US" sz="1500"/>
                    </a:p>
                  </a:txBody>
                  <a:tcPr anchor="ctr"/>
                </a:tc>
                <a:tc>
                  <a:txBody>
                    <a:bodyPr/>
                    <a:lstStyle/>
                    <a:p>
                      <a:endParaRPr kumimoji="1" lang="ja-JP" altLang="en-US" sz="150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Ryuichi.Hirata@sony.com</a:t>
                      </a:r>
                      <a:endParaRPr kumimoji="1" lang="ja-JP" altLang="en-US" sz="1500" dirty="0"/>
                    </a:p>
                  </a:txBody>
                  <a:tcPr anchor="ctr"/>
                </a:tc>
                <a:extLst>
                  <a:ext uri="{0D108BD9-81ED-4DB2-BD59-A6C34878D82A}">
                    <a16:rowId xmlns:a16="http://schemas.microsoft.com/office/drawing/2014/main" val="10001"/>
                  </a:ext>
                </a:extLst>
              </a:tr>
              <a:tr h="279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Yusuke</a:t>
                      </a:r>
                      <a:r>
                        <a:rPr kumimoji="1" lang="en-US" altLang="ja-JP" sz="1500" baseline="0" dirty="0"/>
                        <a:t> Tanaka</a:t>
                      </a:r>
                      <a:endParaRPr kumimoji="1" lang="ja-JP" altLang="en-US" sz="1500" dirty="0"/>
                    </a:p>
                  </a:txBody>
                  <a:tcPr anchor="ctr"/>
                </a:tc>
                <a:tc vMerge="1">
                  <a:txBody>
                    <a:bodyPr/>
                    <a:lstStyle/>
                    <a:p>
                      <a:endParaRPr kumimoji="1" lang="ja-JP" altLang="en-US"/>
                    </a:p>
                  </a:txBody>
                  <a:tcPr/>
                </a:tc>
                <a:tc>
                  <a:txBody>
                    <a:bodyPr/>
                    <a:lstStyle/>
                    <a:p>
                      <a:endParaRPr kumimoji="1" lang="ja-JP" altLang="en-US" sz="1500"/>
                    </a:p>
                  </a:txBody>
                  <a:tcPr anchor="ctr"/>
                </a:tc>
                <a:tc>
                  <a:txBody>
                    <a:bodyPr/>
                    <a:lstStyle/>
                    <a:p>
                      <a:endParaRPr kumimoji="1" lang="ja-JP" altLang="en-US" sz="1500"/>
                    </a:p>
                  </a:txBody>
                  <a:tcPr anchor="ctr"/>
                </a:tc>
                <a:tc>
                  <a:txBody>
                    <a:bodyPr/>
                    <a:lstStyle/>
                    <a:p>
                      <a:r>
                        <a:rPr kumimoji="1" lang="en-US" altLang="ja-JP" sz="1500" dirty="0"/>
                        <a:t>Yusuke.YT.Tanaka@sony.com</a:t>
                      </a:r>
                      <a:endParaRPr kumimoji="1" lang="ja-JP" altLang="en-US" sz="1500" dirty="0"/>
                    </a:p>
                  </a:txBody>
                  <a:tcPr anchor="ctr"/>
                </a:tc>
                <a:extLst>
                  <a:ext uri="{0D108BD9-81ED-4DB2-BD59-A6C34878D82A}">
                    <a16:rowId xmlns:a16="http://schemas.microsoft.com/office/drawing/2014/main" val="3057296503"/>
                  </a:ext>
                </a:extLst>
              </a:tr>
              <a:tr h="279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Kosuke Aio</a:t>
                      </a:r>
                      <a:endParaRPr kumimoji="1" lang="ja-JP" altLang="en-US" sz="1500" dirty="0"/>
                    </a:p>
                  </a:txBody>
                  <a:tcPr anchor="ctr"/>
                </a:tc>
                <a:tc vMerge="1">
                  <a:txBody>
                    <a:bodyPr/>
                    <a:lstStyle/>
                    <a:p>
                      <a:endParaRPr kumimoji="1" lang="ja-JP" altLang="en-US"/>
                    </a:p>
                  </a:txBody>
                  <a:tcPr/>
                </a:tc>
                <a:tc>
                  <a:txBody>
                    <a:bodyPr/>
                    <a:lstStyle/>
                    <a:p>
                      <a:endParaRPr kumimoji="1" lang="ja-JP" altLang="en-US" sz="1500"/>
                    </a:p>
                  </a:txBody>
                  <a:tcPr anchor="ctr"/>
                </a:tc>
                <a:tc>
                  <a:txBody>
                    <a:bodyPr/>
                    <a:lstStyle/>
                    <a:p>
                      <a:endParaRPr kumimoji="1" lang="ja-JP" altLang="en-US" sz="150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Kosuke.Aio@sony.com</a:t>
                      </a:r>
                      <a:endParaRPr kumimoji="1" lang="ja-JP" altLang="en-US" sz="1500" dirty="0"/>
                    </a:p>
                  </a:txBody>
                  <a:tcPr anchor="ctr"/>
                </a:tc>
                <a:extLst>
                  <a:ext uri="{0D108BD9-81ED-4DB2-BD59-A6C34878D82A}">
                    <a16:rowId xmlns:a16="http://schemas.microsoft.com/office/drawing/2014/main" val="1773897951"/>
                  </a:ext>
                </a:extLst>
              </a:tr>
              <a:tr h="279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Thomas Handte</a:t>
                      </a:r>
                      <a:endParaRPr kumimoji="1" lang="ja-JP" altLang="en-US" sz="1500" dirty="0"/>
                    </a:p>
                  </a:txBody>
                  <a:tcPr anchor="ctr"/>
                </a:tc>
                <a:tc vMerge="1">
                  <a:txBody>
                    <a:bodyPr/>
                    <a:lstStyle/>
                    <a:p>
                      <a:endParaRPr kumimoji="1" lang="ja-JP" altLang="en-US" sz="1500" dirty="0"/>
                    </a:p>
                  </a:txBody>
                  <a:tcPr anchor="ctr"/>
                </a:tc>
                <a:tc>
                  <a:txBody>
                    <a:bodyPr/>
                    <a:lstStyle/>
                    <a:p>
                      <a:endParaRPr kumimoji="1" lang="ja-JP" altLang="en-US" sz="1500" dirty="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da-DK" altLang="ja-JP" sz="1500" dirty="0"/>
                        <a:t>Thomas.Handte@sony.com</a:t>
                      </a:r>
                      <a:endParaRPr kumimoji="1" lang="ja-JP" altLang="en-US" sz="1500" dirty="0"/>
                    </a:p>
                  </a:txBody>
                  <a:tcPr anchor="ctr"/>
                </a:tc>
                <a:extLst>
                  <a:ext uri="{0D108BD9-81ED-4DB2-BD59-A6C34878D82A}">
                    <a16:rowId xmlns:a16="http://schemas.microsoft.com/office/drawing/2014/main" val="3644854183"/>
                  </a:ext>
                </a:extLst>
              </a:tr>
              <a:tr h="279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Dana Ciochina</a:t>
                      </a:r>
                      <a:endParaRPr kumimoji="1" lang="ja-JP" altLang="en-US" sz="1500" dirty="0"/>
                    </a:p>
                  </a:txBody>
                  <a:tcPr anchor="ctr"/>
                </a:tc>
                <a:tc vMerge="1">
                  <a:txBody>
                    <a:bodyPr/>
                    <a:lstStyle/>
                    <a:p>
                      <a:endParaRPr kumimoji="1" lang="ja-JP" altLang="en-US" sz="1500" dirty="0"/>
                    </a:p>
                  </a:txBody>
                  <a:tcPr anchor="ctr"/>
                </a:tc>
                <a:tc>
                  <a:txBody>
                    <a:bodyPr/>
                    <a:lstStyle/>
                    <a:p>
                      <a:endParaRPr kumimoji="1" lang="ja-JP" altLang="en-US" sz="1500" dirty="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Dana.Ciochina@sony.com</a:t>
                      </a:r>
                      <a:endParaRPr kumimoji="1" lang="ja-JP" altLang="en-US" sz="1500" dirty="0"/>
                    </a:p>
                  </a:txBody>
                  <a:tcPr anchor="ctr"/>
                </a:tc>
                <a:extLst>
                  <a:ext uri="{0D108BD9-81ED-4DB2-BD59-A6C34878D82A}">
                    <a16:rowId xmlns:a16="http://schemas.microsoft.com/office/drawing/2014/main" val="441123169"/>
                  </a:ext>
                </a:extLst>
              </a:tr>
            </a:tbl>
          </a:graphicData>
        </a:graphic>
      </p:graphicFrame>
    </p:spTree>
    <p:extLst>
      <p:ext uri="{BB962C8B-B14F-4D97-AF65-F5344CB8AC3E}">
        <p14:creationId xmlns:p14="http://schemas.microsoft.com/office/powerpoint/2010/main" val="19992677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25B7B2EF-BA69-4AF4-8E3F-F99CE28194DD}"/>
              </a:ext>
            </a:extLst>
          </p:cNvPr>
          <p:cNvSpPr>
            <a:spLocks noGrp="1"/>
          </p:cNvSpPr>
          <p:nvPr>
            <p:ph idx="1"/>
          </p:nvPr>
        </p:nvSpPr>
        <p:spPr/>
        <p:txBody>
          <a:bodyPr>
            <a:normAutofit/>
          </a:bodyPr>
          <a:lstStyle/>
          <a:p>
            <a:r>
              <a:rPr kumimoji="1" lang="en-US" altLang="ja-JP" sz="2000" dirty="0"/>
              <a:t>Multi-band/channel aggregation, one of the operation types of multi-band/channel operation, has potential to increase throughput.</a:t>
            </a:r>
          </a:p>
          <a:p>
            <a:pPr lvl="1"/>
            <a:r>
              <a:rPr kumimoji="1" lang="en-US" altLang="ja-JP" sz="1600" dirty="0"/>
              <a:t>Other types of operations which are discussed in </a:t>
            </a:r>
            <a:r>
              <a:rPr kumimoji="1" lang="en-US" altLang="ja-JP" sz="1600" dirty="0" err="1"/>
              <a:t>TGbe</a:t>
            </a:r>
            <a:r>
              <a:rPr kumimoji="1" lang="en-US" altLang="ja-JP" sz="1600" dirty="0"/>
              <a:t> are multi-band full duplex, data/control separation and s</a:t>
            </a:r>
            <a:r>
              <a:rPr lang="en-US" altLang="ja-JP" sz="1600" dirty="0"/>
              <a:t>teering/load balancing, </a:t>
            </a:r>
            <a:r>
              <a:rPr kumimoji="1" lang="en-US" altLang="ja-JP" sz="1600" dirty="0"/>
              <a:t>but this contribution focuses on multi-band/channel aggregation.</a:t>
            </a:r>
          </a:p>
          <a:p>
            <a:endParaRPr kumimoji="1" lang="en-US" altLang="ja-JP" sz="2000" dirty="0"/>
          </a:p>
          <a:p>
            <a:r>
              <a:rPr kumimoji="1" lang="en-US" altLang="ja-JP" sz="2000" dirty="0"/>
              <a:t>This contribution provides our observations on potential QoS issues which could occur in multi-band/channel aggregation.</a:t>
            </a:r>
          </a:p>
        </p:txBody>
      </p:sp>
      <p:sp>
        <p:nvSpPr>
          <p:cNvPr id="3" name="タイトル 2">
            <a:extLst>
              <a:ext uri="{FF2B5EF4-FFF2-40B4-BE49-F238E27FC236}">
                <a16:creationId xmlns:a16="http://schemas.microsoft.com/office/drawing/2014/main" id="{1AF51BA3-8C83-43B2-9E81-28F1B6B0DE19}"/>
              </a:ext>
            </a:extLst>
          </p:cNvPr>
          <p:cNvSpPr>
            <a:spLocks noGrp="1"/>
          </p:cNvSpPr>
          <p:nvPr>
            <p:ph type="title"/>
          </p:nvPr>
        </p:nvSpPr>
        <p:spPr/>
        <p:txBody>
          <a:bodyPr/>
          <a:lstStyle/>
          <a:p>
            <a:r>
              <a:rPr kumimoji="1" lang="en-US" altLang="ja-JP" dirty="0"/>
              <a:t>Introduction</a:t>
            </a:r>
            <a:endParaRPr kumimoji="1" lang="ja-JP" altLang="en-US" dirty="0"/>
          </a:p>
        </p:txBody>
      </p:sp>
      <p:sp>
        <p:nvSpPr>
          <p:cNvPr id="4" name="日付プレースホルダー 3">
            <a:extLst>
              <a:ext uri="{FF2B5EF4-FFF2-40B4-BE49-F238E27FC236}">
                <a16:creationId xmlns:a16="http://schemas.microsoft.com/office/drawing/2014/main" id="{B322945D-BA76-477D-9339-BA9EF14C44E7}"/>
              </a:ext>
            </a:extLst>
          </p:cNvPr>
          <p:cNvSpPr>
            <a:spLocks noGrp="1"/>
          </p:cNvSpPr>
          <p:nvPr>
            <p:ph type="dt" sz="half" idx="10"/>
          </p:nvPr>
        </p:nvSpPr>
        <p:spPr/>
        <p:txBody>
          <a:bodyPr/>
          <a:lstStyle/>
          <a:p>
            <a:pPr>
              <a:defRPr/>
            </a:pPr>
            <a:r>
              <a:rPr lang="en-US" altLang="ja-JP" dirty="0"/>
              <a:t>July 2019</a:t>
            </a:r>
            <a:endParaRPr lang="en-GB" altLang="en-US" dirty="0"/>
          </a:p>
        </p:txBody>
      </p:sp>
      <p:sp>
        <p:nvSpPr>
          <p:cNvPr id="5" name="フッター プレースホルダー 4">
            <a:extLst>
              <a:ext uri="{FF2B5EF4-FFF2-40B4-BE49-F238E27FC236}">
                <a16:creationId xmlns:a16="http://schemas.microsoft.com/office/drawing/2014/main" id="{DE945202-24BB-462A-BC72-CCBDB38D67BA}"/>
              </a:ext>
            </a:extLst>
          </p:cNvPr>
          <p:cNvSpPr>
            <a:spLocks noGrp="1"/>
          </p:cNvSpPr>
          <p:nvPr>
            <p:ph type="ftr" sz="quarter" idx="11"/>
          </p:nvPr>
        </p:nvSpPr>
        <p:spPr/>
        <p:txBody>
          <a:bodyPr/>
          <a:lstStyle/>
          <a:p>
            <a:pPr>
              <a:defRPr/>
            </a:pPr>
            <a:r>
              <a:rPr lang="fr-FR"/>
              <a:t>Ryuichi Hirata(Sony Corporation), et al.</a:t>
            </a:r>
            <a:endParaRPr lang="en-US" dirty="0"/>
          </a:p>
        </p:txBody>
      </p:sp>
      <p:sp>
        <p:nvSpPr>
          <p:cNvPr id="6" name="スライド番号プレースホルダー 5">
            <a:extLst>
              <a:ext uri="{FF2B5EF4-FFF2-40B4-BE49-F238E27FC236}">
                <a16:creationId xmlns:a16="http://schemas.microsoft.com/office/drawing/2014/main" id="{8C9C9315-EEB6-4E34-857E-7E2E6CD4EAE2}"/>
              </a:ext>
            </a:extLst>
          </p:cNvPr>
          <p:cNvSpPr>
            <a:spLocks noGrp="1"/>
          </p:cNvSpPr>
          <p:nvPr>
            <p:ph type="sldNum" sz="quarter" idx="12"/>
          </p:nvPr>
        </p:nvSpPr>
        <p:spPr/>
        <p:txBody>
          <a:bodyPr/>
          <a:lstStyle/>
          <a:p>
            <a:pPr>
              <a:defRPr/>
            </a:pPr>
            <a:r>
              <a:rPr lang="en-US"/>
              <a:t>Slide </a:t>
            </a:r>
            <a:fld id="{AA0DB6A0-3FAC-4C50-B855-05E2EFEC7C93}" type="slidenum">
              <a:rPr lang="en-US" smtClean="0"/>
              <a:pPr>
                <a:defRPr/>
              </a:pPr>
              <a:t>2</a:t>
            </a:fld>
            <a:endParaRPr lang="en-US" dirty="0"/>
          </a:p>
        </p:txBody>
      </p:sp>
    </p:spTree>
    <p:extLst>
      <p:ext uri="{BB962C8B-B14F-4D97-AF65-F5344CB8AC3E}">
        <p14:creationId xmlns:p14="http://schemas.microsoft.com/office/powerpoint/2010/main" val="10966007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6522161E-1B29-4255-9517-DED4ED76F8D6}"/>
              </a:ext>
            </a:extLst>
          </p:cNvPr>
          <p:cNvSpPr>
            <a:spLocks noGrp="1"/>
          </p:cNvSpPr>
          <p:nvPr>
            <p:ph idx="1"/>
          </p:nvPr>
        </p:nvSpPr>
        <p:spPr>
          <a:xfrm>
            <a:off x="723902" y="1765551"/>
            <a:ext cx="7772400" cy="734783"/>
          </a:xfrm>
        </p:spPr>
        <p:txBody>
          <a:bodyPr>
            <a:noAutofit/>
          </a:bodyPr>
          <a:lstStyle/>
          <a:p>
            <a:r>
              <a:rPr kumimoji="1" lang="en-US" altLang="ja-JP" sz="2200" dirty="0"/>
              <a:t>Simultaneous different data transmission over multiple bands/channels</a:t>
            </a:r>
          </a:p>
          <a:p>
            <a:pPr lvl="1"/>
            <a:endParaRPr kumimoji="1" lang="en-US" altLang="ja-JP" sz="1800" dirty="0"/>
          </a:p>
          <a:p>
            <a:pPr lvl="1"/>
            <a:endParaRPr kumimoji="1" lang="en-US" altLang="ja-JP" sz="1800" dirty="0"/>
          </a:p>
          <a:p>
            <a:endParaRPr kumimoji="1" lang="en-US" altLang="ja-JP" sz="2000" dirty="0"/>
          </a:p>
          <a:p>
            <a:endParaRPr kumimoji="1" lang="en-US" altLang="ja-JP" sz="2000" dirty="0"/>
          </a:p>
          <a:p>
            <a:endParaRPr kumimoji="1" lang="en-US" altLang="ja-JP" sz="2000" dirty="0"/>
          </a:p>
          <a:p>
            <a:pPr lvl="2"/>
            <a:endParaRPr kumimoji="1" lang="en-US" altLang="ja-JP" sz="1600" dirty="0"/>
          </a:p>
          <a:p>
            <a:endParaRPr kumimoji="1" lang="en-US" altLang="ja-JP" sz="2000" dirty="0"/>
          </a:p>
        </p:txBody>
      </p:sp>
      <p:sp>
        <p:nvSpPr>
          <p:cNvPr id="3" name="タイトル 2">
            <a:extLst>
              <a:ext uri="{FF2B5EF4-FFF2-40B4-BE49-F238E27FC236}">
                <a16:creationId xmlns:a16="http://schemas.microsoft.com/office/drawing/2014/main" id="{66F4DADF-EC3C-402C-8605-98BE29BD27BA}"/>
              </a:ext>
            </a:extLst>
          </p:cNvPr>
          <p:cNvSpPr>
            <a:spLocks noGrp="1"/>
          </p:cNvSpPr>
          <p:nvPr>
            <p:ph type="title"/>
          </p:nvPr>
        </p:nvSpPr>
        <p:spPr/>
        <p:txBody>
          <a:bodyPr/>
          <a:lstStyle/>
          <a:p>
            <a:r>
              <a:rPr kumimoji="1" lang="en-US" altLang="ja-JP" dirty="0"/>
              <a:t>Multi-band/channel aggregation</a:t>
            </a:r>
            <a:endParaRPr kumimoji="1" lang="ja-JP" altLang="en-US" dirty="0"/>
          </a:p>
        </p:txBody>
      </p:sp>
      <p:sp>
        <p:nvSpPr>
          <p:cNvPr id="4" name="日付プレースホルダー 3">
            <a:extLst>
              <a:ext uri="{FF2B5EF4-FFF2-40B4-BE49-F238E27FC236}">
                <a16:creationId xmlns:a16="http://schemas.microsoft.com/office/drawing/2014/main" id="{13605C07-2434-43FF-8713-D066B84BA6B3}"/>
              </a:ext>
            </a:extLst>
          </p:cNvPr>
          <p:cNvSpPr>
            <a:spLocks noGrp="1"/>
          </p:cNvSpPr>
          <p:nvPr>
            <p:ph type="dt" sz="half" idx="10"/>
          </p:nvPr>
        </p:nvSpPr>
        <p:spPr/>
        <p:txBody>
          <a:bodyPr/>
          <a:lstStyle/>
          <a:p>
            <a:pPr>
              <a:defRPr/>
            </a:pPr>
            <a:r>
              <a:rPr lang="en-US" altLang="ja-JP" dirty="0"/>
              <a:t>July 2019</a:t>
            </a:r>
            <a:endParaRPr lang="en-GB" altLang="en-US" dirty="0"/>
          </a:p>
        </p:txBody>
      </p:sp>
      <p:sp>
        <p:nvSpPr>
          <p:cNvPr id="5" name="フッター プレースホルダー 4">
            <a:extLst>
              <a:ext uri="{FF2B5EF4-FFF2-40B4-BE49-F238E27FC236}">
                <a16:creationId xmlns:a16="http://schemas.microsoft.com/office/drawing/2014/main" id="{C962B1E7-9E23-444B-AB61-80DB641CDEA4}"/>
              </a:ext>
            </a:extLst>
          </p:cNvPr>
          <p:cNvSpPr>
            <a:spLocks noGrp="1"/>
          </p:cNvSpPr>
          <p:nvPr>
            <p:ph type="ftr" sz="quarter" idx="11"/>
          </p:nvPr>
        </p:nvSpPr>
        <p:spPr/>
        <p:txBody>
          <a:bodyPr/>
          <a:lstStyle/>
          <a:p>
            <a:pPr>
              <a:defRPr/>
            </a:pPr>
            <a:r>
              <a:rPr lang="fr-FR"/>
              <a:t>Ryuichi Hirata(Sony Corporation), et al.</a:t>
            </a:r>
            <a:endParaRPr lang="en-US" dirty="0"/>
          </a:p>
        </p:txBody>
      </p:sp>
      <p:sp>
        <p:nvSpPr>
          <p:cNvPr id="6" name="スライド番号プレースホルダー 5">
            <a:extLst>
              <a:ext uri="{FF2B5EF4-FFF2-40B4-BE49-F238E27FC236}">
                <a16:creationId xmlns:a16="http://schemas.microsoft.com/office/drawing/2014/main" id="{5B201067-4CCD-4A62-87D9-15B130034F92}"/>
              </a:ext>
            </a:extLst>
          </p:cNvPr>
          <p:cNvSpPr>
            <a:spLocks noGrp="1"/>
          </p:cNvSpPr>
          <p:nvPr>
            <p:ph type="sldNum" sz="quarter" idx="12"/>
          </p:nvPr>
        </p:nvSpPr>
        <p:spPr/>
        <p:txBody>
          <a:bodyPr/>
          <a:lstStyle/>
          <a:p>
            <a:pPr>
              <a:defRPr/>
            </a:pPr>
            <a:r>
              <a:rPr lang="en-US"/>
              <a:t>Slide </a:t>
            </a:r>
            <a:fld id="{AA0DB6A0-3FAC-4C50-B855-05E2EFEC7C93}" type="slidenum">
              <a:rPr lang="en-US" smtClean="0"/>
              <a:pPr>
                <a:defRPr/>
              </a:pPr>
              <a:t>3</a:t>
            </a:fld>
            <a:endParaRPr lang="en-US" dirty="0"/>
          </a:p>
        </p:txBody>
      </p:sp>
      <p:pic>
        <p:nvPicPr>
          <p:cNvPr id="62" name="Graphic 20" descr="Wireless router">
            <a:extLst>
              <a:ext uri="{FF2B5EF4-FFF2-40B4-BE49-F238E27FC236}">
                <a16:creationId xmlns:a16="http://schemas.microsoft.com/office/drawing/2014/main" id="{CFB2069F-6296-4FF8-91ED-C21CC7A68D5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555751" y="5191214"/>
            <a:ext cx="795284" cy="696233"/>
          </a:xfrm>
          <a:prstGeom prst="rect">
            <a:avLst/>
          </a:prstGeom>
        </p:spPr>
      </p:pic>
      <p:pic>
        <p:nvPicPr>
          <p:cNvPr id="63" name="Graphic 22" descr="Smart Phone">
            <a:extLst>
              <a:ext uri="{FF2B5EF4-FFF2-40B4-BE49-F238E27FC236}">
                <a16:creationId xmlns:a16="http://schemas.microsoft.com/office/drawing/2014/main" id="{AAB19A94-9654-44A6-916E-EAC017D87410}"/>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6497548" y="5235959"/>
            <a:ext cx="538624" cy="471540"/>
          </a:xfrm>
          <a:prstGeom prst="rect">
            <a:avLst/>
          </a:prstGeom>
        </p:spPr>
      </p:pic>
      <p:sp>
        <p:nvSpPr>
          <p:cNvPr id="64" name="TextBox 23">
            <a:extLst>
              <a:ext uri="{FF2B5EF4-FFF2-40B4-BE49-F238E27FC236}">
                <a16:creationId xmlns:a16="http://schemas.microsoft.com/office/drawing/2014/main" id="{F02800A6-7A49-4B7A-8979-ADF16BE662CF}"/>
              </a:ext>
            </a:extLst>
          </p:cNvPr>
          <p:cNvSpPr txBox="1"/>
          <p:nvPr/>
        </p:nvSpPr>
        <p:spPr>
          <a:xfrm>
            <a:off x="1758468" y="5777445"/>
            <a:ext cx="389850" cy="276999"/>
          </a:xfrm>
          <a:prstGeom prst="rect">
            <a:avLst/>
          </a:prstGeom>
          <a:noFill/>
        </p:spPr>
        <p:txBody>
          <a:bodyPr wrap="none" rtlCol="0">
            <a:spAutoFit/>
          </a:bodyPr>
          <a:lstStyle/>
          <a:p>
            <a:r>
              <a:rPr kumimoji="1" lang="en-US" altLang="ja-JP" sz="1200" dirty="0"/>
              <a:t>AP</a:t>
            </a:r>
            <a:endParaRPr kumimoji="1" lang="ja-JP" altLang="en-US" sz="1200" dirty="0"/>
          </a:p>
        </p:txBody>
      </p:sp>
      <p:sp>
        <p:nvSpPr>
          <p:cNvPr id="65" name="TextBox 24">
            <a:extLst>
              <a:ext uri="{FF2B5EF4-FFF2-40B4-BE49-F238E27FC236}">
                <a16:creationId xmlns:a16="http://schemas.microsoft.com/office/drawing/2014/main" id="{03AE3ED7-73CC-4EE6-9125-E2B8AEEBF0AE}"/>
              </a:ext>
            </a:extLst>
          </p:cNvPr>
          <p:cNvSpPr txBox="1"/>
          <p:nvPr/>
        </p:nvSpPr>
        <p:spPr>
          <a:xfrm>
            <a:off x="6531155" y="5738609"/>
            <a:ext cx="471411" cy="276999"/>
          </a:xfrm>
          <a:prstGeom prst="rect">
            <a:avLst/>
          </a:prstGeom>
          <a:noFill/>
        </p:spPr>
        <p:txBody>
          <a:bodyPr wrap="none" rtlCol="0">
            <a:spAutoFit/>
          </a:bodyPr>
          <a:lstStyle/>
          <a:p>
            <a:r>
              <a:rPr kumimoji="1" lang="en-US" altLang="ja-JP" sz="1200" dirty="0"/>
              <a:t>STA</a:t>
            </a:r>
            <a:endParaRPr kumimoji="1" lang="ja-JP" altLang="en-US" sz="1200" dirty="0"/>
          </a:p>
        </p:txBody>
      </p:sp>
      <p:sp>
        <p:nvSpPr>
          <p:cNvPr id="68" name="フローチャート: 直接アクセス記憶 67">
            <a:extLst>
              <a:ext uri="{FF2B5EF4-FFF2-40B4-BE49-F238E27FC236}">
                <a16:creationId xmlns:a16="http://schemas.microsoft.com/office/drawing/2014/main" id="{CDF15032-018F-4678-932F-C78A4543151C}"/>
              </a:ext>
            </a:extLst>
          </p:cNvPr>
          <p:cNvSpPr/>
          <p:nvPr/>
        </p:nvSpPr>
        <p:spPr bwMode="auto">
          <a:xfrm flipH="1">
            <a:off x="3900611" y="4830574"/>
            <a:ext cx="1888033" cy="1485106"/>
          </a:xfrm>
          <a:prstGeom prst="flowChartMagneticDrum">
            <a:avLst/>
          </a:prstGeom>
          <a:solidFill>
            <a:srgbClr val="FFC000"/>
          </a:solidFill>
          <a:ln w="12700"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altLang="ja-JP" sz="1100" b="1" i="0" u="none" strike="noStrike" cap="none" normalizeH="0" baseline="0" dirty="0">
                <a:ln>
                  <a:noFill/>
                </a:ln>
                <a:solidFill>
                  <a:schemeClr val="tx1"/>
                </a:solidFill>
                <a:effectLst/>
                <a:latin typeface="Times New Roman" pitchFamily="18" charset="0"/>
              </a:rPr>
              <a:t>Aggregation</a:t>
            </a:r>
            <a:endParaRPr kumimoji="0" lang="ja-JP" altLang="en-US" sz="1100" b="1" i="0" u="none" strike="noStrike" cap="none" normalizeH="0" baseline="0" dirty="0">
              <a:ln>
                <a:noFill/>
              </a:ln>
              <a:solidFill>
                <a:schemeClr val="tx1"/>
              </a:solidFill>
              <a:effectLst/>
              <a:latin typeface="Times New Roman" pitchFamily="18" charset="0"/>
            </a:endParaRPr>
          </a:p>
        </p:txBody>
      </p:sp>
      <p:sp>
        <p:nvSpPr>
          <p:cNvPr id="69" name="Flowchart: Direct Access Storage 25">
            <a:extLst>
              <a:ext uri="{FF2B5EF4-FFF2-40B4-BE49-F238E27FC236}">
                <a16:creationId xmlns:a16="http://schemas.microsoft.com/office/drawing/2014/main" id="{90DB6C14-C9F4-448F-A03D-842C4CFE8165}"/>
              </a:ext>
            </a:extLst>
          </p:cNvPr>
          <p:cNvSpPr/>
          <p:nvPr/>
        </p:nvSpPr>
        <p:spPr bwMode="auto">
          <a:xfrm flipH="1">
            <a:off x="2882296" y="5029200"/>
            <a:ext cx="1395361" cy="471540"/>
          </a:xfrm>
          <a:prstGeom prst="flowChartMagneticDrum">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1" i="0" u="none" strike="noStrike" cap="none" normalizeH="0" baseline="0" dirty="0">
              <a:ln>
                <a:noFill/>
              </a:ln>
              <a:solidFill>
                <a:schemeClr val="tx1"/>
              </a:solidFill>
              <a:effectLst/>
              <a:latin typeface="Times New Roman" pitchFamily="18" charset="0"/>
            </a:endParaRPr>
          </a:p>
        </p:txBody>
      </p:sp>
      <p:sp>
        <p:nvSpPr>
          <p:cNvPr id="70" name="Flowchart: Direct Access Storage 27">
            <a:extLst>
              <a:ext uri="{FF2B5EF4-FFF2-40B4-BE49-F238E27FC236}">
                <a16:creationId xmlns:a16="http://schemas.microsoft.com/office/drawing/2014/main" id="{B3035534-6C92-4069-A580-8A78012C755A}"/>
              </a:ext>
            </a:extLst>
          </p:cNvPr>
          <p:cNvSpPr/>
          <p:nvPr/>
        </p:nvSpPr>
        <p:spPr bwMode="auto">
          <a:xfrm flipH="1">
            <a:off x="2882296" y="5653470"/>
            <a:ext cx="1395361" cy="471540"/>
          </a:xfrm>
          <a:prstGeom prst="flowChartMagneticDrum">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1" i="0" u="none" strike="noStrike" cap="none" normalizeH="0" baseline="0" dirty="0">
              <a:ln>
                <a:noFill/>
              </a:ln>
              <a:solidFill>
                <a:schemeClr val="tx1"/>
              </a:solidFill>
              <a:effectLst/>
              <a:latin typeface="Times New Roman" pitchFamily="18" charset="0"/>
            </a:endParaRPr>
          </a:p>
        </p:txBody>
      </p:sp>
      <p:sp>
        <p:nvSpPr>
          <p:cNvPr id="71" name="矢印: 右 70">
            <a:extLst>
              <a:ext uri="{FF2B5EF4-FFF2-40B4-BE49-F238E27FC236}">
                <a16:creationId xmlns:a16="http://schemas.microsoft.com/office/drawing/2014/main" id="{DFB200F9-C04B-4580-891A-431A53950AA9}"/>
              </a:ext>
            </a:extLst>
          </p:cNvPr>
          <p:cNvSpPr/>
          <p:nvPr/>
        </p:nvSpPr>
        <p:spPr bwMode="auto">
          <a:xfrm>
            <a:off x="5745488" y="5199696"/>
            <a:ext cx="775960" cy="679271"/>
          </a:xfrm>
          <a:prstGeom prst="rightArrow">
            <a:avLst/>
          </a:prstGeom>
          <a:ln>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1" i="0" u="none" strike="noStrike" cap="none" normalizeH="0" baseline="0">
              <a:ln>
                <a:noFill/>
              </a:ln>
              <a:solidFill>
                <a:schemeClr val="tx1"/>
              </a:solidFill>
              <a:effectLst/>
              <a:latin typeface="Times New Roman" pitchFamily="18" charset="0"/>
            </a:endParaRPr>
          </a:p>
        </p:txBody>
      </p:sp>
      <p:sp>
        <p:nvSpPr>
          <p:cNvPr id="74" name="テキスト ボックス 73">
            <a:extLst>
              <a:ext uri="{FF2B5EF4-FFF2-40B4-BE49-F238E27FC236}">
                <a16:creationId xmlns:a16="http://schemas.microsoft.com/office/drawing/2014/main" id="{0DF29F3C-B6CE-4989-8A64-B3D809213FC4}"/>
              </a:ext>
            </a:extLst>
          </p:cNvPr>
          <p:cNvSpPr txBox="1"/>
          <p:nvPr/>
        </p:nvSpPr>
        <p:spPr>
          <a:xfrm>
            <a:off x="2938614" y="5049527"/>
            <a:ext cx="1282723" cy="430887"/>
          </a:xfrm>
          <a:prstGeom prst="rect">
            <a:avLst/>
          </a:prstGeom>
          <a:noFill/>
        </p:spPr>
        <p:txBody>
          <a:bodyPr wrap="none" rtlCol="0">
            <a:spAutoFit/>
          </a:bodyPr>
          <a:lstStyle/>
          <a:p>
            <a:pPr algn="ctr"/>
            <a:r>
              <a:rPr kumimoji="1" lang="en-US" altLang="ja-JP" sz="1100" dirty="0"/>
              <a:t>Link 1</a:t>
            </a:r>
          </a:p>
          <a:p>
            <a:pPr algn="ctr"/>
            <a:r>
              <a:rPr kumimoji="1" lang="en-US" altLang="ja-JP" sz="1100" dirty="0"/>
              <a:t>(e.g. ChC@6GHz)</a:t>
            </a:r>
            <a:endParaRPr kumimoji="1" lang="ja-JP" altLang="en-US" sz="1100" dirty="0"/>
          </a:p>
        </p:txBody>
      </p:sp>
      <p:sp>
        <p:nvSpPr>
          <p:cNvPr id="76" name="テキスト ボックス 75">
            <a:extLst>
              <a:ext uri="{FF2B5EF4-FFF2-40B4-BE49-F238E27FC236}">
                <a16:creationId xmlns:a16="http://schemas.microsoft.com/office/drawing/2014/main" id="{93073B6B-D558-47D8-9E1D-F41FB513192D}"/>
              </a:ext>
            </a:extLst>
          </p:cNvPr>
          <p:cNvSpPr txBox="1"/>
          <p:nvPr/>
        </p:nvSpPr>
        <p:spPr>
          <a:xfrm>
            <a:off x="2942621" y="5673797"/>
            <a:ext cx="1274708" cy="430887"/>
          </a:xfrm>
          <a:prstGeom prst="rect">
            <a:avLst/>
          </a:prstGeom>
          <a:noFill/>
        </p:spPr>
        <p:txBody>
          <a:bodyPr wrap="none" rtlCol="0">
            <a:spAutoFit/>
          </a:bodyPr>
          <a:lstStyle/>
          <a:p>
            <a:pPr algn="ctr"/>
            <a:r>
              <a:rPr kumimoji="1" lang="en-US" altLang="ja-JP" sz="1100" dirty="0"/>
              <a:t>Link 2</a:t>
            </a:r>
          </a:p>
          <a:p>
            <a:pPr algn="ctr"/>
            <a:r>
              <a:rPr kumimoji="1" lang="en-US" altLang="ja-JP" sz="1100" dirty="0"/>
              <a:t>(e.g. ChB@5GHz)</a:t>
            </a:r>
            <a:endParaRPr kumimoji="1" lang="ja-JP" altLang="en-US" sz="1100" dirty="0"/>
          </a:p>
        </p:txBody>
      </p:sp>
      <p:sp>
        <p:nvSpPr>
          <p:cNvPr id="80" name="四角形: 角を丸くする 79">
            <a:extLst>
              <a:ext uri="{FF2B5EF4-FFF2-40B4-BE49-F238E27FC236}">
                <a16:creationId xmlns:a16="http://schemas.microsoft.com/office/drawing/2014/main" id="{EB200B4A-7FF9-4C12-8C86-D72ECB2C0C8C}"/>
              </a:ext>
            </a:extLst>
          </p:cNvPr>
          <p:cNvSpPr/>
          <p:nvPr/>
        </p:nvSpPr>
        <p:spPr bwMode="auto">
          <a:xfrm>
            <a:off x="839427" y="4529167"/>
            <a:ext cx="1888032" cy="308613"/>
          </a:xfrm>
          <a:prstGeom prst="roundRect">
            <a:avLst/>
          </a:prstGeom>
          <a:ln>
            <a:headEnd type="none" w="sm" len="sm"/>
            <a:tailEnd type="none" w="sm" len="sm"/>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100" b="1" i="0" u="none" strike="noStrike" cap="none" normalizeH="0" baseline="0" dirty="0">
                <a:ln>
                  <a:noFill/>
                </a:ln>
                <a:solidFill>
                  <a:schemeClr val="tx1"/>
                </a:solidFill>
                <a:effectLst/>
                <a:latin typeface="Times New Roman" pitchFamily="18" charset="0"/>
              </a:rPr>
              <a:t>Multi-band aggregation</a:t>
            </a:r>
            <a:endParaRPr kumimoji="0" lang="ja-JP" altLang="en-US" sz="1100" b="1" i="0" u="none" strike="noStrike" cap="none" normalizeH="0" baseline="0" dirty="0">
              <a:ln>
                <a:noFill/>
              </a:ln>
              <a:solidFill>
                <a:schemeClr val="tx1"/>
              </a:solidFill>
              <a:effectLst/>
              <a:latin typeface="Times New Roman" pitchFamily="18" charset="0"/>
            </a:endParaRPr>
          </a:p>
        </p:txBody>
      </p:sp>
      <p:pic>
        <p:nvPicPr>
          <p:cNvPr id="21" name="Graphic 20" descr="Wireless router">
            <a:extLst>
              <a:ext uri="{FF2B5EF4-FFF2-40B4-BE49-F238E27FC236}">
                <a16:creationId xmlns:a16="http://schemas.microsoft.com/office/drawing/2014/main" id="{C4F651FE-8379-4096-99C5-8C2327FFB3F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511302" y="3205942"/>
            <a:ext cx="795284" cy="696233"/>
          </a:xfrm>
          <a:prstGeom prst="rect">
            <a:avLst/>
          </a:prstGeom>
        </p:spPr>
      </p:pic>
      <p:pic>
        <p:nvPicPr>
          <p:cNvPr id="23" name="Graphic 22" descr="Smart Phone">
            <a:extLst>
              <a:ext uri="{FF2B5EF4-FFF2-40B4-BE49-F238E27FC236}">
                <a16:creationId xmlns:a16="http://schemas.microsoft.com/office/drawing/2014/main" id="{85409632-F9F2-4A2E-8735-0276173E6B21}"/>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6497548" y="3252546"/>
            <a:ext cx="538624" cy="471540"/>
          </a:xfrm>
          <a:prstGeom prst="rect">
            <a:avLst/>
          </a:prstGeom>
        </p:spPr>
      </p:pic>
      <p:sp>
        <p:nvSpPr>
          <p:cNvPr id="24" name="TextBox 23">
            <a:extLst>
              <a:ext uri="{FF2B5EF4-FFF2-40B4-BE49-F238E27FC236}">
                <a16:creationId xmlns:a16="http://schemas.microsoft.com/office/drawing/2014/main" id="{2E36AD6C-66BC-4791-BF61-0F9C8FC455F8}"/>
              </a:ext>
            </a:extLst>
          </p:cNvPr>
          <p:cNvSpPr txBox="1"/>
          <p:nvPr/>
        </p:nvSpPr>
        <p:spPr>
          <a:xfrm>
            <a:off x="1714019" y="3792173"/>
            <a:ext cx="389850" cy="276999"/>
          </a:xfrm>
          <a:prstGeom prst="rect">
            <a:avLst/>
          </a:prstGeom>
          <a:noFill/>
        </p:spPr>
        <p:txBody>
          <a:bodyPr wrap="none" rtlCol="0">
            <a:spAutoFit/>
          </a:bodyPr>
          <a:lstStyle/>
          <a:p>
            <a:r>
              <a:rPr kumimoji="1" lang="en-US" altLang="ja-JP" sz="1200" dirty="0"/>
              <a:t>AP</a:t>
            </a:r>
            <a:endParaRPr kumimoji="1" lang="ja-JP" altLang="en-US" sz="1200" dirty="0"/>
          </a:p>
        </p:txBody>
      </p:sp>
      <p:sp>
        <p:nvSpPr>
          <p:cNvPr id="25" name="TextBox 24">
            <a:extLst>
              <a:ext uri="{FF2B5EF4-FFF2-40B4-BE49-F238E27FC236}">
                <a16:creationId xmlns:a16="http://schemas.microsoft.com/office/drawing/2014/main" id="{2A3D67F2-3382-4F4D-A504-E07302DB8031}"/>
              </a:ext>
            </a:extLst>
          </p:cNvPr>
          <p:cNvSpPr txBox="1"/>
          <p:nvPr/>
        </p:nvSpPr>
        <p:spPr>
          <a:xfrm>
            <a:off x="6531155" y="3755196"/>
            <a:ext cx="471411" cy="276999"/>
          </a:xfrm>
          <a:prstGeom prst="rect">
            <a:avLst/>
          </a:prstGeom>
          <a:noFill/>
        </p:spPr>
        <p:txBody>
          <a:bodyPr wrap="none" rtlCol="0">
            <a:spAutoFit/>
          </a:bodyPr>
          <a:lstStyle/>
          <a:p>
            <a:r>
              <a:rPr kumimoji="1" lang="en-US" altLang="ja-JP" sz="1200" dirty="0"/>
              <a:t>STA</a:t>
            </a:r>
            <a:endParaRPr kumimoji="1" lang="ja-JP" altLang="en-US" sz="1200" dirty="0"/>
          </a:p>
        </p:txBody>
      </p:sp>
      <p:sp>
        <p:nvSpPr>
          <p:cNvPr id="38" name="フローチャート: 直接アクセス記憶 37">
            <a:extLst>
              <a:ext uri="{FF2B5EF4-FFF2-40B4-BE49-F238E27FC236}">
                <a16:creationId xmlns:a16="http://schemas.microsoft.com/office/drawing/2014/main" id="{6AB8E44A-CD97-4600-AF2C-ADBBD816C8CF}"/>
              </a:ext>
            </a:extLst>
          </p:cNvPr>
          <p:cNvSpPr/>
          <p:nvPr/>
        </p:nvSpPr>
        <p:spPr bwMode="auto">
          <a:xfrm flipH="1">
            <a:off x="3856162" y="2845302"/>
            <a:ext cx="1888033" cy="1485106"/>
          </a:xfrm>
          <a:prstGeom prst="flowChartMagneticDrum">
            <a:avLst/>
          </a:prstGeom>
          <a:solidFill>
            <a:srgbClr val="FFC000"/>
          </a:solidFill>
          <a:ln w="12700"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altLang="ja-JP" sz="1100" b="1" i="0" u="none" strike="noStrike" cap="none" normalizeH="0" baseline="0" dirty="0">
                <a:ln>
                  <a:noFill/>
                </a:ln>
                <a:solidFill>
                  <a:schemeClr val="tx1"/>
                </a:solidFill>
                <a:effectLst/>
                <a:latin typeface="Times New Roman" pitchFamily="18" charset="0"/>
              </a:rPr>
              <a:t>Aggregation</a:t>
            </a:r>
            <a:endParaRPr kumimoji="0" lang="ja-JP" altLang="en-US" sz="1100" b="1" i="0" u="none" strike="noStrike" cap="none" normalizeH="0" baseline="0" dirty="0">
              <a:ln>
                <a:noFill/>
              </a:ln>
              <a:solidFill>
                <a:schemeClr val="tx1"/>
              </a:solidFill>
              <a:effectLst/>
              <a:latin typeface="Times New Roman" pitchFamily="18" charset="0"/>
            </a:endParaRPr>
          </a:p>
        </p:txBody>
      </p:sp>
      <p:sp>
        <p:nvSpPr>
          <p:cNvPr id="26" name="Flowchart: Direct Access Storage 25">
            <a:extLst>
              <a:ext uri="{FF2B5EF4-FFF2-40B4-BE49-F238E27FC236}">
                <a16:creationId xmlns:a16="http://schemas.microsoft.com/office/drawing/2014/main" id="{BD49F68A-3B70-4A32-A254-45A8AB139D72}"/>
              </a:ext>
            </a:extLst>
          </p:cNvPr>
          <p:cNvSpPr/>
          <p:nvPr/>
        </p:nvSpPr>
        <p:spPr bwMode="auto">
          <a:xfrm flipH="1">
            <a:off x="2882296" y="3022861"/>
            <a:ext cx="1395361" cy="471540"/>
          </a:xfrm>
          <a:prstGeom prst="flowChartMagneticDrum">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1" i="0" u="none" strike="noStrike" cap="none" normalizeH="0" baseline="0" dirty="0">
              <a:ln>
                <a:noFill/>
              </a:ln>
              <a:solidFill>
                <a:schemeClr val="tx1"/>
              </a:solidFill>
              <a:effectLst/>
              <a:latin typeface="Times New Roman" pitchFamily="18" charset="0"/>
            </a:endParaRPr>
          </a:p>
        </p:txBody>
      </p:sp>
      <p:sp>
        <p:nvSpPr>
          <p:cNvPr id="28" name="Flowchart: Direct Access Storage 27">
            <a:extLst>
              <a:ext uri="{FF2B5EF4-FFF2-40B4-BE49-F238E27FC236}">
                <a16:creationId xmlns:a16="http://schemas.microsoft.com/office/drawing/2014/main" id="{010450DD-401B-4925-81D1-56087AC7A8FE}"/>
              </a:ext>
            </a:extLst>
          </p:cNvPr>
          <p:cNvSpPr/>
          <p:nvPr/>
        </p:nvSpPr>
        <p:spPr bwMode="auto">
          <a:xfrm flipH="1">
            <a:off x="2882296" y="3683771"/>
            <a:ext cx="1395361" cy="471540"/>
          </a:xfrm>
          <a:prstGeom prst="flowChartMagneticDrum">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1" i="0" u="none" strike="noStrike" cap="none" normalizeH="0" baseline="0" dirty="0">
              <a:ln>
                <a:noFill/>
              </a:ln>
              <a:solidFill>
                <a:schemeClr val="tx1"/>
              </a:solidFill>
              <a:effectLst/>
              <a:latin typeface="Times New Roman" pitchFamily="18" charset="0"/>
            </a:endParaRPr>
          </a:p>
        </p:txBody>
      </p:sp>
      <p:sp>
        <p:nvSpPr>
          <p:cNvPr id="43" name="矢印: 右 42">
            <a:extLst>
              <a:ext uri="{FF2B5EF4-FFF2-40B4-BE49-F238E27FC236}">
                <a16:creationId xmlns:a16="http://schemas.microsoft.com/office/drawing/2014/main" id="{A9D67EDA-A16D-4C3B-9E7F-94F0A6362A26}"/>
              </a:ext>
            </a:extLst>
          </p:cNvPr>
          <p:cNvSpPr/>
          <p:nvPr/>
        </p:nvSpPr>
        <p:spPr bwMode="auto">
          <a:xfrm>
            <a:off x="5701040" y="3201474"/>
            <a:ext cx="775960" cy="692222"/>
          </a:xfrm>
          <a:prstGeom prst="rightArrow">
            <a:avLst/>
          </a:prstGeom>
          <a:ln>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1" i="0" u="none" strike="noStrike" cap="none" normalizeH="0" baseline="0">
              <a:ln>
                <a:noFill/>
              </a:ln>
              <a:solidFill>
                <a:schemeClr val="tx1"/>
              </a:solidFill>
              <a:effectLst/>
              <a:latin typeface="Times New Roman" pitchFamily="18" charset="0"/>
            </a:endParaRPr>
          </a:p>
        </p:txBody>
      </p:sp>
      <p:sp>
        <p:nvSpPr>
          <p:cNvPr id="77" name="テキスト ボックス 76">
            <a:extLst>
              <a:ext uri="{FF2B5EF4-FFF2-40B4-BE49-F238E27FC236}">
                <a16:creationId xmlns:a16="http://schemas.microsoft.com/office/drawing/2014/main" id="{E51EB19C-059D-4BB9-B015-72614DBE8A5F}"/>
              </a:ext>
            </a:extLst>
          </p:cNvPr>
          <p:cNvSpPr txBox="1"/>
          <p:nvPr/>
        </p:nvSpPr>
        <p:spPr>
          <a:xfrm>
            <a:off x="2942621" y="3704098"/>
            <a:ext cx="1274708" cy="430887"/>
          </a:xfrm>
          <a:prstGeom prst="rect">
            <a:avLst/>
          </a:prstGeom>
          <a:noFill/>
        </p:spPr>
        <p:txBody>
          <a:bodyPr wrap="none" rtlCol="0">
            <a:spAutoFit/>
          </a:bodyPr>
          <a:lstStyle/>
          <a:p>
            <a:pPr algn="ctr"/>
            <a:r>
              <a:rPr kumimoji="1" lang="en-US" altLang="ja-JP" sz="1100" dirty="0"/>
              <a:t>Link 2</a:t>
            </a:r>
          </a:p>
          <a:p>
            <a:pPr algn="ctr"/>
            <a:r>
              <a:rPr kumimoji="1" lang="en-US" altLang="ja-JP" sz="1100" dirty="0"/>
              <a:t>(e.g. ChB@5GHz)</a:t>
            </a:r>
            <a:endParaRPr kumimoji="1" lang="ja-JP" altLang="en-US" sz="1100" dirty="0"/>
          </a:p>
        </p:txBody>
      </p:sp>
      <p:sp>
        <p:nvSpPr>
          <p:cNvPr id="78" name="テキスト ボックス 77">
            <a:extLst>
              <a:ext uri="{FF2B5EF4-FFF2-40B4-BE49-F238E27FC236}">
                <a16:creationId xmlns:a16="http://schemas.microsoft.com/office/drawing/2014/main" id="{24DFAF8A-4627-4B16-A7F6-324701454B43}"/>
              </a:ext>
            </a:extLst>
          </p:cNvPr>
          <p:cNvSpPr txBox="1"/>
          <p:nvPr/>
        </p:nvSpPr>
        <p:spPr>
          <a:xfrm>
            <a:off x="2938614" y="3043188"/>
            <a:ext cx="1282723" cy="430887"/>
          </a:xfrm>
          <a:prstGeom prst="rect">
            <a:avLst/>
          </a:prstGeom>
          <a:noFill/>
        </p:spPr>
        <p:txBody>
          <a:bodyPr wrap="none" rtlCol="0">
            <a:spAutoFit/>
          </a:bodyPr>
          <a:lstStyle/>
          <a:p>
            <a:pPr algn="ctr"/>
            <a:r>
              <a:rPr kumimoji="1" lang="en-US" altLang="ja-JP" sz="1100" dirty="0"/>
              <a:t>Link 1</a:t>
            </a:r>
          </a:p>
          <a:p>
            <a:pPr algn="ctr"/>
            <a:r>
              <a:rPr kumimoji="1" lang="en-US" altLang="ja-JP" sz="1100" dirty="0"/>
              <a:t>(e.g. ChA@5GHz)</a:t>
            </a:r>
            <a:endParaRPr kumimoji="1" lang="ja-JP" altLang="en-US" sz="1100" dirty="0"/>
          </a:p>
        </p:txBody>
      </p:sp>
      <p:sp>
        <p:nvSpPr>
          <p:cNvPr id="75" name="四角形: 角を丸くする 74">
            <a:extLst>
              <a:ext uri="{FF2B5EF4-FFF2-40B4-BE49-F238E27FC236}">
                <a16:creationId xmlns:a16="http://schemas.microsoft.com/office/drawing/2014/main" id="{59005CD8-AB1A-4BBB-BCF1-7313564FB672}"/>
              </a:ext>
            </a:extLst>
          </p:cNvPr>
          <p:cNvSpPr/>
          <p:nvPr/>
        </p:nvSpPr>
        <p:spPr bwMode="auto">
          <a:xfrm>
            <a:off x="839427" y="2546010"/>
            <a:ext cx="1888032" cy="308613"/>
          </a:xfrm>
          <a:prstGeom prst="roundRect">
            <a:avLst/>
          </a:prstGeom>
          <a:ln>
            <a:headEnd type="none" w="sm" len="sm"/>
            <a:tailEnd type="none" w="sm" len="sm"/>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100" b="1" i="0" u="none" strike="noStrike" cap="none" normalizeH="0" baseline="0" dirty="0">
                <a:ln>
                  <a:noFill/>
                </a:ln>
                <a:solidFill>
                  <a:schemeClr val="tx1"/>
                </a:solidFill>
                <a:effectLst/>
                <a:latin typeface="Times New Roman" pitchFamily="18" charset="0"/>
              </a:rPr>
              <a:t>Multi-channel aggregation</a:t>
            </a:r>
            <a:endParaRPr kumimoji="0" lang="ja-JP" altLang="en-US" sz="1100" b="1" i="0" u="none" strike="noStrike" cap="none" normalizeH="0" baseline="0" dirty="0">
              <a:ln>
                <a:noFill/>
              </a:ln>
              <a:solidFill>
                <a:schemeClr val="tx1"/>
              </a:solidFill>
              <a:effectLst/>
              <a:latin typeface="Times New Roman" pitchFamily="18" charset="0"/>
            </a:endParaRPr>
          </a:p>
        </p:txBody>
      </p:sp>
      <p:grpSp>
        <p:nvGrpSpPr>
          <p:cNvPr id="79" name="グループ化 78">
            <a:extLst>
              <a:ext uri="{FF2B5EF4-FFF2-40B4-BE49-F238E27FC236}">
                <a16:creationId xmlns:a16="http://schemas.microsoft.com/office/drawing/2014/main" id="{943D3771-36CF-4075-BBA9-6EAA49957491}"/>
              </a:ext>
            </a:extLst>
          </p:cNvPr>
          <p:cNvGrpSpPr/>
          <p:nvPr/>
        </p:nvGrpSpPr>
        <p:grpSpPr>
          <a:xfrm>
            <a:off x="2306562" y="3098010"/>
            <a:ext cx="545342" cy="321242"/>
            <a:chOff x="-36800" y="4169787"/>
            <a:chExt cx="545342" cy="321242"/>
          </a:xfrm>
        </p:grpSpPr>
        <p:sp>
          <p:nvSpPr>
            <p:cNvPr id="84" name="矢印: 右 83">
              <a:extLst>
                <a:ext uri="{FF2B5EF4-FFF2-40B4-BE49-F238E27FC236}">
                  <a16:creationId xmlns:a16="http://schemas.microsoft.com/office/drawing/2014/main" id="{B2C95928-6D6F-4FBC-A377-7E78CB520B26}"/>
                </a:ext>
              </a:extLst>
            </p:cNvPr>
            <p:cNvSpPr/>
            <p:nvPr/>
          </p:nvSpPr>
          <p:spPr bwMode="auto">
            <a:xfrm>
              <a:off x="0" y="4169787"/>
              <a:ext cx="508542" cy="321242"/>
            </a:xfrm>
            <a:prstGeom prst="rightArrow">
              <a:avLst/>
            </a:prstGeom>
            <a:ln>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8" charset="0"/>
              </a:endParaRPr>
            </a:p>
          </p:txBody>
        </p:sp>
        <p:sp>
          <p:nvSpPr>
            <p:cNvPr id="85" name="テキスト ボックス 84">
              <a:extLst>
                <a:ext uri="{FF2B5EF4-FFF2-40B4-BE49-F238E27FC236}">
                  <a16:creationId xmlns:a16="http://schemas.microsoft.com/office/drawing/2014/main" id="{DCAD499D-8563-453F-A31E-7AB83F5739ED}"/>
                </a:ext>
              </a:extLst>
            </p:cNvPr>
            <p:cNvSpPr txBox="1"/>
            <p:nvPr/>
          </p:nvSpPr>
          <p:spPr>
            <a:xfrm>
              <a:off x="-36800" y="4199603"/>
              <a:ext cx="545342" cy="261610"/>
            </a:xfrm>
            <a:prstGeom prst="rect">
              <a:avLst/>
            </a:prstGeom>
            <a:noFill/>
          </p:spPr>
          <p:txBody>
            <a:bodyPr wrap="none" rtlCol="0">
              <a:spAutoFit/>
            </a:bodyPr>
            <a:lstStyle/>
            <a:p>
              <a:r>
                <a:rPr lang="en-US" altLang="ja-JP" sz="1100" dirty="0"/>
                <a:t>Data1</a:t>
              </a:r>
              <a:endParaRPr lang="ja-JP" altLang="en-US" sz="1100" dirty="0"/>
            </a:p>
          </p:txBody>
        </p:sp>
      </p:grpSp>
      <p:grpSp>
        <p:nvGrpSpPr>
          <p:cNvPr id="87" name="グループ化 86">
            <a:extLst>
              <a:ext uri="{FF2B5EF4-FFF2-40B4-BE49-F238E27FC236}">
                <a16:creationId xmlns:a16="http://schemas.microsoft.com/office/drawing/2014/main" id="{81DF7CFD-2E79-41F7-8BAC-EB807C67F6D9}"/>
              </a:ext>
            </a:extLst>
          </p:cNvPr>
          <p:cNvGrpSpPr/>
          <p:nvPr/>
        </p:nvGrpSpPr>
        <p:grpSpPr>
          <a:xfrm>
            <a:off x="2306562" y="3758920"/>
            <a:ext cx="545342" cy="321242"/>
            <a:chOff x="-36800" y="4169787"/>
            <a:chExt cx="545342" cy="321242"/>
          </a:xfrm>
        </p:grpSpPr>
        <p:sp>
          <p:nvSpPr>
            <p:cNvPr id="88" name="矢印: 右 87">
              <a:extLst>
                <a:ext uri="{FF2B5EF4-FFF2-40B4-BE49-F238E27FC236}">
                  <a16:creationId xmlns:a16="http://schemas.microsoft.com/office/drawing/2014/main" id="{52E6B1DF-20CE-409A-9995-C803A0D4327C}"/>
                </a:ext>
              </a:extLst>
            </p:cNvPr>
            <p:cNvSpPr/>
            <p:nvPr/>
          </p:nvSpPr>
          <p:spPr bwMode="auto">
            <a:xfrm>
              <a:off x="0" y="4169787"/>
              <a:ext cx="508542" cy="321242"/>
            </a:xfrm>
            <a:prstGeom prst="rightArrow">
              <a:avLst/>
            </a:prstGeom>
            <a:ln>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8" charset="0"/>
              </a:endParaRPr>
            </a:p>
          </p:txBody>
        </p:sp>
        <p:sp>
          <p:nvSpPr>
            <p:cNvPr id="89" name="テキスト ボックス 88">
              <a:extLst>
                <a:ext uri="{FF2B5EF4-FFF2-40B4-BE49-F238E27FC236}">
                  <a16:creationId xmlns:a16="http://schemas.microsoft.com/office/drawing/2014/main" id="{F7633941-3558-4DC1-AFB2-4592C557B597}"/>
                </a:ext>
              </a:extLst>
            </p:cNvPr>
            <p:cNvSpPr txBox="1"/>
            <p:nvPr/>
          </p:nvSpPr>
          <p:spPr>
            <a:xfrm>
              <a:off x="-36800" y="4199603"/>
              <a:ext cx="545342" cy="261610"/>
            </a:xfrm>
            <a:prstGeom prst="rect">
              <a:avLst/>
            </a:prstGeom>
            <a:noFill/>
          </p:spPr>
          <p:txBody>
            <a:bodyPr wrap="none" rtlCol="0">
              <a:spAutoFit/>
            </a:bodyPr>
            <a:lstStyle/>
            <a:p>
              <a:r>
                <a:rPr lang="en-US" altLang="ja-JP" sz="1100" dirty="0"/>
                <a:t>Data2</a:t>
              </a:r>
              <a:endParaRPr lang="ja-JP" altLang="en-US" sz="1100" dirty="0"/>
            </a:p>
          </p:txBody>
        </p:sp>
      </p:grpSp>
      <p:grpSp>
        <p:nvGrpSpPr>
          <p:cNvPr id="90" name="グループ化 89">
            <a:extLst>
              <a:ext uri="{FF2B5EF4-FFF2-40B4-BE49-F238E27FC236}">
                <a16:creationId xmlns:a16="http://schemas.microsoft.com/office/drawing/2014/main" id="{D48B42A4-2290-4E0D-BAC0-87D82968197E}"/>
              </a:ext>
            </a:extLst>
          </p:cNvPr>
          <p:cNvGrpSpPr/>
          <p:nvPr/>
        </p:nvGrpSpPr>
        <p:grpSpPr>
          <a:xfrm>
            <a:off x="2306562" y="5104349"/>
            <a:ext cx="545342" cy="321242"/>
            <a:chOff x="-36800" y="4169787"/>
            <a:chExt cx="545342" cy="321242"/>
          </a:xfrm>
        </p:grpSpPr>
        <p:sp>
          <p:nvSpPr>
            <p:cNvPr id="91" name="矢印: 右 90">
              <a:extLst>
                <a:ext uri="{FF2B5EF4-FFF2-40B4-BE49-F238E27FC236}">
                  <a16:creationId xmlns:a16="http://schemas.microsoft.com/office/drawing/2014/main" id="{D158319B-FC5C-4061-8E0D-F27F4F9B37BA}"/>
                </a:ext>
              </a:extLst>
            </p:cNvPr>
            <p:cNvSpPr/>
            <p:nvPr/>
          </p:nvSpPr>
          <p:spPr bwMode="auto">
            <a:xfrm>
              <a:off x="0" y="4169787"/>
              <a:ext cx="508542" cy="321242"/>
            </a:xfrm>
            <a:prstGeom prst="rightArrow">
              <a:avLst/>
            </a:prstGeom>
            <a:ln>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8" charset="0"/>
              </a:endParaRPr>
            </a:p>
          </p:txBody>
        </p:sp>
        <p:sp>
          <p:nvSpPr>
            <p:cNvPr id="92" name="テキスト ボックス 91">
              <a:extLst>
                <a:ext uri="{FF2B5EF4-FFF2-40B4-BE49-F238E27FC236}">
                  <a16:creationId xmlns:a16="http://schemas.microsoft.com/office/drawing/2014/main" id="{35DA885A-59FD-4C69-BACB-F070895FCD50}"/>
                </a:ext>
              </a:extLst>
            </p:cNvPr>
            <p:cNvSpPr txBox="1"/>
            <p:nvPr/>
          </p:nvSpPr>
          <p:spPr>
            <a:xfrm>
              <a:off x="-36800" y="4199603"/>
              <a:ext cx="545342" cy="261610"/>
            </a:xfrm>
            <a:prstGeom prst="rect">
              <a:avLst/>
            </a:prstGeom>
            <a:noFill/>
          </p:spPr>
          <p:txBody>
            <a:bodyPr wrap="none" rtlCol="0">
              <a:spAutoFit/>
            </a:bodyPr>
            <a:lstStyle/>
            <a:p>
              <a:r>
                <a:rPr lang="en-US" altLang="ja-JP" sz="1100" dirty="0"/>
                <a:t>Data1</a:t>
              </a:r>
              <a:endParaRPr lang="ja-JP" altLang="en-US" sz="1100" dirty="0"/>
            </a:p>
          </p:txBody>
        </p:sp>
      </p:grpSp>
      <p:grpSp>
        <p:nvGrpSpPr>
          <p:cNvPr id="93" name="グループ化 92">
            <a:extLst>
              <a:ext uri="{FF2B5EF4-FFF2-40B4-BE49-F238E27FC236}">
                <a16:creationId xmlns:a16="http://schemas.microsoft.com/office/drawing/2014/main" id="{3BC75FE7-D282-460A-A56F-AB1C7CBE5154}"/>
              </a:ext>
            </a:extLst>
          </p:cNvPr>
          <p:cNvGrpSpPr/>
          <p:nvPr/>
        </p:nvGrpSpPr>
        <p:grpSpPr>
          <a:xfrm>
            <a:off x="2306562" y="5728619"/>
            <a:ext cx="545342" cy="321242"/>
            <a:chOff x="-36800" y="4169787"/>
            <a:chExt cx="545342" cy="321242"/>
          </a:xfrm>
        </p:grpSpPr>
        <p:sp>
          <p:nvSpPr>
            <p:cNvPr id="94" name="矢印: 右 93">
              <a:extLst>
                <a:ext uri="{FF2B5EF4-FFF2-40B4-BE49-F238E27FC236}">
                  <a16:creationId xmlns:a16="http://schemas.microsoft.com/office/drawing/2014/main" id="{6B09A83D-C530-4928-A84D-96886FD0CEB7}"/>
                </a:ext>
              </a:extLst>
            </p:cNvPr>
            <p:cNvSpPr/>
            <p:nvPr/>
          </p:nvSpPr>
          <p:spPr bwMode="auto">
            <a:xfrm>
              <a:off x="0" y="4169787"/>
              <a:ext cx="508542" cy="321242"/>
            </a:xfrm>
            <a:prstGeom prst="rightArrow">
              <a:avLst/>
            </a:prstGeom>
            <a:ln>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8" charset="0"/>
              </a:endParaRPr>
            </a:p>
          </p:txBody>
        </p:sp>
        <p:sp>
          <p:nvSpPr>
            <p:cNvPr id="95" name="テキスト ボックス 94">
              <a:extLst>
                <a:ext uri="{FF2B5EF4-FFF2-40B4-BE49-F238E27FC236}">
                  <a16:creationId xmlns:a16="http://schemas.microsoft.com/office/drawing/2014/main" id="{7A20A7FE-DBC1-4941-A5D8-DF92012280FE}"/>
                </a:ext>
              </a:extLst>
            </p:cNvPr>
            <p:cNvSpPr txBox="1"/>
            <p:nvPr/>
          </p:nvSpPr>
          <p:spPr>
            <a:xfrm>
              <a:off x="-36800" y="4199603"/>
              <a:ext cx="545342" cy="261610"/>
            </a:xfrm>
            <a:prstGeom prst="rect">
              <a:avLst/>
            </a:prstGeom>
            <a:noFill/>
          </p:spPr>
          <p:txBody>
            <a:bodyPr wrap="none" rtlCol="0">
              <a:spAutoFit/>
            </a:bodyPr>
            <a:lstStyle/>
            <a:p>
              <a:r>
                <a:rPr lang="en-US" altLang="ja-JP" sz="1100" dirty="0"/>
                <a:t>Data2</a:t>
              </a:r>
              <a:endParaRPr lang="ja-JP" altLang="en-US" sz="1100" dirty="0"/>
            </a:p>
          </p:txBody>
        </p:sp>
      </p:grpSp>
    </p:spTree>
    <p:extLst>
      <p:ext uri="{BB962C8B-B14F-4D97-AF65-F5344CB8AC3E}">
        <p14:creationId xmlns:p14="http://schemas.microsoft.com/office/powerpoint/2010/main" val="38696175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5165E7D1-3990-4412-A5FE-0B79CD4DCC96}"/>
              </a:ext>
            </a:extLst>
          </p:cNvPr>
          <p:cNvSpPr>
            <a:spLocks noGrp="1"/>
          </p:cNvSpPr>
          <p:nvPr>
            <p:ph idx="1"/>
          </p:nvPr>
        </p:nvSpPr>
        <p:spPr>
          <a:xfrm>
            <a:off x="685800" y="1981200"/>
            <a:ext cx="7772400" cy="4494212"/>
          </a:xfrm>
        </p:spPr>
        <p:txBody>
          <a:bodyPr>
            <a:noAutofit/>
          </a:bodyPr>
          <a:lstStyle/>
          <a:p>
            <a:pPr marL="400050">
              <a:buFont typeface="+mj-lt"/>
              <a:buAutoNum type="arabicPeriod"/>
            </a:pPr>
            <a:r>
              <a:rPr kumimoji="1" lang="en-US" altLang="ja-JP" sz="2000" dirty="0"/>
              <a:t>Nonsequential order of MPDU reception.</a:t>
            </a:r>
          </a:p>
          <a:p>
            <a:pPr marL="800100" lvl="1"/>
            <a:r>
              <a:rPr kumimoji="1" lang="en-US" altLang="ja-JP" sz="1600" dirty="0"/>
              <a:t>due to difference of transmission timing and frame length between links </a:t>
            </a:r>
          </a:p>
          <a:p>
            <a:pPr marL="400050">
              <a:buFont typeface="+mj-lt"/>
              <a:buAutoNum type="arabicPeriod"/>
            </a:pPr>
            <a:endParaRPr kumimoji="1" lang="en-US" altLang="ja-JP" sz="2000" dirty="0"/>
          </a:p>
          <a:p>
            <a:pPr marL="400050">
              <a:buFont typeface="+mj-lt"/>
              <a:buAutoNum type="arabicPeriod"/>
            </a:pPr>
            <a:r>
              <a:rPr kumimoji="1" lang="en-US" altLang="ja-JP" sz="2000" dirty="0">
                <a:sym typeface="Wingdings" panose="05000000000000000000" pitchFamily="2" charset="2"/>
              </a:rPr>
              <a:t>Unnecessary retransmission.</a:t>
            </a:r>
          </a:p>
          <a:p>
            <a:pPr marL="800100" lvl="1"/>
            <a:r>
              <a:rPr kumimoji="1" lang="en-US" altLang="ja-JP" sz="1600" dirty="0"/>
              <a:t>due to difference of channel quality between links</a:t>
            </a:r>
            <a:r>
              <a:rPr kumimoji="1" lang="en-US" altLang="ja-JP" sz="1600" dirty="0">
                <a:sym typeface="Wingdings" panose="05000000000000000000" pitchFamily="2" charset="2"/>
              </a:rPr>
              <a:t> </a:t>
            </a:r>
          </a:p>
          <a:p>
            <a:pPr marL="800100" lvl="1">
              <a:buFont typeface="+mj-lt"/>
              <a:buAutoNum type="arabicPeriod"/>
            </a:pPr>
            <a:endParaRPr kumimoji="1" lang="en-US" altLang="ja-JP" sz="1600" dirty="0"/>
          </a:p>
          <a:p>
            <a:pPr marL="400050">
              <a:buFont typeface="+mj-lt"/>
              <a:buAutoNum type="arabicPeriod"/>
            </a:pPr>
            <a:r>
              <a:rPr kumimoji="1" lang="en-US" altLang="ja-JP" sz="2000" dirty="0">
                <a:sym typeface="Wingdings" panose="05000000000000000000" pitchFamily="2" charset="2"/>
              </a:rPr>
              <a:t>Reception failure due to self interference.</a:t>
            </a:r>
          </a:p>
          <a:p>
            <a:pPr marL="800100" lvl="1"/>
            <a:r>
              <a:rPr kumimoji="1" lang="en-US" altLang="ja-JP" sz="1600" dirty="0"/>
              <a:t>due to leakage to adjacent channel</a:t>
            </a:r>
            <a:r>
              <a:rPr kumimoji="1" lang="en-US" altLang="ja-JP" sz="1600" dirty="0">
                <a:sym typeface="Wingdings" panose="05000000000000000000" pitchFamily="2" charset="2"/>
              </a:rPr>
              <a:t> </a:t>
            </a:r>
          </a:p>
          <a:p>
            <a:pPr marL="800100" lvl="1"/>
            <a:endParaRPr kumimoji="1" lang="en-US" altLang="ja-JP" sz="1600" dirty="0"/>
          </a:p>
          <a:p>
            <a:pPr marL="0" indent="0">
              <a:buNone/>
            </a:pPr>
            <a:endParaRPr kumimoji="1" lang="en-US" altLang="ja-JP" sz="2000" dirty="0"/>
          </a:p>
          <a:p>
            <a:pPr marL="0" indent="0">
              <a:buNone/>
            </a:pPr>
            <a:endParaRPr kumimoji="1" lang="en-US" altLang="ja-JP" sz="2000" dirty="0"/>
          </a:p>
          <a:p>
            <a:pPr marL="857250" lvl="2" indent="0">
              <a:buNone/>
            </a:pPr>
            <a:endParaRPr kumimoji="1" lang="en-US" altLang="ja-JP" sz="2000" dirty="0"/>
          </a:p>
          <a:p>
            <a:pPr marL="857250" lvl="2" indent="0">
              <a:buNone/>
            </a:pPr>
            <a:endParaRPr kumimoji="1" lang="en-US" altLang="ja-JP" sz="1400" dirty="0"/>
          </a:p>
          <a:p>
            <a:endParaRPr kumimoji="1" lang="en-US" altLang="ja-JP" sz="2000" dirty="0"/>
          </a:p>
          <a:p>
            <a:endParaRPr kumimoji="1" lang="en-US" altLang="ja-JP" sz="2000" dirty="0"/>
          </a:p>
        </p:txBody>
      </p:sp>
      <p:sp>
        <p:nvSpPr>
          <p:cNvPr id="3" name="タイトル 2">
            <a:extLst>
              <a:ext uri="{FF2B5EF4-FFF2-40B4-BE49-F238E27FC236}">
                <a16:creationId xmlns:a16="http://schemas.microsoft.com/office/drawing/2014/main" id="{F42505C8-E1FB-44BD-9DCD-2200FBB396B4}"/>
              </a:ext>
            </a:extLst>
          </p:cNvPr>
          <p:cNvSpPr>
            <a:spLocks noGrp="1"/>
          </p:cNvSpPr>
          <p:nvPr>
            <p:ph type="title"/>
          </p:nvPr>
        </p:nvSpPr>
        <p:spPr/>
        <p:txBody>
          <a:bodyPr/>
          <a:lstStyle/>
          <a:p>
            <a:r>
              <a:rPr kumimoji="1" lang="en-US" altLang="ja-JP" dirty="0"/>
              <a:t>Potential QoS Issues</a:t>
            </a:r>
          </a:p>
        </p:txBody>
      </p:sp>
      <p:sp>
        <p:nvSpPr>
          <p:cNvPr id="4" name="日付プレースホルダー 3">
            <a:extLst>
              <a:ext uri="{FF2B5EF4-FFF2-40B4-BE49-F238E27FC236}">
                <a16:creationId xmlns:a16="http://schemas.microsoft.com/office/drawing/2014/main" id="{7F555A89-BD70-425A-9B80-FEA48A558545}"/>
              </a:ext>
            </a:extLst>
          </p:cNvPr>
          <p:cNvSpPr>
            <a:spLocks noGrp="1"/>
          </p:cNvSpPr>
          <p:nvPr>
            <p:ph type="dt" sz="half" idx="10"/>
          </p:nvPr>
        </p:nvSpPr>
        <p:spPr/>
        <p:txBody>
          <a:bodyPr/>
          <a:lstStyle/>
          <a:p>
            <a:pPr>
              <a:defRPr/>
            </a:pPr>
            <a:r>
              <a:rPr lang="en-US" altLang="ja-JP" dirty="0"/>
              <a:t>July 2019</a:t>
            </a:r>
            <a:endParaRPr lang="en-GB" altLang="en-US" dirty="0"/>
          </a:p>
        </p:txBody>
      </p:sp>
      <p:sp>
        <p:nvSpPr>
          <p:cNvPr id="5" name="フッター プレースホルダー 4">
            <a:extLst>
              <a:ext uri="{FF2B5EF4-FFF2-40B4-BE49-F238E27FC236}">
                <a16:creationId xmlns:a16="http://schemas.microsoft.com/office/drawing/2014/main" id="{2C347439-E078-400B-925D-A1C7AA8A9636}"/>
              </a:ext>
            </a:extLst>
          </p:cNvPr>
          <p:cNvSpPr>
            <a:spLocks noGrp="1"/>
          </p:cNvSpPr>
          <p:nvPr>
            <p:ph type="ftr" sz="quarter" idx="11"/>
          </p:nvPr>
        </p:nvSpPr>
        <p:spPr/>
        <p:txBody>
          <a:bodyPr/>
          <a:lstStyle/>
          <a:p>
            <a:pPr>
              <a:defRPr/>
            </a:pPr>
            <a:r>
              <a:rPr lang="fr-FR"/>
              <a:t>Ryuichi Hirata(Sony Corporation), et al.</a:t>
            </a:r>
            <a:endParaRPr lang="en-US" dirty="0"/>
          </a:p>
        </p:txBody>
      </p:sp>
      <p:sp>
        <p:nvSpPr>
          <p:cNvPr id="6" name="スライド番号プレースホルダー 5">
            <a:extLst>
              <a:ext uri="{FF2B5EF4-FFF2-40B4-BE49-F238E27FC236}">
                <a16:creationId xmlns:a16="http://schemas.microsoft.com/office/drawing/2014/main" id="{306AC078-6DE7-42BE-9891-132722B07D68}"/>
              </a:ext>
            </a:extLst>
          </p:cNvPr>
          <p:cNvSpPr>
            <a:spLocks noGrp="1"/>
          </p:cNvSpPr>
          <p:nvPr>
            <p:ph type="sldNum" sz="quarter" idx="12"/>
          </p:nvPr>
        </p:nvSpPr>
        <p:spPr/>
        <p:txBody>
          <a:bodyPr/>
          <a:lstStyle/>
          <a:p>
            <a:pPr>
              <a:defRPr/>
            </a:pPr>
            <a:r>
              <a:rPr lang="en-US"/>
              <a:t>Slide </a:t>
            </a:r>
            <a:fld id="{AA0DB6A0-3FAC-4C50-B855-05E2EFEC7C93}" type="slidenum">
              <a:rPr lang="en-US" smtClean="0"/>
              <a:pPr>
                <a:defRPr/>
              </a:pPr>
              <a:t>4</a:t>
            </a:fld>
            <a:endParaRPr lang="en-US" dirty="0"/>
          </a:p>
        </p:txBody>
      </p:sp>
    </p:spTree>
    <p:extLst>
      <p:ext uri="{BB962C8B-B14F-4D97-AF65-F5344CB8AC3E}">
        <p14:creationId xmlns:p14="http://schemas.microsoft.com/office/powerpoint/2010/main" val="13176948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68DC28C-D26F-40F9-BFBE-C4CB0C83F784}"/>
              </a:ext>
            </a:extLst>
          </p:cNvPr>
          <p:cNvSpPr>
            <a:spLocks noGrp="1"/>
          </p:cNvSpPr>
          <p:nvPr>
            <p:ph idx="1"/>
          </p:nvPr>
        </p:nvSpPr>
        <p:spPr>
          <a:xfrm>
            <a:off x="685800" y="1981199"/>
            <a:ext cx="7772400" cy="4494211"/>
          </a:xfrm>
        </p:spPr>
        <p:txBody>
          <a:bodyPr>
            <a:normAutofit lnSpcReduction="10000"/>
          </a:bodyPr>
          <a:lstStyle/>
          <a:p>
            <a:r>
              <a:rPr kumimoji="1" lang="en-US" altLang="ja-JP" sz="1800" dirty="0"/>
              <a:t>Transmission timing between links would be </a:t>
            </a:r>
            <a:br>
              <a:rPr kumimoji="1" lang="en-US" altLang="ja-JP" sz="1800" dirty="0"/>
            </a:br>
            <a:r>
              <a:rPr kumimoji="1" lang="en-US" altLang="ja-JP" sz="1800" dirty="0"/>
              <a:t>different if a STA performs channel access </a:t>
            </a:r>
            <a:br>
              <a:rPr kumimoji="1" lang="en-US" altLang="ja-JP" sz="1800" dirty="0"/>
            </a:br>
            <a:r>
              <a:rPr kumimoji="1" lang="en-US" altLang="ja-JP" sz="1800" dirty="0"/>
              <a:t>independently on each link. Furthermore, </a:t>
            </a:r>
            <a:br>
              <a:rPr kumimoji="1" lang="en-US" altLang="ja-JP" sz="1800" dirty="0"/>
            </a:br>
            <a:r>
              <a:rPr kumimoji="1" lang="en-US" altLang="ja-JP" sz="1800" dirty="0"/>
              <a:t>frame length between links would be different.</a:t>
            </a:r>
          </a:p>
          <a:p>
            <a:pPr lvl="5"/>
            <a:endParaRPr kumimoji="1" lang="en-US" altLang="ja-JP" sz="1000" dirty="0"/>
          </a:p>
          <a:p>
            <a:r>
              <a:rPr kumimoji="1" lang="en-US" altLang="ja-JP" sz="1800" dirty="0"/>
              <a:t>Observation</a:t>
            </a:r>
          </a:p>
          <a:p>
            <a:pPr lvl="1"/>
            <a:r>
              <a:rPr kumimoji="1" lang="en-US" altLang="ja-JP" sz="1600" dirty="0"/>
              <a:t>The</a:t>
            </a:r>
            <a:r>
              <a:rPr kumimoji="1" lang="ja-JP" altLang="en-US" sz="1600" dirty="0"/>
              <a:t> </a:t>
            </a:r>
            <a:r>
              <a:rPr kumimoji="1" lang="en-US" altLang="ja-JP" sz="1600" dirty="0"/>
              <a:t>STA could receive frames in nonsequential sequence number order(including reverse order).</a:t>
            </a:r>
          </a:p>
          <a:p>
            <a:pPr lvl="2"/>
            <a:r>
              <a:rPr kumimoji="1" lang="en-US" altLang="ja-JP" sz="1400" dirty="0"/>
              <a:t>The STA receives data#2 before data#1 due to difference of frame length between links.</a:t>
            </a:r>
          </a:p>
          <a:p>
            <a:pPr lvl="2"/>
            <a:r>
              <a:rPr kumimoji="1" lang="en-US" altLang="ja-JP" sz="1400" dirty="0"/>
              <a:t>The STA receives data#4 before data#3 due to difference of transmission timing between links.</a:t>
            </a:r>
          </a:p>
          <a:p>
            <a:pPr lvl="1"/>
            <a:r>
              <a:rPr kumimoji="1" lang="en-US" altLang="ja-JP" sz="1600" dirty="0"/>
              <a:t>If the STA manages orders of received data on multiple links independently, the STA would send data to its upper layer in nonsequential order. This would require reordering mechanism to the upper layer.</a:t>
            </a:r>
            <a:endParaRPr kumimoji="1" lang="en-US" altLang="ja-JP" sz="1400" dirty="0"/>
          </a:p>
          <a:p>
            <a:pPr lvl="3"/>
            <a:endParaRPr kumimoji="1" lang="en-US" altLang="ja-JP" sz="800" dirty="0"/>
          </a:p>
          <a:p>
            <a:r>
              <a:rPr kumimoji="1" lang="en-US" altLang="ja-JP" sz="1800" dirty="0"/>
              <a:t>Proposal</a:t>
            </a:r>
          </a:p>
          <a:p>
            <a:pPr lvl="1"/>
            <a:r>
              <a:rPr kumimoji="1" lang="en-US" altLang="ja-JP" sz="1600" dirty="0"/>
              <a:t>IEEE 802.11be should include  mechanism to maintain nonsequential sequence number order, e.g. control common reordering buffer over all links.</a:t>
            </a:r>
            <a:endParaRPr kumimoji="1" lang="ja-JP" altLang="en-US" sz="1600" dirty="0"/>
          </a:p>
        </p:txBody>
      </p:sp>
      <p:sp>
        <p:nvSpPr>
          <p:cNvPr id="3" name="Title 2">
            <a:extLst>
              <a:ext uri="{FF2B5EF4-FFF2-40B4-BE49-F238E27FC236}">
                <a16:creationId xmlns:a16="http://schemas.microsoft.com/office/drawing/2014/main" id="{C3764D9C-C509-44C3-BC54-562018BFE596}"/>
              </a:ext>
            </a:extLst>
          </p:cNvPr>
          <p:cNvSpPr>
            <a:spLocks noGrp="1"/>
          </p:cNvSpPr>
          <p:nvPr>
            <p:ph type="title"/>
          </p:nvPr>
        </p:nvSpPr>
        <p:spPr/>
        <p:txBody>
          <a:bodyPr/>
          <a:lstStyle/>
          <a:p>
            <a:r>
              <a:rPr kumimoji="1" lang="en-US" altLang="ja-JP" dirty="0"/>
              <a:t>Details on Issue 1 and Potential Solution</a:t>
            </a:r>
            <a:endParaRPr kumimoji="1" lang="ja-JP" altLang="en-US" dirty="0"/>
          </a:p>
        </p:txBody>
      </p:sp>
      <p:sp>
        <p:nvSpPr>
          <p:cNvPr id="4" name="Date Placeholder 3">
            <a:extLst>
              <a:ext uri="{FF2B5EF4-FFF2-40B4-BE49-F238E27FC236}">
                <a16:creationId xmlns:a16="http://schemas.microsoft.com/office/drawing/2014/main" id="{B3C71E7B-9702-4DF6-BAE6-73764F800576}"/>
              </a:ext>
            </a:extLst>
          </p:cNvPr>
          <p:cNvSpPr>
            <a:spLocks noGrp="1"/>
          </p:cNvSpPr>
          <p:nvPr>
            <p:ph type="dt" sz="half" idx="10"/>
          </p:nvPr>
        </p:nvSpPr>
        <p:spPr/>
        <p:txBody>
          <a:bodyPr/>
          <a:lstStyle/>
          <a:p>
            <a:pPr>
              <a:defRPr/>
            </a:pPr>
            <a:r>
              <a:rPr lang="en-US" altLang="ja-JP"/>
              <a:t>July 2019</a:t>
            </a:r>
            <a:endParaRPr lang="en-GB" altLang="en-US" dirty="0"/>
          </a:p>
        </p:txBody>
      </p:sp>
      <p:sp>
        <p:nvSpPr>
          <p:cNvPr id="5" name="Footer Placeholder 4">
            <a:extLst>
              <a:ext uri="{FF2B5EF4-FFF2-40B4-BE49-F238E27FC236}">
                <a16:creationId xmlns:a16="http://schemas.microsoft.com/office/drawing/2014/main" id="{D6941424-BB2A-40D7-9A01-68A22AC1A5D7}"/>
              </a:ext>
            </a:extLst>
          </p:cNvPr>
          <p:cNvSpPr>
            <a:spLocks noGrp="1"/>
          </p:cNvSpPr>
          <p:nvPr>
            <p:ph type="ftr" sz="quarter" idx="11"/>
          </p:nvPr>
        </p:nvSpPr>
        <p:spPr/>
        <p:txBody>
          <a:bodyPr/>
          <a:lstStyle/>
          <a:p>
            <a:pPr>
              <a:defRPr/>
            </a:pPr>
            <a:r>
              <a:rPr lang="fr-FR" dirty="0"/>
              <a:t>Ryuichi Hirata(Sony Corporation), et al.</a:t>
            </a:r>
            <a:endParaRPr lang="en-US" dirty="0"/>
          </a:p>
        </p:txBody>
      </p:sp>
      <p:sp>
        <p:nvSpPr>
          <p:cNvPr id="6" name="Slide Number Placeholder 5">
            <a:extLst>
              <a:ext uri="{FF2B5EF4-FFF2-40B4-BE49-F238E27FC236}">
                <a16:creationId xmlns:a16="http://schemas.microsoft.com/office/drawing/2014/main" id="{E984E7C9-BD49-4F06-AC0A-BD3FBEB400CC}"/>
              </a:ext>
            </a:extLst>
          </p:cNvPr>
          <p:cNvSpPr>
            <a:spLocks noGrp="1"/>
          </p:cNvSpPr>
          <p:nvPr>
            <p:ph type="sldNum" sz="quarter" idx="12"/>
          </p:nvPr>
        </p:nvSpPr>
        <p:spPr/>
        <p:txBody>
          <a:bodyPr/>
          <a:lstStyle/>
          <a:p>
            <a:pPr>
              <a:defRPr/>
            </a:pPr>
            <a:r>
              <a:rPr lang="en-US"/>
              <a:t>Slide </a:t>
            </a:r>
            <a:fld id="{AA0DB6A0-3FAC-4C50-B855-05E2EFEC7C93}" type="slidenum">
              <a:rPr lang="en-US" smtClean="0"/>
              <a:pPr>
                <a:defRPr/>
              </a:pPr>
              <a:t>5</a:t>
            </a:fld>
            <a:endParaRPr lang="en-US" dirty="0"/>
          </a:p>
        </p:txBody>
      </p:sp>
      <p:grpSp>
        <p:nvGrpSpPr>
          <p:cNvPr id="7" name="グループ化 6">
            <a:extLst>
              <a:ext uri="{FF2B5EF4-FFF2-40B4-BE49-F238E27FC236}">
                <a16:creationId xmlns:a16="http://schemas.microsoft.com/office/drawing/2014/main" id="{2D8606EA-8CD1-44CB-9F97-73D147DAFBA9}"/>
              </a:ext>
            </a:extLst>
          </p:cNvPr>
          <p:cNvGrpSpPr/>
          <p:nvPr/>
        </p:nvGrpSpPr>
        <p:grpSpPr>
          <a:xfrm>
            <a:off x="5845907" y="2100435"/>
            <a:ext cx="3221893" cy="871365"/>
            <a:chOff x="5791200" y="2100435"/>
            <a:chExt cx="3221893" cy="871365"/>
          </a:xfrm>
        </p:grpSpPr>
        <p:sp>
          <p:nvSpPr>
            <p:cNvPr id="24" name="テキスト ボックス 24">
              <a:extLst>
                <a:ext uri="{FF2B5EF4-FFF2-40B4-BE49-F238E27FC236}">
                  <a16:creationId xmlns:a16="http://schemas.microsoft.com/office/drawing/2014/main" id="{8226937A-7EE9-405A-B6BA-5AC4B9FBB061}"/>
                </a:ext>
              </a:extLst>
            </p:cNvPr>
            <p:cNvSpPr txBox="1"/>
            <p:nvPr/>
          </p:nvSpPr>
          <p:spPr>
            <a:xfrm>
              <a:off x="5820856" y="2100435"/>
              <a:ext cx="633507" cy="200055"/>
            </a:xfrm>
            <a:prstGeom prst="rect">
              <a:avLst/>
            </a:prstGeom>
            <a:noFill/>
          </p:spPr>
          <p:txBody>
            <a:bodyPr wrap="none" rtlCol="0">
              <a:spAutoFit/>
            </a:bodyPr>
            <a:lstStyle/>
            <a:p>
              <a:pPr algn="ctr"/>
              <a:r>
                <a:rPr kumimoji="1" lang="en-US" altLang="ja-JP" sz="700" dirty="0">
                  <a:latin typeface="メイリオ" panose="020B0604030504040204" pitchFamily="50" charset="-128"/>
                  <a:ea typeface="メイリオ" panose="020B0604030504040204" pitchFamily="50" charset="-128"/>
                </a:rPr>
                <a:t>AP@link1</a:t>
              </a:r>
            </a:p>
          </p:txBody>
        </p:sp>
        <p:cxnSp>
          <p:nvCxnSpPr>
            <p:cNvPr id="25" name="直線矢印コネクタ 25">
              <a:extLst>
                <a:ext uri="{FF2B5EF4-FFF2-40B4-BE49-F238E27FC236}">
                  <a16:creationId xmlns:a16="http://schemas.microsoft.com/office/drawing/2014/main" id="{A4584B78-7547-458E-8A16-82BEC2FA71FC}"/>
                </a:ext>
              </a:extLst>
            </p:cNvPr>
            <p:cNvCxnSpPr>
              <a:cxnSpLocks/>
            </p:cNvCxnSpPr>
            <p:nvPr/>
          </p:nvCxnSpPr>
          <p:spPr>
            <a:xfrm flipV="1">
              <a:off x="6717567" y="2379746"/>
              <a:ext cx="0" cy="571044"/>
            </a:xfrm>
            <a:prstGeom prst="straightConnector1">
              <a:avLst/>
            </a:prstGeom>
            <a:ln w="19050">
              <a:solidFill>
                <a:schemeClr val="tx1"/>
              </a:solidFill>
              <a:prstDash val="solid"/>
              <a:headEnd type="arrow" w="sm" len="sm"/>
              <a:tailEnd type="none" w="sm" len="sm"/>
            </a:ln>
          </p:spPr>
          <p:style>
            <a:lnRef idx="1">
              <a:schemeClr val="accent1"/>
            </a:lnRef>
            <a:fillRef idx="0">
              <a:schemeClr val="accent1"/>
            </a:fillRef>
            <a:effectRef idx="0">
              <a:schemeClr val="accent1"/>
            </a:effectRef>
            <a:fontRef idx="minor">
              <a:schemeClr val="tx1"/>
            </a:fontRef>
          </p:style>
        </p:cxnSp>
        <p:sp>
          <p:nvSpPr>
            <p:cNvPr id="26" name="テキスト ボックス 26">
              <a:extLst>
                <a:ext uri="{FF2B5EF4-FFF2-40B4-BE49-F238E27FC236}">
                  <a16:creationId xmlns:a16="http://schemas.microsoft.com/office/drawing/2014/main" id="{AF8F32AE-8131-493B-8A48-2E1666350562}"/>
                </a:ext>
              </a:extLst>
            </p:cNvPr>
            <p:cNvSpPr txBox="1"/>
            <p:nvPr/>
          </p:nvSpPr>
          <p:spPr>
            <a:xfrm>
              <a:off x="6600312" y="2115458"/>
              <a:ext cx="1031653" cy="144000"/>
            </a:xfrm>
            <a:prstGeom prst="rect">
              <a:avLst/>
            </a:prstGeom>
            <a:noFill/>
            <a:ln w="19050">
              <a:solidFill>
                <a:schemeClr val="tx1"/>
              </a:solidFill>
            </a:ln>
          </p:spPr>
          <p:txBody>
            <a:bodyPr wrap="square" lIns="72000" tIns="36000" rIns="72000" bIns="36000" rtlCol="0">
              <a:spAutoFit/>
            </a:bodyPr>
            <a:lstStyle>
              <a:defPPr>
                <a:defRPr lang="ja-JP"/>
              </a:defPPr>
              <a:lvl1pPr>
                <a:defRPr sz="1200"/>
              </a:lvl1pPr>
            </a:lstStyle>
            <a:p>
              <a:pPr algn="ctr"/>
              <a:r>
                <a:rPr lang="en-US" altLang="ja-JP" sz="700" dirty="0">
                  <a:latin typeface="メイリオ" panose="020B0604030504040204" pitchFamily="50" charset="-128"/>
                  <a:ea typeface="メイリオ" panose="020B0604030504040204" pitchFamily="50" charset="-128"/>
                </a:rPr>
                <a:t>Data#1</a:t>
              </a:r>
              <a:endParaRPr lang="ja-JP" altLang="en-US" sz="700" dirty="0">
                <a:latin typeface="メイリオ" panose="020B0604030504040204" pitchFamily="50" charset="-128"/>
                <a:ea typeface="メイリオ" panose="020B0604030504040204" pitchFamily="50" charset="-128"/>
              </a:endParaRPr>
            </a:p>
          </p:txBody>
        </p:sp>
        <p:sp>
          <p:nvSpPr>
            <p:cNvPr id="27" name="テキスト ボックス 27">
              <a:extLst>
                <a:ext uri="{FF2B5EF4-FFF2-40B4-BE49-F238E27FC236}">
                  <a16:creationId xmlns:a16="http://schemas.microsoft.com/office/drawing/2014/main" id="{F9439BD3-EFE6-494D-968E-DC5D0174E248}"/>
                </a:ext>
              </a:extLst>
            </p:cNvPr>
            <p:cNvSpPr txBox="1"/>
            <p:nvPr/>
          </p:nvSpPr>
          <p:spPr>
            <a:xfrm>
              <a:off x="5820856" y="2297999"/>
              <a:ext cx="633507" cy="200055"/>
            </a:xfrm>
            <a:prstGeom prst="rect">
              <a:avLst/>
            </a:prstGeom>
            <a:noFill/>
          </p:spPr>
          <p:txBody>
            <a:bodyPr wrap="none" rtlCol="0">
              <a:spAutoFit/>
            </a:bodyPr>
            <a:lstStyle/>
            <a:p>
              <a:pPr algn="ctr"/>
              <a:r>
                <a:rPr kumimoji="1" lang="en-US" altLang="ja-JP" sz="700" dirty="0">
                  <a:latin typeface="メイリオ" panose="020B0604030504040204" pitchFamily="50" charset="-128"/>
                  <a:ea typeface="メイリオ" panose="020B0604030504040204" pitchFamily="50" charset="-128"/>
                </a:rPr>
                <a:t>AP@link2</a:t>
              </a:r>
            </a:p>
          </p:txBody>
        </p:sp>
        <p:sp>
          <p:nvSpPr>
            <p:cNvPr id="28" name="テキスト ボックス 28">
              <a:extLst>
                <a:ext uri="{FF2B5EF4-FFF2-40B4-BE49-F238E27FC236}">
                  <a16:creationId xmlns:a16="http://schemas.microsoft.com/office/drawing/2014/main" id="{577AE0D0-F959-4906-AB18-383FDB27B0DD}"/>
                </a:ext>
              </a:extLst>
            </p:cNvPr>
            <p:cNvSpPr txBox="1"/>
            <p:nvPr/>
          </p:nvSpPr>
          <p:spPr>
            <a:xfrm>
              <a:off x="5791200" y="2574180"/>
              <a:ext cx="692818" cy="200055"/>
            </a:xfrm>
            <a:prstGeom prst="rect">
              <a:avLst/>
            </a:prstGeom>
            <a:noFill/>
          </p:spPr>
          <p:txBody>
            <a:bodyPr wrap="none" rtlCol="0">
              <a:spAutoFit/>
            </a:bodyPr>
            <a:lstStyle/>
            <a:p>
              <a:pPr algn="r"/>
              <a:r>
                <a:rPr lang="en-US" altLang="ja-JP" sz="700" dirty="0">
                  <a:latin typeface="メイリオ" panose="020B0604030504040204" pitchFamily="50" charset="-128"/>
                  <a:ea typeface="メイリオ" panose="020B0604030504040204" pitchFamily="50" charset="-128"/>
                </a:rPr>
                <a:t>STA@link1</a:t>
              </a:r>
            </a:p>
          </p:txBody>
        </p:sp>
        <p:cxnSp>
          <p:nvCxnSpPr>
            <p:cNvPr id="29" name="直線コネクタ 29">
              <a:extLst>
                <a:ext uri="{FF2B5EF4-FFF2-40B4-BE49-F238E27FC236}">
                  <a16:creationId xmlns:a16="http://schemas.microsoft.com/office/drawing/2014/main" id="{328F565A-6E50-4B18-A020-FD61498D0417}"/>
                </a:ext>
              </a:extLst>
            </p:cNvPr>
            <p:cNvCxnSpPr>
              <a:cxnSpLocks/>
            </p:cNvCxnSpPr>
            <p:nvPr/>
          </p:nvCxnSpPr>
          <p:spPr>
            <a:xfrm>
              <a:off x="6406495" y="2259458"/>
              <a:ext cx="2606598"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直線コネクタ 30">
              <a:extLst>
                <a:ext uri="{FF2B5EF4-FFF2-40B4-BE49-F238E27FC236}">
                  <a16:creationId xmlns:a16="http://schemas.microsoft.com/office/drawing/2014/main" id="{AF5DB79F-DD0F-4B5D-BFE1-8501F760C2C9}"/>
                </a:ext>
              </a:extLst>
            </p:cNvPr>
            <p:cNvCxnSpPr>
              <a:cxnSpLocks/>
            </p:cNvCxnSpPr>
            <p:nvPr/>
          </p:nvCxnSpPr>
          <p:spPr>
            <a:xfrm>
              <a:off x="6406495" y="2457334"/>
              <a:ext cx="2606598"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直線コネクタ 31">
              <a:extLst>
                <a:ext uri="{FF2B5EF4-FFF2-40B4-BE49-F238E27FC236}">
                  <a16:creationId xmlns:a16="http://schemas.microsoft.com/office/drawing/2014/main" id="{049E7979-78EF-4068-86F5-66E50F4D47A9}"/>
                </a:ext>
              </a:extLst>
            </p:cNvPr>
            <p:cNvCxnSpPr>
              <a:cxnSpLocks/>
            </p:cNvCxnSpPr>
            <p:nvPr/>
          </p:nvCxnSpPr>
          <p:spPr>
            <a:xfrm>
              <a:off x="6406495" y="2733203"/>
              <a:ext cx="2606598"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直線コネクタ 32">
              <a:extLst>
                <a:ext uri="{FF2B5EF4-FFF2-40B4-BE49-F238E27FC236}">
                  <a16:creationId xmlns:a16="http://schemas.microsoft.com/office/drawing/2014/main" id="{2FEADDA0-D7DE-4CCF-8FF7-4EE674AC4FE0}"/>
                </a:ext>
              </a:extLst>
            </p:cNvPr>
            <p:cNvCxnSpPr>
              <a:cxnSpLocks/>
            </p:cNvCxnSpPr>
            <p:nvPr/>
          </p:nvCxnSpPr>
          <p:spPr>
            <a:xfrm>
              <a:off x="6406495" y="2930766"/>
              <a:ext cx="2606598"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33" name="テキスト ボックス 33">
              <a:extLst>
                <a:ext uri="{FF2B5EF4-FFF2-40B4-BE49-F238E27FC236}">
                  <a16:creationId xmlns:a16="http://schemas.microsoft.com/office/drawing/2014/main" id="{9F6FF727-94A7-4849-970F-6CDDEE0FBAC1}"/>
                </a:ext>
              </a:extLst>
            </p:cNvPr>
            <p:cNvSpPr txBox="1"/>
            <p:nvPr/>
          </p:nvSpPr>
          <p:spPr>
            <a:xfrm>
              <a:off x="5791200" y="2771745"/>
              <a:ext cx="692818" cy="200055"/>
            </a:xfrm>
            <a:prstGeom prst="rect">
              <a:avLst/>
            </a:prstGeom>
            <a:noFill/>
          </p:spPr>
          <p:txBody>
            <a:bodyPr wrap="none" rtlCol="0">
              <a:spAutoFit/>
            </a:bodyPr>
            <a:lstStyle/>
            <a:p>
              <a:pPr algn="r"/>
              <a:r>
                <a:rPr lang="en-US" altLang="ja-JP" sz="700" dirty="0">
                  <a:latin typeface="メイリオ" panose="020B0604030504040204" pitchFamily="50" charset="-128"/>
                  <a:ea typeface="メイリオ" panose="020B0604030504040204" pitchFamily="50" charset="-128"/>
                </a:rPr>
                <a:t>STA@link2</a:t>
              </a:r>
            </a:p>
          </p:txBody>
        </p:sp>
        <p:cxnSp>
          <p:nvCxnSpPr>
            <p:cNvPr id="34" name="直線矢印コネクタ 34">
              <a:extLst>
                <a:ext uri="{FF2B5EF4-FFF2-40B4-BE49-F238E27FC236}">
                  <a16:creationId xmlns:a16="http://schemas.microsoft.com/office/drawing/2014/main" id="{D3843865-A540-4240-B190-6538DEFE1DBA}"/>
                </a:ext>
              </a:extLst>
            </p:cNvPr>
            <p:cNvCxnSpPr>
              <a:cxnSpLocks/>
            </p:cNvCxnSpPr>
            <p:nvPr/>
          </p:nvCxnSpPr>
          <p:spPr>
            <a:xfrm flipV="1">
              <a:off x="6600311" y="2247077"/>
              <a:ext cx="0" cy="506148"/>
            </a:xfrm>
            <a:prstGeom prst="straightConnector1">
              <a:avLst/>
            </a:prstGeom>
            <a:ln w="19050">
              <a:solidFill>
                <a:schemeClr val="tx1"/>
              </a:solidFill>
              <a:prstDash val="solid"/>
              <a:headEnd type="arrow" w="sm" len="sm"/>
              <a:tailEnd type="none" w="sm" len="sm"/>
            </a:ln>
          </p:spPr>
          <p:style>
            <a:lnRef idx="1">
              <a:schemeClr val="accent1"/>
            </a:lnRef>
            <a:fillRef idx="0">
              <a:schemeClr val="accent1"/>
            </a:fillRef>
            <a:effectRef idx="0">
              <a:schemeClr val="accent1"/>
            </a:effectRef>
            <a:fontRef idx="minor">
              <a:schemeClr val="tx1"/>
            </a:fontRef>
          </p:style>
        </p:cxnSp>
        <p:sp>
          <p:nvSpPr>
            <p:cNvPr id="35" name="テキスト ボックス 35">
              <a:extLst>
                <a:ext uri="{FF2B5EF4-FFF2-40B4-BE49-F238E27FC236}">
                  <a16:creationId xmlns:a16="http://schemas.microsoft.com/office/drawing/2014/main" id="{3E99F907-8C89-4A31-B59B-03CECCCD3C71}"/>
                </a:ext>
              </a:extLst>
            </p:cNvPr>
            <p:cNvSpPr txBox="1"/>
            <p:nvPr/>
          </p:nvSpPr>
          <p:spPr>
            <a:xfrm>
              <a:off x="6717567" y="2306595"/>
              <a:ext cx="734424" cy="150427"/>
            </a:xfrm>
            <a:prstGeom prst="rect">
              <a:avLst/>
            </a:prstGeom>
            <a:solidFill>
              <a:srgbClr val="FFFFFF"/>
            </a:solidFill>
            <a:ln w="19050">
              <a:solidFill>
                <a:schemeClr val="tx1"/>
              </a:solidFill>
            </a:ln>
          </p:spPr>
          <p:txBody>
            <a:bodyPr wrap="square" lIns="72000" tIns="36000" rIns="72000" bIns="36000" rtlCol="0">
              <a:spAutoFit/>
            </a:bodyPr>
            <a:lstStyle>
              <a:defPPr>
                <a:defRPr lang="ja-JP"/>
              </a:defPPr>
              <a:lvl1pPr>
                <a:defRPr sz="1200"/>
              </a:lvl1pPr>
            </a:lstStyle>
            <a:p>
              <a:pPr algn="ctr"/>
              <a:r>
                <a:rPr lang="en-US" altLang="ja-JP" sz="700" dirty="0">
                  <a:latin typeface="メイリオ" panose="020B0604030504040204" pitchFamily="50" charset="-128"/>
                  <a:ea typeface="メイリオ" panose="020B0604030504040204" pitchFamily="50" charset="-128"/>
                </a:rPr>
                <a:t>Data#2</a:t>
              </a:r>
              <a:endParaRPr lang="ja-JP" altLang="en-US" sz="700" dirty="0">
                <a:latin typeface="メイリオ" panose="020B0604030504040204" pitchFamily="50" charset="-128"/>
                <a:ea typeface="メイリオ" panose="020B0604030504040204" pitchFamily="50" charset="-128"/>
              </a:endParaRPr>
            </a:p>
          </p:txBody>
        </p:sp>
        <p:sp>
          <p:nvSpPr>
            <p:cNvPr id="39" name="テキスト ボックス 26">
              <a:extLst>
                <a:ext uri="{FF2B5EF4-FFF2-40B4-BE49-F238E27FC236}">
                  <a16:creationId xmlns:a16="http://schemas.microsoft.com/office/drawing/2014/main" id="{820BEDE9-BC3A-47EB-8D56-AADFD3DCCF14}"/>
                </a:ext>
              </a:extLst>
            </p:cNvPr>
            <p:cNvSpPr txBox="1"/>
            <p:nvPr/>
          </p:nvSpPr>
          <p:spPr>
            <a:xfrm>
              <a:off x="7948923" y="2115458"/>
              <a:ext cx="1031653" cy="144000"/>
            </a:xfrm>
            <a:prstGeom prst="rect">
              <a:avLst/>
            </a:prstGeom>
            <a:noFill/>
            <a:ln w="19050">
              <a:solidFill>
                <a:schemeClr val="tx1"/>
              </a:solidFill>
            </a:ln>
          </p:spPr>
          <p:txBody>
            <a:bodyPr wrap="square" lIns="72000" tIns="36000" rIns="72000" bIns="36000" rtlCol="0">
              <a:spAutoFit/>
            </a:bodyPr>
            <a:lstStyle>
              <a:defPPr>
                <a:defRPr lang="ja-JP"/>
              </a:defPPr>
              <a:lvl1pPr>
                <a:defRPr sz="1200"/>
              </a:lvl1pPr>
            </a:lstStyle>
            <a:p>
              <a:pPr algn="ctr"/>
              <a:r>
                <a:rPr lang="en-US" altLang="ja-JP" sz="700" dirty="0">
                  <a:latin typeface="メイリオ" panose="020B0604030504040204" pitchFamily="50" charset="-128"/>
                  <a:ea typeface="メイリオ" panose="020B0604030504040204" pitchFamily="50" charset="-128"/>
                </a:rPr>
                <a:t>Data#3</a:t>
              </a:r>
              <a:endParaRPr lang="ja-JP" altLang="en-US" sz="700" dirty="0">
                <a:latin typeface="メイリオ" panose="020B0604030504040204" pitchFamily="50" charset="-128"/>
                <a:ea typeface="メイリオ" panose="020B0604030504040204" pitchFamily="50" charset="-128"/>
              </a:endParaRPr>
            </a:p>
          </p:txBody>
        </p:sp>
        <p:cxnSp>
          <p:nvCxnSpPr>
            <p:cNvPr id="41" name="直線矢印コネクタ 25">
              <a:extLst>
                <a:ext uri="{FF2B5EF4-FFF2-40B4-BE49-F238E27FC236}">
                  <a16:creationId xmlns:a16="http://schemas.microsoft.com/office/drawing/2014/main" id="{11CCDDEA-E39D-47EC-8DB8-978EB244D18E}"/>
                </a:ext>
              </a:extLst>
            </p:cNvPr>
            <p:cNvCxnSpPr>
              <a:cxnSpLocks/>
            </p:cNvCxnSpPr>
            <p:nvPr/>
          </p:nvCxnSpPr>
          <p:spPr>
            <a:xfrm flipV="1">
              <a:off x="7948923" y="2229065"/>
              <a:ext cx="0" cy="504138"/>
            </a:xfrm>
            <a:prstGeom prst="straightConnector1">
              <a:avLst/>
            </a:prstGeom>
            <a:ln w="19050">
              <a:solidFill>
                <a:schemeClr val="tx1"/>
              </a:solidFill>
              <a:prstDash val="solid"/>
              <a:headEnd type="arrow" w="sm" len="sm"/>
              <a:tailEnd type="none" w="sm" len="sm"/>
            </a:ln>
          </p:spPr>
          <p:style>
            <a:lnRef idx="1">
              <a:schemeClr val="accent1"/>
            </a:lnRef>
            <a:fillRef idx="0">
              <a:schemeClr val="accent1"/>
            </a:fillRef>
            <a:effectRef idx="0">
              <a:schemeClr val="accent1"/>
            </a:effectRef>
            <a:fontRef idx="minor">
              <a:schemeClr val="tx1"/>
            </a:fontRef>
          </p:style>
        </p:cxnSp>
        <p:cxnSp>
          <p:nvCxnSpPr>
            <p:cNvPr id="42" name="直線矢印コネクタ 34">
              <a:extLst>
                <a:ext uri="{FF2B5EF4-FFF2-40B4-BE49-F238E27FC236}">
                  <a16:creationId xmlns:a16="http://schemas.microsoft.com/office/drawing/2014/main" id="{8009445C-AC5E-4D87-BF54-EE6BB141F820}"/>
                </a:ext>
              </a:extLst>
            </p:cNvPr>
            <p:cNvCxnSpPr>
              <a:cxnSpLocks/>
              <a:endCxn id="40" idx="1"/>
            </p:cNvCxnSpPr>
            <p:nvPr/>
          </p:nvCxnSpPr>
          <p:spPr>
            <a:xfrm flipV="1">
              <a:off x="7847867" y="2385334"/>
              <a:ext cx="0" cy="545433"/>
            </a:xfrm>
            <a:prstGeom prst="straightConnector1">
              <a:avLst/>
            </a:prstGeom>
            <a:ln w="19050">
              <a:solidFill>
                <a:schemeClr val="tx1"/>
              </a:solidFill>
              <a:prstDash val="solid"/>
              <a:headEnd type="arrow" w="sm" len="sm"/>
              <a:tailEnd type="none" w="sm" len="sm"/>
            </a:ln>
          </p:spPr>
          <p:style>
            <a:lnRef idx="1">
              <a:schemeClr val="accent1"/>
            </a:lnRef>
            <a:fillRef idx="0">
              <a:schemeClr val="accent1"/>
            </a:fillRef>
            <a:effectRef idx="0">
              <a:schemeClr val="accent1"/>
            </a:effectRef>
            <a:fontRef idx="minor">
              <a:schemeClr val="tx1"/>
            </a:fontRef>
          </p:style>
        </p:cxnSp>
        <p:sp>
          <p:nvSpPr>
            <p:cNvPr id="40" name="テキスト ボックス 35">
              <a:extLst>
                <a:ext uri="{FF2B5EF4-FFF2-40B4-BE49-F238E27FC236}">
                  <a16:creationId xmlns:a16="http://schemas.microsoft.com/office/drawing/2014/main" id="{DF89DFBB-E33B-4554-A2D1-127AF342A921}"/>
                </a:ext>
              </a:extLst>
            </p:cNvPr>
            <p:cNvSpPr txBox="1"/>
            <p:nvPr/>
          </p:nvSpPr>
          <p:spPr>
            <a:xfrm>
              <a:off x="7847867" y="2313334"/>
              <a:ext cx="734424" cy="144000"/>
            </a:xfrm>
            <a:prstGeom prst="rect">
              <a:avLst/>
            </a:prstGeom>
            <a:solidFill>
              <a:srgbClr val="FFFFFF"/>
            </a:solidFill>
            <a:ln w="19050">
              <a:solidFill>
                <a:schemeClr val="tx1"/>
              </a:solidFill>
            </a:ln>
          </p:spPr>
          <p:txBody>
            <a:bodyPr wrap="square" lIns="72000" tIns="36000" rIns="72000" bIns="36000" rtlCol="0">
              <a:spAutoFit/>
            </a:bodyPr>
            <a:lstStyle>
              <a:defPPr>
                <a:defRPr lang="ja-JP"/>
              </a:defPPr>
              <a:lvl1pPr>
                <a:defRPr sz="1200"/>
              </a:lvl1pPr>
            </a:lstStyle>
            <a:p>
              <a:pPr algn="ctr"/>
              <a:r>
                <a:rPr lang="en-US" altLang="ja-JP" sz="700" dirty="0">
                  <a:latin typeface="メイリオ" panose="020B0604030504040204" pitchFamily="50" charset="-128"/>
                  <a:ea typeface="メイリオ" panose="020B0604030504040204" pitchFamily="50" charset="-128"/>
                </a:rPr>
                <a:t>Data#4</a:t>
              </a:r>
              <a:endParaRPr lang="ja-JP" altLang="en-US" sz="700" dirty="0">
                <a:latin typeface="メイリオ" panose="020B0604030504040204" pitchFamily="50" charset="-128"/>
                <a:ea typeface="メイリオ" panose="020B0604030504040204" pitchFamily="50" charset="-128"/>
              </a:endParaRPr>
            </a:p>
          </p:txBody>
        </p:sp>
      </p:grpSp>
    </p:spTree>
    <p:extLst>
      <p:ext uri="{BB962C8B-B14F-4D97-AF65-F5344CB8AC3E}">
        <p14:creationId xmlns:p14="http://schemas.microsoft.com/office/powerpoint/2010/main" val="12736512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2D73F9F-4738-4945-A0B3-8C75906BAFDA}"/>
              </a:ext>
            </a:extLst>
          </p:cNvPr>
          <p:cNvSpPr>
            <a:spLocks noGrp="1"/>
          </p:cNvSpPr>
          <p:nvPr>
            <p:ph idx="1"/>
          </p:nvPr>
        </p:nvSpPr>
        <p:spPr>
          <a:xfrm>
            <a:off x="685800" y="1981200"/>
            <a:ext cx="7467600" cy="4114800"/>
          </a:xfrm>
        </p:spPr>
        <p:txBody>
          <a:bodyPr/>
          <a:lstStyle/>
          <a:p>
            <a:r>
              <a:rPr kumimoji="1" lang="en-US" altLang="ja-JP" sz="1800" dirty="0"/>
              <a:t>Channel quality are different between </a:t>
            </a:r>
            <a:br>
              <a:rPr kumimoji="1" lang="en-US" altLang="ja-JP" sz="1800" dirty="0"/>
            </a:br>
            <a:r>
              <a:rPr kumimoji="1" lang="en-US" altLang="ja-JP" sz="1800" dirty="0"/>
              <a:t>links</a:t>
            </a:r>
            <a:r>
              <a:rPr kumimoji="1" lang="en-US" altLang="ja-JP" sz="1800" dirty="0">
                <a:sym typeface="Wingdings" panose="05000000000000000000" pitchFamily="2" charset="2"/>
              </a:rPr>
              <a:t> because each link uses different band/channel.</a:t>
            </a:r>
            <a:endParaRPr kumimoji="1" lang="en-US" altLang="ja-JP" sz="1800" dirty="0"/>
          </a:p>
          <a:p>
            <a:pPr lvl="2"/>
            <a:endParaRPr kumimoji="1" lang="en-US" altLang="ja-JP" sz="1200" dirty="0"/>
          </a:p>
          <a:p>
            <a:r>
              <a:rPr kumimoji="1" lang="en-US" altLang="ja-JP" sz="1800" dirty="0"/>
              <a:t>Observations</a:t>
            </a:r>
          </a:p>
          <a:p>
            <a:pPr lvl="1"/>
            <a:r>
              <a:rPr kumimoji="1" lang="en-US" altLang="ja-JP" sz="1600" dirty="0"/>
              <a:t>If Block Ack on link1 contains acknowledgement for only data#1 and an AP fails to receive Block Ack on link1, the AP will recognize data#1 is not received at a STA and try to retransmit while the STA receives data#1</a:t>
            </a:r>
            <a:r>
              <a:rPr kumimoji="1" lang="ja-JP" altLang="en-US" sz="1600" dirty="0"/>
              <a:t> </a:t>
            </a:r>
            <a:r>
              <a:rPr kumimoji="1" lang="en-US" altLang="ja-JP" sz="1600" dirty="0"/>
              <a:t>correctly.</a:t>
            </a:r>
          </a:p>
          <a:p>
            <a:pPr lvl="1"/>
            <a:r>
              <a:rPr kumimoji="1" lang="en-US" altLang="ja-JP" sz="1600" dirty="0"/>
              <a:t>It should be more reliable that one Block Ack contains acknowledgements for all received data over all links. Furthermore, it could improve redundancy that the STA transmits multiple Block Ack on one or more links.</a:t>
            </a:r>
            <a:endParaRPr kumimoji="1" lang="en-US" altLang="ja-JP" sz="1800" dirty="0"/>
          </a:p>
          <a:p>
            <a:pPr lvl="3"/>
            <a:endParaRPr kumimoji="1" lang="en-US" altLang="ja-JP" sz="800" dirty="0"/>
          </a:p>
          <a:p>
            <a:r>
              <a:rPr kumimoji="1" lang="en-US" altLang="ja-JP" sz="1800" dirty="0"/>
              <a:t>Proposal</a:t>
            </a:r>
          </a:p>
          <a:p>
            <a:pPr lvl="1"/>
            <a:r>
              <a:rPr kumimoji="1" lang="en-US" altLang="ja-JP" sz="1600" dirty="0"/>
              <a:t>IEEE 802.11be should include mechanism to transmit Block Ack which contains acknowledgements for all received data over all links.</a:t>
            </a:r>
          </a:p>
          <a:p>
            <a:pPr lvl="1"/>
            <a:r>
              <a:rPr kumimoji="1" lang="en-US" altLang="ja-JP" sz="1600" dirty="0"/>
              <a:t>IEEE 802.11be should include mechanism to transmit Block Ack on one or more links.</a:t>
            </a:r>
          </a:p>
        </p:txBody>
      </p:sp>
      <p:sp>
        <p:nvSpPr>
          <p:cNvPr id="3" name="Title 2">
            <a:extLst>
              <a:ext uri="{FF2B5EF4-FFF2-40B4-BE49-F238E27FC236}">
                <a16:creationId xmlns:a16="http://schemas.microsoft.com/office/drawing/2014/main" id="{92D64C38-AC62-4E79-B4CE-642368C077D0}"/>
              </a:ext>
            </a:extLst>
          </p:cNvPr>
          <p:cNvSpPr>
            <a:spLocks noGrp="1"/>
          </p:cNvSpPr>
          <p:nvPr>
            <p:ph type="title"/>
          </p:nvPr>
        </p:nvSpPr>
        <p:spPr/>
        <p:txBody>
          <a:bodyPr/>
          <a:lstStyle/>
          <a:p>
            <a:r>
              <a:rPr kumimoji="1" lang="en-US" altLang="ja-JP" dirty="0"/>
              <a:t>Details on Issue 2 and Potential Solution</a:t>
            </a:r>
            <a:endParaRPr kumimoji="1" lang="ja-JP" altLang="en-US" dirty="0"/>
          </a:p>
        </p:txBody>
      </p:sp>
      <p:sp>
        <p:nvSpPr>
          <p:cNvPr id="4" name="Date Placeholder 3">
            <a:extLst>
              <a:ext uri="{FF2B5EF4-FFF2-40B4-BE49-F238E27FC236}">
                <a16:creationId xmlns:a16="http://schemas.microsoft.com/office/drawing/2014/main" id="{449C93A1-AD55-4377-9E70-7D0CF7C006D2}"/>
              </a:ext>
            </a:extLst>
          </p:cNvPr>
          <p:cNvSpPr>
            <a:spLocks noGrp="1"/>
          </p:cNvSpPr>
          <p:nvPr>
            <p:ph type="dt" sz="half" idx="10"/>
          </p:nvPr>
        </p:nvSpPr>
        <p:spPr/>
        <p:txBody>
          <a:bodyPr/>
          <a:lstStyle/>
          <a:p>
            <a:pPr>
              <a:defRPr/>
            </a:pPr>
            <a:r>
              <a:rPr lang="en-US" altLang="ja-JP"/>
              <a:t>July 2019</a:t>
            </a:r>
            <a:endParaRPr lang="en-GB" altLang="en-US" dirty="0"/>
          </a:p>
        </p:txBody>
      </p:sp>
      <p:sp>
        <p:nvSpPr>
          <p:cNvPr id="5" name="Footer Placeholder 4">
            <a:extLst>
              <a:ext uri="{FF2B5EF4-FFF2-40B4-BE49-F238E27FC236}">
                <a16:creationId xmlns:a16="http://schemas.microsoft.com/office/drawing/2014/main" id="{B5CCD3FC-C08F-4E67-ACC9-A46207D5CB8B}"/>
              </a:ext>
            </a:extLst>
          </p:cNvPr>
          <p:cNvSpPr>
            <a:spLocks noGrp="1"/>
          </p:cNvSpPr>
          <p:nvPr>
            <p:ph type="ftr" sz="quarter" idx="11"/>
          </p:nvPr>
        </p:nvSpPr>
        <p:spPr/>
        <p:txBody>
          <a:bodyPr/>
          <a:lstStyle/>
          <a:p>
            <a:pPr>
              <a:defRPr/>
            </a:pPr>
            <a:r>
              <a:rPr lang="fr-FR"/>
              <a:t>Ryuichi Hirata(Sony Corporation), et al.</a:t>
            </a:r>
            <a:endParaRPr lang="en-US" dirty="0"/>
          </a:p>
        </p:txBody>
      </p:sp>
      <p:sp>
        <p:nvSpPr>
          <p:cNvPr id="6" name="Slide Number Placeholder 5">
            <a:extLst>
              <a:ext uri="{FF2B5EF4-FFF2-40B4-BE49-F238E27FC236}">
                <a16:creationId xmlns:a16="http://schemas.microsoft.com/office/drawing/2014/main" id="{CA3008EE-1A0C-4B10-B17A-A05AD32AD384}"/>
              </a:ext>
            </a:extLst>
          </p:cNvPr>
          <p:cNvSpPr>
            <a:spLocks noGrp="1"/>
          </p:cNvSpPr>
          <p:nvPr>
            <p:ph type="sldNum" sz="quarter" idx="12"/>
          </p:nvPr>
        </p:nvSpPr>
        <p:spPr/>
        <p:txBody>
          <a:bodyPr/>
          <a:lstStyle/>
          <a:p>
            <a:pPr>
              <a:defRPr/>
            </a:pPr>
            <a:r>
              <a:rPr lang="en-US"/>
              <a:t>Slide </a:t>
            </a:r>
            <a:fld id="{AA0DB6A0-3FAC-4C50-B855-05E2EFEC7C93}" type="slidenum">
              <a:rPr lang="en-US" smtClean="0"/>
              <a:pPr>
                <a:defRPr/>
              </a:pPr>
              <a:t>6</a:t>
            </a:fld>
            <a:endParaRPr lang="en-US" dirty="0"/>
          </a:p>
        </p:txBody>
      </p:sp>
      <p:grpSp>
        <p:nvGrpSpPr>
          <p:cNvPr id="7" name="グループ化 6">
            <a:extLst>
              <a:ext uri="{FF2B5EF4-FFF2-40B4-BE49-F238E27FC236}">
                <a16:creationId xmlns:a16="http://schemas.microsoft.com/office/drawing/2014/main" id="{211E726F-7759-4D94-AF61-1A4B8953989A}"/>
              </a:ext>
            </a:extLst>
          </p:cNvPr>
          <p:cNvGrpSpPr/>
          <p:nvPr/>
        </p:nvGrpSpPr>
        <p:grpSpPr>
          <a:xfrm>
            <a:off x="6335620" y="1981200"/>
            <a:ext cx="2581694" cy="1091865"/>
            <a:chOff x="6335620" y="1981200"/>
            <a:chExt cx="2581694" cy="1091865"/>
          </a:xfrm>
        </p:grpSpPr>
        <p:sp>
          <p:nvSpPr>
            <p:cNvPr id="8" name="テキスト ボックス 9">
              <a:extLst>
                <a:ext uri="{FF2B5EF4-FFF2-40B4-BE49-F238E27FC236}">
                  <a16:creationId xmlns:a16="http://schemas.microsoft.com/office/drawing/2014/main" id="{9504F0B3-86F8-4619-B8E9-B9A4FB282E44}"/>
                </a:ext>
              </a:extLst>
            </p:cNvPr>
            <p:cNvSpPr txBox="1"/>
            <p:nvPr/>
          </p:nvSpPr>
          <p:spPr>
            <a:xfrm>
              <a:off x="6365276" y="2088026"/>
              <a:ext cx="633507" cy="200055"/>
            </a:xfrm>
            <a:prstGeom prst="rect">
              <a:avLst/>
            </a:prstGeom>
            <a:noFill/>
          </p:spPr>
          <p:txBody>
            <a:bodyPr wrap="none" rtlCol="0">
              <a:spAutoFit/>
            </a:bodyPr>
            <a:lstStyle/>
            <a:p>
              <a:pPr algn="ctr"/>
              <a:r>
                <a:rPr kumimoji="1" lang="en-US" altLang="ja-JP" sz="700" dirty="0">
                  <a:latin typeface="メイリオ" panose="020B0604030504040204" pitchFamily="50" charset="-128"/>
                  <a:ea typeface="メイリオ" panose="020B0604030504040204" pitchFamily="50" charset="-128"/>
                </a:rPr>
                <a:t>AP@link1</a:t>
              </a:r>
            </a:p>
          </p:txBody>
        </p:sp>
        <p:cxnSp>
          <p:nvCxnSpPr>
            <p:cNvPr id="9" name="直線矢印コネクタ 10">
              <a:extLst>
                <a:ext uri="{FF2B5EF4-FFF2-40B4-BE49-F238E27FC236}">
                  <a16:creationId xmlns:a16="http://schemas.microsoft.com/office/drawing/2014/main" id="{9C98BACB-8371-4A40-836B-AA521EBF29A8}"/>
                </a:ext>
              </a:extLst>
            </p:cNvPr>
            <p:cNvCxnSpPr>
              <a:cxnSpLocks/>
            </p:cNvCxnSpPr>
            <p:nvPr/>
          </p:nvCxnSpPr>
          <p:spPr>
            <a:xfrm flipV="1">
              <a:off x="7137078" y="2379506"/>
              <a:ext cx="0" cy="456635"/>
            </a:xfrm>
            <a:prstGeom prst="straightConnector1">
              <a:avLst/>
            </a:prstGeom>
            <a:ln w="19050">
              <a:solidFill>
                <a:schemeClr val="tx1"/>
              </a:solidFill>
              <a:prstDash val="solid"/>
              <a:headEnd type="arrow" w="sm" len="sm"/>
              <a:tailEnd type="none" w="sm" len="sm"/>
            </a:ln>
          </p:spPr>
          <p:style>
            <a:lnRef idx="1">
              <a:schemeClr val="accent1"/>
            </a:lnRef>
            <a:fillRef idx="0">
              <a:schemeClr val="accent1"/>
            </a:fillRef>
            <a:effectRef idx="0">
              <a:schemeClr val="accent1"/>
            </a:effectRef>
            <a:fontRef idx="minor">
              <a:schemeClr val="tx1"/>
            </a:fontRef>
          </p:style>
        </p:cxnSp>
        <p:sp>
          <p:nvSpPr>
            <p:cNvPr id="10" name="テキスト ボックス 11">
              <a:extLst>
                <a:ext uri="{FF2B5EF4-FFF2-40B4-BE49-F238E27FC236}">
                  <a16:creationId xmlns:a16="http://schemas.microsoft.com/office/drawing/2014/main" id="{935F2642-85C2-420A-9549-764E399DDF57}"/>
                </a:ext>
              </a:extLst>
            </p:cNvPr>
            <p:cNvSpPr txBox="1"/>
            <p:nvPr/>
          </p:nvSpPr>
          <p:spPr>
            <a:xfrm>
              <a:off x="7137078" y="2088026"/>
              <a:ext cx="747271" cy="161965"/>
            </a:xfrm>
            <a:prstGeom prst="rect">
              <a:avLst/>
            </a:prstGeom>
            <a:noFill/>
            <a:ln w="19050">
              <a:solidFill>
                <a:schemeClr val="tx1"/>
              </a:solidFill>
            </a:ln>
          </p:spPr>
          <p:txBody>
            <a:bodyPr wrap="square" lIns="72000" tIns="36000" rIns="72000" bIns="36000" rtlCol="0">
              <a:spAutoFit/>
            </a:bodyPr>
            <a:lstStyle>
              <a:defPPr>
                <a:defRPr lang="ja-JP"/>
              </a:defPPr>
              <a:lvl1pPr>
                <a:defRPr sz="1200"/>
              </a:lvl1pPr>
            </a:lstStyle>
            <a:p>
              <a:pPr algn="ctr"/>
              <a:r>
                <a:rPr lang="en-US" altLang="ja-JP" sz="700" dirty="0">
                  <a:latin typeface="メイリオ" panose="020B0604030504040204" pitchFamily="50" charset="-128"/>
                  <a:ea typeface="メイリオ" panose="020B0604030504040204" pitchFamily="50" charset="-128"/>
                </a:rPr>
                <a:t>Data#1</a:t>
              </a:r>
              <a:endParaRPr lang="ja-JP" altLang="en-US" sz="700" dirty="0">
                <a:latin typeface="メイリオ" panose="020B0604030504040204" pitchFamily="50" charset="-128"/>
                <a:ea typeface="メイリオ" panose="020B0604030504040204" pitchFamily="50" charset="-128"/>
              </a:endParaRPr>
            </a:p>
          </p:txBody>
        </p:sp>
        <p:sp>
          <p:nvSpPr>
            <p:cNvPr id="11" name="テキスト ボックス 12">
              <a:extLst>
                <a:ext uri="{FF2B5EF4-FFF2-40B4-BE49-F238E27FC236}">
                  <a16:creationId xmlns:a16="http://schemas.microsoft.com/office/drawing/2014/main" id="{3288AD2A-0070-4BB6-802B-960A6B04C77A}"/>
                </a:ext>
              </a:extLst>
            </p:cNvPr>
            <p:cNvSpPr txBox="1"/>
            <p:nvPr/>
          </p:nvSpPr>
          <p:spPr>
            <a:xfrm>
              <a:off x="6365276" y="2300743"/>
              <a:ext cx="633507" cy="200055"/>
            </a:xfrm>
            <a:prstGeom prst="rect">
              <a:avLst/>
            </a:prstGeom>
            <a:noFill/>
          </p:spPr>
          <p:txBody>
            <a:bodyPr wrap="none" rtlCol="0">
              <a:spAutoFit/>
            </a:bodyPr>
            <a:lstStyle/>
            <a:p>
              <a:pPr algn="ctr"/>
              <a:r>
                <a:rPr kumimoji="1" lang="en-US" altLang="ja-JP" sz="700" dirty="0">
                  <a:latin typeface="メイリオ" panose="020B0604030504040204" pitchFamily="50" charset="-128"/>
                  <a:ea typeface="メイリオ" panose="020B0604030504040204" pitchFamily="50" charset="-128"/>
                </a:rPr>
                <a:t>AP@link2</a:t>
              </a:r>
            </a:p>
          </p:txBody>
        </p:sp>
        <p:sp>
          <p:nvSpPr>
            <p:cNvPr id="12" name="テキスト ボックス 13">
              <a:extLst>
                <a:ext uri="{FF2B5EF4-FFF2-40B4-BE49-F238E27FC236}">
                  <a16:creationId xmlns:a16="http://schemas.microsoft.com/office/drawing/2014/main" id="{7B18E44D-E3D4-4CEE-8CD8-89416609451A}"/>
                </a:ext>
              </a:extLst>
            </p:cNvPr>
            <p:cNvSpPr txBox="1"/>
            <p:nvPr/>
          </p:nvSpPr>
          <p:spPr>
            <a:xfrm>
              <a:off x="6335620" y="2660291"/>
              <a:ext cx="692819" cy="200055"/>
            </a:xfrm>
            <a:prstGeom prst="rect">
              <a:avLst/>
            </a:prstGeom>
            <a:noFill/>
          </p:spPr>
          <p:txBody>
            <a:bodyPr wrap="none" rtlCol="0">
              <a:spAutoFit/>
            </a:bodyPr>
            <a:lstStyle/>
            <a:p>
              <a:pPr algn="r"/>
              <a:r>
                <a:rPr lang="en-US" altLang="ja-JP" sz="700" dirty="0">
                  <a:latin typeface="メイリオ" panose="020B0604030504040204" pitchFamily="50" charset="-128"/>
                  <a:ea typeface="メイリオ" panose="020B0604030504040204" pitchFamily="50" charset="-128"/>
                </a:rPr>
                <a:t>STA@link1</a:t>
              </a:r>
            </a:p>
          </p:txBody>
        </p:sp>
        <p:cxnSp>
          <p:nvCxnSpPr>
            <p:cNvPr id="13" name="直線コネクタ 14">
              <a:extLst>
                <a:ext uri="{FF2B5EF4-FFF2-40B4-BE49-F238E27FC236}">
                  <a16:creationId xmlns:a16="http://schemas.microsoft.com/office/drawing/2014/main" id="{BB49BA80-6650-4406-9B7A-50519BF9A010}"/>
                </a:ext>
              </a:extLst>
            </p:cNvPr>
            <p:cNvCxnSpPr>
              <a:cxnSpLocks/>
            </p:cNvCxnSpPr>
            <p:nvPr/>
          </p:nvCxnSpPr>
          <p:spPr>
            <a:xfrm>
              <a:off x="6939871" y="2249991"/>
              <a:ext cx="1816262"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直線コネクタ 15">
              <a:extLst>
                <a:ext uri="{FF2B5EF4-FFF2-40B4-BE49-F238E27FC236}">
                  <a16:creationId xmlns:a16="http://schemas.microsoft.com/office/drawing/2014/main" id="{87AFCCA5-7328-4255-B6E5-389F04D4B124}"/>
                </a:ext>
              </a:extLst>
            </p:cNvPr>
            <p:cNvCxnSpPr>
              <a:cxnSpLocks/>
            </p:cNvCxnSpPr>
            <p:nvPr/>
          </p:nvCxnSpPr>
          <p:spPr>
            <a:xfrm>
              <a:off x="6939871" y="2463045"/>
              <a:ext cx="1816262"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直線コネクタ 16">
              <a:extLst>
                <a:ext uri="{FF2B5EF4-FFF2-40B4-BE49-F238E27FC236}">
                  <a16:creationId xmlns:a16="http://schemas.microsoft.com/office/drawing/2014/main" id="{58F78FF6-699A-43FD-913F-0B40C81A7803}"/>
                </a:ext>
              </a:extLst>
            </p:cNvPr>
            <p:cNvCxnSpPr>
              <a:cxnSpLocks/>
            </p:cNvCxnSpPr>
            <p:nvPr/>
          </p:nvCxnSpPr>
          <p:spPr>
            <a:xfrm>
              <a:off x="6939871" y="2822257"/>
              <a:ext cx="1816262"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直線コネクタ 17">
              <a:extLst>
                <a:ext uri="{FF2B5EF4-FFF2-40B4-BE49-F238E27FC236}">
                  <a16:creationId xmlns:a16="http://schemas.microsoft.com/office/drawing/2014/main" id="{B759CFCD-133A-46B3-A3AA-0962DAC7AA8B}"/>
                </a:ext>
              </a:extLst>
            </p:cNvPr>
            <p:cNvCxnSpPr>
              <a:cxnSpLocks/>
            </p:cNvCxnSpPr>
            <p:nvPr/>
          </p:nvCxnSpPr>
          <p:spPr>
            <a:xfrm>
              <a:off x="6939871" y="3034974"/>
              <a:ext cx="1816262"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テキスト ボックス 18">
              <a:extLst>
                <a:ext uri="{FF2B5EF4-FFF2-40B4-BE49-F238E27FC236}">
                  <a16:creationId xmlns:a16="http://schemas.microsoft.com/office/drawing/2014/main" id="{6DF1CE89-AD25-4579-A321-5FDB0B8346C4}"/>
                </a:ext>
              </a:extLst>
            </p:cNvPr>
            <p:cNvSpPr txBox="1"/>
            <p:nvPr/>
          </p:nvSpPr>
          <p:spPr>
            <a:xfrm>
              <a:off x="6335620" y="2873010"/>
              <a:ext cx="692819" cy="200055"/>
            </a:xfrm>
            <a:prstGeom prst="rect">
              <a:avLst/>
            </a:prstGeom>
            <a:noFill/>
          </p:spPr>
          <p:txBody>
            <a:bodyPr wrap="none" rtlCol="0">
              <a:spAutoFit/>
            </a:bodyPr>
            <a:lstStyle/>
            <a:p>
              <a:pPr algn="r"/>
              <a:r>
                <a:rPr lang="en-US" altLang="ja-JP" sz="700" dirty="0">
                  <a:latin typeface="メイリオ" panose="020B0604030504040204" pitchFamily="50" charset="-128"/>
                  <a:ea typeface="メイリオ" panose="020B0604030504040204" pitchFamily="50" charset="-128"/>
                </a:rPr>
                <a:t>STA@link2</a:t>
              </a:r>
            </a:p>
          </p:txBody>
        </p:sp>
        <p:cxnSp>
          <p:nvCxnSpPr>
            <p:cNvPr id="18" name="直線矢印コネクタ 19">
              <a:extLst>
                <a:ext uri="{FF2B5EF4-FFF2-40B4-BE49-F238E27FC236}">
                  <a16:creationId xmlns:a16="http://schemas.microsoft.com/office/drawing/2014/main" id="{01BB0B1C-6767-48DE-B9CC-2D568A67C48D}"/>
                </a:ext>
              </a:extLst>
            </p:cNvPr>
            <p:cNvCxnSpPr>
              <a:cxnSpLocks/>
            </p:cNvCxnSpPr>
            <p:nvPr/>
          </p:nvCxnSpPr>
          <p:spPr>
            <a:xfrm flipV="1">
              <a:off x="7137078" y="2166788"/>
              <a:ext cx="0" cy="868186"/>
            </a:xfrm>
            <a:prstGeom prst="straightConnector1">
              <a:avLst/>
            </a:prstGeom>
            <a:ln w="19050">
              <a:solidFill>
                <a:schemeClr val="tx1"/>
              </a:solidFill>
              <a:prstDash val="solid"/>
              <a:headEnd type="arrow" w="sm" len="sm"/>
              <a:tailEnd type="none" w="sm" len="sm"/>
            </a:ln>
          </p:spPr>
          <p:style>
            <a:lnRef idx="1">
              <a:schemeClr val="accent1"/>
            </a:lnRef>
            <a:fillRef idx="0">
              <a:schemeClr val="accent1"/>
            </a:fillRef>
            <a:effectRef idx="0">
              <a:schemeClr val="accent1"/>
            </a:effectRef>
            <a:fontRef idx="minor">
              <a:schemeClr val="tx1"/>
            </a:fontRef>
          </p:style>
        </p:cxnSp>
        <p:sp>
          <p:nvSpPr>
            <p:cNvPr id="19" name="テキスト ボックス 20">
              <a:extLst>
                <a:ext uri="{FF2B5EF4-FFF2-40B4-BE49-F238E27FC236}">
                  <a16:creationId xmlns:a16="http://schemas.microsoft.com/office/drawing/2014/main" id="{FAEDBA9A-D05F-4B7C-9DD6-99183F050B60}"/>
                </a:ext>
              </a:extLst>
            </p:cNvPr>
            <p:cNvSpPr txBox="1"/>
            <p:nvPr/>
          </p:nvSpPr>
          <p:spPr>
            <a:xfrm>
              <a:off x="7137078" y="2300743"/>
              <a:ext cx="747270" cy="161965"/>
            </a:xfrm>
            <a:prstGeom prst="rect">
              <a:avLst/>
            </a:prstGeom>
            <a:solidFill>
              <a:srgbClr val="FFFFFF"/>
            </a:solidFill>
            <a:ln w="19050">
              <a:solidFill>
                <a:schemeClr val="tx1"/>
              </a:solidFill>
            </a:ln>
          </p:spPr>
          <p:txBody>
            <a:bodyPr wrap="square" lIns="72000" tIns="36000" rIns="72000" bIns="36000" rtlCol="0">
              <a:spAutoFit/>
            </a:bodyPr>
            <a:lstStyle>
              <a:defPPr>
                <a:defRPr lang="ja-JP"/>
              </a:defPPr>
              <a:lvl1pPr>
                <a:defRPr sz="1200"/>
              </a:lvl1pPr>
            </a:lstStyle>
            <a:p>
              <a:pPr algn="ctr"/>
              <a:r>
                <a:rPr lang="en-US" altLang="ja-JP" sz="700" dirty="0">
                  <a:latin typeface="メイリオ" panose="020B0604030504040204" pitchFamily="50" charset="-128"/>
                  <a:ea typeface="メイリオ" panose="020B0604030504040204" pitchFamily="50" charset="-128"/>
                </a:rPr>
                <a:t>Data#2</a:t>
              </a:r>
              <a:endParaRPr lang="ja-JP" altLang="en-US" sz="700" dirty="0">
                <a:latin typeface="メイリオ" panose="020B0604030504040204" pitchFamily="50" charset="-128"/>
                <a:ea typeface="メイリオ" panose="020B0604030504040204" pitchFamily="50" charset="-128"/>
              </a:endParaRPr>
            </a:p>
          </p:txBody>
        </p:sp>
        <p:sp>
          <p:nvSpPr>
            <p:cNvPr id="50" name="テキスト ボックス 49">
              <a:extLst>
                <a:ext uri="{FF2B5EF4-FFF2-40B4-BE49-F238E27FC236}">
                  <a16:creationId xmlns:a16="http://schemas.microsoft.com/office/drawing/2014/main" id="{7E1D4A42-CAA3-4BF0-91A3-85ACFB22903F}"/>
                </a:ext>
              </a:extLst>
            </p:cNvPr>
            <p:cNvSpPr txBox="1"/>
            <p:nvPr/>
          </p:nvSpPr>
          <p:spPr>
            <a:xfrm>
              <a:off x="8501087" y="2677711"/>
              <a:ext cx="342923" cy="144546"/>
            </a:xfrm>
            <a:prstGeom prst="rect">
              <a:avLst/>
            </a:prstGeom>
            <a:noFill/>
            <a:ln w="19050">
              <a:solidFill>
                <a:schemeClr val="tx1"/>
              </a:solidFill>
            </a:ln>
          </p:spPr>
          <p:txBody>
            <a:bodyPr wrap="square" lIns="72000" tIns="36000" rIns="72000" bIns="36000" rtlCol="0">
              <a:spAutoFit/>
            </a:bodyPr>
            <a:lstStyle>
              <a:defPPr>
                <a:defRPr lang="ja-JP"/>
              </a:defPPr>
              <a:lvl1pPr>
                <a:defRPr sz="1200"/>
              </a:lvl1pPr>
            </a:lstStyle>
            <a:p>
              <a:pPr algn="ctr"/>
              <a:r>
                <a:rPr lang="en-US" altLang="ja-JP" sz="700" dirty="0">
                  <a:latin typeface="メイリオ" panose="020B0604030504040204" pitchFamily="50" charset="-128"/>
                  <a:ea typeface="メイリオ" panose="020B0604030504040204" pitchFamily="50" charset="-128"/>
                </a:rPr>
                <a:t>BA</a:t>
              </a:r>
              <a:endParaRPr lang="ja-JP" altLang="en-US" sz="700" dirty="0">
                <a:latin typeface="メイリオ" panose="020B0604030504040204" pitchFamily="50" charset="-128"/>
                <a:ea typeface="メイリオ" panose="020B0604030504040204" pitchFamily="50" charset="-128"/>
              </a:endParaRPr>
            </a:p>
          </p:txBody>
        </p:sp>
        <p:cxnSp>
          <p:nvCxnSpPr>
            <p:cNvPr id="51" name="直線矢印コネクタ 50">
              <a:extLst>
                <a:ext uri="{FF2B5EF4-FFF2-40B4-BE49-F238E27FC236}">
                  <a16:creationId xmlns:a16="http://schemas.microsoft.com/office/drawing/2014/main" id="{4E7EBBDC-1F48-484A-9740-4F3345E6B95E}"/>
                </a:ext>
              </a:extLst>
            </p:cNvPr>
            <p:cNvCxnSpPr>
              <a:cxnSpLocks/>
              <a:endCxn id="52" idx="1"/>
            </p:cNvCxnSpPr>
            <p:nvPr/>
          </p:nvCxnSpPr>
          <p:spPr>
            <a:xfrm>
              <a:off x="8501087" y="2247770"/>
              <a:ext cx="0" cy="714931"/>
            </a:xfrm>
            <a:prstGeom prst="straightConnector1">
              <a:avLst/>
            </a:prstGeom>
            <a:ln w="19050">
              <a:solidFill>
                <a:schemeClr val="tx1"/>
              </a:solidFill>
              <a:prstDash val="solid"/>
              <a:headEnd type="arrow" w="sm" len="sm"/>
              <a:tailEnd type="none" w="sm" len="sm"/>
            </a:ln>
          </p:spPr>
          <p:style>
            <a:lnRef idx="1">
              <a:schemeClr val="accent1"/>
            </a:lnRef>
            <a:fillRef idx="0">
              <a:schemeClr val="accent1"/>
            </a:fillRef>
            <a:effectRef idx="0">
              <a:schemeClr val="accent1"/>
            </a:effectRef>
            <a:fontRef idx="minor">
              <a:schemeClr val="tx1"/>
            </a:fontRef>
          </p:style>
        </p:cxnSp>
        <p:sp>
          <p:nvSpPr>
            <p:cNvPr id="52" name="テキスト ボックス 51">
              <a:extLst>
                <a:ext uri="{FF2B5EF4-FFF2-40B4-BE49-F238E27FC236}">
                  <a16:creationId xmlns:a16="http://schemas.microsoft.com/office/drawing/2014/main" id="{13DA9A09-8DC0-494A-8052-CB765D310A8D}"/>
                </a:ext>
              </a:extLst>
            </p:cNvPr>
            <p:cNvSpPr txBox="1"/>
            <p:nvPr/>
          </p:nvSpPr>
          <p:spPr>
            <a:xfrm>
              <a:off x="8501087" y="2890428"/>
              <a:ext cx="342923" cy="144546"/>
            </a:xfrm>
            <a:prstGeom prst="rect">
              <a:avLst/>
            </a:prstGeom>
            <a:noFill/>
            <a:ln w="19050">
              <a:solidFill>
                <a:schemeClr val="tx1"/>
              </a:solidFill>
            </a:ln>
          </p:spPr>
          <p:txBody>
            <a:bodyPr wrap="square" lIns="72000" tIns="36000" rIns="72000" bIns="36000" rtlCol="0">
              <a:spAutoFit/>
            </a:bodyPr>
            <a:lstStyle>
              <a:defPPr>
                <a:defRPr lang="ja-JP"/>
              </a:defPPr>
              <a:lvl1pPr>
                <a:defRPr sz="1200"/>
              </a:lvl1pPr>
            </a:lstStyle>
            <a:p>
              <a:pPr algn="ctr"/>
              <a:r>
                <a:rPr lang="en-US" altLang="ja-JP" sz="700" dirty="0">
                  <a:latin typeface="メイリオ" panose="020B0604030504040204" pitchFamily="50" charset="-128"/>
                  <a:ea typeface="メイリオ" panose="020B0604030504040204" pitchFamily="50" charset="-128"/>
                </a:rPr>
                <a:t>BA</a:t>
              </a:r>
              <a:endParaRPr lang="ja-JP" altLang="en-US" sz="700" dirty="0">
                <a:latin typeface="メイリオ" panose="020B0604030504040204" pitchFamily="50" charset="-128"/>
                <a:ea typeface="メイリオ" panose="020B0604030504040204" pitchFamily="50" charset="-128"/>
              </a:endParaRPr>
            </a:p>
          </p:txBody>
        </p:sp>
        <p:cxnSp>
          <p:nvCxnSpPr>
            <p:cNvPr id="55" name="直線矢印コネクタ 54">
              <a:extLst>
                <a:ext uri="{FF2B5EF4-FFF2-40B4-BE49-F238E27FC236}">
                  <a16:creationId xmlns:a16="http://schemas.microsoft.com/office/drawing/2014/main" id="{7893FCE5-5400-4D1D-93BF-9A9E1B1B3864}"/>
                </a:ext>
              </a:extLst>
            </p:cNvPr>
            <p:cNvCxnSpPr>
              <a:cxnSpLocks/>
            </p:cNvCxnSpPr>
            <p:nvPr/>
          </p:nvCxnSpPr>
          <p:spPr>
            <a:xfrm>
              <a:off x="8501087" y="2462708"/>
              <a:ext cx="0" cy="572266"/>
            </a:xfrm>
            <a:prstGeom prst="straightConnector1">
              <a:avLst/>
            </a:prstGeom>
            <a:ln w="19050">
              <a:solidFill>
                <a:schemeClr val="tx1"/>
              </a:solidFill>
              <a:prstDash val="solid"/>
              <a:headEnd type="arrow" w="sm" len="sm"/>
              <a:tailEnd type="none" w="sm" len="sm"/>
            </a:ln>
          </p:spPr>
          <p:style>
            <a:lnRef idx="1">
              <a:schemeClr val="accent1"/>
            </a:lnRef>
            <a:fillRef idx="0">
              <a:schemeClr val="accent1"/>
            </a:fillRef>
            <a:effectRef idx="0">
              <a:schemeClr val="accent1"/>
            </a:effectRef>
            <a:fontRef idx="minor">
              <a:schemeClr val="tx1"/>
            </a:fontRef>
          </p:style>
        </p:cxnSp>
        <p:sp>
          <p:nvSpPr>
            <p:cNvPr id="57" name="乗算記号 21">
              <a:extLst>
                <a:ext uri="{FF2B5EF4-FFF2-40B4-BE49-F238E27FC236}">
                  <a16:creationId xmlns:a16="http://schemas.microsoft.com/office/drawing/2014/main" id="{E3C252C1-17BF-4A44-AFB2-A2BED819BB7D}"/>
                </a:ext>
              </a:extLst>
            </p:cNvPr>
            <p:cNvSpPr/>
            <p:nvPr/>
          </p:nvSpPr>
          <p:spPr bwMode="auto">
            <a:xfrm>
              <a:off x="8159321" y="1981200"/>
              <a:ext cx="757993" cy="478826"/>
            </a:xfrm>
            <a:prstGeom prst="mathMultiply">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2400" b="1" i="0" u="none" strike="noStrike" cap="none" normalizeH="0" baseline="0">
                <a:ln>
                  <a:noFill/>
                </a:ln>
                <a:solidFill>
                  <a:schemeClr val="tx1"/>
                </a:solidFill>
                <a:effectLst/>
                <a:latin typeface="Times New Roman" pitchFamily="18" charset="0"/>
              </a:endParaRPr>
            </a:p>
          </p:txBody>
        </p:sp>
      </p:grpSp>
    </p:spTree>
    <p:extLst>
      <p:ext uri="{BB962C8B-B14F-4D97-AF65-F5344CB8AC3E}">
        <p14:creationId xmlns:p14="http://schemas.microsoft.com/office/powerpoint/2010/main" val="12425075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728631F-0329-4174-8B27-46EF1A49034B}"/>
              </a:ext>
            </a:extLst>
          </p:cNvPr>
          <p:cNvSpPr>
            <a:spLocks noGrp="1"/>
          </p:cNvSpPr>
          <p:nvPr>
            <p:ph idx="1"/>
          </p:nvPr>
        </p:nvSpPr>
        <p:spPr/>
        <p:txBody>
          <a:bodyPr/>
          <a:lstStyle/>
          <a:p>
            <a:r>
              <a:rPr kumimoji="1" lang="en-US" altLang="ja-JP" sz="1800" dirty="0"/>
              <a:t>The closer channels links use, the stronger </a:t>
            </a:r>
            <a:br>
              <a:rPr kumimoji="1" lang="en-US" altLang="ja-JP" sz="1800" dirty="0"/>
            </a:br>
            <a:r>
              <a:rPr kumimoji="1" lang="en-US" altLang="ja-JP" sz="1800" dirty="0"/>
              <a:t>leakage to adjacent channel the links see.</a:t>
            </a:r>
          </a:p>
          <a:p>
            <a:endParaRPr kumimoji="1" lang="en-US" altLang="ja-JP" sz="1800" dirty="0"/>
          </a:p>
          <a:p>
            <a:r>
              <a:rPr kumimoji="1" lang="en-US" altLang="ja-JP" sz="1800" dirty="0"/>
              <a:t>Observations</a:t>
            </a:r>
          </a:p>
          <a:p>
            <a:pPr lvl="1"/>
            <a:r>
              <a:rPr kumimoji="1" lang="en-US" altLang="ja-JP" sz="1600" dirty="0"/>
              <a:t>While an AP are transmitting on link1, the AP would receive the transmission as interference on link2.</a:t>
            </a:r>
          </a:p>
          <a:p>
            <a:pPr lvl="1"/>
            <a:r>
              <a:rPr kumimoji="1" lang="en-US" altLang="ja-JP" sz="1600" dirty="0"/>
              <a:t>An STA could transmit a frame on link2. Then, the AP would fail to receive the frame due to interference from link1. Therefore, the STA should not transmit frame while the AP are transmitting.</a:t>
            </a:r>
            <a:endParaRPr kumimoji="1" lang="en-US" altLang="ja-JP" sz="1800" dirty="0"/>
          </a:p>
          <a:p>
            <a:endParaRPr kumimoji="1" lang="en-US" altLang="ja-JP" sz="1800" dirty="0"/>
          </a:p>
          <a:p>
            <a:r>
              <a:rPr kumimoji="1" lang="en-US" altLang="ja-JP" sz="1800" dirty="0"/>
              <a:t>Proposal</a:t>
            </a:r>
          </a:p>
          <a:p>
            <a:pPr lvl="1"/>
            <a:r>
              <a:rPr kumimoji="1" lang="en-US" altLang="ja-JP" sz="1600" dirty="0"/>
              <a:t>IEEE 802.11be should include mechanism to synchronize transmission timing between links for multi-band/channel aggregation.</a:t>
            </a:r>
          </a:p>
          <a:p>
            <a:pPr lvl="1"/>
            <a:r>
              <a:rPr kumimoji="1" lang="en-US" altLang="ja-JP" sz="1600" dirty="0"/>
              <a:t>IEEE 802.11be should include mechanism not to transmit frame, especially control/management frame, while recipients are transmitting.</a:t>
            </a:r>
          </a:p>
        </p:txBody>
      </p:sp>
      <p:sp>
        <p:nvSpPr>
          <p:cNvPr id="3" name="Title 2">
            <a:extLst>
              <a:ext uri="{FF2B5EF4-FFF2-40B4-BE49-F238E27FC236}">
                <a16:creationId xmlns:a16="http://schemas.microsoft.com/office/drawing/2014/main" id="{2EA9EAE6-1447-4E16-9B10-9FEE612978A4}"/>
              </a:ext>
            </a:extLst>
          </p:cNvPr>
          <p:cNvSpPr>
            <a:spLocks noGrp="1"/>
          </p:cNvSpPr>
          <p:nvPr>
            <p:ph type="title"/>
          </p:nvPr>
        </p:nvSpPr>
        <p:spPr/>
        <p:txBody>
          <a:bodyPr/>
          <a:lstStyle/>
          <a:p>
            <a:r>
              <a:rPr kumimoji="1" lang="en-US" altLang="ja-JP" dirty="0"/>
              <a:t>Details on Issue 3 and Potential Solution</a:t>
            </a:r>
            <a:endParaRPr kumimoji="1" lang="ja-JP" altLang="en-US" dirty="0"/>
          </a:p>
        </p:txBody>
      </p:sp>
      <p:sp>
        <p:nvSpPr>
          <p:cNvPr id="4" name="Date Placeholder 3">
            <a:extLst>
              <a:ext uri="{FF2B5EF4-FFF2-40B4-BE49-F238E27FC236}">
                <a16:creationId xmlns:a16="http://schemas.microsoft.com/office/drawing/2014/main" id="{A7973CB7-5787-445E-B1C2-D474742CB780}"/>
              </a:ext>
            </a:extLst>
          </p:cNvPr>
          <p:cNvSpPr>
            <a:spLocks noGrp="1"/>
          </p:cNvSpPr>
          <p:nvPr>
            <p:ph type="dt" sz="half" idx="10"/>
          </p:nvPr>
        </p:nvSpPr>
        <p:spPr/>
        <p:txBody>
          <a:bodyPr/>
          <a:lstStyle/>
          <a:p>
            <a:pPr>
              <a:defRPr/>
            </a:pPr>
            <a:r>
              <a:rPr lang="en-US" altLang="ja-JP"/>
              <a:t>July 2019</a:t>
            </a:r>
            <a:endParaRPr lang="en-GB" altLang="en-US" dirty="0"/>
          </a:p>
        </p:txBody>
      </p:sp>
      <p:sp>
        <p:nvSpPr>
          <p:cNvPr id="5" name="Footer Placeholder 4">
            <a:extLst>
              <a:ext uri="{FF2B5EF4-FFF2-40B4-BE49-F238E27FC236}">
                <a16:creationId xmlns:a16="http://schemas.microsoft.com/office/drawing/2014/main" id="{9F918540-A7B2-4140-B7D0-13B20BEB66C9}"/>
              </a:ext>
            </a:extLst>
          </p:cNvPr>
          <p:cNvSpPr>
            <a:spLocks noGrp="1"/>
          </p:cNvSpPr>
          <p:nvPr>
            <p:ph type="ftr" sz="quarter" idx="11"/>
          </p:nvPr>
        </p:nvSpPr>
        <p:spPr/>
        <p:txBody>
          <a:bodyPr/>
          <a:lstStyle/>
          <a:p>
            <a:pPr>
              <a:defRPr/>
            </a:pPr>
            <a:r>
              <a:rPr lang="fr-FR"/>
              <a:t>Ryuichi Hirata(Sony Corporation), et al.</a:t>
            </a:r>
            <a:endParaRPr lang="en-US" dirty="0"/>
          </a:p>
        </p:txBody>
      </p:sp>
      <p:sp>
        <p:nvSpPr>
          <p:cNvPr id="6" name="Slide Number Placeholder 5">
            <a:extLst>
              <a:ext uri="{FF2B5EF4-FFF2-40B4-BE49-F238E27FC236}">
                <a16:creationId xmlns:a16="http://schemas.microsoft.com/office/drawing/2014/main" id="{B59FA4F0-558B-4182-AF67-7619E2D24FFA}"/>
              </a:ext>
            </a:extLst>
          </p:cNvPr>
          <p:cNvSpPr>
            <a:spLocks noGrp="1"/>
          </p:cNvSpPr>
          <p:nvPr>
            <p:ph type="sldNum" sz="quarter" idx="12"/>
          </p:nvPr>
        </p:nvSpPr>
        <p:spPr/>
        <p:txBody>
          <a:bodyPr/>
          <a:lstStyle/>
          <a:p>
            <a:pPr>
              <a:defRPr/>
            </a:pPr>
            <a:r>
              <a:rPr lang="en-US"/>
              <a:t>Slide </a:t>
            </a:r>
            <a:fld id="{AA0DB6A0-3FAC-4C50-B855-05E2EFEC7C93}" type="slidenum">
              <a:rPr lang="en-US" smtClean="0"/>
              <a:pPr>
                <a:defRPr/>
              </a:pPr>
              <a:t>7</a:t>
            </a:fld>
            <a:endParaRPr lang="en-US" dirty="0"/>
          </a:p>
        </p:txBody>
      </p:sp>
      <p:grpSp>
        <p:nvGrpSpPr>
          <p:cNvPr id="8" name="グループ化 7">
            <a:extLst>
              <a:ext uri="{FF2B5EF4-FFF2-40B4-BE49-F238E27FC236}">
                <a16:creationId xmlns:a16="http://schemas.microsoft.com/office/drawing/2014/main" id="{EE3A68D2-E0A6-425C-8022-A3320B9FC272}"/>
              </a:ext>
            </a:extLst>
          </p:cNvPr>
          <p:cNvGrpSpPr/>
          <p:nvPr/>
        </p:nvGrpSpPr>
        <p:grpSpPr>
          <a:xfrm>
            <a:off x="5704065" y="1962968"/>
            <a:ext cx="3064117" cy="1075307"/>
            <a:chOff x="5704065" y="1962968"/>
            <a:chExt cx="3064117" cy="1075307"/>
          </a:xfrm>
        </p:grpSpPr>
        <p:sp>
          <p:nvSpPr>
            <p:cNvPr id="37" name="テキスト ボックス 36">
              <a:extLst>
                <a:ext uri="{FF2B5EF4-FFF2-40B4-BE49-F238E27FC236}">
                  <a16:creationId xmlns:a16="http://schemas.microsoft.com/office/drawing/2014/main" id="{DD0AC34E-5CDD-4320-9921-3291F916F2ED}"/>
                </a:ext>
              </a:extLst>
            </p:cNvPr>
            <p:cNvSpPr txBox="1"/>
            <p:nvPr/>
          </p:nvSpPr>
          <p:spPr>
            <a:xfrm>
              <a:off x="5733720" y="1962968"/>
              <a:ext cx="633509" cy="200055"/>
            </a:xfrm>
            <a:prstGeom prst="rect">
              <a:avLst/>
            </a:prstGeom>
            <a:noFill/>
          </p:spPr>
          <p:txBody>
            <a:bodyPr wrap="none" rtlCol="0">
              <a:spAutoFit/>
            </a:bodyPr>
            <a:lstStyle/>
            <a:p>
              <a:pPr algn="ctr"/>
              <a:r>
                <a:rPr kumimoji="1" lang="en-US" altLang="ja-JP" sz="700" dirty="0">
                  <a:latin typeface="メイリオ" panose="020B0604030504040204" pitchFamily="50" charset="-128"/>
                  <a:ea typeface="メイリオ" panose="020B0604030504040204" pitchFamily="50" charset="-128"/>
                </a:rPr>
                <a:t>AP@link1</a:t>
              </a:r>
            </a:p>
          </p:txBody>
        </p:sp>
        <p:cxnSp>
          <p:nvCxnSpPr>
            <p:cNvPr id="38" name="直線矢印コネクタ 37">
              <a:extLst>
                <a:ext uri="{FF2B5EF4-FFF2-40B4-BE49-F238E27FC236}">
                  <a16:creationId xmlns:a16="http://schemas.microsoft.com/office/drawing/2014/main" id="{18E61258-1BB3-41C3-9C19-B12B689AEDAB}"/>
                </a:ext>
              </a:extLst>
            </p:cNvPr>
            <p:cNvCxnSpPr>
              <a:cxnSpLocks/>
              <a:endCxn id="39" idx="1"/>
            </p:cNvCxnSpPr>
            <p:nvPr/>
          </p:nvCxnSpPr>
          <p:spPr>
            <a:xfrm flipV="1">
              <a:off x="6515668" y="2050421"/>
              <a:ext cx="0" cy="950206"/>
            </a:xfrm>
            <a:prstGeom prst="straightConnector1">
              <a:avLst/>
            </a:prstGeom>
            <a:ln w="19050">
              <a:solidFill>
                <a:schemeClr val="tx1"/>
              </a:solidFill>
              <a:prstDash val="solid"/>
              <a:headEnd type="arrow" w="sm" len="sm"/>
              <a:tailEnd type="none" w="sm" len="sm"/>
            </a:ln>
          </p:spPr>
          <p:style>
            <a:lnRef idx="1">
              <a:schemeClr val="accent1"/>
            </a:lnRef>
            <a:fillRef idx="0">
              <a:schemeClr val="accent1"/>
            </a:fillRef>
            <a:effectRef idx="0">
              <a:schemeClr val="accent1"/>
            </a:effectRef>
            <a:fontRef idx="minor">
              <a:schemeClr val="tx1"/>
            </a:fontRef>
          </p:style>
        </p:cxnSp>
        <p:sp>
          <p:nvSpPr>
            <p:cNvPr id="39" name="テキスト ボックス 38">
              <a:extLst>
                <a:ext uri="{FF2B5EF4-FFF2-40B4-BE49-F238E27FC236}">
                  <a16:creationId xmlns:a16="http://schemas.microsoft.com/office/drawing/2014/main" id="{7FFFAE3C-3193-4A83-93A6-A4B90708AD79}"/>
                </a:ext>
              </a:extLst>
            </p:cNvPr>
            <p:cNvSpPr txBox="1"/>
            <p:nvPr/>
          </p:nvSpPr>
          <p:spPr>
            <a:xfrm>
              <a:off x="6515668" y="1981200"/>
              <a:ext cx="1567842" cy="138442"/>
            </a:xfrm>
            <a:prstGeom prst="rect">
              <a:avLst/>
            </a:prstGeom>
            <a:noFill/>
            <a:ln w="19050">
              <a:solidFill>
                <a:schemeClr val="tx1"/>
              </a:solidFill>
            </a:ln>
          </p:spPr>
          <p:txBody>
            <a:bodyPr wrap="square" lIns="72000" tIns="36000" rIns="72000" bIns="36000" rtlCol="0">
              <a:spAutoFit/>
            </a:bodyPr>
            <a:lstStyle>
              <a:defPPr>
                <a:defRPr lang="ja-JP"/>
              </a:defPPr>
              <a:lvl1pPr>
                <a:defRPr sz="1200"/>
              </a:lvl1pPr>
            </a:lstStyle>
            <a:p>
              <a:pPr algn="ctr"/>
              <a:r>
                <a:rPr lang="en-US" altLang="ja-JP" sz="700" dirty="0">
                  <a:latin typeface="メイリオ" panose="020B0604030504040204" pitchFamily="50" charset="-128"/>
                  <a:ea typeface="メイリオ" panose="020B0604030504040204" pitchFamily="50" charset="-128"/>
                </a:rPr>
                <a:t>Data#1</a:t>
              </a:r>
              <a:endParaRPr lang="ja-JP" altLang="en-US" sz="700" dirty="0">
                <a:latin typeface="メイリオ" panose="020B0604030504040204" pitchFamily="50" charset="-128"/>
                <a:ea typeface="メイリオ" panose="020B0604030504040204" pitchFamily="50" charset="-128"/>
              </a:endParaRPr>
            </a:p>
          </p:txBody>
        </p:sp>
        <p:sp>
          <p:nvSpPr>
            <p:cNvPr id="40" name="テキスト ボックス 39">
              <a:extLst>
                <a:ext uri="{FF2B5EF4-FFF2-40B4-BE49-F238E27FC236}">
                  <a16:creationId xmlns:a16="http://schemas.microsoft.com/office/drawing/2014/main" id="{464D92D3-1BD4-40A5-BF08-0CD7D8B41FED}"/>
                </a:ext>
              </a:extLst>
            </p:cNvPr>
            <p:cNvSpPr txBox="1"/>
            <p:nvPr/>
          </p:nvSpPr>
          <p:spPr>
            <a:xfrm>
              <a:off x="5733720" y="2144791"/>
              <a:ext cx="633509" cy="200055"/>
            </a:xfrm>
            <a:prstGeom prst="rect">
              <a:avLst/>
            </a:prstGeom>
            <a:noFill/>
          </p:spPr>
          <p:txBody>
            <a:bodyPr wrap="none" rtlCol="0">
              <a:spAutoFit/>
            </a:bodyPr>
            <a:lstStyle/>
            <a:p>
              <a:pPr algn="ctr"/>
              <a:r>
                <a:rPr kumimoji="1" lang="en-US" altLang="ja-JP" sz="700" dirty="0">
                  <a:latin typeface="メイリオ" panose="020B0604030504040204" pitchFamily="50" charset="-128"/>
                  <a:ea typeface="メイリオ" panose="020B0604030504040204" pitchFamily="50" charset="-128"/>
                </a:rPr>
                <a:t>AP@link2</a:t>
              </a:r>
            </a:p>
          </p:txBody>
        </p:sp>
        <p:sp>
          <p:nvSpPr>
            <p:cNvPr id="41" name="テキスト ボックス 40">
              <a:extLst>
                <a:ext uri="{FF2B5EF4-FFF2-40B4-BE49-F238E27FC236}">
                  <a16:creationId xmlns:a16="http://schemas.microsoft.com/office/drawing/2014/main" id="{69B8AAE8-C995-4303-8797-0F849F5E1F48}"/>
                </a:ext>
              </a:extLst>
            </p:cNvPr>
            <p:cNvSpPr txBox="1"/>
            <p:nvPr/>
          </p:nvSpPr>
          <p:spPr>
            <a:xfrm>
              <a:off x="5704065" y="2656395"/>
              <a:ext cx="692818" cy="200055"/>
            </a:xfrm>
            <a:prstGeom prst="rect">
              <a:avLst/>
            </a:prstGeom>
            <a:noFill/>
          </p:spPr>
          <p:txBody>
            <a:bodyPr wrap="none" rtlCol="0">
              <a:spAutoFit/>
            </a:bodyPr>
            <a:lstStyle/>
            <a:p>
              <a:pPr algn="r"/>
              <a:r>
                <a:rPr lang="en-US" altLang="ja-JP" sz="700" dirty="0">
                  <a:latin typeface="メイリオ" panose="020B0604030504040204" pitchFamily="50" charset="-128"/>
                  <a:ea typeface="メイリオ" panose="020B0604030504040204" pitchFamily="50" charset="-128"/>
                </a:rPr>
                <a:t>STA@link1</a:t>
              </a:r>
            </a:p>
          </p:txBody>
        </p:sp>
        <p:cxnSp>
          <p:nvCxnSpPr>
            <p:cNvPr id="42" name="直線コネクタ 41">
              <a:extLst>
                <a:ext uri="{FF2B5EF4-FFF2-40B4-BE49-F238E27FC236}">
                  <a16:creationId xmlns:a16="http://schemas.microsoft.com/office/drawing/2014/main" id="{6127EBAD-2721-4E9F-A17E-C3E4A0A0777F}"/>
                </a:ext>
              </a:extLst>
            </p:cNvPr>
            <p:cNvCxnSpPr>
              <a:cxnSpLocks/>
            </p:cNvCxnSpPr>
            <p:nvPr/>
          </p:nvCxnSpPr>
          <p:spPr>
            <a:xfrm>
              <a:off x="6334726" y="2119642"/>
              <a:ext cx="2433456"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直線コネクタ 42">
              <a:extLst>
                <a:ext uri="{FF2B5EF4-FFF2-40B4-BE49-F238E27FC236}">
                  <a16:creationId xmlns:a16="http://schemas.microsoft.com/office/drawing/2014/main" id="{5A4A3AF0-0119-426A-8DF4-84003272F3AE}"/>
                </a:ext>
              </a:extLst>
            </p:cNvPr>
            <p:cNvCxnSpPr>
              <a:cxnSpLocks/>
            </p:cNvCxnSpPr>
            <p:nvPr/>
          </p:nvCxnSpPr>
          <p:spPr>
            <a:xfrm>
              <a:off x="6334726" y="2301752"/>
              <a:ext cx="2433456"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直線コネクタ 43">
              <a:extLst>
                <a:ext uri="{FF2B5EF4-FFF2-40B4-BE49-F238E27FC236}">
                  <a16:creationId xmlns:a16="http://schemas.microsoft.com/office/drawing/2014/main" id="{426997E5-CECF-4A1D-95C5-41AE36621BCD}"/>
                </a:ext>
              </a:extLst>
            </p:cNvPr>
            <p:cNvCxnSpPr>
              <a:cxnSpLocks/>
            </p:cNvCxnSpPr>
            <p:nvPr/>
          </p:nvCxnSpPr>
          <p:spPr>
            <a:xfrm>
              <a:off x="6334726" y="2813069"/>
              <a:ext cx="2433456"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直線コネクタ 44">
              <a:extLst>
                <a:ext uri="{FF2B5EF4-FFF2-40B4-BE49-F238E27FC236}">
                  <a16:creationId xmlns:a16="http://schemas.microsoft.com/office/drawing/2014/main" id="{39D043C4-371E-4263-ADEE-473BFA4E9AC4}"/>
                </a:ext>
              </a:extLst>
            </p:cNvPr>
            <p:cNvCxnSpPr>
              <a:cxnSpLocks/>
            </p:cNvCxnSpPr>
            <p:nvPr/>
          </p:nvCxnSpPr>
          <p:spPr>
            <a:xfrm>
              <a:off x="6334726" y="2994892"/>
              <a:ext cx="2433456"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46" name="テキスト ボックス 45">
              <a:extLst>
                <a:ext uri="{FF2B5EF4-FFF2-40B4-BE49-F238E27FC236}">
                  <a16:creationId xmlns:a16="http://schemas.microsoft.com/office/drawing/2014/main" id="{48B12751-5AC0-4530-95D0-E8FC8E2EBAB1}"/>
                </a:ext>
              </a:extLst>
            </p:cNvPr>
            <p:cNvSpPr txBox="1"/>
            <p:nvPr/>
          </p:nvSpPr>
          <p:spPr>
            <a:xfrm>
              <a:off x="5704065" y="2838220"/>
              <a:ext cx="692818" cy="200055"/>
            </a:xfrm>
            <a:prstGeom prst="rect">
              <a:avLst/>
            </a:prstGeom>
            <a:noFill/>
          </p:spPr>
          <p:txBody>
            <a:bodyPr wrap="none" rtlCol="0">
              <a:spAutoFit/>
            </a:bodyPr>
            <a:lstStyle/>
            <a:p>
              <a:pPr algn="r"/>
              <a:r>
                <a:rPr lang="en-US" altLang="ja-JP" sz="700" dirty="0">
                  <a:latin typeface="メイリオ" panose="020B0604030504040204" pitchFamily="50" charset="-128"/>
                  <a:ea typeface="メイリオ" panose="020B0604030504040204" pitchFamily="50" charset="-128"/>
                </a:rPr>
                <a:t>STA@link2</a:t>
              </a:r>
            </a:p>
          </p:txBody>
        </p:sp>
        <p:cxnSp>
          <p:nvCxnSpPr>
            <p:cNvPr id="47" name="直線矢印コネクタ 46">
              <a:extLst>
                <a:ext uri="{FF2B5EF4-FFF2-40B4-BE49-F238E27FC236}">
                  <a16:creationId xmlns:a16="http://schemas.microsoft.com/office/drawing/2014/main" id="{6C3B16C8-C8D9-4042-8B1C-3BC0E3318B08}"/>
                </a:ext>
              </a:extLst>
            </p:cNvPr>
            <p:cNvCxnSpPr>
              <a:cxnSpLocks/>
              <a:endCxn id="50" idx="1"/>
            </p:cNvCxnSpPr>
            <p:nvPr/>
          </p:nvCxnSpPr>
          <p:spPr>
            <a:xfrm flipH="1" flipV="1">
              <a:off x="6804100" y="2232244"/>
              <a:ext cx="2" cy="589002"/>
            </a:xfrm>
            <a:prstGeom prst="straightConnector1">
              <a:avLst/>
            </a:prstGeom>
            <a:ln w="19050">
              <a:solidFill>
                <a:schemeClr val="tx1"/>
              </a:solidFill>
              <a:prstDash val="solid"/>
              <a:headEnd type="arrow" w="sm" len="sm"/>
              <a:tailEnd type="none" w="sm" len="sm"/>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CC787412-E50A-45C5-8DBC-A98EAA04FA66}"/>
                </a:ext>
              </a:extLst>
            </p:cNvPr>
            <p:cNvSpPr txBox="1"/>
            <p:nvPr/>
          </p:nvSpPr>
          <p:spPr>
            <a:xfrm>
              <a:off x="7646597" y="2854246"/>
              <a:ext cx="308785" cy="138442"/>
            </a:xfrm>
            <a:prstGeom prst="rect">
              <a:avLst/>
            </a:prstGeom>
            <a:noFill/>
            <a:ln w="19050">
              <a:solidFill>
                <a:schemeClr val="tx1"/>
              </a:solidFill>
            </a:ln>
          </p:spPr>
          <p:txBody>
            <a:bodyPr wrap="square" lIns="72000" tIns="36000" rIns="72000" bIns="36000" rtlCol="0">
              <a:spAutoFit/>
            </a:bodyPr>
            <a:lstStyle>
              <a:defPPr>
                <a:defRPr lang="ja-JP"/>
              </a:defPPr>
              <a:lvl1pPr>
                <a:defRPr sz="1200"/>
              </a:lvl1pPr>
            </a:lstStyle>
            <a:p>
              <a:pPr algn="ctr"/>
              <a:r>
                <a:rPr lang="en-US" altLang="ja-JP" sz="700" dirty="0">
                  <a:latin typeface="メイリオ" panose="020B0604030504040204" pitchFamily="50" charset="-128"/>
                  <a:ea typeface="メイリオ" panose="020B0604030504040204" pitchFamily="50" charset="-128"/>
                </a:rPr>
                <a:t>BA</a:t>
              </a:r>
              <a:endParaRPr lang="ja-JP" altLang="en-US" sz="700" dirty="0">
                <a:latin typeface="メイリオ" panose="020B0604030504040204" pitchFamily="50" charset="-128"/>
                <a:ea typeface="メイリオ" panose="020B0604030504040204" pitchFamily="50" charset="-128"/>
              </a:endParaRPr>
            </a:p>
          </p:txBody>
        </p:sp>
        <p:cxnSp>
          <p:nvCxnSpPr>
            <p:cNvPr id="49" name="直線矢印コネクタ 48">
              <a:extLst>
                <a:ext uri="{FF2B5EF4-FFF2-40B4-BE49-F238E27FC236}">
                  <a16:creationId xmlns:a16="http://schemas.microsoft.com/office/drawing/2014/main" id="{5B22BE82-2B25-44D9-BEFD-EE3A171C4557}"/>
                </a:ext>
              </a:extLst>
            </p:cNvPr>
            <p:cNvCxnSpPr>
              <a:cxnSpLocks/>
              <a:endCxn id="48" idx="1"/>
            </p:cNvCxnSpPr>
            <p:nvPr/>
          </p:nvCxnSpPr>
          <p:spPr>
            <a:xfrm>
              <a:off x="7646596" y="2298738"/>
              <a:ext cx="1" cy="624730"/>
            </a:xfrm>
            <a:prstGeom prst="straightConnector1">
              <a:avLst/>
            </a:prstGeom>
            <a:ln w="19050">
              <a:solidFill>
                <a:schemeClr val="tx1"/>
              </a:solidFill>
              <a:prstDash val="solid"/>
              <a:headEnd type="arrow" w="sm" len="sm"/>
              <a:tailEnd type="none" w="sm" len="sm"/>
            </a:ln>
          </p:spPr>
          <p:style>
            <a:lnRef idx="1">
              <a:schemeClr val="accent1"/>
            </a:lnRef>
            <a:fillRef idx="0">
              <a:schemeClr val="accent1"/>
            </a:fillRef>
            <a:effectRef idx="0">
              <a:schemeClr val="accent1"/>
            </a:effectRef>
            <a:fontRef idx="minor">
              <a:schemeClr val="tx1"/>
            </a:fontRef>
          </p:style>
        </p:cxnSp>
        <p:sp>
          <p:nvSpPr>
            <p:cNvPr id="50" name="テキスト ボックス 49">
              <a:extLst>
                <a:ext uri="{FF2B5EF4-FFF2-40B4-BE49-F238E27FC236}">
                  <a16:creationId xmlns:a16="http://schemas.microsoft.com/office/drawing/2014/main" id="{594721CE-F5BC-4F2D-8D69-F645809F0207}"/>
                </a:ext>
              </a:extLst>
            </p:cNvPr>
            <p:cNvSpPr txBox="1"/>
            <p:nvPr/>
          </p:nvSpPr>
          <p:spPr>
            <a:xfrm>
              <a:off x="6804100" y="2163023"/>
              <a:ext cx="685640" cy="138442"/>
            </a:xfrm>
            <a:prstGeom prst="rect">
              <a:avLst/>
            </a:prstGeom>
            <a:solidFill>
              <a:srgbClr val="FFFFFF"/>
            </a:solidFill>
            <a:ln w="19050">
              <a:solidFill>
                <a:schemeClr val="tx1"/>
              </a:solidFill>
            </a:ln>
          </p:spPr>
          <p:txBody>
            <a:bodyPr wrap="square" lIns="72000" tIns="36000" rIns="72000" bIns="36000" rtlCol="0">
              <a:spAutoFit/>
            </a:bodyPr>
            <a:lstStyle>
              <a:defPPr>
                <a:defRPr lang="ja-JP"/>
              </a:defPPr>
              <a:lvl1pPr>
                <a:defRPr sz="1200"/>
              </a:lvl1pPr>
            </a:lstStyle>
            <a:p>
              <a:pPr algn="ctr"/>
              <a:r>
                <a:rPr lang="en-US" altLang="ja-JP" sz="700" dirty="0">
                  <a:latin typeface="メイリオ" panose="020B0604030504040204" pitchFamily="50" charset="-128"/>
                  <a:ea typeface="メイリオ" panose="020B0604030504040204" pitchFamily="50" charset="-128"/>
                </a:rPr>
                <a:t>Data#2</a:t>
              </a:r>
              <a:endParaRPr lang="ja-JP" altLang="en-US" sz="700" dirty="0">
                <a:latin typeface="メイリオ" panose="020B0604030504040204" pitchFamily="50" charset="-128"/>
                <a:ea typeface="メイリオ" panose="020B0604030504040204" pitchFamily="50" charset="-128"/>
              </a:endParaRPr>
            </a:p>
          </p:txBody>
        </p:sp>
        <p:sp>
          <p:nvSpPr>
            <p:cNvPr id="51" name="テキスト ボックス 50">
              <a:extLst>
                <a:ext uri="{FF2B5EF4-FFF2-40B4-BE49-F238E27FC236}">
                  <a16:creationId xmlns:a16="http://schemas.microsoft.com/office/drawing/2014/main" id="{70F5F34A-3BD8-4974-8BA6-040FF620E744}"/>
                </a:ext>
              </a:extLst>
            </p:cNvPr>
            <p:cNvSpPr txBox="1"/>
            <p:nvPr/>
          </p:nvSpPr>
          <p:spPr>
            <a:xfrm>
              <a:off x="8219826" y="2674341"/>
              <a:ext cx="308785" cy="138442"/>
            </a:xfrm>
            <a:prstGeom prst="rect">
              <a:avLst/>
            </a:prstGeom>
            <a:noFill/>
            <a:ln w="19050">
              <a:solidFill>
                <a:schemeClr val="tx1"/>
              </a:solidFill>
            </a:ln>
          </p:spPr>
          <p:txBody>
            <a:bodyPr wrap="square" lIns="72000" tIns="36000" rIns="72000" bIns="36000" rtlCol="0">
              <a:spAutoFit/>
            </a:bodyPr>
            <a:lstStyle>
              <a:defPPr>
                <a:defRPr lang="ja-JP"/>
              </a:defPPr>
              <a:lvl1pPr>
                <a:defRPr sz="1200"/>
              </a:lvl1pPr>
            </a:lstStyle>
            <a:p>
              <a:pPr algn="ctr"/>
              <a:r>
                <a:rPr lang="en-US" altLang="ja-JP" sz="700" dirty="0">
                  <a:latin typeface="メイリオ" panose="020B0604030504040204" pitchFamily="50" charset="-128"/>
                  <a:ea typeface="メイリオ" panose="020B0604030504040204" pitchFamily="50" charset="-128"/>
                </a:rPr>
                <a:t>BA</a:t>
              </a:r>
              <a:endParaRPr lang="ja-JP" altLang="en-US" sz="700" dirty="0">
                <a:latin typeface="メイリオ" panose="020B0604030504040204" pitchFamily="50" charset="-128"/>
                <a:ea typeface="メイリオ" panose="020B0604030504040204" pitchFamily="50" charset="-128"/>
              </a:endParaRPr>
            </a:p>
          </p:txBody>
        </p:sp>
        <p:cxnSp>
          <p:nvCxnSpPr>
            <p:cNvPr id="52" name="直線矢印コネクタ 51">
              <a:extLst>
                <a:ext uri="{FF2B5EF4-FFF2-40B4-BE49-F238E27FC236}">
                  <a16:creationId xmlns:a16="http://schemas.microsoft.com/office/drawing/2014/main" id="{2A3E7692-22CF-43A2-954A-665ED68FD063}"/>
                </a:ext>
              </a:extLst>
            </p:cNvPr>
            <p:cNvCxnSpPr>
              <a:cxnSpLocks/>
              <a:endCxn id="51" idx="1"/>
            </p:cNvCxnSpPr>
            <p:nvPr/>
          </p:nvCxnSpPr>
          <p:spPr>
            <a:xfrm>
              <a:off x="8219825" y="2118832"/>
              <a:ext cx="1" cy="624730"/>
            </a:xfrm>
            <a:prstGeom prst="straightConnector1">
              <a:avLst/>
            </a:prstGeom>
            <a:ln w="19050">
              <a:solidFill>
                <a:schemeClr val="tx1"/>
              </a:solidFill>
              <a:prstDash val="solid"/>
              <a:headEnd type="arrow" w="sm" len="sm"/>
              <a:tailEnd type="none" w="sm" len="sm"/>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790284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25B7B2EF-BA69-4AF4-8E3F-F99CE28194DD}"/>
              </a:ext>
            </a:extLst>
          </p:cNvPr>
          <p:cNvSpPr>
            <a:spLocks noGrp="1"/>
          </p:cNvSpPr>
          <p:nvPr>
            <p:ph idx="1"/>
          </p:nvPr>
        </p:nvSpPr>
        <p:spPr/>
        <p:txBody>
          <a:bodyPr/>
          <a:lstStyle/>
          <a:p>
            <a:r>
              <a:rPr kumimoji="1" lang="en-US" altLang="ja-JP" sz="2000" dirty="0"/>
              <a:t>Multi-band/channel aggregation has some potential QoS issues.</a:t>
            </a:r>
          </a:p>
          <a:p>
            <a:endParaRPr kumimoji="1" lang="en-US" altLang="ja-JP" sz="2000" dirty="0"/>
          </a:p>
          <a:p>
            <a:r>
              <a:rPr kumimoji="1" lang="en-US" altLang="ja-JP" sz="2000" dirty="0"/>
              <a:t>To solve potential QoS</a:t>
            </a:r>
            <a:r>
              <a:rPr kumimoji="1" lang="ja-JP" altLang="en-US" sz="2000" dirty="0"/>
              <a:t> </a:t>
            </a:r>
            <a:r>
              <a:rPr kumimoji="1" lang="en-US" altLang="ja-JP" sz="2000" dirty="0"/>
              <a:t>issues, </a:t>
            </a:r>
            <a:r>
              <a:rPr kumimoji="1" lang="en-US" altLang="ja-JP" sz="2200" dirty="0"/>
              <a:t>IEEE 802.11be should include</a:t>
            </a:r>
            <a:endParaRPr kumimoji="1" lang="en-US" altLang="ja-JP" sz="2000" dirty="0"/>
          </a:p>
          <a:p>
            <a:pPr lvl="2"/>
            <a:r>
              <a:rPr kumimoji="1" lang="en-US" altLang="ja-JP" sz="1600" dirty="0"/>
              <a:t>mechanism to maintain nonsequential sequence number order, e.g. control common reordering buffer over all links.</a:t>
            </a:r>
          </a:p>
          <a:p>
            <a:pPr lvl="2"/>
            <a:r>
              <a:rPr kumimoji="1" lang="en-US" altLang="ja-JP" sz="1600" dirty="0"/>
              <a:t>mechanism to transmit Block Ack which contains acknowledgements for all received data over all links</a:t>
            </a:r>
          </a:p>
          <a:p>
            <a:pPr lvl="2"/>
            <a:r>
              <a:rPr kumimoji="1" lang="en-US" altLang="ja-JP" sz="1600" dirty="0"/>
              <a:t>mechanism to transmit Block Ack on one or more links.</a:t>
            </a:r>
          </a:p>
          <a:p>
            <a:pPr lvl="2"/>
            <a:r>
              <a:rPr kumimoji="1" lang="en-US" altLang="ja-JP" sz="1600" dirty="0"/>
              <a:t>mechanism to synchronize transmission timing between links for multi-band/channel aggregation.</a:t>
            </a:r>
          </a:p>
          <a:p>
            <a:pPr lvl="2"/>
            <a:r>
              <a:rPr kumimoji="1" lang="en-US" altLang="ja-JP" sz="1600" dirty="0"/>
              <a:t>mechanism not to transmit frame, especially control/management frame, while recipient are transmitting.</a:t>
            </a:r>
          </a:p>
        </p:txBody>
      </p:sp>
      <p:sp>
        <p:nvSpPr>
          <p:cNvPr id="3" name="タイトル 2">
            <a:extLst>
              <a:ext uri="{FF2B5EF4-FFF2-40B4-BE49-F238E27FC236}">
                <a16:creationId xmlns:a16="http://schemas.microsoft.com/office/drawing/2014/main" id="{1AF51BA3-8C83-43B2-9E81-28F1B6B0DE19}"/>
              </a:ext>
            </a:extLst>
          </p:cNvPr>
          <p:cNvSpPr>
            <a:spLocks noGrp="1"/>
          </p:cNvSpPr>
          <p:nvPr>
            <p:ph type="title"/>
          </p:nvPr>
        </p:nvSpPr>
        <p:spPr/>
        <p:txBody>
          <a:bodyPr/>
          <a:lstStyle/>
          <a:p>
            <a:r>
              <a:rPr kumimoji="1" lang="en-US" altLang="ja-JP" dirty="0"/>
              <a:t>Conclusion</a:t>
            </a:r>
            <a:endParaRPr kumimoji="1" lang="ja-JP" altLang="en-US" dirty="0"/>
          </a:p>
        </p:txBody>
      </p:sp>
      <p:sp>
        <p:nvSpPr>
          <p:cNvPr id="4" name="日付プレースホルダー 3">
            <a:extLst>
              <a:ext uri="{FF2B5EF4-FFF2-40B4-BE49-F238E27FC236}">
                <a16:creationId xmlns:a16="http://schemas.microsoft.com/office/drawing/2014/main" id="{B322945D-BA76-477D-9339-BA9EF14C44E7}"/>
              </a:ext>
            </a:extLst>
          </p:cNvPr>
          <p:cNvSpPr>
            <a:spLocks noGrp="1"/>
          </p:cNvSpPr>
          <p:nvPr>
            <p:ph type="dt" sz="half" idx="10"/>
          </p:nvPr>
        </p:nvSpPr>
        <p:spPr/>
        <p:txBody>
          <a:bodyPr/>
          <a:lstStyle/>
          <a:p>
            <a:pPr>
              <a:defRPr/>
            </a:pPr>
            <a:r>
              <a:rPr lang="en-US" altLang="ja-JP"/>
              <a:t>May 2019</a:t>
            </a:r>
            <a:endParaRPr lang="en-GB" altLang="en-US" dirty="0"/>
          </a:p>
        </p:txBody>
      </p:sp>
      <p:sp>
        <p:nvSpPr>
          <p:cNvPr id="5" name="フッター プレースホルダー 4">
            <a:extLst>
              <a:ext uri="{FF2B5EF4-FFF2-40B4-BE49-F238E27FC236}">
                <a16:creationId xmlns:a16="http://schemas.microsoft.com/office/drawing/2014/main" id="{DE945202-24BB-462A-BC72-CCBDB38D67BA}"/>
              </a:ext>
            </a:extLst>
          </p:cNvPr>
          <p:cNvSpPr>
            <a:spLocks noGrp="1"/>
          </p:cNvSpPr>
          <p:nvPr>
            <p:ph type="ftr" sz="quarter" idx="11"/>
          </p:nvPr>
        </p:nvSpPr>
        <p:spPr/>
        <p:txBody>
          <a:bodyPr/>
          <a:lstStyle/>
          <a:p>
            <a:pPr>
              <a:defRPr/>
            </a:pPr>
            <a:r>
              <a:rPr lang="fr-FR"/>
              <a:t>Ryuichi Hirata(Sony Corporation), et al.</a:t>
            </a:r>
            <a:endParaRPr lang="en-US" dirty="0"/>
          </a:p>
        </p:txBody>
      </p:sp>
      <p:sp>
        <p:nvSpPr>
          <p:cNvPr id="6" name="スライド番号プレースホルダー 5">
            <a:extLst>
              <a:ext uri="{FF2B5EF4-FFF2-40B4-BE49-F238E27FC236}">
                <a16:creationId xmlns:a16="http://schemas.microsoft.com/office/drawing/2014/main" id="{8C9C9315-EEB6-4E34-857E-7E2E6CD4EAE2}"/>
              </a:ext>
            </a:extLst>
          </p:cNvPr>
          <p:cNvSpPr>
            <a:spLocks noGrp="1"/>
          </p:cNvSpPr>
          <p:nvPr>
            <p:ph type="sldNum" sz="quarter" idx="12"/>
          </p:nvPr>
        </p:nvSpPr>
        <p:spPr/>
        <p:txBody>
          <a:bodyPr/>
          <a:lstStyle/>
          <a:p>
            <a:pPr>
              <a:defRPr/>
            </a:pPr>
            <a:r>
              <a:rPr lang="en-US"/>
              <a:t>Slide </a:t>
            </a:r>
            <a:fld id="{AA0DB6A0-3FAC-4C50-B855-05E2EFEC7C93}" type="slidenum">
              <a:rPr lang="en-US" smtClean="0"/>
              <a:pPr>
                <a:defRPr/>
              </a:pPr>
              <a:t>8</a:t>
            </a:fld>
            <a:endParaRPr lang="en-US" dirty="0"/>
          </a:p>
        </p:txBody>
      </p:sp>
    </p:spTree>
    <p:extLst>
      <p:ext uri="{BB962C8B-B14F-4D97-AF65-F5344CB8AC3E}">
        <p14:creationId xmlns:p14="http://schemas.microsoft.com/office/powerpoint/2010/main" val="3328458387"/>
      </p:ext>
    </p:extLst>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147228</TotalTime>
  <Words>694</Words>
  <Application>Microsoft Office PowerPoint</Application>
  <PresentationFormat>画面に合わせる (4:3)</PresentationFormat>
  <Paragraphs>185</Paragraphs>
  <Slides>8</Slides>
  <Notes>8</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8</vt:i4>
      </vt:variant>
    </vt:vector>
  </HeadingPairs>
  <TitlesOfParts>
    <vt:vector size="11" baseType="lpstr">
      <vt:lpstr>メイリオ</vt:lpstr>
      <vt:lpstr>Times New Roman</vt:lpstr>
      <vt:lpstr>Default Design</vt:lpstr>
      <vt:lpstr>Discussion on Multi-band operation</vt:lpstr>
      <vt:lpstr>Introduction</vt:lpstr>
      <vt:lpstr>Multi-band/channel aggregation</vt:lpstr>
      <vt:lpstr>Potential QoS Issues</vt:lpstr>
      <vt:lpstr>Details on Issue 1 and Potential Solution</vt:lpstr>
      <vt:lpstr>Details on Issue 2 and Potential Solution</vt:lpstr>
      <vt:lpstr>Details on Issue 3 and Potential Solution</vt:lpstr>
      <vt:lpstr>Conclusion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Use Case and Draft Texts for PAR/CSD</dc:title>
  <dc:creator>Yusuke.YT.Tanaka@sony.com</dc:creator>
  <cp:lastModifiedBy>Hirata, Ryuichi (Sony)</cp:lastModifiedBy>
  <cp:revision>4258</cp:revision>
  <cp:lastPrinted>2018-09-03T08:43:03Z</cp:lastPrinted>
  <dcterms:created xsi:type="dcterms:W3CDTF">1998-02-10T13:07:52Z</dcterms:created>
  <dcterms:modified xsi:type="dcterms:W3CDTF">2019-08-15T23:27:05Z</dcterms:modified>
</cp:coreProperties>
</file>