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3"/>
  </p:notesMasterIdLst>
  <p:handoutMasterIdLst>
    <p:handoutMasterId r:id="rId24"/>
  </p:handoutMasterIdLst>
  <p:sldIdLst>
    <p:sldId id="269" r:id="rId7"/>
    <p:sldId id="270" r:id="rId8"/>
    <p:sldId id="301" r:id="rId9"/>
    <p:sldId id="336" r:id="rId10"/>
    <p:sldId id="340" r:id="rId11"/>
    <p:sldId id="346" r:id="rId12"/>
    <p:sldId id="347" r:id="rId13"/>
    <p:sldId id="356" r:id="rId14"/>
    <p:sldId id="348" r:id="rId15"/>
    <p:sldId id="351" r:id="rId16"/>
    <p:sldId id="349" r:id="rId17"/>
    <p:sldId id="352" r:id="rId18"/>
    <p:sldId id="354" r:id="rId19"/>
    <p:sldId id="264" r:id="rId20"/>
    <p:sldId id="355" r:id="rId21"/>
    <p:sldId id="353" r:id="rId22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190" autoAdjust="0"/>
  </p:normalViewPr>
  <p:slideViewPr>
    <p:cSldViewPr>
      <p:cViewPr varScale="1">
        <p:scale>
          <a:sx n="96" d="100"/>
          <a:sy n="96" d="100"/>
        </p:scale>
        <p:origin x="2600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C3FD75AE-BEEC-409B-9C3D-C720C98E9153}"/>
    <pc:docChg chg="undo custSel modSld">
      <pc:chgData name="Lopez-Perez, David (Nokia - IE/Dublin)" userId="3db4472c-dd38-433b-9153-cfe8852f8cce" providerId="ADAL" clId="{C3FD75AE-BEEC-409B-9C3D-C720C98E9153}" dt="2019-02-25T18:33:07.427" v="94" actId="20577"/>
      <pc:docMkLst>
        <pc:docMk/>
      </pc:docMkLst>
      <pc:sldChg chg="modSp">
        <pc:chgData name="Lopez-Perez, David (Nokia - IE/Dublin)" userId="3db4472c-dd38-433b-9153-cfe8852f8cce" providerId="ADAL" clId="{C3FD75AE-BEEC-409B-9C3D-C720C98E9153}" dt="2019-02-25T18:24:08.928" v="17" actId="2165"/>
        <pc:sldMkLst>
          <pc:docMk/>
          <pc:sldMk cId="3882957378" sldId="269"/>
        </pc:sldMkLst>
        <pc:graphicFrameChg chg="modGraphic">
          <ac:chgData name="Lopez-Perez, David (Nokia - IE/Dublin)" userId="3db4472c-dd38-433b-9153-cfe8852f8cce" providerId="ADAL" clId="{C3FD75AE-BEEC-409B-9C3D-C720C98E9153}" dt="2019-02-25T18:24:08.928" v="17" actId="2165"/>
          <ac:graphicFrameMkLst>
            <pc:docMk/>
            <pc:sldMk cId="3882957378" sldId="269"/>
            <ac:graphicFrameMk id="9" creationId="{00000000-0000-0000-0000-000000000000}"/>
          </ac:graphicFrameMkLst>
        </pc:graphicFrameChg>
      </pc:sldChg>
      <pc:sldChg chg="addSp delSp modSp">
        <pc:chgData name="Lopez-Perez, David (Nokia - IE/Dublin)" userId="3db4472c-dd38-433b-9153-cfe8852f8cce" providerId="ADAL" clId="{C3FD75AE-BEEC-409B-9C3D-C720C98E9153}" dt="2019-02-25T18:29:32.085" v="67" actId="1035"/>
        <pc:sldMkLst>
          <pc:docMk/>
          <pc:sldMk cId="3468909297" sldId="348"/>
        </pc:sldMkLst>
        <pc:spChg chg="add mod">
          <ac:chgData name="Lopez-Perez, David (Nokia - IE/Dublin)" userId="3db4472c-dd38-433b-9153-cfe8852f8cce" providerId="ADAL" clId="{C3FD75AE-BEEC-409B-9C3D-C720C98E9153}" dt="2019-02-25T18:29:25.219" v="51" actId="1076"/>
          <ac:spMkLst>
            <pc:docMk/>
            <pc:sldMk cId="3468909297" sldId="348"/>
            <ac:spMk id="18" creationId="{97C23B60-5A1F-4F69-8D02-8DB9A094439F}"/>
          </ac:spMkLst>
        </pc:spChg>
        <pc:spChg chg="add mod">
          <ac:chgData name="Lopez-Perez, David (Nokia - IE/Dublin)" userId="3db4472c-dd38-433b-9153-cfe8852f8cce" providerId="ADAL" clId="{C3FD75AE-BEEC-409B-9C3D-C720C98E9153}" dt="2019-02-25T18:29:32.085" v="67" actId="1035"/>
          <ac:spMkLst>
            <pc:docMk/>
            <pc:sldMk cId="3468909297" sldId="348"/>
            <ac:spMk id="20" creationId="{09327B77-A9B6-444C-BF20-47A52796230C}"/>
          </ac:spMkLst>
        </pc:spChg>
        <pc:picChg chg="del">
          <ac:chgData name="Lopez-Perez, David (Nokia - IE/Dublin)" userId="3db4472c-dd38-433b-9153-cfe8852f8cce" providerId="ADAL" clId="{C3FD75AE-BEEC-409B-9C3D-C720C98E9153}" dt="2019-02-25T18:29:19.401" v="48" actId="478"/>
          <ac:picMkLst>
            <pc:docMk/>
            <pc:sldMk cId="3468909297" sldId="348"/>
            <ac:picMk id="12" creationId="{E7EE5331-4EBB-4256-9981-DE546EC6A062}"/>
          </ac:picMkLst>
        </pc:picChg>
        <pc:picChg chg="del">
          <ac:chgData name="Lopez-Perez, David (Nokia - IE/Dublin)" userId="3db4472c-dd38-433b-9153-cfe8852f8cce" providerId="ADAL" clId="{C3FD75AE-BEEC-409B-9C3D-C720C98E9153}" dt="2019-02-25T18:29:21.593" v="49" actId="478"/>
          <ac:picMkLst>
            <pc:docMk/>
            <pc:sldMk cId="3468909297" sldId="348"/>
            <ac:picMk id="14" creationId="{029032D8-119C-42BF-9BA6-FAB76902E68E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25.219" v="51" actId="1076"/>
          <ac:picMkLst>
            <pc:docMk/>
            <pc:sldMk cId="3468909297" sldId="348"/>
            <ac:picMk id="16" creationId="{135F46CF-645E-4F90-BE86-0A3BCA750B76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32.085" v="67" actId="1035"/>
          <ac:picMkLst>
            <pc:docMk/>
            <pc:sldMk cId="3468909297" sldId="348"/>
            <ac:picMk id="19" creationId="{7D7422AA-C33F-425F-A3BF-D5CF417BC61A}"/>
          </ac:picMkLst>
        </pc:picChg>
      </pc:sldChg>
      <pc:sldChg chg="modSp">
        <pc:chgData name="Lopez-Perez, David (Nokia - IE/Dublin)" userId="3db4472c-dd38-433b-9153-cfe8852f8cce" providerId="ADAL" clId="{C3FD75AE-BEEC-409B-9C3D-C720C98E9153}" dt="2019-02-25T18:33:07.427" v="94" actId="20577"/>
        <pc:sldMkLst>
          <pc:docMk/>
          <pc:sldMk cId="1224979409" sldId="349"/>
        </pc:sldMkLst>
        <pc:spChg chg="mod">
          <ac:chgData name="Lopez-Perez, David (Nokia - IE/Dublin)" userId="3db4472c-dd38-433b-9153-cfe8852f8cce" providerId="ADAL" clId="{C3FD75AE-BEEC-409B-9C3D-C720C98E9153}" dt="2019-02-25T18:33:07.427" v="94" actId="20577"/>
          <ac:spMkLst>
            <pc:docMk/>
            <pc:sldMk cId="1224979409" sldId="349"/>
            <ac:spMk id="13" creationId="{6E9DE4B9-860B-4FAF-BE44-4E0127601FAF}"/>
          </ac:spMkLst>
        </pc:spChg>
        <pc:spChg chg="mod">
          <ac:chgData name="Lopez-Perez, David (Nokia - IE/Dublin)" userId="3db4472c-dd38-433b-9153-cfe8852f8cce" providerId="ADAL" clId="{C3FD75AE-BEEC-409B-9C3D-C720C98E9153}" dt="2019-02-25T18:23:14.914" v="12" actId="20577"/>
          <ac:spMkLst>
            <pc:docMk/>
            <pc:sldMk cId="1224979409" sldId="349"/>
            <ac:spMk id="30" creationId="{E41ED5CC-DEB2-4A4D-8A77-4FF3F36720AC}"/>
          </ac:spMkLst>
        </pc:spChg>
      </pc:sldChg>
      <pc:sldChg chg="addSp delSp modSp">
        <pc:chgData name="Lopez-Perez, David (Nokia - IE/Dublin)" userId="3db4472c-dd38-433b-9153-cfe8852f8cce" providerId="ADAL" clId="{C3FD75AE-BEEC-409B-9C3D-C720C98E9153}" dt="2019-02-25T18:29:51.807" v="75" actId="20577"/>
        <pc:sldMkLst>
          <pc:docMk/>
          <pc:sldMk cId="2425630888" sldId="351"/>
        </pc:sldMkLst>
        <pc:spChg chg="mod">
          <ac:chgData name="Lopez-Perez, David (Nokia - IE/Dublin)" userId="3db4472c-dd38-433b-9153-cfe8852f8cce" providerId="ADAL" clId="{C3FD75AE-BEEC-409B-9C3D-C720C98E9153}" dt="2019-02-25T18:29:51.807" v="75" actId="20577"/>
          <ac:spMkLst>
            <pc:docMk/>
            <pc:sldMk cId="2425630888" sldId="351"/>
            <ac:spMk id="14" creationId="{1D657135-E1F1-44B9-A4B8-539F3D344CFA}"/>
          </ac:spMkLst>
        </pc:spChg>
        <pc:spChg chg="add mod">
          <ac:chgData name="Lopez-Perez, David (Nokia - IE/Dublin)" userId="3db4472c-dd38-433b-9153-cfe8852f8cce" providerId="ADAL" clId="{C3FD75AE-BEEC-409B-9C3D-C720C98E9153}" dt="2019-02-25T18:29:44.091" v="70" actId="1076"/>
          <ac:spMkLst>
            <pc:docMk/>
            <pc:sldMk cId="2425630888" sldId="351"/>
            <ac:spMk id="16" creationId="{DBFBDCC4-16A9-4E51-9507-194FFDB573D6}"/>
          </ac:spMkLst>
        </pc:spChg>
        <pc:picChg chg="del">
          <ac:chgData name="Lopez-Perez, David (Nokia - IE/Dublin)" userId="3db4472c-dd38-433b-9153-cfe8852f8cce" providerId="ADAL" clId="{C3FD75AE-BEEC-409B-9C3D-C720C98E9153}" dt="2019-02-25T18:29:39.327" v="68" actId="478"/>
          <ac:picMkLst>
            <pc:docMk/>
            <pc:sldMk cId="2425630888" sldId="351"/>
            <ac:picMk id="12" creationId="{4141851C-1506-4D4D-A5DD-CF6E340C58E2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44.091" v="70" actId="1076"/>
          <ac:picMkLst>
            <pc:docMk/>
            <pc:sldMk cId="2425630888" sldId="351"/>
            <ac:picMk id="15" creationId="{35E96069-581A-4211-BAB7-883A078BD6B1}"/>
          </ac:picMkLst>
        </pc:picChg>
      </pc:sldChg>
    </pc:docChg>
  </pc:docChgLst>
  <pc:docChgLst>
    <pc:chgData name="Lopez-Perez, David (Nokia - IE/Dublin)" userId="3db4472c-dd38-433b-9153-cfe8852f8cce" providerId="ADAL" clId="{D8CE953D-C154-4E6C-BDE2-B3FB6E13FCBE}"/>
    <pc:docChg chg="modMainMaster">
      <pc:chgData name="Lopez-Perez, David (Nokia - IE/Dublin)" userId="3db4472c-dd38-433b-9153-cfe8852f8cce" providerId="ADAL" clId="{D8CE953D-C154-4E6C-BDE2-B3FB6E13FCBE}" dt="2019-03-10T18:29:55.626" v="5" actId="20577"/>
      <pc:docMkLst>
        <pc:docMk/>
      </pc:docMkLst>
      <pc:sldMasterChg chg="modSp">
        <pc:chgData name="Lopez-Perez, David (Nokia - IE/Dublin)" userId="3db4472c-dd38-433b-9153-cfe8852f8cce" providerId="ADAL" clId="{D8CE953D-C154-4E6C-BDE2-B3FB6E13FCBE}" dt="2019-03-10T18:29:55.626" v="5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D8CE953D-C154-4E6C-BDE2-B3FB6E13FCBE}" dt="2019-03-10T18:29:55.626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Garcia Rodriguez, Adrian (Nokia - IE/Dublin)" userId="07a3e826-7a73-46e2-8773-e0bef2c6a34e" providerId="ADAL" clId="{E094E133-DE7C-414D-A527-EBC12C1570D4}"/>
    <pc:docChg chg="undo custSel modSld">
      <pc:chgData name="Garcia Rodriguez, Adrian (Nokia - IE/Dublin)" userId="07a3e826-7a73-46e2-8773-e0bef2c6a34e" providerId="ADAL" clId="{E094E133-DE7C-414D-A527-EBC12C1570D4}" dt="2019-03-09T10:01:36.370" v="67" actId="20577"/>
      <pc:docMkLst>
        <pc:docMk/>
      </pc:docMkLst>
      <pc:sldChg chg="delSp modSp">
        <pc:chgData name="Garcia Rodriguez, Adrian (Nokia - IE/Dublin)" userId="07a3e826-7a73-46e2-8773-e0bef2c6a34e" providerId="ADAL" clId="{E094E133-DE7C-414D-A527-EBC12C1570D4}" dt="2019-03-01T08:57:50.993" v="11" actId="20577"/>
        <pc:sldMkLst>
          <pc:docMk/>
          <pc:sldMk cId="1646223099" sldId="270"/>
        </pc:sldMkLst>
        <pc:spChg chg="del">
          <ac:chgData name="Garcia Rodriguez, Adrian (Nokia - IE/Dublin)" userId="07a3e826-7a73-46e2-8773-e0bef2c6a34e" providerId="ADAL" clId="{E094E133-DE7C-414D-A527-EBC12C1570D4}" dt="2019-03-01T08:49:59.357" v="0" actId="478"/>
          <ac:spMkLst>
            <pc:docMk/>
            <pc:sldMk cId="1646223099" sldId="270"/>
            <ac:spMk id="4" creationId="{00000000-0000-0000-0000-000000000000}"/>
          </ac:spMkLst>
        </pc:spChg>
        <pc:spChg chg="del">
          <ac:chgData name="Garcia Rodriguez, Adrian (Nokia - IE/Dublin)" userId="07a3e826-7a73-46e2-8773-e0bef2c6a34e" providerId="ADAL" clId="{E094E133-DE7C-414D-A527-EBC12C1570D4}" dt="2019-03-01T08:49:59.357" v="0" actId="478"/>
          <ac:spMkLst>
            <pc:docMk/>
            <pc:sldMk cId="1646223099" sldId="270"/>
            <ac:spMk id="6" creationId="{00000000-0000-0000-0000-000000000000}"/>
          </ac:spMkLst>
        </pc:spChg>
        <pc:spChg chg="mod">
          <ac:chgData name="Garcia Rodriguez, Adrian (Nokia - IE/Dublin)" userId="07a3e826-7a73-46e2-8773-e0bef2c6a34e" providerId="ADAL" clId="{E094E133-DE7C-414D-A527-EBC12C1570D4}" dt="2019-03-01T08:57:50.993" v="11" actId="20577"/>
          <ac:spMkLst>
            <pc:docMk/>
            <pc:sldMk cId="1646223099" sldId="270"/>
            <ac:spMk id="10" creationId="{C036FDE8-B212-4A90-98A0-D3C89F404AE3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9T10:01:36.370" v="67" actId="20577"/>
        <pc:sldMkLst>
          <pc:docMk/>
          <pc:sldMk cId="3634124603" sldId="338"/>
        </pc:sldMkLst>
        <pc:graphicFrameChg chg="modGraphic">
          <ac:chgData name="Garcia Rodriguez, Adrian (Nokia - IE/Dublin)" userId="07a3e826-7a73-46e2-8773-e0bef2c6a34e" providerId="ADAL" clId="{E094E133-DE7C-414D-A527-EBC12C1570D4}" dt="2019-03-09T10:01:36.370" v="67" actId="20577"/>
          <ac:graphicFrameMkLst>
            <pc:docMk/>
            <pc:sldMk cId="3634124603" sldId="338"/>
            <ac:graphicFrameMk id="10" creationId="{EA3D4D4E-A5A8-4319-8462-FB8B0351046A}"/>
          </ac:graphicFrameMkLst>
        </pc:graphicFrameChg>
      </pc:sldChg>
      <pc:sldChg chg="modSp">
        <pc:chgData name="Garcia Rodriguez, Adrian (Nokia - IE/Dublin)" userId="07a3e826-7a73-46e2-8773-e0bef2c6a34e" providerId="ADAL" clId="{E094E133-DE7C-414D-A527-EBC12C1570D4}" dt="2019-03-05T11:18:22.963" v="49" actId="20577"/>
        <pc:sldMkLst>
          <pc:docMk/>
          <pc:sldMk cId="3468909297" sldId="348"/>
        </pc:sldMkLst>
        <pc:spChg chg="mod">
          <ac:chgData name="Garcia Rodriguez, Adrian (Nokia - IE/Dublin)" userId="07a3e826-7a73-46e2-8773-e0bef2c6a34e" providerId="ADAL" clId="{E094E133-DE7C-414D-A527-EBC12C1570D4}" dt="2019-03-05T11:18:22.963" v="49" actId="20577"/>
          <ac:spMkLst>
            <pc:docMk/>
            <pc:sldMk cId="3468909297" sldId="348"/>
            <ac:spMk id="13" creationId="{6E9DE4B9-860B-4FAF-BE44-4E0127601FAF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1T15:12:55.710" v="46" actId="6549"/>
        <pc:sldMkLst>
          <pc:docMk/>
          <pc:sldMk cId="1224979409" sldId="349"/>
        </pc:sldMkLst>
        <pc:spChg chg="mod">
          <ac:chgData name="Garcia Rodriguez, Adrian (Nokia - IE/Dublin)" userId="07a3e826-7a73-46e2-8773-e0bef2c6a34e" providerId="ADAL" clId="{E094E133-DE7C-414D-A527-EBC12C1570D4}" dt="2019-03-01T15:12:55.710" v="46" actId="6549"/>
          <ac:spMkLst>
            <pc:docMk/>
            <pc:sldMk cId="1224979409" sldId="349"/>
            <ac:spMk id="13" creationId="{6E9DE4B9-860B-4FAF-BE44-4E0127601FAF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1T14:47:24.598" v="36" actId="20577"/>
        <pc:sldMkLst>
          <pc:docMk/>
          <pc:sldMk cId="2425630888" sldId="351"/>
        </pc:sldMkLst>
        <pc:spChg chg="mod">
          <ac:chgData name="Garcia Rodriguez, Adrian (Nokia - IE/Dublin)" userId="07a3e826-7a73-46e2-8773-e0bef2c6a34e" providerId="ADAL" clId="{E094E133-DE7C-414D-A527-EBC12C1570D4}" dt="2019-03-01T14:47:24.598" v="36" actId="20577"/>
          <ac:spMkLst>
            <pc:docMk/>
            <pc:sldMk cId="2425630888" sldId="351"/>
            <ac:spMk id="13" creationId="{6E9DE4B9-860B-4FAF-BE44-4E0127601FAF}"/>
          </ac:spMkLst>
        </pc:spChg>
      </pc:sldChg>
    </pc:docChg>
  </pc:docChgLst>
  <pc:docChgLst>
    <pc:chgData name="Garcia Rodriguez, Adrian (Nokia - IE/Dublin)" userId="07a3e826-7a73-46e2-8773-e0bef2c6a34e" providerId="ADAL" clId="{95E54CA3-EBCD-4A7C-BFB8-9B45EAD1E3D0}"/>
    <pc:docChg chg="undo custSel modSld">
      <pc:chgData name="Garcia Rodriguez, Adrian (Nokia - IE/Dublin)" userId="07a3e826-7a73-46e2-8773-e0bef2c6a34e" providerId="ADAL" clId="{95E54CA3-EBCD-4A7C-BFB8-9B45EAD1E3D0}" dt="2019-02-28T08:54:22.093" v="63" actId="20577"/>
      <pc:docMkLst>
        <pc:docMk/>
      </pc:docMkLst>
      <pc:sldChg chg="delSp">
        <pc:chgData name="Garcia Rodriguez, Adrian (Nokia - IE/Dublin)" userId="07a3e826-7a73-46e2-8773-e0bef2c6a34e" providerId="ADAL" clId="{95E54CA3-EBCD-4A7C-BFB8-9B45EAD1E3D0}" dt="2019-02-26T13:31:13.568" v="10" actId="478"/>
        <pc:sldMkLst>
          <pc:docMk/>
          <pc:sldMk cId="3882957378" sldId="269"/>
        </pc:sldMkLst>
        <pc:spChg chg="del">
          <ac:chgData name="Garcia Rodriguez, Adrian (Nokia - IE/Dublin)" userId="07a3e826-7a73-46e2-8773-e0bef2c6a34e" providerId="ADAL" clId="{95E54CA3-EBCD-4A7C-BFB8-9B45EAD1E3D0}" dt="2019-02-26T13:31:13.568" v="10" actId="478"/>
          <ac:spMkLst>
            <pc:docMk/>
            <pc:sldMk cId="3882957378" sldId="269"/>
            <ac:spMk id="13" creationId="{00000000-0000-0000-0000-000000000000}"/>
          </ac:spMkLst>
        </pc:spChg>
        <pc:spChg chg="del">
          <ac:chgData name="Garcia Rodriguez, Adrian (Nokia - IE/Dublin)" userId="07a3e826-7a73-46e2-8773-e0bef2c6a34e" providerId="ADAL" clId="{95E54CA3-EBCD-4A7C-BFB8-9B45EAD1E3D0}" dt="2019-02-26T11:57:16.374" v="4" actId="478"/>
          <ac:spMkLst>
            <pc:docMk/>
            <pc:sldMk cId="3882957378" sldId="269"/>
            <ac:spMk id="7171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95E54CA3-EBCD-4A7C-BFB8-9B45EAD1E3D0}" dt="2019-02-26T16:54:18.688" v="15" actId="20577"/>
        <pc:sldMkLst>
          <pc:docMk/>
          <pc:sldMk cId="1646223099" sldId="270"/>
        </pc:sldMkLst>
        <pc:spChg chg="mod">
          <ac:chgData name="Garcia Rodriguez, Adrian (Nokia - IE/Dublin)" userId="07a3e826-7a73-46e2-8773-e0bef2c6a34e" providerId="ADAL" clId="{95E54CA3-EBCD-4A7C-BFB8-9B45EAD1E3D0}" dt="2019-02-26T16:54:18.688" v="15" actId="20577"/>
          <ac:spMkLst>
            <pc:docMk/>
            <pc:sldMk cId="1646223099" sldId="270"/>
            <ac:spMk id="10" creationId="{C036FDE8-B212-4A90-98A0-D3C89F404AE3}"/>
          </ac:spMkLst>
        </pc:spChg>
      </pc:sldChg>
      <pc:sldChg chg="delSp modSp">
        <pc:chgData name="Garcia Rodriguez, Adrian (Nokia - IE/Dublin)" userId="07a3e826-7a73-46e2-8773-e0bef2c6a34e" providerId="ADAL" clId="{95E54CA3-EBCD-4A7C-BFB8-9B45EAD1E3D0}" dt="2019-02-27T10:29:49.393" v="34" actId="478"/>
        <pc:sldMkLst>
          <pc:docMk/>
          <pc:sldMk cId="4203811351" sldId="301"/>
        </pc:sldMkLst>
        <pc:spChg chg="del mod">
          <ac:chgData name="Garcia Rodriguez, Adrian (Nokia - IE/Dublin)" userId="07a3e826-7a73-46e2-8773-e0bef2c6a34e" providerId="ADAL" clId="{95E54CA3-EBCD-4A7C-BFB8-9B45EAD1E3D0}" dt="2019-02-27T10:29:49.393" v="34" actId="478"/>
          <ac:spMkLst>
            <pc:docMk/>
            <pc:sldMk cId="4203811351" sldId="301"/>
            <ac:spMk id="10" creationId="{2617C7B6-48EA-AE4A-9CE8-7CF5A592742E}"/>
          </ac:spMkLst>
        </pc:spChg>
      </pc:sldChg>
      <pc:sldChg chg="addSp delSp modSp">
        <pc:chgData name="Garcia Rodriguez, Adrian (Nokia - IE/Dublin)" userId="07a3e826-7a73-46e2-8773-e0bef2c6a34e" providerId="ADAL" clId="{95E54CA3-EBCD-4A7C-BFB8-9B45EAD1E3D0}" dt="2019-02-27T10:29:39.198" v="33" actId="478"/>
        <pc:sldMkLst>
          <pc:docMk/>
          <pc:sldMk cId="437082823" sldId="336"/>
        </pc:sldMkLst>
        <pc:spChg chg="add del">
          <ac:chgData name="Garcia Rodriguez, Adrian (Nokia - IE/Dublin)" userId="07a3e826-7a73-46e2-8773-e0bef2c6a34e" providerId="ADAL" clId="{95E54CA3-EBCD-4A7C-BFB8-9B45EAD1E3D0}" dt="2019-02-27T10:25:56.530" v="30"/>
          <ac:spMkLst>
            <pc:docMk/>
            <pc:sldMk cId="437082823" sldId="336"/>
            <ac:spMk id="6" creationId="{8053CA70-7E45-4E6E-A87A-DBB9195B9FD1}"/>
          </ac:spMkLst>
        </pc:spChg>
        <pc:spChg chg="del">
          <ac:chgData name="Garcia Rodriguez, Adrian (Nokia - IE/Dublin)" userId="07a3e826-7a73-46e2-8773-e0bef2c6a34e" providerId="ADAL" clId="{95E54CA3-EBCD-4A7C-BFB8-9B45EAD1E3D0}" dt="2019-02-27T10:29:39.198" v="33" actId="478"/>
          <ac:spMkLst>
            <pc:docMk/>
            <pc:sldMk cId="437082823" sldId="336"/>
            <ac:spMk id="10" creationId="{2617C7B6-48EA-AE4A-9CE8-7CF5A592742E}"/>
          </ac:spMkLst>
        </pc:spChg>
        <pc:spChg chg="del mod">
          <ac:chgData name="Garcia Rodriguez, Adrian (Nokia - IE/Dublin)" userId="07a3e826-7a73-46e2-8773-e0bef2c6a34e" providerId="ADAL" clId="{95E54CA3-EBCD-4A7C-BFB8-9B45EAD1E3D0}" dt="2019-02-27T10:29:35.624" v="32" actId="478"/>
          <ac:spMkLst>
            <pc:docMk/>
            <pc:sldMk cId="437082823" sldId="336"/>
            <ac:spMk id="11" creationId="{CAB80CAE-D57B-5343-9631-A88D39A5D1FE}"/>
          </ac:spMkLst>
        </pc:spChg>
        <pc:spChg chg="mod">
          <ac:chgData name="Garcia Rodriguez, Adrian (Nokia - IE/Dublin)" userId="07a3e826-7a73-46e2-8773-e0bef2c6a34e" providerId="ADAL" clId="{95E54CA3-EBCD-4A7C-BFB8-9B45EAD1E3D0}" dt="2019-02-26T17:15:12.697" v="24" actId="20577"/>
          <ac:spMkLst>
            <pc:docMk/>
            <pc:sldMk cId="437082823" sldId="336"/>
            <ac:spMk id="15" creationId="{100A44BF-E39A-4EBD-9005-21C413688134}"/>
          </ac:spMkLst>
        </pc:spChg>
      </pc:sldChg>
      <pc:sldChg chg="delSp">
        <pc:chgData name="Garcia Rodriguez, Adrian (Nokia - IE/Dublin)" userId="07a3e826-7a73-46e2-8773-e0bef2c6a34e" providerId="ADAL" clId="{95E54CA3-EBCD-4A7C-BFB8-9B45EAD1E3D0}" dt="2019-02-26T12:12:39.756" v="9" actId="478"/>
        <pc:sldMkLst>
          <pc:docMk/>
          <pc:sldMk cId="3634124603" sldId="338"/>
        </pc:sldMkLst>
        <pc:spChg chg="del">
          <ac:chgData name="Garcia Rodriguez, Adrian (Nokia - IE/Dublin)" userId="07a3e826-7a73-46e2-8773-e0bef2c6a34e" providerId="ADAL" clId="{95E54CA3-EBCD-4A7C-BFB8-9B45EAD1E3D0}" dt="2019-02-26T12:12:39.756" v="9" actId="478"/>
          <ac:spMkLst>
            <pc:docMk/>
            <pc:sldMk cId="3634124603" sldId="338"/>
            <ac:spMk id="4" creationId="{00000000-0000-0000-0000-000000000000}"/>
          </ac:spMkLst>
        </pc:spChg>
        <pc:spChg chg="del">
          <ac:chgData name="Garcia Rodriguez, Adrian (Nokia - IE/Dublin)" userId="07a3e826-7a73-46e2-8773-e0bef2c6a34e" providerId="ADAL" clId="{95E54CA3-EBCD-4A7C-BFB8-9B45EAD1E3D0}" dt="2019-02-26T12:12:39.756" v="9" actId="478"/>
          <ac:spMkLst>
            <pc:docMk/>
            <pc:sldMk cId="3634124603" sldId="338"/>
            <ac:spMk id="6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95E54CA3-EBCD-4A7C-BFB8-9B45EAD1E3D0}" dt="2019-02-27T11:46:59.327" v="58" actId="20577"/>
        <pc:sldMkLst>
          <pc:docMk/>
          <pc:sldMk cId="803775414" sldId="340"/>
        </pc:sldMkLst>
        <pc:spChg chg="mod">
          <ac:chgData name="Garcia Rodriguez, Adrian (Nokia - IE/Dublin)" userId="07a3e826-7a73-46e2-8773-e0bef2c6a34e" providerId="ADAL" clId="{95E54CA3-EBCD-4A7C-BFB8-9B45EAD1E3D0}" dt="2019-02-27T11:20:58.268" v="39" actId="1076"/>
          <ac:spMkLst>
            <pc:docMk/>
            <pc:sldMk cId="803775414" sldId="340"/>
            <ac:spMk id="3" creationId="{903E0F21-17C9-8D4A-8158-D0B365940407}"/>
          </ac:spMkLst>
        </pc:spChg>
        <pc:spChg chg="mod">
          <ac:chgData name="Garcia Rodriguez, Adrian (Nokia - IE/Dublin)" userId="07a3e826-7a73-46e2-8773-e0bef2c6a34e" providerId="ADAL" clId="{95E54CA3-EBCD-4A7C-BFB8-9B45EAD1E3D0}" dt="2019-02-27T11:46:59.327" v="58" actId="20577"/>
          <ac:spMkLst>
            <pc:docMk/>
            <pc:sldMk cId="803775414" sldId="340"/>
            <ac:spMk id="41" creationId="{739042E6-8CCA-4525-8D58-C3293F0C87AA}"/>
          </ac:spMkLst>
        </pc:spChg>
        <pc:picChg chg="mod">
          <ac:chgData name="Garcia Rodriguez, Adrian (Nokia - IE/Dublin)" userId="07a3e826-7a73-46e2-8773-e0bef2c6a34e" providerId="ADAL" clId="{95E54CA3-EBCD-4A7C-BFB8-9B45EAD1E3D0}" dt="2019-02-26T11:58:30.581" v="5" actId="14100"/>
          <ac:picMkLst>
            <pc:docMk/>
            <pc:sldMk cId="803775414" sldId="340"/>
            <ac:picMk id="8" creationId="{708F6F68-80CA-4C1A-916A-9BF85C0BF13C}"/>
          </ac:picMkLst>
        </pc:picChg>
      </pc:sldChg>
      <pc:sldChg chg="modSp">
        <pc:chgData name="Garcia Rodriguez, Adrian (Nokia - IE/Dublin)" userId="07a3e826-7a73-46e2-8773-e0bef2c6a34e" providerId="ADAL" clId="{95E54CA3-EBCD-4A7C-BFB8-9B45EAD1E3D0}" dt="2019-02-28T08:54:22.093" v="63" actId="20577"/>
        <pc:sldMkLst>
          <pc:docMk/>
          <pc:sldMk cId="2425630888" sldId="351"/>
        </pc:sldMkLst>
        <pc:spChg chg="mod">
          <ac:chgData name="Garcia Rodriguez, Adrian (Nokia - IE/Dublin)" userId="07a3e826-7a73-46e2-8773-e0bef2c6a34e" providerId="ADAL" clId="{95E54CA3-EBCD-4A7C-BFB8-9B45EAD1E3D0}" dt="2019-02-28T08:54:22.093" v="63" actId="20577"/>
          <ac:spMkLst>
            <pc:docMk/>
            <pc:sldMk cId="2425630888" sldId="351"/>
            <ac:spMk id="13" creationId="{6E9DE4B9-860B-4FAF-BE44-4E0127601FAF}"/>
          </ac:spMkLst>
        </pc:spChg>
      </pc:sldChg>
      <pc:sldChg chg="delSp modSp">
        <pc:chgData name="Garcia Rodriguez, Adrian (Nokia - IE/Dublin)" userId="07a3e826-7a73-46e2-8773-e0bef2c6a34e" providerId="ADAL" clId="{95E54CA3-EBCD-4A7C-BFB8-9B45EAD1E3D0}" dt="2019-02-26T12:12:31.733" v="8" actId="478"/>
        <pc:sldMkLst>
          <pc:docMk/>
          <pc:sldMk cId="3004437361" sldId="354"/>
        </pc:sldMkLst>
        <pc:spChg chg="del">
          <ac:chgData name="Garcia Rodriguez, Adrian (Nokia - IE/Dublin)" userId="07a3e826-7a73-46e2-8773-e0bef2c6a34e" providerId="ADAL" clId="{95E54CA3-EBCD-4A7C-BFB8-9B45EAD1E3D0}" dt="2019-02-26T12:12:31.733" v="8" actId="478"/>
          <ac:spMkLst>
            <pc:docMk/>
            <pc:sldMk cId="3004437361" sldId="354"/>
            <ac:spMk id="4" creationId="{00000000-0000-0000-0000-000000000000}"/>
          </ac:spMkLst>
        </pc:spChg>
        <pc:spChg chg="del mod">
          <ac:chgData name="Garcia Rodriguez, Adrian (Nokia - IE/Dublin)" userId="07a3e826-7a73-46e2-8773-e0bef2c6a34e" providerId="ADAL" clId="{95E54CA3-EBCD-4A7C-BFB8-9B45EAD1E3D0}" dt="2019-02-26T12:12:31.733" v="8" actId="478"/>
          <ac:spMkLst>
            <pc:docMk/>
            <pc:sldMk cId="3004437361" sldId="354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619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205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28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043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85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463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endParaRPr lang="en-GB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062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690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 i="1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413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 i="1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096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49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802.11-19/0811r0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Coordinated Null Steering for EHT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31632"/>
              </p:ext>
            </p:extLst>
          </p:nvPr>
        </p:nvGraphicFramePr>
        <p:xfrm>
          <a:off x="838200" y="2819400"/>
          <a:ext cx="7239000" cy="1905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David 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Mika Kasslin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Lorenzo Galati Giordano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</a:tbl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33497A1-0DD6-436D-B6A2-1D834274D17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CSI acquisition-related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Decreasing CSI acquisition overhead for an efficient null steering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799"/>
            <a:ext cx="4600734" cy="3124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3"/>
            </a:pPr>
            <a:r>
              <a:rPr lang="en-GB" b="0" dirty="0"/>
              <a:t>Efficient CSI acquisition procedures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Explicit CSI acquisition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770" dirty="0"/>
              <a:t>Feedback compression to reduce wireless overhead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Implicit CSI acquisition [8]</a:t>
            </a:r>
            <a:endParaRPr lang="en-GB" sz="18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In agreement with 16 spatial streams feature considered by EHT</a:t>
            </a:r>
            <a:endParaRPr lang="en-GB" sz="177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1770" dirty="0"/>
              <a:t>Would greatly limit overhead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5E96069-581A-4211-BAB7-883A078BD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871" y="1922268"/>
            <a:ext cx="363538" cy="36353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BFBDCC4-16A9-4E51-9507-194FFDB573D6}"/>
              </a:ext>
            </a:extLst>
          </p:cNvPr>
          <p:cNvSpPr txBox="1"/>
          <p:nvPr/>
        </p:nvSpPr>
        <p:spPr>
          <a:xfrm>
            <a:off x="4344542" y="1891553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6E23A4-1BDE-4BAE-A2FA-DE9D3E0D5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7879" y="2438400"/>
            <a:ext cx="3276600" cy="188019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1EB365D-181F-451B-8012-71368D19FF74}"/>
              </a:ext>
            </a:extLst>
          </p:cNvPr>
          <p:cNvSpPr txBox="1"/>
          <p:nvPr/>
        </p:nvSpPr>
        <p:spPr>
          <a:xfrm>
            <a:off x="5665918" y="4267200"/>
            <a:ext cx="2568319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multi-user implicit CSI feedback process [8]</a:t>
            </a:r>
          </a:p>
        </p:txBody>
      </p:sp>
    </p:spTree>
    <p:extLst>
      <p:ext uri="{BB962C8B-B14F-4D97-AF65-F5344CB8AC3E}">
        <p14:creationId xmlns:p14="http://schemas.microsoft.com/office/powerpoint/2010/main" val="2425630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Inter-BSS CSI acquisition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Enabling CSI acquisition from non-associated STAs is crucial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4495800" cy="416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Methods to acquire CSI from STAs served by other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Communication between non-served STAs and APs is essential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Multi-AP association might not be the only alternative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Agreement among collaborative APs is beneficial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800" dirty="0"/>
              <a:t>Collaboration </a:t>
            </a:r>
            <a:r>
              <a:rPr lang="en-US" sz="1800"/>
              <a:t>frames exchanged </a:t>
            </a:r>
            <a:r>
              <a:rPr lang="en-US" sz="1800" dirty="0"/>
              <a:t>on a sporadic basis (long-term agreement)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457200" lvl="1" indent="0"/>
            <a:endParaRPr lang="en-US" sz="1400" dirty="0"/>
          </a:p>
        </p:txBody>
      </p:sp>
      <p:pic>
        <p:nvPicPr>
          <p:cNvPr id="12" name="Picture 11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B0401A99-E034-491F-AAAD-E21C20AC28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304" y="2052504"/>
            <a:ext cx="462096" cy="462096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41ED5CC-DEB2-4A4D-8A77-4FF3F36720AC}"/>
              </a:ext>
            </a:extLst>
          </p:cNvPr>
          <p:cNvSpPr txBox="1"/>
          <p:nvPr/>
        </p:nvSpPr>
        <p:spPr>
          <a:xfrm>
            <a:off x="5747025" y="4916269"/>
            <a:ext cx="2916850" cy="83099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a long term agreement between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and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2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for performing subsequent coordinated null steering transmissions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9762D1-F340-4601-96A0-7F9C1888F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1989657"/>
            <a:ext cx="2578639" cy="288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79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Multi-AP coordination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Coordinated null steering extends 802.11ax spatial reuse framework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7848600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5"/>
            </a:pPr>
            <a:r>
              <a:rPr lang="en-GB" b="0" dirty="0"/>
              <a:t>Coordination procedures for null steering transmissions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489715-3F8B-4016-A590-58AEA745E82C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>
            <a:off x="4609306" y="2514600"/>
            <a:ext cx="794" cy="33734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44AAF13-7AA4-471E-9C45-EB2F38DE770C}"/>
              </a:ext>
            </a:extLst>
          </p:cNvPr>
          <p:cNvSpPr txBox="1"/>
          <p:nvPr/>
        </p:nvSpPr>
        <p:spPr>
          <a:xfrm>
            <a:off x="4763815" y="2394306"/>
            <a:ext cx="383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chemeClr val="tx1"/>
                </a:solidFill>
              </a:rPr>
              <a:t>b) Explicit coordination building on coordinated OFDMA framework </a:t>
            </a:r>
            <a:endParaRPr lang="en-IE" sz="2000" u="sng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E8B1CB-39DB-471E-B38B-769DDC5C5FB5}"/>
              </a:ext>
            </a:extLst>
          </p:cNvPr>
          <p:cNvSpPr txBox="1"/>
          <p:nvPr/>
        </p:nvSpPr>
        <p:spPr>
          <a:xfrm>
            <a:off x="622595" y="2394306"/>
            <a:ext cx="3895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chemeClr val="tx1"/>
                </a:solidFill>
              </a:rPr>
              <a:t>a) Implicit coordination building on 802.11ax spatial reuse framework</a:t>
            </a:r>
            <a:endParaRPr lang="en-IE" sz="2000" u="sng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944FA-69A4-440C-B8AD-C71AC6033FA5}"/>
              </a:ext>
            </a:extLst>
          </p:cNvPr>
          <p:cNvSpPr txBox="1"/>
          <p:nvPr/>
        </p:nvSpPr>
        <p:spPr>
          <a:xfrm>
            <a:off x="4793501" y="5368290"/>
            <a:ext cx="363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Handshake among APs prior to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 simultaneous data TX/RX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6848CA-D620-4894-9CAB-4A8B75263DEC}"/>
              </a:ext>
            </a:extLst>
          </p:cNvPr>
          <p:cNvSpPr txBox="1"/>
          <p:nvPr/>
        </p:nvSpPr>
        <p:spPr>
          <a:xfrm>
            <a:off x="698104" y="5373190"/>
            <a:ext cx="363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Distribution of null steering-related information prior to data TX/RX</a:t>
            </a:r>
            <a:endParaRPr lang="en-IE" sz="1600" dirty="0">
              <a:solidFill>
                <a:schemeClr val="tx1"/>
              </a:solidFill>
            </a:endParaRPr>
          </a:p>
        </p:txBody>
      </p:sp>
      <p:pic>
        <p:nvPicPr>
          <p:cNvPr id="19" name="Picture 18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A39B766B-E6EA-4241-828C-EA522F3D2E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10" y="1853590"/>
            <a:ext cx="462096" cy="4620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20069E-7FD8-46C5-B95D-D670E4359A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4595" y="3179979"/>
            <a:ext cx="3206446" cy="21979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606674-DB0E-46ED-B5EA-EECB47EEF4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028" y="3203677"/>
            <a:ext cx="3526792" cy="217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94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DD66223-B1F5-4AC8-9EB9-EA09F9CEB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9192C27B-7BD7-4A1D-BFDE-41AA5FEF9F30}"/>
              </a:ext>
            </a:extLst>
          </p:cNvPr>
          <p:cNvSpPr txBox="1">
            <a:spLocks/>
          </p:cNvSpPr>
          <p:nvPr/>
        </p:nvSpPr>
        <p:spPr bwMode="auto">
          <a:xfrm>
            <a:off x="685800" y="1905000"/>
            <a:ext cx="7848600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In this contribution, we identified the suitable scenarios and requirements for the implementation of coordinated null steering: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Similarly to 802.11ax spatial reuse frameworks, coordinated null steering targets dense deployments with multi-antenna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Many of the specifications required to implement coordinated null steering are essential for an efficient implementation of the 16 spatial streams feature considered within EHT</a:t>
            </a:r>
            <a:r>
              <a:rPr lang="en-GB" b="0" dirty="0"/>
              <a:t>. In addition,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ko-KR" sz="1800" dirty="0">
                <a:solidFill>
                  <a:schemeClr val="tx1"/>
                </a:solidFill>
                <a:cs typeface="Times New Roman"/>
              </a:rPr>
              <a:t>A</a:t>
            </a:r>
            <a:r>
              <a:rPr lang="en-US" altLang="ko-KR" sz="1800" dirty="0">
                <a:solidFill>
                  <a:schemeClr val="tx1"/>
                </a:solidFill>
                <a:cs typeface="Times New Roman"/>
              </a:rPr>
              <a:t>Ps need to acquire CSI from non-served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  <a:cs typeface="Times New Roman"/>
              </a:rPr>
              <a:t>Coordination procedures for controlling null steering transmissions should be defined</a:t>
            </a:r>
          </a:p>
        </p:txBody>
      </p:sp>
    </p:spTree>
    <p:extLst>
      <p:ext uri="{BB962C8B-B14F-4D97-AF65-F5344CB8AC3E}">
        <p14:creationId xmlns:p14="http://schemas.microsoft.com/office/powerpoint/2010/main" val="300443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GB" dirty="0"/>
              <a:t>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268288" indent="-268288" algn="just">
              <a:tabLst>
                <a:tab pos="357188" algn="l"/>
              </a:tabLst>
            </a:pPr>
            <a:r>
              <a:rPr lang="en-IE" sz="1450" b="0" dirty="0"/>
              <a:t>[1] D. Lopez-Perez (Nokia), “Distributed MU-MIMO architecture design considerations,” IEEE 802.11-18/1190r0,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</a:t>
            </a:r>
            <a:r>
              <a:rPr lang="en-IE" sz="1450" b="0" dirty="0"/>
              <a:t>2] </a:t>
            </a:r>
            <a:r>
              <a:rPr lang="en-CA" sz="1450" b="0" dirty="0"/>
              <a:t>Ron </a:t>
            </a:r>
            <a:r>
              <a:rPr lang="en-CA" sz="1450" b="0" dirty="0" err="1"/>
              <a:t>Porat</a:t>
            </a:r>
            <a:r>
              <a:rPr lang="en-CA" sz="1450" b="0" dirty="0"/>
              <a:t> (Broadcom)</a:t>
            </a:r>
            <a:r>
              <a:rPr lang="en-IE" sz="1450" b="0" dirty="0"/>
              <a:t>, “</a:t>
            </a:r>
            <a:r>
              <a:rPr lang="en-CA" sz="1450" b="0" dirty="0"/>
              <a:t>Joint Processing MU-MIMO,</a:t>
            </a:r>
            <a:r>
              <a:rPr lang="en-IE" sz="1450" b="0" dirty="0"/>
              <a:t>” IEEE 802.</a:t>
            </a:r>
            <a:r>
              <a:rPr lang="en-CA" sz="1450" b="0" dirty="0"/>
              <a:t>11-19/0094,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CA" sz="1450" b="0" dirty="0"/>
              <a:t>[3]</a:t>
            </a:r>
            <a:r>
              <a:rPr lang="en-US" sz="1450" b="0" dirty="0"/>
              <a:t> Bo (Boyce) Yang (Huawei), “Considerations on AP Coordination,”, </a:t>
            </a:r>
            <a:r>
              <a:rPr lang="en-IE" sz="1450" b="0" dirty="0"/>
              <a:t>IEEE 802.</a:t>
            </a:r>
            <a:r>
              <a:rPr lang="en-CA" sz="1450" b="0" dirty="0"/>
              <a:t>11-18/1576, Sep.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[4] </a:t>
            </a:r>
            <a:r>
              <a:rPr lang="en-CA" sz="1450" b="0" dirty="0" err="1"/>
              <a:t>Kome</a:t>
            </a:r>
            <a:r>
              <a:rPr lang="en-CA" sz="1450" b="0" dirty="0"/>
              <a:t> Oteri (</a:t>
            </a:r>
            <a:r>
              <a:rPr lang="en-CA" sz="1450" b="0" dirty="0" err="1"/>
              <a:t>InterDigital</a:t>
            </a:r>
            <a:r>
              <a:rPr lang="en-CA" sz="1450" b="0" dirty="0"/>
              <a:t>)</a:t>
            </a:r>
            <a:r>
              <a:rPr lang="en-IE" sz="1450" b="0" dirty="0"/>
              <a:t>, “</a:t>
            </a:r>
            <a:r>
              <a:rPr lang="en-US" sz="1450" b="0" dirty="0"/>
              <a:t>Coordinated Multi-AP Transmission for EHT,</a:t>
            </a:r>
            <a:r>
              <a:rPr lang="en-IE" sz="1450" b="0" dirty="0"/>
              <a:t>” IEEE 802.</a:t>
            </a:r>
            <a:r>
              <a:rPr lang="en-CA" sz="1450" b="0" dirty="0"/>
              <a:t>11-19/0071,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IE" sz="1450" b="0" dirty="0"/>
              <a:t>[5] G. Geraci, A. Garcia-Rodriguez, D. López-Pérez, L. Galati Giordano, P. Baracca, and H. Claussen, “Indoor massive MIMO deployments for uniformly high wireless capacity,” in Proc. IEEE WCNC, Apr.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CA" sz="1450" b="0" dirty="0"/>
              <a:t>[6] </a:t>
            </a:r>
            <a:r>
              <a:rPr lang="en-IE" sz="1450" b="0" dirty="0"/>
              <a:t>A. Garcia-Rodriguez, G. Geraci, D. López-Pérez, Lorenzo Galati Giordano, Ming Ding, and Holger Claussen, “Massive MIMO Unlicensed for High-Performance Indoor Networks,” in IEEE GLOBECOM, Dec. 2017.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</a:t>
            </a:r>
            <a:r>
              <a:rPr lang="en-IE" sz="1450" b="0" dirty="0"/>
              <a:t>7] Sameer </a:t>
            </a:r>
            <a:r>
              <a:rPr lang="en-IE" sz="1450" b="0" dirty="0" err="1"/>
              <a:t>Vermani</a:t>
            </a:r>
            <a:r>
              <a:rPr lang="en-IE" sz="1450" b="0" dirty="0"/>
              <a:t> (Qualcomm), “</a:t>
            </a:r>
            <a:r>
              <a:rPr lang="en-GB" altLang="en-US" sz="1450" b="0" dirty="0"/>
              <a:t>16 Spatial Stream Support in Next Generation WLAN”, IEEE 802.11-18/0818, May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[8] Sigurd </a:t>
            </a:r>
            <a:r>
              <a:rPr lang="en-GB" sz="1450" b="0" dirty="0" err="1"/>
              <a:t>Schelstraete</a:t>
            </a:r>
            <a:r>
              <a:rPr lang="en-GB" sz="1450" b="0" dirty="0"/>
              <a:t> (</a:t>
            </a:r>
            <a:r>
              <a:rPr lang="en-GB" sz="1450" b="0" dirty="0" err="1"/>
              <a:t>Quantenna</a:t>
            </a:r>
            <a:r>
              <a:rPr lang="en-GB" sz="1450" b="0" dirty="0"/>
              <a:t>), “MU sounding improvements”, IEEE 802.11-18/1191, Jul. 2018.</a:t>
            </a:r>
            <a:endParaRPr lang="en-CA" sz="1450" b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GB" dirty="0"/>
              <a:t>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70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Wired- vs. wireless-based coordination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Coordinated null steering does not require a wired-based coordination 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905000"/>
            <a:ext cx="4672018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GB" b="0" dirty="0"/>
          </a:p>
        </p:txBody>
      </p:sp>
      <p:sp>
        <p:nvSpPr>
          <p:cNvPr id="17" name="Content Placeholder 8">
            <a:extLst>
              <a:ext uri="{FF2B5EF4-FFF2-40B4-BE49-F238E27FC236}">
                <a16:creationId xmlns:a16="http://schemas.microsoft.com/office/drawing/2014/main" id="{3461F8DF-3D9D-4CD7-9181-262B6E4BA92B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77724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b="0" dirty="0"/>
              <a:t>Null steering admits both wireless and wired implementations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Wireless-based coordination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Overhead can be always limited by simplifying the coordination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Suitable for implementations with explicit or implicit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Wired-based coordination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Solution with the smallest wireless overhead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Suitable for implementations with explicit coordination</a:t>
            </a:r>
          </a:p>
        </p:txBody>
      </p:sp>
    </p:spTree>
    <p:extLst>
      <p:ext uri="{BB962C8B-B14F-4D97-AF65-F5344CB8AC3E}">
        <p14:creationId xmlns:p14="http://schemas.microsoft.com/office/powerpoint/2010/main" val="178828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67" y="1981200"/>
            <a:ext cx="7892733" cy="4113213"/>
          </a:xfrm>
        </p:spPr>
        <p:txBody>
          <a:bodyPr/>
          <a:lstStyle/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Null steering is a wireless technology through which a device performing data transmission/reception can place spatial radiation nulls towards non-served STAs for interference suppression purposes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400" b="0" dirty="0">
              <a:highlight>
                <a:srgbClr val="FFFF00"/>
              </a:highlight>
              <a:cs typeface="Times New Roman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B8B84-F0D0-4F21-9E2C-58453269C56C}"/>
              </a:ext>
            </a:extLst>
          </p:cNvPr>
          <p:cNvSpPr txBox="1"/>
          <p:nvPr/>
        </p:nvSpPr>
        <p:spPr>
          <a:xfrm>
            <a:off x="5791200" y="5309439"/>
            <a:ext cx="1971184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null steering in downlink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8779424-7341-4FC6-818B-0447221E949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36FDE8-B212-4A90-98A0-D3C89F404AE3}"/>
              </a:ext>
            </a:extLst>
          </p:cNvPr>
          <p:cNvSpPr txBox="1"/>
          <p:nvPr/>
        </p:nvSpPr>
        <p:spPr>
          <a:xfrm>
            <a:off x="641667" y="3063657"/>
            <a:ext cx="39303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Null steering presents a number of benefits </a:t>
            </a:r>
          </a:p>
          <a:p>
            <a:pPr marL="646113"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Leads to a better spatial reuse</a:t>
            </a:r>
          </a:p>
          <a:p>
            <a:pPr marL="646113"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Mitigates inter-cell interference</a:t>
            </a:r>
          </a:p>
          <a:p>
            <a:pPr marL="457200" lvl="1" indent="0"/>
            <a:endParaRPr lang="en-US" altLang="ko-KR" sz="1000" dirty="0">
              <a:solidFill>
                <a:schemeClr val="tx1"/>
              </a:solidFill>
              <a:cs typeface="Times New Roman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It also has challenges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 </a:t>
            </a:r>
          </a:p>
          <a:p>
            <a:pPr marL="646113" lvl="1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APs need to acquire channel state information (CSI) from non-served STAs</a:t>
            </a:r>
          </a:p>
          <a:p>
            <a:pPr marL="646113" lvl="1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en-US" altLang="ko-KR" sz="1600">
                <a:solidFill>
                  <a:schemeClr val="tx1"/>
                </a:solidFill>
                <a:cs typeface="Times New Roman"/>
              </a:rPr>
              <a:t>APs require 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coordination procedures for controlling null steering transmissions</a:t>
            </a:r>
            <a:endParaRPr lang="en-US" altLang="ko-KR" sz="20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16" name="Picture 15" descr="A picture containing light, sky, wire, object&#10;&#10;Description generated with high confidence">
            <a:extLst>
              <a:ext uri="{FF2B5EF4-FFF2-40B4-BE49-F238E27FC236}">
                <a16:creationId xmlns:a16="http://schemas.microsoft.com/office/drawing/2014/main" id="{29BBC1B7-5BB7-4212-8CD6-73D6DD909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837590"/>
            <a:ext cx="3549333" cy="149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22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Null steering-related proposals in EHT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previous EHT TIG/SG meetings, null steering has attracted </a:t>
            </a:r>
            <a:r>
              <a:rPr lang="en-US" altLang="ko-KR" sz="2000" dirty="0">
                <a:cs typeface="Times New Roman"/>
              </a:rPr>
              <a:t>considerable attention</a:t>
            </a:r>
            <a:r>
              <a:rPr lang="en-US" altLang="ko-KR" sz="2000" b="0" dirty="0">
                <a:cs typeface="Times New Roman"/>
              </a:rPr>
              <a:t>, touching on a number of topics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Motivation for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marL="457200" lvl="1" indent="0" algn="just"/>
            <a:endParaRPr lang="en-IE" sz="24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4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Usage of the right terminology and nomenclature in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3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C20831-3056-4713-8FB2-D6EF22D23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488391"/>
              </p:ext>
            </p:extLst>
          </p:nvPr>
        </p:nvGraphicFramePr>
        <p:xfrm>
          <a:off x="1524000" y="3098018"/>
          <a:ext cx="6932613" cy="1321582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048089726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3155219067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11-18-1461</a:t>
                      </a:r>
                      <a:r>
                        <a:rPr lang="en-US" sz="1100" dirty="0">
                          <a:effectLst/>
                        </a:rPr>
                        <a:t>: Discussions on the PHY features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Xiaogang</a:t>
                      </a:r>
                      <a:r>
                        <a:rPr lang="en-US" sz="1100" dirty="0">
                          <a:effectLst/>
                        </a:rPr>
                        <a:t> Chen (Intel)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500695290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11-18-1533</a:t>
                      </a:r>
                      <a:r>
                        <a:rPr lang="en-US" sz="1100" dirty="0">
                          <a:effectLst/>
                        </a:rPr>
                        <a:t>: View on EHT Candidate Features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Yusuke</a:t>
                      </a:r>
                      <a:r>
                        <a:rPr kumimoji="1" lang="en-US" altLang="ja-JP" sz="1100" baseline="0" dirty="0"/>
                        <a:t> Tanaka</a:t>
                      </a:r>
                      <a:r>
                        <a:rPr kumimoji="1" lang="ja-JP" altLang="en-US" sz="1100" baseline="0" dirty="0">
                          <a:effectLst/>
                        </a:rPr>
                        <a:t> </a:t>
                      </a:r>
                      <a:r>
                        <a:rPr kumimoji="1" lang="en-GB" altLang="ja-JP" sz="1100" baseline="0" dirty="0">
                          <a:effectLst/>
                        </a:rPr>
                        <a:t>(</a:t>
                      </a:r>
                      <a:r>
                        <a:rPr lang="en-US" sz="1100" dirty="0">
                          <a:effectLst/>
                        </a:rPr>
                        <a:t>Sony)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2783061441"/>
                  </a:ext>
                </a:extLst>
              </a:tr>
              <a:tr h="138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11-18-1547</a:t>
                      </a:r>
                      <a:r>
                        <a:rPr lang="en-US" sz="1100" dirty="0">
                          <a:effectLst/>
                        </a:rPr>
                        <a:t>: Technology Features for 802.11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 (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360460331"/>
                  </a:ext>
                </a:extLst>
              </a:tr>
              <a:tr h="127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1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11-18-1161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EHT Technology Candidate Discussions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/>
                        <a:t>Hongyuan</a:t>
                      </a:r>
                      <a:r>
                        <a:rPr lang="en-GB" sz="1100" dirty="0"/>
                        <a:t> Zhang (Marvell)</a:t>
                      </a: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9534521"/>
                  </a:ext>
                </a:extLst>
              </a:tr>
              <a:tr h="127510">
                <a:tc>
                  <a:txBody>
                    <a:bodyPr/>
                    <a:lstStyle/>
                    <a:p>
                      <a:r>
                        <a:rPr lang="en-IE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11-19-0105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Functional Requirements for EHT Specification Framework</a:t>
                      </a: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/>
                        <a:t>Yonggang</a:t>
                      </a:r>
                      <a:r>
                        <a:rPr lang="en-US" altLang="zh-CN" sz="1100" dirty="0"/>
                        <a:t> Fang (ZTE)</a:t>
                      </a:r>
                      <a:endParaRPr lang="en-GB" sz="1100" dirty="0"/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774187408"/>
                  </a:ext>
                </a:extLst>
              </a:tr>
            </a:tbl>
          </a:graphicData>
        </a:graphic>
      </p:graphicFrame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FFD2EF6-E81C-40AF-ADED-3C2CAB37A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669665"/>
              </p:ext>
            </p:extLst>
          </p:nvPr>
        </p:nvGraphicFramePr>
        <p:xfrm>
          <a:off x="1524000" y="5029200"/>
          <a:ext cx="6932613" cy="82945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94939">
                  <a:extLst>
                    <a:ext uri="{9D8B030D-6E8A-4147-A177-3AD203B41FA5}">
                      <a16:colId xmlns:a16="http://schemas.microsoft.com/office/drawing/2014/main" val="165750470"/>
                    </a:ext>
                  </a:extLst>
                </a:gridCol>
                <a:gridCol w="2637674">
                  <a:extLst>
                    <a:ext uri="{9D8B030D-6E8A-4147-A177-3AD203B41FA5}">
                      <a16:colId xmlns:a16="http://schemas.microsoft.com/office/drawing/2014/main" val="3273516752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</a:t>
                      </a:r>
                      <a:r>
                        <a:rPr lang="en-GB" sz="1100" u="sng" dirty="0">
                          <a:effectLst/>
                        </a:rPr>
                        <a:t>1926</a:t>
                      </a:r>
                      <a:r>
                        <a:rPr lang="en-GB" sz="1100" dirty="0">
                          <a:effectLst/>
                        </a:rPr>
                        <a:t>: Terminology for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r>
                        <a:rPr lang="en-US" sz="1100" dirty="0"/>
                        <a:t> (</a:t>
                      </a:r>
                      <a:r>
                        <a:rPr lang="en-US" sz="1100" dirty="0">
                          <a:effectLst/>
                        </a:rPr>
                        <a:t>Qualcomm)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49757951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11-18-1509</a:t>
                      </a:r>
                      <a:r>
                        <a:rPr lang="en-US" sz="1100" dirty="0">
                          <a:effectLst/>
                        </a:rPr>
                        <a:t>: Discussions on Multi-AP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Jianhan</a:t>
                      </a:r>
                      <a:r>
                        <a:rPr lang="en-US" sz="1100" dirty="0"/>
                        <a:t> Liu (</a:t>
                      </a:r>
                      <a:r>
                        <a:rPr lang="en-US" sz="1100" dirty="0">
                          <a:effectLst/>
                        </a:rPr>
                        <a:t>MediaTek)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8978052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11-18-1576</a:t>
                      </a:r>
                      <a:r>
                        <a:rPr lang="en-US" sz="1100" dirty="0">
                          <a:effectLst/>
                        </a:rPr>
                        <a:t>: Considerations on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Bo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(Boyce) Yang (</a:t>
                      </a:r>
                      <a:r>
                        <a:rPr lang="en-US" sz="1100" dirty="0">
                          <a:effectLst/>
                        </a:rPr>
                        <a:t>Huawei)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632613123"/>
                  </a:ext>
                </a:extLst>
              </a:tr>
            </a:tbl>
          </a:graphicData>
        </a:graphic>
      </p:graphicFrame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8BCFA86-1247-41F4-AB60-BD349401CBC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381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Null steering-related proposals in EHT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981199"/>
          </a:xfrm>
        </p:spPr>
        <p:txBody>
          <a:bodyPr/>
          <a:lstStyle/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MIMO channel sounding issues and enhancements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marL="457200" lvl="1" indent="0" algn="just"/>
            <a:endParaRPr lang="en-IE" sz="2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Null </a:t>
            </a:r>
            <a:r>
              <a:rPr lang="en-IE" sz="1600">
                <a:cs typeface="Times New Roman"/>
              </a:rPr>
              <a:t>steering performance </a:t>
            </a:r>
            <a:r>
              <a:rPr lang="en-IE" sz="1600" dirty="0">
                <a:cs typeface="Times New Roman"/>
              </a:rPr>
              <a:t>analysis</a:t>
            </a:r>
          </a:p>
          <a:p>
            <a:pPr marL="457200" lvl="1" indent="0" algn="just"/>
            <a:endParaRPr lang="en-GB" sz="1600" dirty="0">
              <a:cs typeface="Times New Roman"/>
            </a:endParaRPr>
          </a:p>
          <a:p>
            <a:pPr marL="457200" lvl="1" indent="0" algn="just"/>
            <a:endParaRPr lang="en-IE" sz="16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None of the above contributions identify the scenarios where coordinated null steering could be the most appealing multi-AP coordination alternative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C5761F5-5FE7-4D07-91E3-A38D7B21F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28216"/>
              </p:ext>
            </p:extLst>
          </p:nvPr>
        </p:nvGraphicFramePr>
        <p:xfrm>
          <a:off x="1524001" y="3381115"/>
          <a:ext cx="6932612" cy="27648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419599">
                  <a:extLst>
                    <a:ext uri="{9D8B030D-6E8A-4147-A177-3AD203B41FA5}">
                      <a16:colId xmlns:a16="http://schemas.microsoft.com/office/drawing/2014/main" val="1760379269"/>
                    </a:ext>
                  </a:extLst>
                </a:gridCol>
                <a:gridCol w="2513013">
                  <a:extLst>
                    <a:ext uri="{9D8B030D-6E8A-4147-A177-3AD203B41FA5}">
                      <a16:colId xmlns:a16="http://schemas.microsoft.com/office/drawing/2014/main" val="629437105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>
                          <a:effectLst/>
                        </a:rPr>
                        <a:t>11-19-0071</a:t>
                      </a:r>
                      <a:r>
                        <a:rPr lang="en-US" sz="1100" dirty="0">
                          <a:effectLst/>
                        </a:rPr>
                        <a:t>: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Coordinated Multi-AP Transmission for EHT</a:t>
                      </a:r>
                      <a:endParaRPr lang="en-IE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 (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304636987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FF09A9F2-437B-4A90-A22E-D125CADD904B}"/>
              </a:ext>
            </a:extLst>
          </p:cNvPr>
          <p:cNvGrpSpPr/>
          <p:nvPr/>
        </p:nvGrpSpPr>
        <p:grpSpPr>
          <a:xfrm>
            <a:off x="685800" y="5410384"/>
            <a:ext cx="7856538" cy="761816"/>
            <a:chOff x="685800" y="4724584"/>
            <a:chExt cx="7856538" cy="7618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7B14C6-7A58-446B-8791-B2C05EDD0B23}"/>
                </a:ext>
              </a:extLst>
            </p:cNvPr>
            <p:cNvSpPr/>
            <p:nvPr/>
          </p:nvSpPr>
          <p:spPr bwMode="auto">
            <a:xfrm>
              <a:off x="693183" y="4724584"/>
              <a:ext cx="7849155" cy="761816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Content Placeholder 2">
              <a:extLst>
                <a:ext uri="{FF2B5EF4-FFF2-40B4-BE49-F238E27FC236}">
                  <a16:creationId xmlns:a16="http://schemas.microsoft.com/office/drawing/2014/main" id="{B19A7982-F744-45DB-87ED-CD6D8DB1B1C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85800" y="4724584"/>
              <a:ext cx="7856538" cy="76181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lvl="1" indent="0"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ko-KR" kern="0" dirty="0">
                  <a:solidFill>
                    <a:schemeClr val="accent3"/>
                  </a:solidFill>
                  <a:cs typeface="Times New Roman"/>
                </a:rPr>
                <a:t>In this contribution, we describe the challenges of coordinated null steering, as well as the scenarios where it is particularly effective</a:t>
              </a:r>
              <a:endParaRPr lang="en-US" kern="0" dirty="0">
                <a:solidFill>
                  <a:schemeClr val="accent3"/>
                </a:solidFill>
                <a:cs typeface="Times New Roman"/>
              </a:endParaRPr>
            </a:p>
          </p:txBody>
        </p:sp>
      </p:grp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47F7A824-99E2-4612-A3CF-F80734D78D0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123DB5F6-51E3-4AE1-A114-43819341D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985403"/>
              </p:ext>
            </p:extLst>
          </p:nvPr>
        </p:nvGraphicFramePr>
        <p:xfrm>
          <a:off x="1524000" y="2342630"/>
          <a:ext cx="6932613" cy="55297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718673540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4227952279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11-18-1191</a:t>
                      </a:r>
                      <a:r>
                        <a:rPr lang="en-US" sz="1100" dirty="0">
                          <a:effectLst/>
                        </a:rPr>
                        <a:t>: MU sounding improvements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Sigurd </a:t>
                      </a:r>
                      <a:r>
                        <a:rPr lang="en-US" sz="1100" dirty="0" err="1">
                          <a:effectLst/>
                        </a:rPr>
                        <a:t>Schelstraete</a:t>
                      </a:r>
                      <a:r>
                        <a:rPr lang="en-US" sz="1100" dirty="0">
                          <a:effectLst/>
                        </a:rPr>
                        <a:t> (</a:t>
                      </a:r>
                      <a:r>
                        <a:rPr lang="en-US" sz="1100" dirty="0" err="1">
                          <a:effectLst/>
                        </a:rPr>
                        <a:t>Quantenna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738948814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11-18-1982</a:t>
                      </a:r>
                      <a:r>
                        <a:rPr lang="en-US" sz="1100" dirty="0">
                          <a:effectLst/>
                        </a:rPr>
                        <a:t>: Consideration on multi-AP coordination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Ryu (</a:t>
                      </a:r>
                      <a:r>
                        <a:rPr lang="en-US" sz="1100" dirty="0">
                          <a:effectLst/>
                        </a:rPr>
                        <a:t>LG electronics)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611776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8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Multi-AP coordination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E0F21-17C9-8D4A-8158-D0B365940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1" y="1676400"/>
            <a:ext cx="2895600" cy="609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dirty="0"/>
              <a:t>Coordinated OFDMA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Null steering offers </a:t>
            </a:r>
            <a:r>
              <a:rPr lang="en-GB" sz="2000" b="1">
                <a:solidFill>
                  <a:schemeClr val="accent3"/>
                </a:solidFill>
                <a:latin typeface="Times New Roman" pitchFamily="18" charset="0"/>
                <a:ea typeface="+mn-ea"/>
              </a:rPr>
              <a:t>an appealing complexity </a:t>
            </a: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and performance trade-off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93230B5-E7C5-4035-BE5D-F61DDD6CECD3}"/>
              </a:ext>
            </a:extLst>
          </p:cNvPr>
          <p:cNvSpPr txBox="1">
            <a:spLocks/>
          </p:cNvSpPr>
          <p:nvPr/>
        </p:nvSpPr>
        <p:spPr bwMode="auto">
          <a:xfrm>
            <a:off x="6019800" y="1679592"/>
            <a:ext cx="2934473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Coordinated null steering</a:t>
            </a:r>
            <a:endParaRPr lang="en-US" sz="1400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95E90D1-2CC4-478B-8CCE-53D6D38165B1}"/>
              </a:ext>
            </a:extLst>
          </p:cNvPr>
          <p:cNvSpPr txBox="1">
            <a:spLocks/>
          </p:cNvSpPr>
          <p:nvPr/>
        </p:nvSpPr>
        <p:spPr bwMode="auto">
          <a:xfrm>
            <a:off x="227779" y="1676400"/>
            <a:ext cx="2895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Joint Distributed MIMO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(D-MIMO)</a:t>
            </a:r>
            <a:endParaRPr lang="en-US" sz="1600" u="sng" kern="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9DBA147-EFBD-48ED-BC09-D0CC018CD5EC}"/>
              </a:ext>
            </a:extLst>
          </p:cNvPr>
          <p:cNvSpPr txBox="1">
            <a:spLocks/>
          </p:cNvSpPr>
          <p:nvPr/>
        </p:nvSpPr>
        <p:spPr bwMode="auto">
          <a:xfrm>
            <a:off x="3219855" y="5105400"/>
            <a:ext cx="2856691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Coordinates time/freq. resource allocation [3, 4]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AF69770-F15D-4C16-9194-DB22F9C93099}"/>
              </a:ext>
            </a:extLst>
          </p:cNvPr>
          <p:cNvCxnSpPr>
            <a:cxnSpLocks/>
          </p:cNvCxnSpPr>
          <p:nvPr/>
        </p:nvCxnSpPr>
        <p:spPr bwMode="auto">
          <a:xfrm>
            <a:off x="3244514" y="1601018"/>
            <a:ext cx="42025" cy="43434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6187BFC-9A8F-453D-A386-C3EEA4EAE596}"/>
              </a:ext>
            </a:extLst>
          </p:cNvPr>
          <p:cNvSpPr txBox="1">
            <a:spLocks/>
          </p:cNvSpPr>
          <p:nvPr/>
        </p:nvSpPr>
        <p:spPr bwMode="auto">
          <a:xfrm>
            <a:off x="6219134" y="5112090"/>
            <a:ext cx="2535805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Reuses time/freq. resources by placing spatial radiation nulls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0B62830-C9C2-4FF5-888B-3F28E15E93AB}"/>
              </a:ext>
            </a:extLst>
          </p:cNvPr>
          <p:cNvSpPr txBox="1">
            <a:spLocks/>
          </p:cNvSpPr>
          <p:nvPr/>
        </p:nvSpPr>
        <p:spPr bwMode="auto">
          <a:xfrm>
            <a:off x="227782" y="5105400"/>
            <a:ext cx="2895595" cy="400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Reuses time/freq. resources through joint spatial multiplexing [1, 2]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D617B3E-4F2A-48A5-96F9-626E80BB242A}"/>
              </a:ext>
            </a:extLst>
          </p:cNvPr>
          <p:cNvSpPr txBox="1">
            <a:spLocks/>
          </p:cNvSpPr>
          <p:nvPr/>
        </p:nvSpPr>
        <p:spPr bwMode="auto">
          <a:xfrm>
            <a:off x="3352800" y="5663401"/>
            <a:ext cx="5486397" cy="3024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chemeClr val="accent6"/>
                </a:solidFill>
              </a:rPr>
              <a:t>Solutions with simplified requirements</a:t>
            </a:r>
            <a:endParaRPr lang="en-US" sz="1400" kern="0" dirty="0">
              <a:solidFill>
                <a:schemeClr val="accent6"/>
              </a:solidFill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85C3BD7-1F4B-40FF-8E0C-142D656D5CC1}"/>
              </a:ext>
            </a:extLst>
          </p:cNvPr>
          <p:cNvSpPr txBox="1">
            <a:spLocks/>
          </p:cNvSpPr>
          <p:nvPr/>
        </p:nvSpPr>
        <p:spPr bwMode="auto">
          <a:xfrm>
            <a:off x="223482" y="5587201"/>
            <a:ext cx="2889786" cy="432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220" b="0" kern="0" dirty="0">
                <a:solidFill>
                  <a:schemeClr val="accent6"/>
                </a:solidFill>
              </a:rPr>
              <a:t>Solution with the most demanding synchronization and backhaul requirements</a:t>
            </a:r>
            <a:endParaRPr lang="en-US" sz="1220" kern="0" dirty="0">
              <a:solidFill>
                <a:schemeClr val="accent6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708F6F68-80CA-4C1A-916A-9BF85C0BF1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853" y="2321318"/>
            <a:ext cx="1783417" cy="2717704"/>
          </a:xfrm>
          <a:prstGeom prst="rect">
            <a:avLst/>
          </a:prstGeom>
        </p:spPr>
      </p:pic>
      <p:pic>
        <p:nvPicPr>
          <p:cNvPr id="9" name="Picture 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3709E0D6-7454-4AD8-83FD-A2C828A13F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80" y="2321318"/>
            <a:ext cx="1767906" cy="2723012"/>
          </a:xfrm>
          <a:prstGeom prst="rect">
            <a:avLst/>
          </a:prstGeom>
        </p:spPr>
      </p:pic>
      <p:pic>
        <p:nvPicPr>
          <p:cNvPr id="26" name="Picture 25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B2C0964F-5E98-4E27-AF6A-F49EF0CF55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396" y="2321318"/>
            <a:ext cx="1684442" cy="275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7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When is coordinated OFDMA effective?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Coordinated OFDMA for short packets and highly interfered STAs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A90A69-8539-48DF-B374-86569E956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4876800" cy="41354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Medium to large AP densities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Coordinated transmissions enable a mor</a:t>
            </a:r>
            <a:r>
              <a:rPr lang="en-GB" dirty="0"/>
              <a:t>e </a:t>
            </a:r>
            <a:r>
              <a:rPr lang="en-GB" u="sng" dirty="0"/>
              <a:t>efficient</a:t>
            </a:r>
            <a:r>
              <a:rPr lang="en-GB" dirty="0"/>
              <a:t> time/freq.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u="sng" dirty="0"/>
              <a:t>Resource splitting </a:t>
            </a:r>
            <a:r>
              <a:rPr lang="en-GB" dirty="0"/>
              <a:t>among APs could suffice to provide a satisfactory performance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Also for STAs experiencing high interference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Interference mitigation is possible through an intelligent resource unit assignment</a:t>
            </a:r>
            <a:endParaRPr lang="en-GB" b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431B91-DBE0-4234-A7C4-991399CA9B9A}"/>
              </a:ext>
            </a:extLst>
          </p:cNvPr>
          <p:cNvSpPr txBox="1"/>
          <p:nvPr/>
        </p:nvSpPr>
        <p:spPr>
          <a:xfrm>
            <a:off x="5926727" y="5434112"/>
            <a:ext cx="2379073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Calibri" panose="020F0502020204030204" pitchFamily="34" charset="0"/>
              </a:rPr>
              <a:t>OFDMA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6191AC77-2977-427C-B750-7E0C9F3291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91" y="1905000"/>
            <a:ext cx="2315880" cy="352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1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dirty="0"/>
              <a:t>When is coordinated null steering effective?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Coordinated null steering for dense scenarios </a:t>
            </a:r>
            <a:r>
              <a:rPr lang="en-GB" sz="2000" b="1">
                <a:solidFill>
                  <a:schemeClr val="accent3"/>
                </a:solidFill>
                <a:latin typeface="Times New Roman" pitchFamily="18" charset="0"/>
                <a:ea typeface="+mn-ea"/>
              </a:rPr>
              <a:t>with multi-antenna APs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A90A69-8539-48DF-B374-86569E956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4876800" cy="42886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Medium to large AP densities </a:t>
            </a:r>
            <a:r>
              <a:rPr lang="en-GB" b="0" u="sng" dirty="0"/>
              <a:t>and APs with multiple antennas [4-6]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Coordinated transmissions enable a more </a:t>
            </a:r>
            <a:r>
              <a:rPr lang="en-GB" u="sng" dirty="0"/>
              <a:t>aggressive</a:t>
            </a:r>
            <a:r>
              <a:rPr lang="en-GB" dirty="0"/>
              <a:t> time/freq.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u="sng" dirty="0"/>
              <a:t>Spatial reuse</a:t>
            </a:r>
            <a:r>
              <a:rPr lang="en-GB" b="0" dirty="0"/>
              <a:t> could be necessary to provide a satisfactory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Also for STAs experiencing high interference </a:t>
            </a:r>
            <a:r>
              <a:rPr lang="en-GB" b="0" u="sng" dirty="0"/>
              <a:t>and medium to high SNRs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APs dedicate spatial resources for interference suppression purposes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35B27D-7DB7-4BEF-B1A8-4636AF7568DE}"/>
              </a:ext>
            </a:extLst>
          </p:cNvPr>
          <p:cNvSpPr txBox="1"/>
          <p:nvPr/>
        </p:nvSpPr>
        <p:spPr>
          <a:xfrm>
            <a:off x="5983172" y="5456696"/>
            <a:ext cx="2379073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Calibri" panose="020F0502020204030204" pitchFamily="34" charset="0"/>
              </a:rPr>
              <a:t>null steering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4" name="Picture 13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E277406-970A-4686-8849-E1DB062C03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90697"/>
            <a:ext cx="2153419" cy="351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9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sz="3100" dirty="0"/>
              <a:t>What does coordinated null steering require?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Null steering requirements are aligned with key EHT potential features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799" y="1828800"/>
            <a:ext cx="7322651" cy="416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0850" indent="-450850">
              <a:buFont typeface="+mj-lt"/>
              <a:buAutoNum type="arabicPeriod"/>
            </a:pPr>
            <a:r>
              <a:rPr lang="en-GB" sz="2800" b="0" dirty="0"/>
              <a:t>     APs with multiple antennas</a:t>
            </a:r>
          </a:p>
          <a:p>
            <a:pPr marL="895350" indent="-895350">
              <a:buFont typeface="+mj-lt"/>
              <a:buAutoNum type="arabicPeriod"/>
            </a:pPr>
            <a:r>
              <a:rPr lang="en-GB" sz="2800" b="0" dirty="0"/>
              <a:t>No severe spatial channel             correlation among STAs</a:t>
            </a:r>
          </a:p>
          <a:p>
            <a:pPr marL="450850" indent="-450850">
              <a:buFont typeface="+mj-lt"/>
              <a:buAutoNum type="arabicPeriod"/>
            </a:pPr>
            <a:r>
              <a:rPr lang="en-GB" sz="2800" b="0" dirty="0"/>
              <a:t>     Efficient CSI acquisition procedures</a:t>
            </a:r>
            <a:endParaRPr lang="en-US" sz="2800" b="0" dirty="0"/>
          </a:p>
          <a:p>
            <a:pPr marL="895350" indent="-895350">
              <a:buFont typeface="+mj-lt"/>
              <a:buAutoNum type="arabicPeriod"/>
            </a:pPr>
            <a:r>
              <a:rPr lang="en-US" sz="2800" b="0" dirty="0"/>
              <a:t>Methods to acquire CSI from STAs served by other APs</a:t>
            </a:r>
          </a:p>
          <a:p>
            <a:pPr marL="895350" indent="-895350">
              <a:buFont typeface="+mj-lt"/>
              <a:buAutoNum type="arabicPeriod"/>
            </a:pPr>
            <a:r>
              <a:rPr lang="en-GB" sz="2800" b="0" dirty="0"/>
              <a:t>Coordination procedures for null steering transmissions</a:t>
            </a:r>
          </a:p>
          <a:p>
            <a:pPr marL="457200" indent="-457200">
              <a:buFont typeface="+mj-lt"/>
              <a:buAutoNum type="arabicPeriod"/>
            </a:pPr>
            <a:endParaRPr lang="en-GB" sz="2800" b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961691-5990-497E-A6A1-72B037A881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78" y="1901558"/>
            <a:ext cx="363538" cy="3635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1391BFC-76F4-476C-8017-53FAD3EC6F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78" y="2614590"/>
            <a:ext cx="363538" cy="36353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AD9B12-62E2-47AA-A637-6ABD30A14B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62" y="3302222"/>
            <a:ext cx="363538" cy="363538"/>
          </a:xfrm>
          <a:prstGeom prst="rect">
            <a:avLst/>
          </a:prstGeom>
        </p:spPr>
      </p:pic>
      <p:pic>
        <p:nvPicPr>
          <p:cNvPr id="8" name="Picture 7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FE83C0B2-B37C-4E0C-B67F-F13B5B4C8F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99" y="4038600"/>
            <a:ext cx="462096" cy="462096"/>
          </a:xfrm>
          <a:prstGeom prst="rect">
            <a:avLst/>
          </a:prstGeom>
        </p:spPr>
      </p:pic>
      <p:pic>
        <p:nvPicPr>
          <p:cNvPr id="15" name="Picture 14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2D856016-A0D8-428E-86A6-E01BA9A6AE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99" y="4956880"/>
            <a:ext cx="462096" cy="4620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109388-CC10-42A9-AA3E-D2092351BF90}"/>
              </a:ext>
            </a:extLst>
          </p:cNvPr>
          <p:cNvSpPr txBox="1"/>
          <p:nvPr/>
        </p:nvSpPr>
        <p:spPr>
          <a:xfrm>
            <a:off x="1135549" y="1870843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C324F5-32C5-4C04-BCA8-9B3B0596650F}"/>
              </a:ext>
            </a:extLst>
          </p:cNvPr>
          <p:cNvSpPr txBox="1"/>
          <p:nvPr/>
        </p:nvSpPr>
        <p:spPr>
          <a:xfrm>
            <a:off x="1147317" y="2572435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405FE7-8BB6-4FE9-9407-8F3C134B5B5F}"/>
              </a:ext>
            </a:extLst>
          </p:cNvPr>
          <p:cNvSpPr txBox="1"/>
          <p:nvPr/>
        </p:nvSpPr>
        <p:spPr>
          <a:xfrm>
            <a:off x="1143000" y="3258235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59BBC58-6122-4D63-9A62-D3BE53F84F59}"/>
              </a:ext>
            </a:extLst>
          </p:cNvPr>
          <p:cNvGrpSpPr/>
          <p:nvPr/>
        </p:nvGrpSpPr>
        <p:grpSpPr>
          <a:xfrm>
            <a:off x="6096000" y="1770166"/>
            <a:ext cx="2667000" cy="847684"/>
            <a:chOff x="6324600" y="1565844"/>
            <a:chExt cx="2667000" cy="83908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A9B354D-29DA-4972-ABAC-AA41CE18F210}"/>
                </a:ext>
              </a:extLst>
            </p:cNvPr>
            <p:cNvSpPr/>
            <p:nvPr/>
          </p:nvSpPr>
          <p:spPr bwMode="auto">
            <a:xfrm>
              <a:off x="6324600" y="1565844"/>
              <a:ext cx="2590800" cy="839087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accent3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A2FCC1B-C8E7-489A-9BBF-EC928BD26C17}"/>
                </a:ext>
              </a:extLst>
            </p:cNvPr>
            <p:cNvGrpSpPr/>
            <p:nvPr/>
          </p:nvGrpSpPr>
          <p:grpSpPr>
            <a:xfrm>
              <a:off x="6324600" y="1581834"/>
              <a:ext cx="833883" cy="381903"/>
              <a:chOff x="6553200" y="1525104"/>
              <a:chExt cx="833883" cy="38190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2AE1E2E-D87C-44D5-A994-268D726A2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21529" y="1543469"/>
                <a:ext cx="363538" cy="363538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F9358DB-FA00-4BEA-BA50-822942182FAF}"/>
                  </a:ext>
                </a:extLst>
              </p:cNvPr>
              <p:cNvSpPr txBox="1"/>
              <p:nvPr/>
            </p:nvSpPr>
            <p:spPr>
              <a:xfrm>
                <a:off x="6553200" y="1525104"/>
                <a:ext cx="833883" cy="3231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E" sz="1500" b="1" dirty="0">
                    <a:solidFill>
                      <a:srgbClr val="006600"/>
                    </a:solidFill>
                  </a:rPr>
                  <a:t>EHT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7EF055-A1EC-43F4-9E30-FD1D5FEE389E}"/>
                </a:ext>
              </a:extLst>
            </p:cNvPr>
            <p:cNvSpPr txBox="1"/>
            <p:nvPr/>
          </p:nvSpPr>
          <p:spPr>
            <a:xfrm>
              <a:off x="6756467" y="1628000"/>
              <a:ext cx="22351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IE" sz="1200" dirty="0">
                  <a:solidFill>
                    <a:schemeClr val="tx1"/>
                  </a:solidFill>
                </a:rPr>
                <a:t>in line with other EHT targets</a:t>
              </a:r>
            </a:p>
          </p:txBody>
        </p:sp>
        <p:pic>
          <p:nvPicPr>
            <p:cNvPr id="20" name="Picture 19" descr="A yellow sign with black text&#10;&#10;Description generated with very high confidence">
              <a:extLst>
                <a:ext uri="{FF2B5EF4-FFF2-40B4-BE49-F238E27FC236}">
                  <a16:creationId xmlns:a16="http://schemas.microsoft.com/office/drawing/2014/main" id="{5CEF7BB1-0305-441E-B5FA-B6AA041D7D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8262" y="1998661"/>
              <a:ext cx="363538" cy="363538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199BB45-A499-40EB-B485-B18F9998EB34}"/>
                </a:ext>
              </a:extLst>
            </p:cNvPr>
            <p:cNvSpPr txBox="1"/>
            <p:nvPr/>
          </p:nvSpPr>
          <p:spPr>
            <a:xfrm>
              <a:off x="6756467" y="2026462"/>
              <a:ext cx="20827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IE" sz="1200" dirty="0">
                  <a:solidFill>
                    <a:schemeClr val="tx1"/>
                  </a:solidFill>
                </a:rPr>
                <a:t>more specific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5348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sz="3100" dirty="0"/>
              <a:t>Spatial domain-related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Typical APs and indoor channels are ideal for null steering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4599878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GB" b="0" dirty="0"/>
              <a:t>APs with multiple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agreement with 16 spatial streams feature considered by EHT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/>
              <a:t>No severe spatial channel correlation among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Suitable for the typical indoor channels with good condition numbers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STA separability can always be guaranteed through an appropriate scheduling policy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70563F0-21DE-4183-8F4A-C5E5B5B0C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575" y="1905000"/>
            <a:ext cx="3045763" cy="290947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74B59C5-123E-49D8-A139-C73CC5644D25}"/>
              </a:ext>
            </a:extLst>
          </p:cNvPr>
          <p:cNvSpPr txBox="1"/>
          <p:nvPr/>
        </p:nvSpPr>
        <p:spPr>
          <a:xfrm>
            <a:off x="5889881" y="4870152"/>
            <a:ext cx="2568319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receiving data from STA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and placing a radiation null towards the non-served STA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2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5F46CF-645E-4F90-BE86-0A3BCA750B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00" y="1862736"/>
            <a:ext cx="363538" cy="3635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7C23B60-5A1F-4F69-8D02-8DB9A094439F}"/>
              </a:ext>
            </a:extLst>
          </p:cNvPr>
          <p:cNvSpPr txBox="1"/>
          <p:nvPr/>
        </p:nvSpPr>
        <p:spPr>
          <a:xfrm>
            <a:off x="4738971" y="1832021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D7422AA-C33F-425F-A3BF-D5CF417BC6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16" y="3002515"/>
            <a:ext cx="363538" cy="36353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9327B77-A9B6-444C-BF20-47A52796230C}"/>
              </a:ext>
            </a:extLst>
          </p:cNvPr>
          <p:cNvSpPr txBox="1"/>
          <p:nvPr/>
        </p:nvSpPr>
        <p:spPr>
          <a:xfrm>
            <a:off x="4724087" y="2971800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</p:spTree>
    <p:extLst>
      <p:ext uri="{BB962C8B-B14F-4D97-AF65-F5344CB8AC3E}">
        <p14:creationId xmlns:p14="http://schemas.microsoft.com/office/powerpoint/2010/main" val="3468909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date xmlns="d84a91b2-810d-4209-91cc-ce5e414e7983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9" ma:contentTypeDescription="Create a new document." ma:contentTypeScope="" ma:versionID="c3a8c6d41cc506d812a4444aa420a101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3de86aeb4631ccad4f7e62a7d8a202c9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84A4D1-577F-461D-8736-9BE8B70B93C7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6626ae2-6fbe-4642-832f-20abcd546a7f"/>
    <ds:schemaRef ds:uri="http://purl.org/dc/terms/"/>
    <ds:schemaRef ds:uri="d84a91b2-810d-4209-91cc-ce5e414e7983"/>
    <ds:schemaRef ds:uri="71c5aaf6-e6ce-465b-b873-5148d2a4c10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ECAC13D-E617-4955-80E2-8CD2322AB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10555</TotalTime>
  <Words>1492</Words>
  <Application>Microsoft Macintosh PowerPoint</Application>
  <PresentationFormat>On-screen Show (4:3)</PresentationFormat>
  <Paragraphs>275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Nokia Pure Text Light</vt:lpstr>
      <vt:lpstr>Times New Roman</vt:lpstr>
      <vt:lpstr>Wingdings</vt:lpstr>
      <vt:lpstr>Office Theme</vt:lpstr>
      <vt:lpstr>Coordinated Null Steering for EHT</vt:lpstr>
      <vt:lpstr>Introduction</vt:lpstr>
      <vt:lpstr>Null steering-related proposals in EHT</vt:lpstr>
      <vt:lpstr>Null steering-related proposals in EHT </vt:lpstr>
      <vt:lpstr>Multi-AP coordination techniques</vt:lpstr>
      <vt:lpstr>When is coordinated OFDMA effective?</vt:lpstr>
      <vt:lpstr>When is coordinated null steering effective?</vt:lpstr>
      <vt:lpstr>What does coordinated null steering require?</vt:lpstr>
      <vt:lpstr>Spatial domain-related requirements</vt:lpstr>
      <vt:lpstr>CSI acquisition-related requirements</vt:lpstr>
      <vt:lpstr>Inter-BSS CSI acquisition requirements</vt:lpstr>
      <vt:lpstr>Multi-AP coordination requirements</vt:lpstr>
      <vt:lpstr>Conclusions</vt:lpstr>
      <vt:lpstr>References</vt:lpstr>
      <vt:lpstr>Appendix</vt:lpstr>
      <vt:lpstr>Wired- vs. wireless-based coordination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DMIMO Protocols</dc:title>
  <dc:creator>Torkildson, Eric (Nokia - US/Sunnyvale)</dc:creator>
  <cp:lastModifiedBy>Garcia Rodriguez, Adrian (Nokia - IE/Dublin)</cp:lastModifiedBy>
  <cp:revision>565</cp:revision>
  <cp:lastPrinted>2019-02-22T11:41:11Z</cp:lastPrinted>
  <dcterms:created xsi:type="dcterms:W3CDTF">2018-10-16T18:22:46Z</dcterms:created>
  <dcterms:modified xsi:type="dcterms:W3CDTF">2019-05-10T06:16:24Z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  <property fmtid="{D5CDD505-2E9C-101B-9397-08002B2CF9AE}" pid="3" name="AuthorIds_UIVersion_6656">
    <vt:lpwstr>1679</vt:lpwstr>
  </property>
</Properties>
</file>