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480" r:id="rId2"/>
    <p:sldId id="476" r:id="rId3"/>
    <p:sldId id="490" r:id="rId4"/>
    <p:sldId id="508" r:id="rId5"/>
    <p:sldId id="503" r:id="rId6"/>
    <p:sldId id="492" r:id="rId7"/>
    <p:sldId id="496" r:id="rId8"/>
    <p:sldId id="499" r:id="rId9"/>
    <p:sldId id="494" r:id="rId10"/>
    <p:sldId id="487" r:id="rId11"/>
    <p:sldId id="507" r:id="rId12"/>
    <p:sldId id="501" r:id="rId13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9753C549-4C86-4620-861C-FFE47EF1654B}">
          <p14:sldIdLst>
            <p14:sldId id="480"/>
            <p14:sldId id="476"/>
            <p14:sldId id="490"/>
            <p14:sldId id="508"/>
            <p14:sldId id="503"/>
            <p14:sldId id="492"/>
            <p14:sldId id="496"/>
            <p14:sldId id="499"/>
            <p14:sldId id="494"/>
            <p14:sldId id="487"/>
            <p14:sldId id="507"/>
            <p14:sldId id="50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584" userDrawn="1">
          <p15:clr>
            <a:srgbClr val="A4A3A4"/>
          </p15:clr>
        </p15:guide>
        <p15:guide id="2" pos="412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ney, William" initials="CW" lastIdx="9" clrIdx="0">
    <p:extLst/>
  </p:cmAuthor>
  <p:cmAuthor id="2" name="Morioka, Yuichi" initials="MY" lastIdx="2" clrIdx="1"/>
  <p:cmAuthor id="3" name="Furuichi, Sho" initials="FS" lastIdx="8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FF"/>
    <a:srgbClr val="FF97DA"/>
    <a:srgbClr val="FF33CC"/>
    <a:srgbClr val="00CC99"/>
    <a:srgbClr val="FFFFCC"/>
    <a:srgbClr val="99FF66"/>
    <a:srgbClr val="99CCFF"/>
    <a:srgbClr val="85FFE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55" autoAdjust="0"/>
    <p:restoredTop sz="96740" autoAdjust="0"/>
  </p:normalViewPr>
  <p:slideViewPr>
    <p:cSldViewPr>
      <p:cViewPr varScale="1">
        <p:scale>
          <a:sx n="127" d="100"/>
          <a:sy n="127" d="100"/>
        </p:scale>
        <p:origin x="846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304" y="450"/>
      </p:cViewPr>
      <p:guideLst>
        <p:guide orient="horz" pos="1584"/>
        <p:guide pos="41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7246" y="70514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802.11-18/</a:t>
            </a:r>
            <a:r>
              <a:rPr lang="en-US" altLang="ja-JP" dirty="0"/>
              <a:t>1533</a:t>
            </a:r>
            <a:r>
              <a:rPr lang="en-US" dirty="0"/>
              <a:t>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236" y="70514"/>
            <a:ext cx="12278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altLang="ja-JP" dirty="0"/>
              <a:t>September 2018</a:t>
            </a:r>
            <a:endParaRPr lang="en-GB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542461" y="6588663"/>
            <a:ext cx="2513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r>
              <a:rPr lang="fr-FR" altLang="ja-JP" dirty="0" err="1"/>
              <a:t>Yusuke</a:t>
            </a:r>
            <a:r>
              <a:rPr lang="fr-FR" altLang="ja-JP" dirty="0"/>
              <a:t> Tanaka(Sony Corporation), et al.</a:t>
            </a:r>
            <a:endParaRPr lang="en-US" altLang="ja-JP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9198" y="6588663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 dirty="0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934" y="283633"/>
            <a:ext cx="795147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993935" y="658866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934" y="6580527"/>
            <a:ext cx="817234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9366" y="12393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802.11-18/</a:t>
            </a:r>
            <a:r>
              <a:rPr lang="en-US" altLang="ja-JP" dirty="0"/>
              <a:t>1533</a:t>
            </a:r>
            <a:r>
              <a:rPr lang="en-US" dirty="0"/>
              <a:t>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417" y="12393"/>
            <a:ext cx="12278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altLang="ja-JP" dirty="0"/>
              <a:t>September 2018</a:t>
            </a:r>
            <a:endParaRPr lang="en-GB" alt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5663" cy="25463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5245" y="3233885"/>
            <a:ext cx="7288848" cy="3064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37452" y="6590988"/>
            <a:ext cx="26845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/>
            </a:lvl1pPr>
            <a:lvl5pPr marL="458788" lvl="4" algn="r" defTabSz="938213">
              <a:defRPr sz="1200" b="0"/>
            </a:lvl5pPr>
          </a:lstStyle>
          <a:p>
            <a:r>
              <a:rPr lang="fr-FR" altLang="ja-JP" sz="1200" dirty="0" err="1"/>
              <a:t>Yusuke</a:t>
            </a:r>
            <a:r>
              <a:rPr lang="fr-FR" altLang="ja-JP" sz="1200" dirty="0"/>
              <a:t> Tanaka(Sony Corporation), et al.</a:t>
            </a:r>
            <a:endParaRPr lang="en-US" altLang="ja-JP" sz="1200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6130" y="6590988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dirty="0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1037649" y="6590988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7650" y="6589825"/>
            <a:ext cx="786404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27214" y="217375"/>
            <a:ext cx="80849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484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8585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9106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0154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8082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797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タイトル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D923615-D29F-47B6-BBA8-A7C71AC43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May 2019</a:t>
            </a:r>
            <a:endParaRPr lang="en-GB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E72CB58-07E5-4159-867B-77249821C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7BDABFB-C618-403F-B59C-350283B92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5365183F-7452-48E7-96E8-3F0979046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May 2019</a:t>
            </a:r>
            <a:endParaRPr lang="en-GB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08AF3CA-B524-4541-A3A5-C9AA5F837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7823F01D-059B-40B6-A941-378CE7917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67400" y="6475413"/>
            <a:ext cx="2676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1"/>
            </a:lvl1pPr>
          </a:lstStyle>
          <a:p>
            <a:pPr>
              <a:defRPr/>
            </a:pPr>
            <a:r>
              <a:rPr lang="fr-FR" dirty="0"/>
              <a:t>Yusuke Tanaka(Sony Corporation), et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400" y="6475413"/>
            <a:ext cx="5354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129148" y="331808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</a:t>
            </a:r>
            <a:r>
              <a:rPr lang="en-US" altLang="ja-JP" sz="1800" b="1" dirty="0"/>
              <a:t>0810</a:t>
            </a:r>
            <a:r>
              <a:rPr lang="en-GB" altLang="en-US" sz="1800" b="1" dirty="0"/>
              <a:t>r0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332195"/>
            <a:ext cx="1828800" cy="276225"/>
          </a:xfrm>
          <a:prstGeom prst="rect">
            <a:avLst/>
          </a:prstGeom>
        </p:spPr>
        <p:txBody>
          <a:bodyPr anchor="ctr"/>
          <a:lstStyle>
            <a:lvl1pPr>
              <a:defRPr sz="1800"/>
            </a:lvl1pPr>
          </a:lstStyle>
          <a:p>
            <a:pPr>
              <a:defRPr/>
            </a:pPr>
            <a:r>
              <a:rPr lang="en-US" altLang="ja-JP"/>
              <a:t>May 2019</a:t>
            </a:r>
            <a:endParaRPr lang="en-GB" alt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6475413"/>
            <a:ext cx="75020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b="1" dirty="0"/>
              <a:t>Submission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字幕 7">
            <a:extLst>
              <a:ext uri="{FF2B5EF4-FFF2-40B4-BE49-F238E27FC236}">
                <a16:creationId xmlns:a16="http://schemas.microsoft.com/office/drawing/2014/main" id="{760D6E4E-40BE-4378-BD90-D9AC3BD128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1981200"/>
            <a:ext cx="6400800" cy="1752600"/>
          </a:xfrm>
        </p:spPr>
        <p:txBody>
          <a:bodyPr/>
          <a:lstStyle/>
          <a:p>
            <a:r>
              <a:rPr lang="en-US" altLang="ja-JP" sz="2000" dirty="0"/>
              <a:t>Date:</a:t>
            </a:r>
            <a:r>
              <a:rPr lang="en-US" altLang="ja-JP" sz="2000" b="0" dirty="0"/>
              <a:t> 2019-5-13</a:t>
            </a:r>
          </a:p>
        </p:txBody>
      </p:sp>
      <p:sp>
        <p:nvSpPr>
          <p:cNvPr id="7" name="タイトル 6">
            <a:extLst>
              <a:ext uri="{FF2B5EF4-FFF2-40B4-BE49-F238E27FC236}">
                <a16:creationId xmlns:a16="http://schemas.microsoft.com/office/drawing/2014/main" id="{70B7E2C2-2394-49DD-901C-D5019DD0C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Discussion on 6 GHz Band Support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C2D32F-DBCE-44AE-AE73-5EFF54DA8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May 2019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24DE4CF-8333-4FE1-A76F-AAE7CC829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3FEE47-7780-4FE1-833C-DFA8FA1C0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BAADEF9E-0057-41A4-AA16-52E5D53FE0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72796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459D567A-3CFE-4E96-9032-E804B93279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094413"/>
              </p:ext>
            </p:extLst>
          </p:nvPr>
        </p:nvGraphicFramePr>
        <p:xfrm>
          <a:off x="685753" y="3108960"/>
          <a:ext cx="7772494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7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5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8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71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Name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Company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Address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Phone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Email</a:t>
                      </a:r>
                      <a:endParaRPr kumimoji="1" lang="ja-JP" altLang="en-US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Yusuke</a:t>
                      </a:r>
                      <a:r>
                        <a:rPr kumimoji="1" lang="en-US" altLang="ja-JP" sz="1500" baseline="0" dirty="0"/>
                        <a:t> Tanaka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rowSpan="7">
                  <a:txBody>
                    <a:bodyPr/>
                    <a:lstStyle/>
                    <a:p>
                      <a:r>
                        <a:rPr kumimoji="1" lang="en-US" altLang="ja-JP" sz="1500" dirty="0"/>
                        <a:t>Sony Corporation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Yusuke.YT.Tanaka@sony.com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 err="1"/>
                        <a:t>Sho</a:t>
                      </a:r>
                      <a:r>
                        <a:rPr kumimoji="1" lang="en-US" altLang="ja-JP" sz="1500" dirty="0"/>
                        <a:t> </a:t>
                      </a:r>
                      <a:r>
                        <a:rPr kumimoji="1" lang="en-US" altLang="ja-JP" sz="1500" dirty="0" err="1"/>
                        <a:t>Furuichi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Sho.Furuichi@sony.com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44351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Kosuke Aio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Kosuke.Aio@sony.com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72965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Ryuichi Hirata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Ryuichi.Hirata@sony.com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389795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 err="1"/>
                        <a:t>Naotaka</a:t>
                      </a:r>
                      <a:r>
                        <a:rPr kumimoji="1" lang="en-US" altLang="ja-JP" sz="1500" dirty="0"/>
                        <a:t> Sato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naotaka.sato@ieee.org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Chen Sun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Chen.Sun@sony.com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2019732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William Carney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William.Carney@sony.com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280780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0080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E45C0532-B979-4A67-85B7-C113D01D8E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/>
              <a:t>[1] 11-18-1231-01-0eht-eht-draft-proposed-par</a:t>
            </a:r>
          </a:p>
          <a:p>
            <a:pPr marL="0" indent="0">
              <a:buNone/>
            </a:pPr>
            <a:r>
              <a:rPr kumimoji="1" lang="en-US" altLang="ko-KR" dirty="0"/>
              <a:t>[2] FCC 18-147, “Notice of Proposed Rulemaking”, ET Docket No. 18-295 Unlicensed Use of the 6 GHz Band, October 24, 2018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AA4ED44D-45C1-4872-9DAD-205F7AFF6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Reference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AE700F-08DF-4CE7-942B-951834A11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May 2019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4740CC6-490B-43B9-8594-204A274B4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4911DB-6FA6-49A4-AA9E-0E865E34E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525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5B54EAA3-1631-45F6-AE06-A552FA3264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kumimoji="1" lang="en-US" altLang="ja-JP" dirty="0"/>
              <a:t>SP1a: Do you think that 11be should support the entirety of the 6 GHz bands presently under rulemaking?</a:t>
            </a:r>
          </a:p>
          <a:p>
            <a:pPr lvl="1"/>
            <a:r>
              <a:rPr kumimoji="1" lang="en-US" altLang="ja-JP" dirty="0"/>
              <a:t>Yes</a:t>
            </a:r>
          </a:p>
          <a:p>
            <a:pPr lvl="1"/>
            <a:r>
              <a:rPr kumimoji="1" lang="en-US" altLang="ja-JP" dirty="0"/>
              <a:t>No</a:t>
            </a:r>
          </a:p>
          <a:p>
            <a:pPr lvl="1"/>
            <a:r>
              <a:rPr kumimoji="1" lang="en-US" altLang="ja-JP" dirty="0"/>
              <a:t>Need more information</a:t>
            </a:r>
          </a:p>
          <a:p>
            <a:pPr lvl="1"/>
            <a:endParaRPr kumimoji="1" lang="en-US" altLang="ja-JP" dirty="0"/>
          </a:p>
          <a:p>
            <a:r>
              <a:rPr kumimoji="1" lang="en-US" altLang="ja-JP" dirty="0"/>
              <a:t>SP1b: Do you think that 11be will need to provide AFC/database functionalities for operation in 6 GHz?</a:t>
            </a:r>
          </a:p>
          <a:p>
            <a:pPr lvl="1"/>
            <a:r>
              <a:rPr kumimoji="1" lang="en-US" altLang="ja-JP" dirty="0"/>
              <a:t>Yes</a:t>
            </a:r>
          </a:p>
          <a:p>
            <a:pPr lvl="1"/>
            <a:r>
              <a:rPr kumimoji="1" lang="en-US" altLang="ja-JP" dirty="0"/>
              <a:t>No</a:t>
            </a:r>
          </a:p>
          <a:p>
            <a:pPr lvl="1"/>
            <a:r>
              <a:rPr kumimoji="1" lang="en-US" altLang="ja-JP" dirty="0"/>
              <a:t>Need more information</a:t>
            </a:r>
            <a:endParaRPr kumimoji="1" lang="ja-JP" altLang="en-US" dirty="0"/>
          </a:p>
          <a:p>
            <a:endParaRPr kumimoji="1" lang="ja-JP" altLang="en-US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73515613-8C8F-4FF9-BEEA-112BE90AC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Straw Poll 1a &amp; 1b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C7FB74B-F357-4DA1-B4C9-808D6E703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May 2019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009572C-1116-4DA1-B51F-03DDB42A7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922B1A3-7C32-43D8-8FC9-220B4719B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417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5B54EAA3-1631-45F6-AE06-A552FA326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Do you think that “operation under GDB” defined in subclause 11.44 of IEEE 802.11-2016 is a potential baseline reference for the development of a database access specification in 6 GHz for </a:t>
            </a:r>
            <a:r>
              <a:rPr kumimoji="1" lang="en-US" altLang="ja-JP" dirty="0" err="1"/>
              <a:t>TGbe</a:t>
            </a:r>
            <a:r>
              <a:rPr kumimoji="1" lang="en-US" altLang="ja-JP" dirty="0"/>
              <a:t>?</a:t>
            </a:r>
          </a:p>
          <a:p>
            <a:pPr lvl="1"/>
            <a:r>
              <a:rPr kumimoji="1" lang="en-US" altLang="ja-JP" dirty="0"/>
              <a:t>Yes</a:t>
            </a:r>
          </a:p>
          <a:p>
            <a:pPr lvl="1"/>
            <a:r>
              <a:rPr kumimoji="1" lang="en-US" altLang="ja-JP" dirty="0"/>
              <a:t>No</a:t>
            </a:r>
          </a:p>
          <a:p>
            <a:pPr lvl="1"/>
            <a:r>
              <a:rPr kumimoji="1" lang="en-US" altLang="ja-JP" dirty="0"/>
              <a:t>Need more information</a:t>
            </a:r>
            <a:endParaRPr kumimoji="1" lang="ja-JP" altLang="en-US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73515613-8C8F-4FF9-BEEA-112BE90AC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Straw Poll 2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C7FB74B-F357-4DA1-B4C9-808D6E703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May 2019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009572C-1116-4DA1-B51F-03DDB42A7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922B1A3-7C32-43D8-8FC9-220B4719B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355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87C5B7F4-A039-4BD1-9424-D8E327B191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kumimoji="1" lang="en-US" altLang="ja-JP" sz="2000" dirty="0"/>
              <a:t>6</a:t>
            </a:r>
            <a:r>
              <a:rPr kumimoji="1" lang="ja-JP" altLang="en-US" sz="2000" dirty="0"/>
              <a:t> </a:t>
            </a:r>
            <a:r>
              <a:rPr kumimoji="1" lang="en-US" altLang="ja-JP" sz="2000" dirty="0"/>
              <a:t>GHz band (5,925 – 7,125 MHz (US) / 5,925 – 6,425 MHz (EU)) is now under regulatory discussion to opening up for Wireless Access System including Radio LAN (WAS/RLAN).</a:t>
            </a:r>
          </a:p>
          <a:p>
            <a:endParaRPr kumimoji="1" lang="en-US" altLang="ja-JP" sz="2000" dirty="0"/>
          </a:p>
          <a:p>
            <a:r>
              <a:rPr kumimoji="1" lang="en-US" altLang="ja-JP" sz="2000" dirty="0"/>
              <a:t>Availability of a large swath of spectrum (1,200 MHz bandwidth in US) will be of great benefit to IEEE P802.11be:</a:t>
            </a:r>
          </a:p>
          <a:p>
            <a:pPr lvl="1"/>
            <a:r>
              <a:rPr kumimoji="1" lang="en-US" altLang="ja-JP" sz="1800" dirty="0"/>
              <a:t>Contiguous 320 MHz bandwidth possible</a:t>
            </a:r>
          </a:p>
          <a:p>
            <a:pPr lvl="1"/>
            <a:r>
              <a:rPr kumimoji="1" lang="en-US" altLang="ja-JP" sz="1800" dirty="0"/>
              <a:t>Potential for Multi-Band Operation and Aggregation (e.g. 5 + 6 GHz)</a:t>
            </a:r>
            <a:endParaRPr kumimoji="1" lang="en-US" altLang="ja-JP" sz="1600" dirty="0"/>
          </a:p>
          <a:p>
            <a:r>
              <a:rPr kumimoji="1" lang="en-US" altLang="ja-JP" sz="2000" dirty="0"/>
              <a:t>To develop functionalities to use 6 GHz band will be necessary to achieve “</a:t>
            </a:r>
            <a:r>
              <a:rPr kumimoji="1" lang="en-GB" altLang="ja-JP" sz="2000" dirty="0"/>
              <a:t>a maximum throughput of at least 30 Gbps” that is a main scope of </a:t>
            </a:r>
            <a:r>
              <a:rPr kumimoji="1" lang="en-GB" altLang="ja-JP" sz="2000" dirty="0" err="1"/>
              <a:t>TGbe</a:t>
            </a:r>
            <a:r>
              <a:rPr kumimoji="1" lang="en-US" altLang="ja-JP" sz="2000" dirty="0"/>
              <a:t> [1].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149FD461-5B1E-4884-8CE5-3535683E2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dirty="0"/>
              <a:t>Introduction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7AA147-1624-4AA1-9893-2C62536861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332195"/>
            <a:ext cx="1828800" cy="276225"/>
          </a:xfrm>
        </p:spPr>
        <p:txBody>
          <a:bodyPr/>
          <a:lstStyle/>
          <a:p>
            <a:pPr>
              <a:defRPr/>
            </a:pPr>
            <a:r>
              <a:rPr lang="en-US" altLang="ja-JP"/>
              <a:t>May 2019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15671E9-D057-4006-8F19-CEC7697B7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67400" y="6475413"/>
            <a:ext cx="2676526" cy="184666"/>
          </a:xfrm>
        </p:spPr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BA31D6-967F-45E6-BA9E-51FE21F4C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2400" y="6475413"/>
            <a:ext cx="535404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192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5F22D949-89E4-4955-BCCC-543409AD3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267200"/>
          </a:xfrm>
        </p:spPr>
        <p:txBody>
          <a:bodyPr>
            <a:normAutofit/>
          </a:bodyPr>
          <a:lstStyle/>
          <a:p>
            <a:r>
              <a:rPr kumimoji="1" lang="en-US" altLang="ja-JP" sz="2000" dirty="0"/>
              <a:t>There exist licensed incumbent systems.</a:t>
            </a:r>
          </a:p>
          <a:p>
            <a:pPr lvl="1"/>
            <a:r>
              <a:rPr kumimoji="1" lang="en-US" altLang="ja-JP" sz="1800" dirty="0"/>
              <a:t>Fixed Systems (FS), Fixed Satellite Systems (FSS) (earth-to-space)</a:t>
            </a:r>
          </a:p>
          <a:p>
            <a:pPr lvl="1"/>
            <a:endParaRPr kumimoji="1" lang="en-US" altLang="ja-JP" sz="1800" dirty="0"/>
          </a:p>
          <a:p>
            <a:r>
              <a:rPr kumimoji="1" lang="en-US" altLang="ja-JP" sz="2000" dirty="0"/>
              <a:t>Wireless LAN will be required to operate </a:t>
            </a:r>
            <a:r>
              <a:rPr kumimoji="1" lang="en-US" altLang="ja-JP" sz="2000" u="sng" dirty="0"/>
              <a:t>on a secondary basis</a:t>
            </a:r>
            <a:r>
              <a:rPr kumimoji="1" lang="en-US" altLang="ja-JP" sz="2000" dirty="0"/>
              <a:t>, therefore it must not cause harmful interference to those licensed incumbent systems.</a:t>
            </a:r>
          </a:p>
          <a:p>
            <a:pPr lvl="1"/>
            <a:r>
              <a:rPr kumimoji="1" lang="en-US" altLang="ja-JP" sz="1800" dirty="0"/>
              <a:t>Incumbent protection requirements will likely be imposed by national regulatory authorities (not only FCC but also the others).</a:t>
            </a:r>
          </a:p>
          <a:p>
            <a:pPr lvl="1"/>
            <a:endParaRPr kumimoji="1" lang="en-US" altLang="ja-JP" sz="1800" dirty="0"/>
          </a:p>
          <a:p>
            <a:r>
              <a:rPr kumimoji="1" lang="en-US" altLang="ja-JP" sz="2000" dirty="0"/>
              <a:t>The requirements to protect licensed incumbent systems will impact the availability of the full 6 GHz band. That is, </a:t>
            </a:r>
            <a:r>
              <a:rPr kumimoji="1" lang="en-US" altLang="ja-JP" sz="2000" u="sng" dirty="0"/>
              <a:t>entire 6 GHz band will not necessarily be available to wireless LAN</a:t>
            </a:r>
            <a:r>
              <a:rPr kumimoji="1" lang="en-US" altLang="ja-JP" sz="2000" dirty="0"/>
              <a:t>.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5D1C2881-553A-464C-A8FD-8632E6C5E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Reality of 6 GHz Availability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D0A380-F6E6-4ABF-A78B-547AC9C02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May 2019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D3A34B-0796-4EA7-ADFD-4C8D0A3BC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A174CE-5D5D-46DA-B03F-83BD3A83A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095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D93B256A-5CB8-4E5C-9BDF-626181651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dirty="0"/>
              <a:t>Notice of Proposed Rulemaking (NPRM) issued by FCC [2]: </a:t>
            </a:r>
          </a:p>
          <a:p>
            <a:pPr lvl="1"/>
            <a:r>
              <a:rPr kumimoji="1" lang="en-US" altLang="ja-JP" sz="1600" dirty="0"/>
              <a:t>15.403 (b): </a:t>
            </a:r>
            <a:r>
              <a:rPr kumimoji="1" lang="en-US" altLang="ja-JP" sz="1400" i="1" u="sng" dirty="0"/>
              <a:t>Automated Frequency Coordination (AFC) is a system that automatically determines and provides lists of which frequencies are available for use by access points operating in the 5.925-6.425 GHz and 6.525-6.875 GHz bands.</a:t>
            </a:r>
          </a:p>
          <a:p>
            <a:pPr lvl="1"/>
            <a:r>
              <a:rPr kumimoji="1" lang="en-US" altLang="ja-JP" sz="1600" dirty="0"/>
              <a:t>15.407 (d)(3): </a:t>
            </a:r>
            <a:r>
              <a:rPr kumimoji="1" lang="en-US" altLang="ja-JP" sz="1400" i="1" u="sng" dirty="0"/>
              <a:t>Operation in the 6.425-6.525 GHz and 6.875-7.125 GHz bands is limited to indoor locations.</a:t>
            </a:r>
          </a:p>
          <a:p>
            <a:pPr lvl="1"/>
            <a:r>
              <a:rPr kumimoji="1" lang="en-US" altLang="ja-JP" sz="1600" dirty="0"/>
              <a:t>15.407 (k)(1): </a:t>
            </a:r>
            <a:r>
              <a:rPr kumimoji="1" lang="en-US" altLang="ja-JP" sz="1400" i="1" u="sng" dirty="0"/>
              <a:t>Access points operating in the 5.925-6.425 GHz and 6.525-6.875 GHz bands shall access an AFC system</a:t>
            </a:r>
            <a:r>
              <a:rPr kumimoji="1" lang="en-US" altLang="ja-JP" sz="1400" i="1" dirty="0"/>
              <a:t> to determine the available frequencies at their geographic </a:t>
            </a:r>
            <a:r>
              <a:rPr kumimoji="1" lang="en-US" altLang="ja-JP" sz="1400" i="1" u="sng" dirty="0"/>
              <a:t>coordinates</a:t>
            </a:r>
            <a:r>
              <a:rPr kumimoji="1" lang="en-US" altLang="ja-JP" sz="1400" i="1" dirty="0"/>
              <a:t> prior to transmitting. </a:t>
            </a:r>
            <a:r>
              <a:rPr kumimoji="1" lang="en-US" altLang="ja-JP" sz="1400" i="1" u="sng" dirty="0"/>
              <a:t>Access points may transmit only on frequencies indicated as being available by an AFC system.</a:t>
            </a:r>
          </a:p>
          <a:p>
            <a:endParaRPr kumimoji="1" lang="ja-JP" altLang="en-US" sz="20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7B8D4665-F9F4-423B-8613-71BF91211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The Proposed Rules as of May 2019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1FA3F3A-2217-48B1-8137-4FBED121B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May 2019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A93429D-F114-4722-B2E7-8D0BB1D4B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51B39AB-EAEF-4433-8B8C-F1450633B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pSp>
        <p:nvGrpSpPr>
          <p:cNvPr id="7" name="グループ化 40">
            <a:extLst>
              <a:ext uri="{FF2B5EF4-FFF2-40B4-BE49-F238E27FC236}">
                <a16:creationId xmlns:a16="http://schemas.microsoft.com/office/drawing/2014/main" id="{4BAC74CA-4E4E-4F15-AC67-4B6E21C830EA}"/>
              </a:ext>
            </a:extLst>
          </p:cNvPr>
          <p:cNvGrpSpPr/>
          <p:nvPr/>
        </p:nvGrpSpPr>
        <p:grpSpPr>
          <a:xfrm>
            <a:off x="624805" y="4648200"/>
            <a:ext cx="8366795" cy="1659509"/>
            <a:chOff x="388603" y="4546445"/>
            <a:chExt cx="8366795" cy="1659509"/>
          </a:xfrm>
        </p:grpSpPr>
        <p:grpSp>
          <p:nvGrpSpPr>
            <p:cNvPr id="8" name="グループ化 35">
              <a:extLst>
                <a:ext uri="{FF2B5EF4-FFF2-40B4-BE49-F238E27FC236}">
                  <a16:creationId xmlns:a16="http://schemas.microsoft.com/office/drawing/2014/main" id="{E0C4180D-3F6A-4FEF-B500-1D15AA479AAB}"/>
                </a:ext>
              </a:extLst>
            </p:cNvPr>
            <p:cNvGrpSpPr/>
            <p:nvPr/>
          </p:nvGrpSpPr>
          <p:grpSpPr>
            <a:xfrm>
              <a:off x="388603" y="4546445"/>
              <a:ext cx="8366795" cy="1227617"/>
              <a:chOff x="388602" y="4038600"/>
              <a:chExt cx="8366795" cy="1227617"/>
            </a:xfrm>
          </p:grpSpPr>
          <p:sp>
            <p:nvSpPr>
              <p:cNvPr id="14" name="四角形: 上の 2 つの角を丸める 9">
                <a:extLst>
                  <a:ext uri="{FF2B5EF4-FFF2-40B4-BE49-F238E27FC236}">
                    <a16:creationId xmlns:a16="http://schemas.microsoft.com/office/drawing/2014/main" id="{19E82305-99D8-4D7A-86EA-D713FCD02D3B}"/>
                  </a:ext>
                </a:extLst>
              </p:cNvPr>
              <p:cNvSpPr/>
              <p:nvPr/>
            </p:nvSpPr>
            <p:spPr bwMode="auto">
              <a:xfrm>
                <a:off x="808947" y="4379618"/>
                <a:ext cx="2409267" cy="609600"/>
              </a:xfrm>
              <a:prstGeom prst="round2SameRect">
                <a:avLst/>
              </a:prstGeom>
              <a:solidFill>
                <a:srgbClr val="FF00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1400" b="1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</a:rPr>
                  <a:t>U-NII-5</a:t>
                </a:r>
                <a:endParaRPr kumimoji="0" lang="ja-JP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5" name="四角形: 上の 2 つの角を丸める 11">
                <a:extLst>
                  <a:ext uri="{FF2B5EF4-FFF2-40B4-BE49-F238E27FC236}">
                    <a16:creationId xmlns:a16="http://schemas.microsoft.com/office/drawing/2014/main" id="{78AAAFE4-816A-470F-A4CF-6D5C32212263}"/>
                  </a:ext>
                </a:extLst>
              </p:cNvPr>
              <p:cNvSpPr/>
              <p:nvPr/>
            </p:nvSpPr>
            <p:spPr bwMode="auto">
              <a:xfrm>
                <a:off x="3290418" y="4383576"/>
                <a:ext cx="711339" cy="609600"/>
              </a:xfrm>
              <a:prstGeom prst="round2Same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altLang="ja-JP" sz="1400" dirty="0">
                    <a:solidFill>
                      <a:schemeClr val="bg1"/>
                    </a:solidFill>
                  </a:rPr>
                  <a:t>U-NII</a:t>
                </a:r>
              </a:p>
              <a:p>
                <a:pPr algn="ctr"/>
                <a:r>
                  <a:rPr lang="en-US" altLang="ja-JP" sz="1400" dirty="0">
                    <a:solidFill>
                      <a:schemeClr val="bg1"/>
                    </a:solidFill>
                  </a:rPr>
                  <a:t>-6</a:t>
                </a:r>
                <a:endParaRPr lang="ja-JP" altLang="en-US" sz="1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6" name="四角形: 上の 2 つの角を丸める 12">
                <a:extLst>
                  <a:ext uri="{FF2B5EF4-FFF2-40B4-BE49-F238E27FC236}">
                    <a16:creationId xmlns:a16="http://schemas.microsoft.com/office/drawing/2014/main" id="{A2D9C234-45BC-415B-AE31-4C7D9D75A0B5}"/>
                  </a:ext>
                </a:extLst>
              </p:cNvPr>
              <p:cNvSpPr/>
              <p:nvPr/>
            </p:nvSpPr>
            <p:spPr bwMode="auto">
              <a:xfrm>
                <a:off x="4073960" y="4379618"/>
                <a:ext cx="1840437" cy="609600"/>
              </a:xfrm>
              <a:prstGeom prst="round2SameRect">
                <a:avLst/>
              </a:prstGeom>
              <a:solidFill>
                <a:srgbClr val="FF00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altLang="ja-JP" sz="1400" dirty="0">
                    <a:solidFill>
                      <a:schemeClr val="bg1"/>
                    </a:solidFill>
                  </a:rPr>
                  <a:t>U-NII-7</a:t>
                </a:r>
                <a:endParaRPr lang="ja-JP" altLang="en-US" sz="1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7" name="四角形: 上の 2 つの角を丸める 13">
                <a:extLst>
                  <a:ext uri="{FF2B5EF4-FFF2-40B4-BE49-F238E27FC236}">
                    <a16:creationId xmlns:a16="http://schemas.microsoft.com/office/drawing/2014/main" id="{F680AD11-BF78-49E9-8F2D-287899BC7B99}"/>
                  </a:ext>
                </a:extLst>
              </p:cNvPr>
              <p:cNvSpPr/>
              <p:nvPr/>
            </p:nvSpPr>
            <p:spPr bwMode="auto">
              <a:xfrm>
                <a:off x="5986601" y="4379618"/>
                <a:ext cx="1520809" cy="609600"/>
              </a:xfrm>
              <a:prstGeom prst="round2Same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altLang="ja-JP" sz="1400" dirty="0">
                    <a:solidFill>
                      <a:schemeClr val="bg1"/>
                    </a:solidFill>
                  </a:rPr>
                  <a:t>U-NII-8</a:t>
                </a:r>
                <a:endParaRPr lang="ja-JP" altLang="en-US" sz="1400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18" name="直線コネクタ 15">
                <a:extLst>
                  <a:ext uri="{FF2B5EF4-FFF2-40B4-BE49-F238E27FC236}">
                    <a16:creationId xmlns:a16="http://schemas.microsoft.com/office/drawing/2014/main" id="{91AD07F4-F2D0-4B3B-BF5F-59656FC885B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88602" y="4989218"/>
                <a:ext cx="76962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med"/>
                <a:tailEnd type="arrow" w="sm" len="sm"/>
              </a:ln>
              <a:effectLst/>
            </p:spPr>
          </p:cxnSp>
          <p:sp>
            <p:nvSpPr>
              <p:cNvPr id="19" name="Rectangle 20">
                <a:extLst>
                  <a:ext uri="{FF2B5EF4-FFF2-40B4-BE49-F238E27FC236}">
                    <a16:creationId xmlns:a16="http://schemas.microsoft.com/office/drawing/2014/main" id="{A8D2CAD6-228B-43F8-B9BF-4F6A42864EFF}"/>
                  </a:ext>
                </a:extLst>
              </p:cNvPr>
              <p:cNvSpPr/>
              <p:nvPr/>
            </p:nvSpPr>
            <p:spPr>
              <a:xfrm>
                <a:off x="521596" y="4989218"/>
                <a:ext cx="530915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en-US" altLang="ja-JP" sz="1200" dirty="0"/>
                  <a:t>5,925</a:t>
                </a:r>
                <a:endParaRPr lang="ja-JP" altLang="en-US" sz="1200" dirty="0"/>
              </a:p>
            </p:txBody>
          </p:sp>
          <p:sp>
            <p:nvSpPr>
              <p:cNvPr id="20" name="Rectangle 20">
                <a:extLst>
                  <a:ext uri="{FF2B5EF4-FFF2-40B4-BE49-F238E27FC236}">
                    <a16:creationId xmlns:a16="http://schemas.microsoft.com/office/drawing/2014/main" id="{6CB32F06-C31C-47CE-8F4F-8742993833F5}"/>
                  </a:ext>
                </a:extLst>
              </p:cNvPr>
              <p:cNvSpPr/>
              <p:nvPr/>
            </p:nvSpPr>
            <p:spPr>
              <a:xfrm>
                <a:off x="2966966" y="4989218"/>
                <a:ext cx="530915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en-US" altLang="ja-JP" sz="1200" dirty="0"/>
                  <a:t>6,425</a:t>
                </a:r>
                <a:endParaRPr lang="ja-JP" altLang="en-US" sz="1200" dirty="0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5DA78792-2682-450C-A861-2132127CA332}"/>
                  </a:ext>
                </a:extLst>
              </p:cNvPr>
              <p:cNvSpPr/>
              <p:nvPr/>
            </p:nvSpPr>
            <p:spPr>
              <a:xfrm>
                <a:off x="3750508" y="4989218"/>
                <a:ext cx="530915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en-US" altLang="ja-JP" sz="1200" dirty="0"/>
                  <a:t>6,525</a:t>
                </a:r>
                <a:endParaRPr lang="ja-JP" altLang="en-US" sz="1200" dirty="0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CDE74FAD-F0C2-4FD3-8DF8-1CD07BEC7B6E}"/>
                  </a:ext>
                </a:extLst>
              </p:cNvPr>
              <p:cNvSpPr/>
              <p:nvPr/>
            </p:nvSpPr>
            <p:spPr>
              <a:xfrm>
                <a:off x="5663148" y="4989218"/>
                <a:ext cx="530915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en-US" altLang="ja-JP" sz="1200" dirty="0"/>
                  <a:t>6,875</a:t>
                </a:r>
                <a:endParaRPr lang="ja-JP" altLang="en-US" sz="1200" dirty="0"/>
              </a:p>
            </p:txBody>
          </p:sp>
          <p:sp>
            <p:nvSpPr>
              <p:cNvPr id="23" name="Rectangle 20">
                <a:extLst>
                  <a:ext uri="{FF2B5EF4-FFF2-40B4-BE49-F238E27FC236}">
                    <a16:creationId xmlns:a16="http://schemas.microsoft.com/office/drawing/2014/main" id="{9CB08267-CDD4-45CA-B429-91673488E6F4}"/>
                  </a:ext>
                </a:extLst>
              </p:cNvPr>
              <p:cNvSpPr/>
              <p:nvPr/>
            </p:nvSpPr>
            <p:spPr>
              <a:xfrm>
                <a:off x="7220059" y="4989218"/>
                <a:ext cx="530915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en-US" altLang="ja-JP" sz="1200" dirty="0"/>
                  <a:t>7,125</a:t>
                </a:r>
                <a:endParaRPr lang="ja-JP" altLang="en-US" sz="1200" dirty="0"/>
              </a:p>
            </p:txBody>
          </p:sp>
          <p:sp>
            <p:nvSpPr>
              <p:cNvPr id="24" name="Rectangle 20">
                <a:extLst>
                  <a:ext uri="{FF2B5EF4-FFF2-40B4-BE49-F238E27FC236}">
                    <a16:creationId xmlns:a16="http://schemas.microsoft.com/office/drawing/2014/main" id="{B93ABA20-3FD5-4E01-A565-8CD8ED72CA1B}"/>
                  </a:ext>
                </a:extLst>
              </p:cNvPr>
              <p:cNvSpPr/>
              <p:nvPr/>
            </p:nvSpPr>
            <p:spPr>
              <a:xfrm>
                <a:off x="7780002" y="4989218"/>
                <a:ext cx="975395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en-US" altLang="ja-JP" sz="1200" dirty="0"/>
                  <a:t>Freq [MHz]</a:t>
                </a:r>
                <a:endParaRPr lang="ja-JP" altLang="en-US" sz="1200" dirty="0"/>
              </a:p>
            </p:txBody>
          </p:sp>
          <p:sp>
            <p:nvSpPr>
              <p:cNvPr id="25" name="Rectangle 20">
                <a:extLst>
                  <a:ext uri="{FF2B5EF4-FFF2-40B4-BE49-F238E27FC236}">
                    <a16:creationId xmlns:a16="http://schemas.microsoft.com/office/drawing/2014/main" id="{15A08FAF-56F5-4973-9E42-36C5B989CB0B}"/>
                  </a:ext>
                </a:extLst>
              </p:cNvPr>
              <p:cNvSpPr/>
              <p:nvPr/>
            </p:nvSpPr>
            <p:spPr>
              <a:xfrm>
                <a:off x="1518894" y="4045926"/>
                <a:ext cx="98937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1" lang="en-US" altLang="ja-JP" sz="1600" dirty="0"/>
                  <a:t>500 MHz</a:t>
                </a:r>
                <a:endParaRPr lang="ja-JP" altLang="en-US" sz="1600" dirty="0"/>
              </a:p>
            </p:txBody>
          </p:sp>
          <p:sp>
            <p:nvSpPr>
              <p:cNvPr id="26" name="Rectangle 20">
                <a:extLst>
                  <a:ext uri="{FF2B5EF4-FFF2-40B4-BE49-F238E27FC236}">
                    <a16:creationId xmlns:a16="http://schemas.microsoft.com/office/drawing/2014/main" id="{8E802155-FA37-42E9-A678-0E979CA129AF}"/>
                  </a:ext>
                </a:extLst>
              </p:cNvPr>
              <p:cNvSpPr/>
              <p:nvPr/>
            </p:nvSpPr>
            <p:spPr>
              <a:xfrm>
                <a:off x="3151400" y="4038600"/>
                <a:ext cx="98937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1" lang="en-US" altLang="ja-JP" sz="1600" dirty="0"/>
                  <a:t>100 MHz</a:t>
                </a:r>
                <a:endParaRPr kumimoji="1" lang="ja-JP" altLang="en-US" sz="1600" dirty="0"/>
              </a:p>
            </p:txBody>
          </p:sp>
          <p:sp>
            <p:nvSpPr>
              <p:cNvPr id="27" name="Rectangle 20">
                <a:extLst>
                  <a:ext uri="{FF2B5EF4-FFF2-40B4-BE49-F238E27FC236}">
                    <a16:creationId xmlns:a16="http://schemas.microsoft.com/office/drawing/2014/main" id="{402CEB25-E7B0-42F1-9A22-AEF8D0BFCEFA}"/>
                  </a:ext>
                </a:extLst>
              </p:cNvPr>
              <p:cNvSpPr/>
              <p:nvPr/>
            </p:nvSpPr>
            <p:spPr>
              <a:xfrm>
                <a:off x="4499492" y="4038600"/>
                <a:ext cx="98937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1" lang="en-US" altLang="ja-JP" sz="1600" dirty="0"/>
                  <a:t>350 MHz</a:t>
                </a:r>
                <a:endParaRPr kumimoji="1" lang="ja-JP" altLang="en-US" sz="1600" dirty="0"/>
              </a:p>
            </p:txBody>
          </p:sp>
          <p:sp>
            <p:nvSpPr>
              <p:cNvPr id="28" name="Rectangle 20">
                <a:extLst>
                  <a:ext uri="{FF2B5EF4-FFF2-40B4-BE49-F238E27FC236}">
                    <a16:creationId xmlns:a16="http://schemas.microsoft.com/office/drawing/2014/main" id="{A16544D9-40B2-47F2-AA0F-8398EC444E06}"/>
                  </a:ext>
                </a:extLst>
              </p:cNvPr>
              <p:cNvSpPr/>
              <p:nvPr/>
            </p:nvSpPr>
            <p:spPr>
              <a:xfrm>
                <a:off x="6252319" y="4045926"/>
                <a:ext cx="98937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1" lang="en-US" altLang="ja-JP" sz="1600" dirty="0"/>
                  <a:t>250 MHz</a:t>
                </a:r>
                <a:endParaRPr kumimoji="1" lang="ja-JP" altLang="en-US" sz="1600" dirty="0"/>
              </a:p>
            </p:txBody>
          </p:sp>
        </p:grpSp>
        <p:grpSp>
          <p:nvGrpSpPr>
            <p:cNvPr id="9" name="グループ化 38">
              <a:extLst>
                <a:ext uri="{FF2B5EF4-FFF2-40B4-BE49-F238E27FC236}">
                  <a16:creationId xmlns:a16="http://schemas.microsoft.com/office/drawing/2014/main" id="{AFF4EC5F-38E8-41CB-BE2D-E09090850071}"/>
                </a:ext>
              </a:extLst>
            </p:cNvPr>
            <p:cNvGrpSpPr/>
            <p:nvPr/>
          </p:nvGrpSpPr>
          <p:grpSpPr>
            <a:xfrm>
              <a:off x="1318889" y="5867400"/>
              <a:ext cx="6506222" cy="338554"/>
              <a:chOff x="1614784" y="5783001"/>
              <a:chExt cx="6506222" cy="338554"/>
            </a:xfrm>
          </p:grpSpPr>
          <p:sp>
            <p:nvSpPr>
              <p:cNvPr id="10" name="Rectangle 19">
                <a:extLst>
                  <a:ext uri="{FF2B5EF4-FFF2-40B4-BE49-F238E27FC236}">
                    <a16:creationId xmlns:a16="http://schemas.microsoft.com/office/drawing/2014/main" id="{2CE0180F-FE08-448F-9E9E-B81DA01E0409}"/>
                  </a:ext>
                </a:extLst>
              </p:cNvPr>
              <p:cNvSpPr/>
              <p:nvPr/>
            </p:nvSpPr>
            <p:spPr>
              <a:xfrm>
                <a:off x="2239428" y="5783001"/>
                <a:ext cx="1802673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en-US" altLang="ja-JP" sz="1600" dirty="0">
                    <a:solidFill>
                      <a:srgbClr val="FF0000"/>
                    </a:solidFill>
                  </a:rPr>
                  <a:t>Database required</a:t>
                </a:r>
                <a:endParaRPr lang="ja-JP" altLang="en-US" sz="1600" baseline="30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1" name="四角形: 上の 2 つの角を丸める 32">
                <a:extLst>
                  <a:ext uri="{FF2B5EF4-FFF2-40B4-BE49-F238E27FC236}">
                    <a16:creationId xmlns:a16="http://schemas.microsoft.com/office/drawing/2014/main" id="{F7565D83-9297-4404-B528-C0E8FC236730}"/>
                  </a:ext>
                </a:extLst>
              </p:cNvPr>
              <p:cNvSpPr/>
              <p:nvPr/>
            </p:nvSpPr>
            <p:spPr bwMode="auto">
              <a:xfrm>
                <a:off x="1614784" y="5814556"/>
                <a:ext cx="624644" cy="275445"/>
              </a:xfrm>
              <a:prstGeom prst="round2SameRect">
                <a:avLst/>
              </a:prstGeom>
              <a:solidFill>
                <a:srgbClr val="FF00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" name="Rectangle 20">
                <a:extLst>
                  <a:ext uri="{FF2B5EF4-FFF2-40B4-BE49-F238E27FC236}">
                    <a16:creationId xmlns:a16="http://schemas.microsoft.com/office/drawing/2014/main" id="{6A70CE9A-430F-4E76-8B39-419B1531E827}"/>
                  </a:ext>
                </a:extLst>
              </p:cNvPr>
              <p:cNvSpPr/>
              <p:nvPr/>
            </p:nvSpPr>
            <p:spPr>
              <a:xfrm>
                <a:off x="4837158" y="5783001"/>
                <a:ext cx="3283848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en-US" altLang="ja-JP" sz="1600" dirty="0"/>
                  <a:t>Low power and indoor devices only</a:t>
                </a:r>
                <a:endParaRPr lang="ja-JP" altLang="en-US" sz="1600" dirty="0"/>
              </a:p>
            </p:txBody>
          </p:sp>
          <p:sp>
            <p:nvSpPr>
              <p:cNvPr id="13" name="四角形: 上の 2 つの角を丸める 33">
                <a:extLst>
                  <a:ext uri="{FF2B5EF4-FFF2-40B4-BE49-F238E27FC236}">
                    <a16:creationId xmlns:a16="http://schemas.microsoft.com/office/drawing/2014/main" id="{D121FFEA-1EEA-4413-B44B-9E1F422D0193}"/>
                  </a:ext>
                </a:extLst>
              </p:cNvPr>
              <p:cNvSpPr/>
              <p:nvPr/>
            </p:nvSpPr>
            <p:spPr bwMode="auto">
              <a:xfrm>
                <a:off x="4197930" y="5814556"/>
                <a:ext cx="624644" cy="275445"/>
              </a:xfrm>
              <a:prstGeom prst="round2Same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sz="1400" dirty="0">
                  <a:solidFill>
                    <a:schemeClr val="bg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04037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C83C296-190E-4053-8589-4FB7CDFDA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kumimoji="1" lang="en-US" altLang="ja-JP" sz="2200" u="sng" dirty="0"/>
              <a:t>Only 29% of 6 GHz band is available without database access.</a:t>
            </a:r>
          </a:p>
          <a:p>
            <a:pPr marL="457200" indent="-457200">
              <a:buFont typeface="+mj-lt"/>
              <a:buAutoNum type="arabicPeriod"/>
            </a:pPr>
            <a:endParaRPr kumimoji="1" lang="en-US" altLang="ja-JP" sz="2200" b="1" u="sng" dirty="0"/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2200" b="1" u="sng" dirty="0"/>
              <a:t>Contiguous 320 MHz </a:t>
            </a:r>
            <a:r>
              <a:rPr kumimoji="1" lang="en-US" altLang="ja-JP" sz="2200" u="sng" dirty="0"/>
              <a:t>is unavailable without database access.</a:t>
            </a:r>
          </a:p>
          <a:p>
            <a:pPr marL="457200" indent="-457200">
              <a:buFont typeface="+mj-lt"/>
              <a:buAutoNum type="arabicPeriod"/>
            </a:pPr>
            <a:endParaRPr kumimoji="1" lang="en-US" altLang="ja-JP" sz="2200" b="1" u="sng" dirty="0"/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2200" u="sng" dirty="0"/>
              <a:t>Utilization of Non-contiguous 320 MHz operation is limited.  </a:t>
            </a:r>
          </a:p>
          <a:p>
            <a:pPr lvl="1">
              <a:buFont typeface="+mj-lt"/>
              <a:buChar char="–"/>
            </a:pPr>
            <a:r>
              <a:rPr kumimoji="1" lang="en-US" altLang="ja-JP" sz="1800" dirty="0"/>
              <a:t>A combination of 5 GHz band + U-NII-8 only (e.g. 160 MHz + 160 MHz).</a:t>
            </a:r>
          </a:p>
          <a:p>
            <a:pPr lvl="1"/>
            <a:r>
              <a:rPr kumimoji="1" lang="en-US" altLang="ja-JP" sz="1800" dirty="0"/>
              <a:t>This will cause congestion in U-NII-8 band, that leads inefficient utilization of U-NII-8 band and non-contiguous 320 MHz operation.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5AAECAF-E758-45DD-9022-CD7DE71F0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Observations from the Proposed Rules</a:t>
            </a:r>
            <a:endParaRPr kumimoji="1" lang="ja-JP" alt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8C3C74-846F-4AF1-B8E6-9045F4A98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May 2019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17E494-89CC-42C8-9482-6BB6C31CD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48A69A-D957-4FC0-A4F9-471E24343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816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292775FD-47FD-4D25-95B7-A6D77D77E3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343400"/>
          </a:xfrm>
        </p:spPr>
        <p:txBody>
          <a:bodyPr/>
          <a:lstStyle/>
          <a:p>
            <a:r>
              <a:rPr kumimoji="1" lang="en-US" altLang="ja-JP" dirty="0" err="1"/>
              <a:t>TGbe</a:t>
            </a:r>
            <a:r>
              <a:rPr kumimoji="1" lang="en-US" altLang="ja-JP" dirty="0"/>
              <a:t> needs to consider and develop a specification to utilize the entirety of the 6 GHz band.</a:t>
            </a:r>
          </a:p>
          <a:p>
            <a:pPr lvl="1"/>
            <a:r>
              <a:rPr kumimoji="1" lang="en-US" altLang="ja-JP" dirty="0"/>
              <a:t>This is a key requirement to achieve “</a:t>
            </a:r>
            <a:r>
              <a:rPr kumimoji="1" lang="en-GB" altLang="ja-JP" dirty="0"/>
              <a:t>a maximum throughput of at least 30 Gbps” that is a main scope of </a:t>
            </a:r>
            <a:r>
              <a:rPr kumimoji="1" lang="en-GB" altLang="ja-JP" dirty="0" err="1"/>
              <a:t>TGbe</a:t>
            </a:r>
            <a:r>
              <a:rPr kumimoji="1" lang="en-GB" altLang="ja-JP" dirty="0"/>
              <a:t>,</a:t>
            </a:r>
            <a:r>
              <a:rPr kumimoji="1" lang="en-US" altLang="ja-JP" dirty="0"/>
              <a:t> and also realize “320MHz bandwidth and more efficient utilization of non-contiguous spectrum” that is a candidate technology of </a:t>
            </a:r>
            <a:r>
              <a:rPr kumimoji="1" lang="en-US" altLang="ja-JP" dirty="0" err="1"/>
              <a:t>TGbe</a:t>
            </a:r>
            <a:r>
              <a:rPr kumimoji="1" lang="en-US" altLang="ja-JP" dirty="0"/>
              <a:t>.</a:t>
            </a:r>
          </a:p>
          <a:p>
            <a:pPr lvl="1"/>
            <a:endParaRPr kumimoji="1" lang="en-US" altLang="ja-JP" dirty="0"/>
          </a:p>
          <a:p>
            <a:r>
              <a:rPr kumimoji="1" lang="en-US" altLang="ja-JP" dirty="0"/>
              <a:t>If not considered or defined in 11be:</a:t>
            </a:r>
          </a:p>
          <a:p>
            <a:pPr marL="857250" lvl="1" indent="-457200">
              <a:buFont typeface="+mj-lt"/>
              <a:buAutoNum type="arabicPeriod"/>
            </a:pPr>
            <a:r>
              <a:rPr kumimoji="1" lang="en-US" altLang="ja-JP" sz="1800" b="1" dirty="0"/>
              <a:t>71% of 6 GHz band cannot be utilized.</a:t>
            </a:r>
          </a:p>
          <a:p>
            <a:pPr marL="857250" lvl="1" indent="-457200">
              <a:buFont typeface="+mj-lt"/>
              <a:buAutoNum type="arabicPeriod"/>
            </a:pPr>
            <a:r>
              <a:rPr kumimoji="1" lang="en-US" altLang="ja-JP" sz="1800" b="1" dirty="0"/>
              <a:t>Contiguous 320 MHz operation cannot be supported in 11be.</a:t>
            </a:r>
          </a:p>
          <a:p>
            <a:pPr marL="857250" lvl="1" indent="-457200">
              <a:buFont typeface="+mj-lt"/>
              <a:buAutoNum type="arabicPeriod"/>
            </a:pPr>
            <a:r>
              <a:rPr kumimoji="1" lang="en-US" altLang="ja-JP" sz="1800" b="1" dirty="0"/>
              <a:t>Non-contiguous 320 MHz operation will be inefficient.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B6EB9E29-48E8-425D-B3F9-7FD6B5BCD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Consequences for the </a:t>
            </a:r>
            <a:r>
              <a:rPr kumimoji="1" lang="en-US" altLang="ja-JP" dirty="0" err="1"/>
              <a:t>TGbe</a:t>
            </a:r>
            <a:r>
              <a:rPr kumimoji="1" lang="en-US" altLang="ja-JP" dirty="0"/>
              <a:t> Spec Development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25E73F-2996-4B98-BACB-95BD7A7FB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May 2019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176804-2EAC-4C49-834C-BBF15C975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207C49B-E06E-4283-B655-1702B3A7A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485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292775FD-47FD-4D25-95B7-A6D77D77E3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kumimoji="1" lang="en-US" altLang="ja-JP" dirty="0"/>
              <a:t>Develop database access (AFC) capability as one of 11be key functionalities.</a:t>
            </a:r>
          </a:p>
          <a:p>
            <a:pPr marL="457200" indent="-457200">
              <a:buFont typeface="+mj-lt"/>
              <a:buAutoNum type="arabicPeriod"/>
            </a:pPr>
            <a:endParaRPr kumimoji="1" lang="en-US" altLang="ja-JP" dirty="0"/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dirty="0"/>
              <a:t>Development or enhancement of Interface (SAP), Primitive and Entity necessary for database access.</a:t>
            </a:r>
          </a:p>
          <a:p>
            <a:pPr marL="914400" lvl="1" indent="-457200">
              <a:buFont typeface="+mj-lt"/>
              <a:buAutoNum type="arabicPeriod"/>
            </a:pPr>
            <a:endParaRPr kumimoji="1" lang="en-US" altLang="ja-JP" dirty="0"/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dirty="0"/>
              <a:t>Frame exchange to indicate available channels, maximum allowable transmission power, etc. which are authorized by database.</a:t>
            </a:r>
          </a:p>
          <a:p>
            <a:pPr lvl="1"/>
            <a:r>
              <a:rPr kumimoji="1" lang="en-US" altLang="ja-JP" dirty="0"/>
              <a:t>Up to the final rules.</a:t>
            </a:r>
          </a:p>
          <a:p>
            <a:endParaRPr kumimoji="1" lang="en-US" altLang="ja-JP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B6EB9E29-48E8-425D-B3F9-7FD6B5BCD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dirty="0" err="1"/>
              <a:t>TGbe</a:t>
            </a:r>
            <a:r>
              <a:rPr kumimoji="1" lang="en-US" altLang="ja-JP" dirty="0"/>
              <a:t> Potential Focus Areas</a:t>
            </a:r>
            <a:br>
              <a:rPr kumimoji="1" lang="en-US" altLang="ja-JP" dirty="0"/>
            </a:br>
            <a:r>
              <a:rPr kumimoji="1" lang="en-US" altLang="ja-JP" dirty="0"/>
              <a:t>for Complete 6 GHz Band Support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25E73F-2996-4B98-BACB-95BD7A7FB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May 2019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176804-2EAC-4C49-834C-BBF15C975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207C49B-E06E-4283-B655-1702B3A7A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018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B32FB251-5030-4A6A-A901-C9D8813D9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Reuse of defined functionalities in IEEE 802.11af (WLAN for TVWS, a part of IEEE 802.11-2016).</a:t>
            </a:r>
          </a:p>
          <a:p>
            <a:pPr lvl="1"/>
            <a:r>
              <a:rPr kumimoji="1" lang="en-US" altLang="ja-JP" sz="1800" dirty="0"/>
              <a:t>11af = 11n/ac PHY/MAC + </a:t>
            </a:r>
            <a:r>
              <a:rPr kumimoji="1" lang="en-US" altLang="ja-JP" sz="1800" u="sng" dirty="0"/>
              <a:t>Operation under GDB</a:t>
            </a:r>
          </a:p>
          <a:p>
            <a:pPr lvl="1"/>
            <a:r>
              <a:rPr kumimoji="1" lang="en-US" altLang="ja-JP" sz="1800" dirty="0"/>
              <a:t>11be = new PHY/MAC + </a:t>
            </a:r>
            <a:r>
              <a:rPr kumimoji="1" lang="en-US" altLang="ja-JP" sz="1800" b="1" u="sng" dirty="0"/>
              <a:t>Amendment</a:t>
            </a:r>
            <a:r>
              <a:rPr kumimoji="1" lang="en-US" altLang="ja-JP" sz="1800" dirty="0"/>
              <a:t> of </a:t>
            </a:r>
            <a:r>
              <a:rPr kumimoji="1" lang="en-US" altLang="ja-JP" sz="1800" u="sng" dirty="0"/>
              <a:t>Operation under GDB</a:t>
            </a:r>
          </a:p>
          <a:p>
            <a:pPr lvl="1"/>
            <a:endParaRPr kumimoji="1" lang="en-US" altLang="ja-JP" sz="1800" dirty="0"/>
          </a:p>
          <a:p>
            <a:r>
              <a:rPr kumimoji="1" lang="en-US" altLang="ja-JP" dirty="0"/>
              <a:t>Merits of this approach</a:t>
            </a:r>
          </a:p>
          <a:p>
            <a:pPr lvl="1"/>
            <a:r>
              <a:rPr kumimoji="1" lang="en-US" altLang="ja-JP" sz="1800" dirty="0" err="1"/>
              <a:t>TGbe</a:t>
            </a:r>
            <a:r>
              <a:rPr kumimoji="1" lang="en-US" altLang="ja-JP" sz="1800" dirty="0"/>
              <a:t> can develop both 1) the new PHY/MAC and 2) operation under 6 GHz database access in parallel.</a:t>
            </a:r>
          </a:p>
          <a:p>
            <a:pPr lvl="1"/>
            <a:r>
              <a:rPr kumimoji="1" lang="en-US" altLang="ja-JP" sz="1800" dirty="0"/>
              <a:t>Parallel development of PHY/MAC specification and database amendment accommodates the current regulatory uncertainties and may be faster than creating new database specification from scratch.</a:t>
            </a:r>
          </a:p>
          <a:p>
            <a:pPr lvl="1"/>
            <a:r>
              <a:rPr kumimoji="1" lang="en-US" altLang="ja-JP" sz="1800" dirty="0" err="1"/>
              <a:t>TGbe</a:t>
            </a:r>
            <a:r>
              <a:rPr kumimoji="1" lang="en-US" altLang="ja-JP" sz="1800" dirty="0"/>
              <a:t> can continue developing PHY/MAC even if some regulatory authorities do not adopt database access for 6 GHz use. 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8A92421F-95CD-4B47-820F-EA87C55FF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Proposed Way Forward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ECD8256-310C-4C3B-9A5B-A187BCD81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May 2019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6FFB37-88C8-4EEF-AA97-AAD69B0AE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C7104B3-2165-4142-9065-6649A7DC5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424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A79BBD21-0736-48B1-8FB6-D10D761D4E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To develop functionalities for 6 GHz band will be a key requirement to achieve “</a:t>
            </a:r>
            <a:r>
              <a:rPr kumimoji="1" lang="en-GB" altLang="ja-JP" dirty="0"/>
              <a:t>maximum throughput of at least 30 Gbps” that is a main scope of </a:t>
            </a:r>
            <a:r>
              <a:rPr kumimoji="1" lang="en-GB" altLang="ja-JP" dirty="0" err="1"/>
              <a:t>TGbe</a:t>
            </a:r>
            <a:r>
              <a:rPr kumimoji="1" lang="en-US" altLang="ja-JP" dirty="0"/>
              <a:t> [1].</a:t>
            </a:r>
            <a:endParaRPr kumimoji="1" lang="en-US" altLang="ja-JP" sz="2000" dirty="0"/>
          </a:p>
          <a:p>
            <a:r>
              <a:rPr kumimoji="1" lang="en-US" altLang="ja-JP" dirty="0"/>
              <a:t>TGbe should consider database access as one of these 11be functionalities so that it can globally achieve 30 Gbps where permitted.</a:t>
            </a:r>
          </a:p>
          <a:p>
            <a:r>
              <a:rPr kumimoji="1" lang="en-US" altLang="ja-JP" dirty="0" err="1"/>
              <a:t>TGbe</a:t>
            </a:r>
            <a:r>
              <a:rPr kumimoji="1" lang="en-US" altLang="ja-JP" dirty="0"/>
              <a:t> should consider:</a:t>
            </a:r>
          </a:p>
          <a:p>
            <a:pPr lvl="1"/>
            <a:r>
              <a:rPr kumimoji="1" lang="en-US" altLang="ja-JP" sz="1800" dirty="0"/>
              <a:t>Interface (SAP), Primitive, Entity</a:t>
            </a:r>
          </a:p>
          <a:p>
            <a:pPr lvl="1"/>
            <a:r>
              <a:rPr kumimoji="1" lang="en-US" altLang="ja-JP" sz="1800" dirty="0"/>
              <a:t>Frame exchange to available</a:t>
            </a:r>
            <a:r>
              <a:rPr kumimoji="1" lang="fr-FR" altLang="ja-JP" sz="1800" dirty="0"/>
              <a:t> channels, maximum </a:t>
            </a:r>
            <a:r>
              <a:rPr kumimoji="1" lang="fr-FR" altLang="ja-JP" sz="1800" dirty="0" err="1"/>
              <a:t>allowable</a:t>
            </a:r>
            <a:r>
              <a:rPr kumimoji="1" lang="fr-FR" altLang="ja-JP" sz="1800" dirty="0"/>
              <a:t> transmission power, etc.</a:t>
            </a:r>
          </a:p>
          <a:p>
            <a:pPr lvl="1"/>
            <a:r>
              <a:rPr kumimoji="1" lang="en-US" altLang="ja-JP" sz="1800" dirty="0"/>
              <a:t>Reuse and enhancement of “Operation under GDB” defined for 11af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DF07B4C-DF2D-4580-9B38-9121C41CD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Conclusion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536005E-42F9-4E76-9C2F-6605EB0B9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May 2019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363B4A-9F35-40F2-A347-AAC4141E9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4D5F34-067F-4D90-8A89-D2207305C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66166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108168</TotalTime>
  <Words>1314</Words>
  <Application>Microsoft Office PowerPoint</Application>
  <PresentationFormat>画面に合わせる (4:3)</PresentationFormat>
  <Paragraphs>177</Paragraphs>
  <Slides>12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5" baseType="lpstr">
      <vt:lpstr>ＭＳ Ｐゴシック</vt:lpstr>
      <vt:lpstr>Times New Roman</vt:lpstr>
      <vt:lpstr>Default Design</vt:lpstr>
      <vt:lpstr>Discussion on 6 GHz Band Support</vt:lpstr>
      <vt:lpstr>Introduction</vt:lpstr>
      <vt:lpstr>Reality of 6 GHz Availability</vt:lpstr>
      <vt:lpstr>The Proposed Rules as of May 2019</vt:lpstr>
      <vt:lpstr>Observations from the Proposed Rules</vt:lpstr>
      <vt:lpstr>Consequences for the TGbe Spec Development</vt:lpstr>
      <vt:lpstr>TGbe Potential Focus Areas for Complete 6 GHz Band Support</vt:lpstr>
      <vt:lpstr>Proposed Way Forward</vt:lpstr>
      <vt:lpstr>Conclusion</vt:lpstr>
      <vt:lpstr>Reference</vt:lpstr>
      <vt:lpstr>Straw Poll 1a &amp; 1b</vt:lpstr>
      <vt:lpstr>Straw Poll 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Case and Draft Texts for PAR/CSD</dc:title>
  <dc:creator>Yusuke.YT.Tanaka@sony.com</dc:creator>
  <cp:lastModifiedBy>Tanaka, Yusuke (Sony)</cp:lastModifiedBy>
  <cp:revision>3504</cp:revision>
  <cp:lastPrinted>2018-09-03T08:43:03Z</cp:lastPrinted>
  <dcterms:created xsi:type="dcterms:W3CDTF">1998-02-10T13:07:52Z</dcterms:created>
  <dcterms:modified xsi:type="dcterms:W3CDTF">2019-05-13T17:31:00Z</dcterms:modified>
</cp:coreProperties>
</file>