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393" r:id="rId5"/>
    <p:sldId id="412" r:id="rId6"/>
    <p:sldId id="404" r:id="rId7"/>
    <p:sldId id="409" r:id="rId8"/>
    <p:sldId id="406" r:id="rId9"/>
    <p:sldId id="410" r:id="rId10"/>
    <p:sldId id="405" r:id="rId11"/>
    <p:sldId id="411" r:id="rId12"/>
    <p:sldId id="413" r:id="rId13"/>
    <p:sldId id="397" r:id="rId14"/>
    <p:sldId id="355" r:id="rId15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123" autoAdjust="0"/>
  </p:normalViewPr>
  <p:slideViewPr>
    <p:cSldViewPr>
      <p:cViewPr varScale="1">
        <p:scale>
          <a:sx n="70" d="100"/>
          <a:sy n="70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54" d="100"/>
          <a:sy n="154" d="100"/>
        </p:scale>
        <p:origin x="112" y="24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수 곽" userId="d03944a2d3c0ed7e" providerId="LiveId" clId="{20B3FC6D-BAD2-4980-A29A-DA244C172BA0}"/>
    <pc:docChg chg="custSel modSld modMainMaster">
      <pc:chgData name="용수 곽" userId="d03944a2d3c0ed7e" providerId="LiveId" clId="{20B3FC6D-BAD2-4980-A29A-DA244C172BA0}" dt="2019-05-15T16:17:53.084" v="3879" actId="20577"/>
      <pc:docMkLst>
        <pc:docMk/>
      </pc:docMkLst>
      <pc:sldChg chg="modNotesTx">
        <pc:chgData name="용수 곽" userId="d03944a2d3c0ed7e" providerId="LiveId" clId="{20B3FC6D-BAD2-4980-A29A-DA244C172BA0}" dt="2019-05-15T15:18:37.743" v="282" actId="20577"/>
        <pc:sldMkLst>
          <pc:docMk/>
          <pc:sldMk cId="2501565848" sldId="269"/>
        </pc:sldMkLst>
      </pc:sldChg>
      <pc:sldChg chg="modNotesTx">
        <pc:chgData name="용수 곽" userId="d03944a2d3c0ed7e" providerId="LiveId" clId="{20B3FC6D-BAD2-4980-A29A-DA244C172BA0}" dt="2019-05-15T15:22:12.830" v="634" actId="20577"/>
        <pc:sldMkLst>
          <pc:docMk/>
          <pc:sldMk cId="792840281" sldId="362"/>
        </pc:sldMkLst>
      </pc:sldChg>
      <pc:sldChg chg="modSp">
        <pc:chgData name="용수 곽" userId="d03944a2d3c0ed7e" providerId="LiveId" clId="{20B3FC6D-BAD2-4980-A29A-DA244C172BA0}" dt="2019-05-14T10:17:28.949" v="73" actId="20577"/>
        <pc:sldMkLst>
          <pc:docMk/>
          <pc:sldMk cId="3821009707" sldId="372"/>
        </pc:sldMkLst>
        <pc:spChg chg="mod">
          <ac:chgData name="용수 곽" userId="d03944a2d3c0ed7e" providerId="LiveId" clId="{20B3FC6D-BAD2-4980-A29A-DA244C172BA0}" dt="2019-05-14T10:17:28.949" v="73" actId="20577"/>
          <ac:spMkLst>
            <pc:docMk/>
            <pc:sldMk cId="3821009707" sldId="372"/>
            <ac:spMk id="3" creationId="{00000000-0000-0000-0000-000000000000}"/>
          </ac:spMkLst>
        </pc:spChg>
      </pc:sldChg>
      <pc:sldChg chg="modNotesTx">
        <pc:chgData name="용수 곽" userId="d03944a2d3c0ed7e" providerId="LiveId" clId="{20B3FC6D-BAD2-4980-A29A-DA244C172BA0}" dt="2019-05-15T16:10:37.995" v="2912" actId="20577"/>
        <pc:sldMkLst>
          <pc:docMk/>
          <pc:sldMk cId="2625637699" sldId="386"/>
        </pc:sldMkLst>
      </pc:sldChg>
      <pc:sldChg chg="modNotesTx">
        <pc:chgData name="용수 곽" userId="d03944a2d3c0ed7e" providerId="LiveId" clId="{20B3FC6D-BAD2-4980-A29A-DA244C172BA0}" dt="2019-05-15T15:29:35.998" v="1038" actId="20577"/>
        <pc:sldMkLst>
          <pc:docMk/>
          <pc:sldMk cId="1413927145" sldId="393"/>
        </pc:sldMkLst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NotesTx">
        <pc:chgData name="용수 곽" userId="d03944a2d3c0ed7e" providerId="LiveId" clId="{20B3FC6D-BAD2-4980-A29A-DA244C172BA0}" dt="2019-05-15T16:07:20.392" v="2595" actId="20577"/>
        <pc:sldMkLst>
          <pc:docMk/>
          <pc:sldMk cId="376950192" sldId="404"/>
        </pc:sldMkLst>
      </pc:sldChg>
      <pc:sldChg chg="modSp modNotesTx">
        <pc:chgData name="용수 곽" userId="d03944a2d3c0ed7e" providerId="LiveId" clId="{20B3FC6D-BAD2-4980-A29A-DA244C172BA0}" dt="2019-05-15T16:17:53.084" v="3879" actId="20577"/>
        <pc:sldMkLst>
          <pc:docMk/>
          <pc:sldMk cId="26114509" sldId="406"/>
        </pc:sldMkLst>
        <pc:spChg chg="mod">
          <ac:chgData name="용수 곽" userId="d03944a2d3c0ed7e" providerId="LiveId" clId="{20B3FC6D-BAD2-4980-A29A-DA244C172BA0}" dt="2019-05-14T10:18:15.976" v="79" actId="20577"/>
          <ac:spMkLst>
            <pc:docMk/>
            <pc:sldMk cId="26114509" sldId="406"/>
            <ac:spMk id="2" creationId="{00000000-0000-0000-0000-000000000000}"/>
          </ac:spMkLst>
        </pc:spChg>
        <pc:spChg chg="mod">
          <ac:chgData name="용수 곽" userId="d03944a2d3c0ed7e" providerId="LiveId" clId="{20B3FC6D-BAD2-4980-A29A-DA244C172BA0}" dt="2019-05-15T16:17:27.324" v="3840" actId="20577"/>
          <ac:spMkLst>
            <pc:docMk/>
            <pc:sldMk cId="26114509" sldId="406"/>
            <ac:spMk id="3" creationId="{00000000-0000-0000-0000-000000000000}"/>
          </ac:spMkLst>
        </pc:spChg>
      </pc:sldChg>
      <pc:sldChg chg="modSp modNotesTx">
        <pc:chgData name="용수 곽" userId="d03944a2d3c0ed7e" providerId="LiveId" clId="{20B3FC6D-BAD2-4980-A29A-DA244C172BA0}" dt="2019-05-15T16:10:15.187" v="2908" actId="20577"/>
        <pc:sldMkLst>
          <pc:docMk/>
          <pc:sldMk cId="2447631667" sldId="409"/>
        </pc:sldMkLst>
        <pc:spChg chg="mod">
          <ac:chgData name="용수 곽" userId="d03944a2d3c0ed7e" providerId="LiveId" clId="{20B3FC6D-BAD2-4980-A29A-DA244C172BA0}" dt="2019-05-14T10:12:43.945" v="41" actId="20577"/>
          <ac:spMkLst>
            <pc:docMk/>
            <pc:sldMk cId="2447631667" sldId="409"/>
            <ac:spMk id="3" creationId="{E3AC950D-7A77-CC43-B98F-EE8F571DA6AF}"/>
          </ac:spMkLst>
        </pc:spChg>
      </pc:sldChg>
      <pc:sldChg chg="modSp">
        <pc:chgData name="용수 곽" userId="d03944a2d3c0ed7e" providerId="LiveId" clId="{20B3FC6D-BAD2-4980-A29A-DA244C172BA0}" dt="2019-05-14T10:18:24.996" v="82" actId="20577"/>
        <pc:sldMkLst>
          <pc:docMk/>
          <pc:sldMk cId="144610858" sldId="410"/>
        </pc:sldMkLst>
        <pc:spChg chg="mod">
          <ac:chgData name="용수 곽" userId="d03944a2d3c0ed7e" providerId="LiveId" clId="{20B3FC6D-BAD2-4980-A29A-DA244C172BA0}" dt="2019-05-14T10:18:24.996" v="82" actId="20577"/>
          <ac:spMkLst>
            <pc:docMk/>
            <pc:sldMk cId="144610858" sldId="410"/>
            <ac:spMk id="2" creationId="{00000000-0000-0000-0000-000000000000}"/>
          </ac:spMkLst>
        </pc:spChg>
      </pc:sldChg>
      <pc:sldChg chg="modNotesTx">
        <pc:chgData name="용수 곽" userId="d03944a2d3c0ed7e" providerId="LiveId" clId="{20B3FC6D-BAD2-4980-A29A-DA244C172BA0}" dt="2019-05-15T15:36:38.266" v="1532" actId="20577"/>
        <pc:sldMkLst>
          <pc:docMk/>
          <pc:sldMk cId="1792570255" sldId="412"/>
        </pc:sldMkLst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곽 용수" userId="d03944a2d3c0ed7e" providerId="LiveId" clId="{CBB3E01F-0538-554F-A79F-B6A215044032}"/>
    <pc:docChg chg="modSld">
      <pc:chgData name="곽 용수" userId="d03944a2d3c0ed7e" providerId="LiveId" clId="{CBB3E01F-0538-554F-A79F-B6A215044032}" dt="2019-05-14T12:38:30.766" v="42" actId="20577"/>
      <pc:docMkLst>
        <pc:docMk/>
      </pc:docMkLst>
      <pc:sldChg chg="modSp">
        <pc:chgData name="곽 용수" userId="d03944a2d3c0ed7e" providerId="LiveId" clId="{CBB3E01F-0538-554F-A79F-B6A215044032}" dt="2019-05-14T12:38:30.766" v="42" actId="20577"/>
        <pc:sldMkLst>
          <pc:docMk/>
          <pc:sldMk cId="1094963134" sldId="405"/>
        </pc:sldMkLst>
        <pc:spChg chg="mod">
          <ac:chgData name="곽 용수" userId="d03944a2d3c0ed7e" providerId="LiveId" clId="{CBB3E01F-0538-554F-A79F-B6A215044032}" dt="2019-05-14T12:38:30.766" v="42" actId="20577"/>
          <ac:spMkLst>
            <pc:docMk/>
            <pc:sldMk cId="1094963134" sldId="405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891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0328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806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5298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06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802.11-19/0807r1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16.emf"/><Relationship Id="rId18" Type="http://schemas.openxmlformats.org/officeDocument/2006/relationships/image" Target="../media/image21.emf"/><Relationship Id="rId26" Type="http://schemas.openxmlformats.org/officeDocument/2006/relationships/image" Target="../media/image29.emf"/><Relationship Id="rId3" Type="http://schemas.openxmlformats.org/officeDocument/2006/relationships/image" Target="../media/image6.emf"/><Relationship Id="rId21" Type="http://schemas.openxmlformats.org/officeDocument/2006/relationships/image" Target="../media/image24.emf"/><Relationship Id="rId7" Type="http://schemas.openxmlformats.org/officeDocument/2006/relationships/image" Target="../media/image10.emf"/><Relationship Id="rId12" Type="http://schemas.openxmlformats.org/officeDocument/2006/relationships/image" Target="../media/image15.emf"/><Relationship Id="rId17" Type="http://schemas.openxmlformats.org/officeDocument/2006/relationships/image" Target="../media/image20.emf"/><Relationship Id="rId25" Type="http://schemas.openxmlformats.org/officeDocument/2006/relationships/image" Target="../media/image28.emf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9.emf"/><Relationship Id="rId20" Type="http://schemas.openxmlformats.org/officeDocument/2006/relationships/image" Target="../media/image23.emf"/><Relationship Id="rId29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image" Target="../media/image14.emf"/><Relationship Id="rId24" Type="http://schemas.openxmlformats.org/officeDocument/2006/relationships/image" Target="../media/image27.emf"/><Relationship Id="rId5" Type="http://schemas.openxmlformats.org/officeDocument/2006/relationships/image" Target="../media/image8.emf"/><Relationship Id="rId15" Type="http://schemas.openxmlformats.org/officeDocument/2006/relationships/image" Target="../media/image18.emf"/><Relationship Id="rId23" Type="http://schemas.openxmlformats.org/officeDocument/2006/relationships/image" Target="../media/image26.emf"/><Relationship Id="rId28" Type="http://schemas.openxmlformats.org/officeDocument/2006/relationships/image" Target="../media/image31.emf"/><Relationship Id="rId10" Type="http://schemas.openxmlformats.org/officeDocument/2006/relationships/image" Target="../media/image13.emf"/><Relationship Id="rId19" Type="http://schemas.openxmlformats.org/officeDocument/2006/relationships/image" Target="../media/image22.emf"/><Relationship Id="rId4" Type="http://schemas.openxmlformats.org/officeDocument/2006/relationships/image" Target="../media/image7.emf"/><Relationship Id="rId9" Type="http://schemas.openxmlformats.org/officeDocument/2006/relationships/image" Target="../media/image12.emf"/><Relationship Id="rId14" Type="http://schemas.openxmlformats.org/officeDocument/2006/relationships/image" Target="../media/image17.emf"/><Relationship Id="rId22" Type="http://schemas.openxmlformats.org/officeDocument/2006/relationships/image" Target="../media/image25.emf"/><Relationship Id="rId27" Type="http://schemas.openxmlformats.org/officeDocument/2006/relationships/image" Target="../media/image30.emf"/><Relationship Id="rId30" Type="http://schemas.openxmlformats.org/officeDocument/2006/relationships/image" Target="../media/image3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Consideration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on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endParaRPr lang="en-US" altLang="ko-KR" sz="36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20MHz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Channel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Access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in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11bd</a:t>
            </a:r>
            <a:endParaRPr lang="en-GB" altLang="ko-KR" sz="36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2019-05-</a:t>
            </a:r>
            <a:r>
              <a:rPr lang="en-US" sz="2000" b="0" kern="0" dirty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178827"/>
              </p:ext>
            </p:extLst>
          </p:nvPr>
        </p:nvGraphicFramePr>
        <p:xfrm>
          <a:off x="536575" y="2846388"/>
          <a:ext cx="7750175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38348" imgH="3355333" progId="Word.Document.8">
                  <p:embed/>
                </p:oleObj>
              </mc:Choice>
              <mc:Fallback>
                <p:oleObj name="Document" r:id="rId4" imgW="8238348" imgH="3355333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7750175" cy="314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3: Dynamic Contention Channel for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Set the contention channel between two 10MHz channels at the time of channel access</a:t>
            </a:r>
          </a:p>
          <a:p>
            <a:pPr lvl="1"/>
            <a:r>
              <a:rPr lang="en-US" altLang="ko-KR" dirty="0"/>
              <a:t>Contention channel can be selected at random or alternatively or by using some additional information</a:t>
            </a:r>
          </a:p>
          <a:p>
            <a:pPr lvl="1"/>
            <a:r>
              <a:rPr lang="en-US" altLang="ko-KR" dirty="0"/>
              <a:t>Channel extension can be done</a:t>
            </a:r>
          </a:p>
          <a:p>
            <a:pPr marL="457200" lvl="1" indent="0">
              <a:buNone/>
            </a:pPr>
            <a:r>
              <a:rPr lang="en-US" altLang="ko-KR" dirty="0"/>
              <a:t>     when the extension channel is </a:t>
            </a:r>
          </a:p>
          <a:p>
            <a:pPr marL="457200" lvl="1" indent="0">
              <a:buNone/>
            </a:pPr>
            <a:r>
              <a:rPr lang="en-US" altLang="ko-KR" dirty="0"/>
              <a:t>     idle during TBD time</a:t>
            </a:r>
          </a:p>
          <a:p>
            <a:pPr lvl="2"/>
            <a:r>
              <a:rPr lang="en-US" altLang="ko-KR" dirty="0"/>
              <a:t>Pros: Fairness &amp; Flexibility </a:t>
            </a:r>
          </a:p>
          <a:p>
            <a:pPr lvl="2"/>
            <a:r>
              <a:rPr lang="en-US" altLang="ko-KR" dirty="0"/>
              <a:t>Cons</a:t>
            </a:r>
            <a:r>
              <a:rPr lang="en-US" altLang="ko-KR"/>
              <a:t>: Contention </a:t>
            </a:r>
            <a:r>
              <a:rPr lang="en-US" altLang="ko-KR" dirty="0"/>
              <a:t>channel selection</a:t>
            </a:r>
          </a:p>
          <a:p>
            <a:pPr lvl="3"/>
            <a:r>
              <a:rPr lang="en-US" altLang="ko-KR" dirty="0"/>
              <a:t>Random selection</a:t>
            </a:r>
          </a:p>
          <a:p>
            <a:pPr lvl="3"/>
            <a:r>
              <a:rPr lang="en-US" altLang="ko-KR" dirty="0"/>
              <a:t>Additional information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199" y="2975413"/>
            <a:ext cx="4531801" cy="34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63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3: Dynamic Contention Channel for Channel Access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20MHz PPDU Transmission Failure</a:t>
            </a:r>
          </a:p>
          <a:p>
            <a:pPr lvl="1"/>
            <a:r>
              <a:rPr lang="en-US" altLang="ko-KR" dirty="0"/>
              <a:t>If the contention channel is busy but the service channel is idle, the STA can transmit 10MHz PPDU through the service channel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3DA91C-A59A-4A18-8933-45D992C33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168" y="30689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270971"/>
            <a:ext cx="4531801" cy="18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62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1 is a legacy wide channel access procedure, </a:t>
            </a:r>
            <a:r>
              <a:rPr lang="en-US" altLang="ko-KR"/>
              <a:t>and it has </a:t>
            </a:r>
            <a:r>
              <a:rPr lang="en-US" altLang="ko-KR" dirty="0"/>
              <a:t>an advantage of easy implementation. However, there is a fairness issue on the extension channel.</a:t>
            </a:r>
          </a:p>
          <a:p>
            <a:r>
              <a:rPr lang="en-US" altLang="ko-KR" dirty="0"/>
              <a:t>Option 2 is dual contention channels, and it guarantees the highest fairness among three options. However, it may have a performance degradation problem.</a:t>
            </a:r>
          </a:p>
          <a:p>
            <a:r>
              <a:rPr lang="en-US" altLang="ko-KR" dirty="0"/>
              <a:t>Option 3 is a dynamic contention channel for a channel access, and it has fairness and flexibility. However, the contention channel selection needs to be defined.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03591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for 20MHz channel access?</a:t>
            </a:r>
          </a:p>
          <a:p>
            <a:pPr lvl="1"/>
            <a:r>
              <a:rPr lang="en-US" altLang="ko-KR" dirty="0"/>
              <a:t>Option 1: Service Channel as Contention Channel (11n like access)</a:t>
            </a:r>
          </a:p>
          <a:p>
            <a:pPr lvl="1"/>
            <a:r>
              <a:rPr lang="en-US" altLang="ko-KR" dirty="0"/>
              <a:t>Option 2: Dual Contention Channels </a:t>
            </a:r>
          </a:p>
          <a:p>
            <a:pPr lvl="1"/>
            <a:r>
              <a:rPr lang="en-US" altLang="ko-KR" dirty="0"/>
              <a:t>Option 3: Dynamic Contention Channel for Channel Access </a:t>
            </a:r>
          </a:p>
          <a:p>
            <a:pPr lvl="1"/>
            <a:r>
              <a:rPr lang="en-US" altLang="ko-KR" dirty="0"/>
              <a:t>None of above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19/0497r1 specification framework document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11bd SFD [1],</a:t>
            </a:r>
          </a:p>
          <a:p>
            <a:pPr lvl="1"/>
            <a:r>
              <a:rPr lang="en-US" altLang="ko-KR" dirty="0"/>
              <a:t>In 20MHz bandwidth, L-STF, L-LTF, and L-SIG for 10MHz PPDU are duplicated as shown in the figure below</a:t>
            </a:r>
            <a:endParaRPr lang="en-US" altLang="ko-KR" b="1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However, the baseline channel access procedure for wideband cannot be</a:t>
            </a:r>
            <a:r>
              <a:rPr lang="ko-KR" altLang="en-US" dirty="0"/>
              <a:t> </a:t>
            </a:r>
            <a:r>
              <a:rPr lang="en-US" altLang="ko-KR" dirty="0"/>
              <a:t>applied directly</a:t>
            </a:r>
          </a:p>
          <a:p>
            <a:r>
              <a:rPr lang="en-US" altLang="ko-KR" dirty="0"/>
              <a:t>Since there may not be concept of primary channel in OCB, careful consideration is needed to utilize 20MHz</a:t>
            </a:r>
          </a:p>
          <a:p>
            <a:r>
              <a:rPr lang="en-US" altLang="ko-KR" dirty="0"/>
              <a:t>In this contribution, 20MHz channel access procedures are discussed</a:t>
            </a:r>
          </a:p>
        </p:txBody>
      </p:sp>
      <p:pic>
        <p:nvPicPr>
          <p:cNvPr id="5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008267"/>
            <a:ext cx="4931618" cy="120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Wide Bandwidth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base specification in 11n, wide bandwidth channel access using PIFS is specified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In BSS, the primary channel is decided by AP </a:t>
            </a:r>
          </a:p>
          <a:p>
            <a:pPr lvl="1"/>
            <a:r>
              <a:rPr lang="en-US" altLang="ko-KR" dirty="0"/>
              <a:t>STAs in AP shares the same primary channel</a:t>
            </a:r>
          </a:p>
          <a:p>
            <a:pPr lvl="1"/>
            <a:r>
              <a:rPr lang="en-US" altLang="ko-KR" dirty="0"/>
              <a:t>The secondary channel usage is based on OBSS</a:t>
            </a:r>
          </a:p>
          <a:p>
            <a:pPr lvl="2"/>
            <a:r>
              <a:rPr lang="en-US" altLang="ko-KR" dirty="0"/>
              <a:t>Low probability for traffic </a:t>
            </a:r>
          </a:p>
          <a:p>
            <a:pPr marL="914400" lvl="2" indent="0">
              <a:buNone/>
            </a:pPr>
            <a:r>
              <a:rPr lang="en-US" altLang="ko-KR" dirty="0"/>
              <a:t>    on secondary channel </a:t>
            </a:r>
          </a:p>
          <a:p>
            <a:pPr marL="914400" lvl="2" indent="0">
              <a:buNone/>
            </a:pPr>
            <a:r>
              <a:rPr lang="en-US" altLang="ko-KR" dirty="0"/>
              <a:t>    as a primary channel</a:t>
            </a:r>
            <a:endParaRPr lang="ko-KR" altLang="en-US" dirty="0"/>
          </a:p>
          <a:p>
            <a:pPr lvl="1"/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149080"/>
            <a:ext cx="3682752" cy="2264591"/>
          </a:xfrm>
          <a:prstGeom prst="rect">
            <a:avLst/>
          </a:prstGeom>
        </p:spPr>
      </p:pic>
      <p:grpSp>
        <p:nvGrpSpPr>
          <p:cNvPr id="4" name="Group 4">
            <a:extLst>
              <a:ext uri="{FF2B5EF4-FFF2-40B4-BE49-F238E27FC236}">
                <a16:creationId xmlns:a16="http://schemas.microsoft.com/office/drawing/2014/main" id="{359E4AE4-AB55-48BF-B436-1F16FEED66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51113" y="2781300"/>
            <a:ext cx="4041775" cy="1257300"/>
            <a:chOff x="1607" y="1752"/>
            <a:chExt cx="2546" cy="792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46B639CE-C0AE-4699-AE7E-6381E473698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7" y="1752"/>
              <a:ext cx="254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181E592C-1ADD-4FCF-9515-42A760A4C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102"/>
              <a:ext cx="1042" cy="40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E32E416A-9E08-42E4-B6F5-BF78768CE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2" y="2102"/>
              <a:ext cx="103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01AEC209-9DBD-437F-BCE6-8B35FA4E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102"/>
              <a:ext cx="1042" cy="40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A7F11B7C-C404-4DA7-94FA-81E947BE2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097"/>
              <a:ext cx="1053" cy="41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57E4491-F70A-4174-A00A-50544B3E6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" y="2099"/>
              <a:ext cx="1044" cy="408"/>
            </a:xfrm>
            <a:custGeom>
              <a:avLst/>
              <a:gdLst>
                <a:gd name="T0" fmla="*/ 8 w 3221"/>
                <a:gd name="T1" fmla="*/ 1234 h 1250"/>
                <a:gd name="T2" fmla="*/ 3213 w 3221"/>
                <a:gd name="T3" fmla="*/ 1234 h 1250"/>
                <a:gd name="T4" fmla="*/ 3205 w 3221"/>
                <a:gd name="T5" fmla="*/ 1242 h 1250"/>
                <a:gd name="T6" fmla="*/ 3205 w 3221"/>
                <a:gd name="T7" fmla="*/ 8 h 1250"/>
                <a:gd name="T8" fmla="*/ 3213 w 3221"/>
                <a:gd name="T9" fmla="*/ 16 h 1250"/>
                <a:gd name="T10" fmla="*/ 8 w 3221"/>
                <a:gd name="T11" fmla="*/ 16 h 1250"/>
                <a:gd name="T12" fmla="*/ 16 w 3221"/>
                <a:gd name="T13" fmla="*/ 8 h 1250"/>
                <a:gd name="T14" fmla="*/ 16 w 3221"/>
                <a:gd name="T15" fmla="*/ 1242 h 1250"/>
                <a:gd name="T16" fmla="*/ 8 w 3221"/>
                <a:gd name="T17" fmla="*/ 1250 h 1250"/>
                <a:gd name="T18" fmla="*/ 0 w 3221"/>
                <a:gd name="T19" fmla="*/ 1242 h 1250"/>
                <a:gd name="T20" fmla="*/ 0 w 3221"/>
                <a:gd name="T21" fmla="*/ 8 h 1250"/>
                <a:gd name="T22" fmla="*/ 8 w 3221"/>
                <a:gd name="T23" fmla="*/ 0 h 1250"/>
                <a:gd name="T24" fmla="*/ 3213 w 3221"/>
                <a:gd name="T25" fmla="*/ 0 h 1250"/>
                <a:gd name="T26" fmla="*/ 3221 w 3221"/>
                <a:gd name="T27" fmla="*/ 8 h 1250"/>
                <a:gd name="T28" fmla="*/ 3221 w 3221"/>
                <a:gd name="T29" fmla="*/ 1242 h 1250"/>
                <a:gd name="T30" fmla="*/ 3213 w 3221"/>
                <a:gd name="T31" fmla="*/ 1250 h 1250"/>
                <a:gd name="T32" fmla="*/ 8 w 3221"/>
                <a:gd name="T33" fmla="*/ 1250 h 1250"/>
                <a:gd name="T34" fmla="*/ 0 w 3221"/>
                <a:gd name="T35" fmla="*/ 1242 h 1250"/>
                <a:gd name="T36" fmla="*/ 8 w 3221"/>
                <a:gd name="T37" fmla="*/ 123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21" h="1250">
                  <a:moveTo>
                    <a:pt x="8" y="1234"/>
                  </a:moveTo>
                  <a:lnTo>
                    <a:pt x="3213" y="1234"/>
                  </a:lnTo>
                  <a:lnTo>
                    <a:pt x="3205" y="1242"/>
                  </a:lnTo>
                  <a:lnTo>
                    <a:pt x="3205" y="8"/>
                  </a:lnTo>
                  <a:lnTo>
                    <a:pt x="3213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42"/>
                  </a:lnTo>
                  <a:cubicBezTo>
                    <a:pt x="16" y="1247"/>
                    <a:pt x="12" y="1250"/>
                    <a:pt x="8" y="1250"/>
                  </a:cubicBezTo>
                  <a:cubicBezTo>
                    <a:pt x="3" y="1250"/>
                    <a:pt x="0" y="1247"/>
                    <a:pt x="0" y="1242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lnTo>
                    <a:pt x="3213" y="0"/>
                  </a:lnTo>
                  <a:cubicBezTo>
                    <a:pt x="3217" y="0"/>
                    <a:pt x="3221" y="4"/>
                    <a:pt x="3221" y="8"/>
                  </a:cubicBezTo>
                  <a:lnTo>
                    <a:pt x="3221" y="1242"/>
                  </a:lnTo>
                  <a:cubicBezTo>
                    <a:pt x="3221" y="1247"/>
                    <a:pt x="3217" y="1250"/>
                    <a:pt x="3213" y="1250"/>
                  </a:cubicBezTo>
                  <a:lnTo>
                    <a:pt x="8" y="1250"/>
                  </a:lnTo>
                  <a:cubicBezTo>
                    <a:pt x="3" y="1250"/>
                    <a:pt x="0" y="1247"/>
                    <a:pt x="0" y="1242"/>
                  </a:cubicBezTo>
                  <a:cubicBezTo>
                    <a:pt x="0" y="1238"/>
                    <a:pt x="3" y="1234"/>
                    <a:pt x="8" y="1234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296E62F6-EBAD-4970-B465-E51603ECF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097"/>
              <a:ext cx="1053" cy="41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9345ACF-E08A-444D-A739-EA25CC6E4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086"/>
              <a:ext cx="1052" cy="5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10A3C581-BE62-4C75-B3EB-2A3F96222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091"/>
              <a:ext cx="1052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DBD51F4D-2315-4282-B7C5-36B30CA70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02"/>
              <a:ext cx="1052" cy="26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5429ECE-F429-49ED-8223-38324A8F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28"/>
              <a:ext cx="1052" cy="26"/>
            </a:xfrm>
            <a:prstGeom prst="rect">
              <a:avLst/>
            </a:pr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5194457D-DD1E-4573-A679-75DDC03E7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54"/>
              <a:ext cx="1052" cy="26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3FFCB75B-2CC1-4FD1-B842-36A0EEFC2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80"/>
              <a:ext cx="1052" cy="2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06E6E6A2-AF88-44F7-993C-FD4D21AD8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06"/>
              <a:ext cx="1052" cy="2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57363DF8-ECD6-415F-AAE7-13D3FB0E8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32"/>
              <a:ext cx="1052" cy="27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E95E2780-60F4-4A22-80CD-169E77B60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59"/>
              <a:ext cx="1052" cy="5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1362235A-947B-40DD-8817-BDF39B0EE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11"/>
              <a:ext cx="1052" cy="26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D04D317C-1974-4F99-BF6A-E737AA6C3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37"/>
              <a:ext cx="1052" cy="26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333ED64A-A55D-4218-90EE-4670DA44D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63"/>
              <a:ext cx="1052" cy="21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6A2D0C58-11A5-4CA5-B9E1-BF32FD62A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84"/>
              <a:ext cx="1052" cy="26"/>
            </a:xfrm>
            <a:prstGeom prst="rect">
              <a:avLst/>
            </a:pr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860324EB-C730-4AEC-9EC7-4946ED312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10"/>
              <a:ext cx="1052" cy="26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2C5EEC9-C24D-420B-9F63-9F5692C6B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36"/>
              <a:ext cx="1052" cy="2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29C9EE14-C387-4E2D-93C9-42FECEEC2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62"/>
              <a:ext cx="1052" cy="26"/>
            </a:xfrm>
            <a:prstGeom prst="rect">
              <a:avLst/>
            </a:pr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D98224D5-9641-4D40-B26F-3E1A6AD27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88"/>
              <a:ext cx="1052" cy="16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AE309D60-AC01-4AE7-B320-1E6876233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2" y="2092"/>
              <a:ext cx="1038" cy="403"/>
            </a:xfrm>
            <a:prstGeom prst="rect">
              <a:avLst/>
            </a:pr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29D5D17-AF62-4A79-9807-3033A8155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2253"/>
              <a:ext cx="52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Wideband signal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5596FDFD-31BE-413C-B9AF-A3F12F298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3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3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B6C624EB-F7DB-477D-9070-76E6A670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3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3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8C0A37D1-E154-4D85-B9D3-9746D899B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092"/>
              <a:ext cx="176" cy="208"/>
            </a:xfrm>
            <a:custGeom>
              <a:avLst/>
              <a:gdLst>
                <a:gd name="T0" fmla="*/ 0 w 176"/>
                <a:gd name="T1" fmla="*/ 208 h 208"/>
                <a:gd name="T2" fmla="*/ 84 w 176"/>
                <a:gd name="T3" fmla="*/ 208 h 208"/>
                <a:gd name="T4" fmla="*/ 176 w 176"/>
                <a:gd name="T5" fmla="*/ 0 h 208"/>
                <a:gd name="T6" fmla="*/ 93 w 176"/>
                <a:gd name="T7" fmla="*/ 0 h 208"/>
                <a:gd name="T8" fmla="*/ 0 w 176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08">
                  <a:moveTo>
                    <a:pt x="0" y="208"/>
                  </a:moveTo>
                  <a:lnTo>
                    <a:pt x="84" y="208"/>
                  </a:lnTo>
                  <a:lnTo>
                    <a:pt x="176" y="0"/>
                  </a:lnTo>
                  <a:lnTo>
                    <a:pt x="93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5CE54E2B-63F9-4E0E-8114-FC7CA055B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092"/>
              <a:ext cx="176" cy="208"/>
            </a:xfrm>
            <a:custGeom>
              <a:avLst/>
              <a:gdLst>
                <a:gd name="T0" fmla="*/ 0 w 176"/>
                <a:gd name="T1" fmla="*/ 208 h 208"/>
                <a:gd name="T2" fmla="*/ 84 w 176"/>
                <a:gd name="T3" fmla="*/ 208 h 208"/>
                <a:gd name="T4" fmla="*/ 176 w 176"/>
                <a:gd name="T5" fmla="*/ 0 h 208"/>
                <a:gd name="T6" fmla="*/ 93 w 176"/>
                <a:gd name="T7" fmla="*/ 0 h 208"/>
                <a:gd name="T8" fmla="*/ 0 w 176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08">
                  <a:moveTo>
                    <a:pt x="0" y="208"/>
                  </a:moveTo>
                  <a:lnTo>
                    <a:pt x="84" y="208"/>
                  </a:lnTo>
                  <a:lnTo>
                    <a:pt x="176" y="0"/>
                  </a:lnTo>
                  <a:lnTo>
                    <a:pt x="93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21F55D4D-65FF-4A19-B737-D9C134DAA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2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2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6DEA96B7-C157-40D2-A2EB-ED6CF258A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2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2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67C4B9EC-AC4B-4C24-9476-1684C13005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3" y="1759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4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4"/>
                    <a:pt x="12" y="1088"/>
                    <a:pt x="8" y="1088"/>
                  </a:cubicBezTo>
                  <a:cubicBezTo>
                    <a:pt x="4" y="1088"/>
                    <a:pt x="0" y="1084"/>
                    <a:pt x="0" y="1080"/>
                  </a:cubicBezTo>
                  <a:lnTo>
                    <a:pt x="0" y="968"/>
                  </a:lnTo>
                  <a:cubicBezTo>
                    <a:pt x="0" y="963"/>
                    <a:pt x="4" y="960"/>
                    <a:pt x="8" y="960"/>
                  </a:cubicBezTo>
                  <a:cubicBezTo>
                    <a:pt x="12" y="960"/>
                    <a:pt x="16" y="963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6"/>
                    <a:pt x="12" y="1280"/>
                    <a:pt x="8" y="1280"/>
                  </a:cubicBezTo>
                  <a:cubicBezTo>
                    <a:pt x="4" y="1280"/>
                    <a:pt x="0" y="1276"/>
                    <a:pt x="0" y="1272"/>
                  </a:cubicBezTo>
                  <a:lnTo>
                    <a:pt x="0" y="1160"/>
                  </a:lnTo>
                  <a:cubicBezTo>
                    <a:pt x="0" y="1155"/>
                    <a:pt x="4" y="1152"/>
                    <a:pt x="8" y="1152"/>
                  </a:cubicBezTo>
                  <a:cubicBezTo>
                    <a:pt x="12" y="1152"/>
                    <a:pt x="16" y="1155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8"/>
                    <a:pt x="12" y="1472"/>
                    <a:pt x="8" y="1472"/>
                  </a:cubicBezTo>
                  <a:cubicBezTo>
                    <a:pt x="4" y="1472"/>
                    <a:pt x="0" y="1468"/>
                    <a:pt x="0" y="1464"/>
                  </a:cubicBezTo>
                  <a:lnTo>
                    <a:pt x="0" y="1352"/>
                  </a:lnTo>
                  <a:cubicBezTo>
                    <a:pt x="0" y="1347"/>
                    <a:pt x="4" y="1344"/>
                    <a:pt x="8" y="1344"/>
                  </a:cubicBezTo>
                  <a:cubicBezTo>
                    <a:pt x="12" y="1344"/>
                    <a:pt x="16" y="1347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0"/>
                    <a:pt x="12" y="1664"/>
                    <a:pt x="8" y="1664"/>
                  </a:cubicBezTo>
                  <a:cubicBezTo>
                    <a:pt x="4" y="1664"/>
                    <a:pt x="0" y="1660"/>
                    <a:pt x="0" y="1656"/>
                  </a:cubicBezTo>
                  <a:lnTo>
                    <a:pt x="0" y="1544"/>
                  </a:lnTo>
                  <a:cubicBezTo>
                    <a:pt x="0" y="1539"/>
                    <a:pt x="4" y="1536"/>
                    <a:pt x="8" y="1536"/>
                  </a:cubicBezTo>
                  <a:cubicBezTo>
                    <a:pt x="12" y="1536"/>
                    <a:pt x="16" y="1539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2"/>
                    <a:pt x="12" y="1856"/>
                    <a:pt x="8" y="1856"/>
                  </a:cubicBezTo>
                  <a:cubicBezTo>
                    <a:pt x="4" y="1856"/>
                    <a:pt x="0" y="1852"/>
                    <a:pt x="0" y="1848"/>
                  </a:cubicBezTo>
                  <a:lnTo>
                    <a:pt x="0" y="1736"/>
                  </a:lnTo>
                  <a:cubicBezTo>
                    <a:pt x="0" y="1731"/>
                    <a:pt x="4" y="1728"/>
                    <a:pt x="8" y="1728"/>
                  </a:cubicBezTo>
                  <a:cubicBezTo>
                    <a:pt x="12" y="1728"/>
                    <a:pt x="16" y="1731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4"/>
                    <a:pt x="12" y="2048"/>
                    <a:pt x="8" y="2048"/>
                  </a:cubicBezTo>
                  <a:cubicBezTo>
                    <a:pt x="4" y="2048"/>
                    <a:pt x="0" y="2044"/>
                    <a:pt x="0" y="2040"/>
                  </a:cubicBezTo>
                  <a:lnTo>
                    <a:pt x="0" y="1928"/>
                  </a:lnTo>
                  <a:cubicBezTo>
                    <a:pt x="0" y="1923"/>
                    <a:pt x="4" y="1920"/>
                    <a:pt x="8" y="1920"/>
                  </a:cubicBezTo>
                  <a:cubicBezTo>
                    <a:pt x="12" y="1920"/>
                    <a:pt x="16" y="1923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6"/>
                    <a:pt x="12" y="2240"/>
                    <a:pt x="8" y="2240"/>
                  </a:cubicBezTo>
                  <a:cubicBezTo>
                    <a:pt x="4" y="2240"/>
                    <a:pt x="0" y="2236"/>
                    <a:pt x="0" y="2232"/>
                  </a:cubicBezTo>
                  <a:lnTo>
                    <a:pt x="0" y="2120"/>
                  </a:lnTo>
                  <a:cubicBezTo>
                    <a:pt x="0" y="2115"/>
                    <a:pt x="4" y="2112"/>
                    <a:pt x="8" y="2112"/>
                  </a:cubicBezTo>
                  <a:cubicBezTo>
                    <a:pt x="12" y="2112"/>
                    <a:pt x="16" y="2115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B1C00FA9-742E-4B69-B444-FADE1C4754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2" y="1759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3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3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3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3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3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3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3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3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3" y="896"/>
                    <a:pt x="8" y="896"/>
                  </a:cubicBezTo>
                  <a:cubicBezTo>
                    <a:pt x="4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3" y="768"/>
                    <a:pt x="16" y="771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4"/>
                    <a:pt x="13" y="1088"/>
                    <a:pt x="8" y="1088"/>
                  </a:cubicBezTo>
                  <a:cubicBezTo>
                    <a:pt x="4" y="1088"/>
                    <a:pt x="0" y="1084"/>
                    <a:pt x="0" y="1080"/>
                  </a:cubicBezTo>
                  <a:lnTo>
                    <a:pt x="0" y="968"/>
                  </a:lnTo>
                  <a:cubicBezTo>
                    <a:pt x="0" y="963"/>
                    <a:pt x="4" y="960"/>
                    <a:pt x="8" y="960"/>
                  </a:cubicBezTo>
                  <a:cubicBezTo>
                    <a:pt x="13" y="960"/>
                    <a:pt x="16" y="963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6"/>
                    <a:pt x="13" y="1280"/>
                    <a:pt x="8" y="1280"/>
                  </a:cubicBezTo>
                  <a:cubicBezTo>
                    <a:pt x="4" y="1280"/>
                    <a:pt x="0" y="1276"/>
                    <a:pt x="0" y="1272"/>
                  </a:cubicBezTo>
                  <a:lnTo>
                    <a:pt x="0" y="1160"/>
                  </a:lnTo>
                  <a:cubicBezTo>
                    <a:pt x="0" y="1155"/>
                    <a:pt x="4" y="1152"/>
                    <a:pt x="8" y="1152"/>
                  </a:cubicBezTo>
                  <a:cubicBezTo>
                    <a:pt x="13" y="1152"/>
                    <a:pt x="16" y="1155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8"/>
                    <a:pt x="13" y="1472"/>
                    <a:pt x="8" y="1472"/>
                  </a:cubicBezTo>
                  <a:cubicBezTo>
                    <a:pt x="4" y="1472"/>
                    <a:pt x="0" y="1468"/>
                    <a:pt x="0" y="1464"/>
                  </a:cubicBezTo>
                  <a:lnTo>
                    <a:pt x="0" y="1352"/>
                  </a:lnTo>
                  <a:cubicBezTo>
                    <a:pt x="0" y="1347"/>
                    <a:pt x="4" y="1344"/>
                    <a:pt x="8" y="1344"/>
                  </a:cubicBezTo>
                  <a:cubicBezTo>
                    <a:pt x="13" y="1344"/>
                    <a:pt x="16" y="1347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0"/>
                    <a:pt x="13" y="1664"/>
                    <a:pt x="8" y="1664"/>
                  </a:cubicBezTo>
                  <a:cubicBezTo>
                    <a:pt x="4" y="1664"/>
                    <a:pt x="0" y="1660"/>
                    <a:pt x="0" y="1656"/>
                  </a:cubicBezTo>
                  <a:lnTo>
                    <a:pt x="0" y="1544"/>
                  </a:lnTo>
                  <a:cubicBezTo>
                    <a:pt x="0" y="1539"/>
                    <a:pt x="4" y="1536"/>
                    <a:pt x="8" y="1536"/>
                  </a:cubicBezTo>
                  <a:cubicBezTo>
                    <a:pt x="13" y="1536"/>
                    <a:pt x="16" y="1539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2"/>
                    <a:pt x="13" y="1856"/>
                    <a:pt x="8" y="1856"/>
                  </a:cubicBezTo>
                  <a:cubicBezTo>
                    <a:pt x="4" y="1856"/>
                    <a:pt x="0" y="1852"/>
                    <a:pt x="0" y="1848"/>
                  </a:cubicBezTo>
                  <a:lnTo>
                    <a:pt x="0" y="1736"/>
                  </a:lnTo>
                  <a:cubicBezTo>
                    <a:pt x="0" y="1731"/>
                    <a:pt x="4" y="1728"/>
                    <a:pt x="8" y="1728"/>
                  </a:cubicBezTo>
                  <a:cubicBezTo>
                    <a:pt x="13" y="1728"/>
                    <a:pt x="16" y="1731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4"/>
                    <a:pt x="13" y="2048"/>
                    <a:pt x="8" y="2048"/>
                  </a:cubicBezTo>
                  <a:cubicBezTo>
                    <a:pt x="4" y="2048"/>
                    <a:pt x="0" y="2044"/>
                    <a:pt x="0" y="2040"/>
                  </a:cubicBezTo>
                  <a:lnTo>
                    <a:pt x="0" y="1928"/>
                  </a:lnTo>
                  <a:cubicBezTo>
                    <a:pt x="0" y="1923"/>
                    <a:pt x="4" y="1920"/>
                    <a:pt x="8" y="1920"/>
                  </a:cubicBezTo>
                  <a:cubicBezTo>
                    <a:pt x="13" y="1920"/>
                    <a:pt x="16" y="1923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6"/>
                    <a:pt x="13" y="2240"/>
                    <a:pt x="8" y="2240"/>
                  </a:cubicBezTo>
                  <a:cubicBezTo>
                    <a:pt x="4" y="2240"/>
                    <a:pt x="0" y="2236"/>
                    <a:pt x="0" y="2232"/>
                  </a:cubicBezTo>
                  <a:lnTo>
                    <a:pt x="0" y="2120"/>
                  </a:lnTo>
                  <a:cubicBezTo>
                    <a:pt x="0" y="2115"/>
                    <a:pt x="4" y="2112"/>
                    <a:pt x="8" y="2112"/>
                  </a:cubicBezTo>
                  <a:cubicBezTo>
                    <a:pt x="13" y="2112"/>
                    <a:pt x="16" y="2115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7CCE6D2B-A5CF-479B-9B7E-5615302520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79" y="2150"/>
              <a:ext cx="9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CF44CDA0-519C-4E8E-A6F6-1336365128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95" y="2114"/>
              <a:ext cx="6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7D3D83BC-64CB-461E-BC3C-A894F6D5AA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85" y="2083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45107649-5BF0-44F2-9891-E51A82AB04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85" y="2046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792B556E-26B0-4E9C-8079-9A23278123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7" y="1770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2" y="128"/>
                    <a:pt x="8" y="128"/>
                  </a:cubicBezTo>
                  <a:cubicBezTo>
                    <a:pt x="3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2" y="320"/>
                    <a:pt x="8" y="320"/>
                  </a:cubicBezTo>
                  <a:cubicBezTo>
                    <a:pt x="3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3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9"/>
                    <a:pt x="12" y="512"/>
                    <a:pt x="8" y="512"/>
                  </a:cubicBezTo>
                  <a:cubicBezTo>
                    <a:pt x="3" y="512"/>
                    <a:pt x="0" y="509"/>
                    <a:pt x="0" y="504"/>
                  </a:cubicBezTo>
                  <a:lnTo>
                    <a:pt x="0" y="392"/>
                  </a:lnTo>
                  <a:cubicBezTo>
                    <a:pt x="0" y="388"/>
                    <a:pt x="3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1"/>
                    <a:pt x="12" y="704"/>
                    <a:pt x="8" y="704"/>
                  </a:cubicBezTo>
                  <a:cubicBezTo>
                    <a:pt x="3" y="704"/>
                    <a:pt x="0" y="701"/>
                    <a:pt x="0" y="696"/>
                  </a:cubicBezTo>
                  <a:lnTo>
                    <a:pt x="0" y="584"/>
                  </a:lnTo>
                  <a:cubicBezTo>
                    <a:pt x="0" y="580"/>
                    <a:pt x="3" y="576"/>
                    <a:pt x="8" y="576"/>
                  </a:cubicBezTo>
                  <a:cubicBezTo>
                    <a:pt x="12" y="576"/>
                    <a:pt x="16" y="580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3"/>
                    <a:pt x="12" y="896"/>
                    <a:pt x="8" y="896"/>
                  </a:cubicBezTo>
                  <a:cubicBezTo>
                    <a:pt x="3" y="896"/>
                    <a:pt x="0" y="893"/>
                    <a:pt x="0" y="888"/>
                  </a:cubicBezTo>
                  <a:lnTo>
                    <a:pt x="0" y="776"/>
                  </a:lnTo>
                  <a:cubicBezTo>
                    <a:pt x="0" y="772"/>
                    <a:pt x="3" y="768"/>
                    <a:pt x="8" y="768"/>
                  </a:cubicBezTo>
                  <a:cubicBezTo>
                    <a:pt x="12" y="768"/>
                    <a:pt x="16" y="772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5"/>
                    <a:pt x="12" y="1088"/>
                    <a:pt x="8" y="1088"/>
                  </a:cubicBezTo>
                  <a:cubicBezTo>
                    <a:pt x="3" y="1088"/>
                    <a:pt x="0" y="1085"/>
                    <a:pt x="0" y="1080"/>
                  </a:cubicBezTo>
                  <a:lnTo>
                    <a:pt x="0" y="968"/>
                  </a:lnTo>
                  <a:cubicBezTo>
                    <a:pt x="0" y="964"/>
                    <a:pt x="3" y="960"/>
                    <a:pt x="8" y="960"/>
                  </a:cubicBezTo>
                  <a:cubicBezTo>
                    <a:pt x="12" y="960"/>
                    <a:pt x="16" y="964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7"/>
                    <a:pt x="12" y="1280"/>
                    <a:pt x="8" y="1280"/>
                  </a:cubicBezTo>
                  <a:cubicBezTo>
                    <a:pt x="3" y="1280"/>
                    <a:pt x="0" y="1277"/>
                    <a:pt x="0" y="1272"/>
                  </a:cubicBezTo>
                  <a:lnTo>
                    <a:pt x="0" y="1160"/>
                  </a:lnTo>
                  <a:cubicBezTo>
                    <a:pt x="0" y="1156"/>
                    <a:pt x="3" y="1152"/>
                    <a:pt x="8" y="1152"/>
                  </a:cubicBezTo>
                  <a:cubicBezTo>
                    <a:pt x="12" y="1152"/>
                    <a:pt x="16" y="1156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9"/>
                    <a:pt x="12" y="1472"/>
                    <a:pt x="8" y="1472"/>
                  </a:cubicBezTo>
                  <a:cubicBezTo>
                    <a:pt x="3" y="1472"/>
                    <a:pt x="0" y="1469"/>
                    <a:pt x="0" y="1464"/>
                  </a:cubicBezTo>
                  <a:lnTo>
                    <a:pt x="0" y="1352"/>
                  </a:lnTo>
                  <a:cubicBezTo>
                    <a:pt x="0" y="1348"/>
                    <a:pt x="3" y="1344"/>
                    <a:pt x="8" y="1344"/>
                  </a:cubicBezTo>
                  <a:cubicBezTo>
                    <a:pt x="12" y="1344"/>
                    <a:pt x="16" y="1348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1"/>
                    <a:pt x="12" y="1664"/>
                    <a:pt x="8" y="1664"/>
                  </a:cubicBezTo>
                  <a:cubicBezTo>
                    <a:pt x="3" y="1664"/>
                    <a:pt x="0" y="1661"/>
                    <a:pt x="0" y="1656"/>
                  </a:cubicBezTo>
                  <a:lnTo>
                    <a:pt x="0" y="1544"/>
                  </a:lnTo>
                  <a:cubicBezTo>
                    <a:pt x="0" y="1540"/>
                    <a:pt x="3" y="1536"/>
                    <a:pt x="8" y="1536"/>
                  </a:cubicBezTo>
                  <a:cubicBezTo>
                    <a:pt x="12" y="1536"/>
                    <a:pt x="16" y="1540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3"/>
                    <a:pt x="12" y="1856"/>
                    <a:pt x="8" y="1856"/>
                  </a:cubicBezTo>
                  <a:cubicBezTo>
                    <a:pt x="3" y="1856"/>
                    <a:pt x="0" y="1853"/>
                    <a:pt x="0" y="1848"/>
                  </a:cubicBezTo>
                  <a:lnTo>
                    <a:pt x="0" y="1736"/>
                  </a:lnTo>
                  <a:cubicBezTo>
                    <a:pt x="0" y="1732"/>
                    <a:pt x="3" y="1728"/>
                    <a:pt x="8" y="1728"/>
                  </a:cubicBezTo>
                  <a:cubicBezTo>
                    <a:pt x="12" y="1728"/>
                    <a:pt x="16" y="1732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5"/>
                    <a:pt x="12" y="2048"/>
                    <a:pt x="8" y="2048"/>
                  </a:cubicBezTo>
                  <a:cubicBezTo>
                    <a:pt x="3" y="2048"/>
                    <a:pt x="0" y="2045"/>
                    <a:pt x="0" y="2040"/>
                  </a:cubicBezTo>
                  <a:lnTo>
                    <a:pt x="0" y="1928"/>
                  </a:lnTo>
                  <a:cubicBezTo>
                    <a:pt x="0" y="1924"/>
                    <a:pt x="3" y="1920"/>
                    <a:pt x="8" y="1920"/>
                  </a:cubicBezTo>
                  <a:cubicBezTo>
                    <a:pt x="12" y="1920"/>
                    <a:pt x="16" y="1924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7"/>
                    <a:pt x="12" y="2240"/>
                    <a:pt x="8" y="2240"/>
                  </a:cubicBezTo>
                  <a:cubicBezTo>
                    <a:pt x="3" y="2240"/>
                    <a:pt x="0" y="2237"/>
                    <a:pt x="0" y="2232"/>
                  </a:cubicBezTo>
                  <a:lnTo>
                    <a:pt x="0" y="2120"/>
                  </a:lnTo>
                  <a:cubicBezTo>
                    <a:pt x="0" y="2116"/>
                    <a:pt x="3" y="2112"/>
                    <a:pt x="8" y="2112"/>
                  </a:cubicBezTo>
                  <a:cubicBezTo>
                    <a:pt x="12" y="2112"/>
                    <a:pt x="16" y="2116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CE4DFDE1-97FA-4152-80A2-9CD017BE36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4" y="1770"/>
              <a:ext cx="6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3" y="128"/>
                    <a:pt x="8" y="128"/>
                  </a:cubicBezTo>
                  <a:cubicBezTo>
                    <a:pt x="4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3" y="320"/>
                    <a:pt x="8" y="320"/>
                  </a:cubicBezTo>
                  <a:cubicBezTo>
                    <a:pt x="4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9"/>
                    <a:pt x="13" y="512"/>
                    <a:pt x="8" y="512"/>
                  </a:cubicBezTo>
                  <a:cubicBezTo>
                    <a:pt x="4" y="512"/>
                    <a:pt x="0" y="509"/>
                    <a:pt x="0" y="504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1"/>
                    <a:pt x="13" y="704"/>
                    <a:pt x="8" y="704"/>
                  </a:cubicBezTo>
                  <a:cubicBezTo>
                    <a:pt x="4" y="704"/>
                    <a:pt x="0" y="701"/>
                    <a:pt x="0" y="696"/>
                  </a:cubicBez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3"/>
                    <a:pt x="13" y="896"/>
                    <a:pt x="8" y="896"/>
                  </a:cubicBezTo>
                  <a:cubicBezTo>
                    <a:pt x="4" y="896"/>
                    <a:pt x="0" y="893"/>
                    <a:pt x="0" y="888"/>
                  </a:cubicBez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5"/>
                    <a:pt x="13" y="1088"/>
                    <a:pt x="8" y="1088"/>
                  </a:cubicBezTo>
                  <a:cubicBezTo>
                    <a:pt x="4" y="1088"/>
                    <a:pt x="0" y="1085"/>
                    <a:pt x="0" y="1080"/>
                  </a:cubicBez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7"/>
                    <a:pt x="13" y="1280"/>
                    <a:pt x="8" y="1280"/>
                  </a:cubicBezTo>
                  <a:cubicBezTo>
                    <a:pt x="4" y="1280"/>
                    <a:pt x="0" y="1277"/>
                    <a:pt x="0" y="1272"/>
                  </a:cubicBez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9"/>
                    <a:pt x="13" y="1472"/>
                    <a:pt x="8" y="1472"/>
                  </a:cubicBezTo>
                  <a:cubicBezTo>
                    <a:pt x="4" y="1472"/>
                    <a:pt x="0" y="1469"/>
                    <a:pt x="0" y="1464"/>
                  </a:cubicBez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1"/>
                    <a:pt x="13" y="1664"/>
                    <a:pt x="8" y="1664"/>
                  </a:cubicBezTo>
                  <a:cubicBezTo>
                    <a:pt x="4" y="1664"/>
                    <a:pt x="0" y="1661"/>
                    <a:pt x="0" y="1656"/>
                  </a:cubicBez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3"/>
                    <a:pt x="13" y="1856"/>
                    <a:pt x="8" y="1856"/>
                  </a:cubicBezTo>
                  <a:cubicBezTo>
                    <a:pt x="4" y="1856"/>
                    <a:pt x="0" y="1853"/>
                    <a:pt x="0" y="1848"/>
                  </a:cubicBez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5"/>
                    <a:pt x="13" y="2048"/>
                    <a:pt x="8" y="2048"/>
                  </a:cubicBezTo>
                  <a:cubicBezTo>
                    <a:pt x="4" y="2048"/>
                    <a:pt x="0" y="2045"/>
                    <a:pt x="0" y="2040"/>
                  </a:cubicBez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7"/>
                    <a:pt x="13" y="2240"/>
                    <a:pt x="8" y="2240"/>
                  </a:cubicBezTo>
                  <a:cubicBezTo>
                    <a:pt x="4" y="2240"/>
                    <a:pt x="0" y="2237"/>
                    <a:pt x="0" y="2232"/>
                  </a:cubicBez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95D14404-7B3F-4957-B2B5-DB4E78DB02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29" y="2346"/>
              <a:ext cx="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43F43C36-E96E-4502-BE6C-2DEFB33096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42" y="2317"/>
              <a:ext cx="6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6AB05D01-14DF-4C4A-BD97-E6D57592E0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32" y="2287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BD64555C-F40B-4297-957B-A9119CCFBC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32" y="2250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98408497-2EB2-4CA3-9B6A-C6CFC6804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7" y="2144"/>
              <a:ext cx="34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Primary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C50644D0-9967-4E1D-801D-E21CF5FE5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" y="2144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1</a:t>
              </a:r>
              <a:r>
                <a:rPr kumimoji="0" lang="ko-KR" altLang="ko-K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CEB19A12-CBD9-4D9E-85A7-94E41E7A8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7" y="2358"/>
              <a:ext cx="4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Secondary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6CD4ECFA-208F-491F-AF2F-B236A99A2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" y="2358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1</a:t>
              </a:r>
              <a:r>
                <a:rPr kumimoji="0" lang="ko-KR" altLang="ko-K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79551C5C-464E-46F8-BCFA-4C4E487DCC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2" y="2512"/>
              <a:ext cx="2256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30060631-30BB-4743-A200-6712848C8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7" y="2487"/>
              <a:ext cx="48" cy="49"/>
            </a:xfrm>
            <a:custGeom>
              <a:avLst/>
              <a:gdLst>
                <a:gd name="T0" fmla="*/ 150 w 150"/>
                <a:gd name="T1" fmla="*/ 75 h 150"/>
                <a:gd name="T2" fmla="*/ 0 w 150"/>
                <a:gd name="T3" fmla="*/ 150 h 150"/>
                <a:gd name="T4" fmla="*/ 0 w 150"/>
                <a:gd name="T5" fmla="*/ 0 h 150"/>
                <a:gd name="T6" fmla="*/ 150 w 150"/>
                <a:gd name="T7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" h="150">
                  <a:moveTo>
                    <a:pt x="150" y="75"/>
                  </a:moveTo>
                  <a:lnTo>
                    <a:pt x="0" y="150"/>
                  </a:lnTo>
                  <a:cubicBezTo>
                    <a:pt x="24" y="103"/>
                    <a:pt x="24" y="47"/>
                    <a:pt x="0" y="0"/>
                  </a:cubicBezTo>
                  <a:lnTo>
                    <a:pt x="150" y="75"/>
                  </a:lnTo>
                  <a:close/>
                </a:path>
              </a:pathLst>
            </a:custGeom>
            <a:solidFill>
              <a:srgbClr val="40404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AE703BCA-43AD-449E-BE39-6CA5457E6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7" y="2001"/>
              <a:ext cx="1334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C25FCB0E-BBF1-4EE8-A9A6-24EB05974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9" y="1977"/>
              <a:ext cx="49" cy="49"/>
            </a:xfrm>
            <a:custGeom>
              <a:avLst/>
              <a:gdLst>
                <a:gd name="T0" fmla="*/ 151 w 151"/>
                <a:gd name="T1" fmla="*/ 75 h 150"/>
                <a:gd name="T2" fmla="*/ 0 w 151"/>
                <a:gd name="T3" fmla="*/ 150 h 150"/>
                <a:gd name="T4" fmla="*/ 0 w 151"/>
                <a:gd name="T5" fmla="*/ 0 h 150"/>
                <a:gd name="T6" fmla="*/ 0 w 151"/>
                <a:gd name="T7" fmla="*/ 0 h 150"/>
                <a:gd name="T8" fmla="*/ 151 w 151"/>
                <a:gd name="T9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50">
                  <a:moveTo>
                    <a:pt x="151" y="75"/>
                  </a:moveTo>
                  <a:lnTo>
                    <a:pt x="0" y="150"/>
                  </a:lnTo>
                  <a:cubicBezTo>
                    <a:pt x="24" y="103"/>
                    <a:pt x="24" y="47"/>
                    <a:pt x="0" y="0"/>
                  </a:cubicBezTo>
                  <a:lnTo>
                    <a:pt x="0" y="0"/>
                  </a:lnTo>
                  <a:lnTo>
                    <a:pt x="151" y="75"/>
                  </a:lnTo>
                  <a:close/>
                </a:path>
              </a:pathLst>
            </a:custGeom>
            <a:solidFill>
              <a:srgbClr val="40404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2151DAB7-B8A5-48A6-B345-E38EC4A32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1862"/>
              <a:ext cx="23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TXOP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802.11bd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Channel usage in NGV: no AP exists</a:t>
            </a:r>
          </a:p>
          <a:p>
            <a:pPr lvl="1"/>
            <a:r>
              <a:rPr lang="en-US" altLang="ko-KR" dirty="0"/>
              <a:t>OCB traffic</a:t>
            </a:r>
          </a:p>
          <a:p>
            <a:pPr lvl="1"/>
            <a:r>
              <a:rPr lang="en-US" altLang="ko-KR" dirty="0"/>
              <a:t>No primary channel</a:t>
            </a:r>
          </a:p>
          <a:p>
            <a:r>
              <a:rPr lang="en-US" altLang="ko-KR" dirty="0"/>
              <a:t>The channel used in 5.9 GHz </a:t>
            </a:r>
          </a:p>
          <a:p>
            <a:pPr lvl="1"/>
            <a:r>
              <a:rPr lang="en-US" altLang="ko-KR" dirty="0"/>
              <a:t>Each channel has its own purpose </a:t>
            </a:r>
          </a:p>
          <a:p>
            <a:pPr lvl="1"/>
            <a:r>
              <a:rPr lang="en-US" altLang="ko-KR" dirty="0"/>
              <a:t>Each channel is equally important</a:t>
            </a:r>
          </a:p>
          <a:p>
            <a:pPr lvl="1"/>
            <a:endParaRPr lang="en-US" altLang="ko-KR" dirty="0"/>
          </a:p>
          <a:p>
            <a:pPr lvl="1"/>
            <a:endParaRPr lang="en-US" altLang="ko-KR" sz="1800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In order to access a 20MHz channel in 802.11bd, contention channel shall be defined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1458554" y="4911310"/>
            <a:ext cx="6406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1730969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5898839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6734318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7569794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V="1">
            <a:off x="2564635" y="4673183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398301" y="4673183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4230263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5063360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1730969" y="4747002"/>
            <a:ext cx="835479" cy="161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2564635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398301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4231967" y="4747002"/>
            <a:ext cx="835479" cy="161925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5065633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5899299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6732968" y="4747002"/>
            <a:ext cx="835479" cy="161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1731982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172</a:t>
            </a:r>
            <a:endParaRPr lang="ko-KR" altLang="en-US" sz="1500"/>
          </a:p>
        </p:txBody>
      </p:sp>
      <p:sp>
        <p:nvSpPr>
          <p:cNvPr id="24" name="TextBox 23"/>
          <p:cNvSpPr txBox="1"/>
          <p:nvPr/>
        </p:nvSpPr>
        <p:spPr>
          <a:xfrm>
            <a:off x="2566842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174</a:t>
            </a:r>
            <a:endParaRPr lang="ko-KR" altLang="en-US" sz="1500"/>
          </a:p>
        </p:txBody>
      </p:sp>
      <p:sp>
        <p:nvSpPr>
          <p:cNvPr id="25" name="TextBox 24"/>
          <p:cNvSpPr txBox="1"/>
          <p:nvPr/>
        </p:nvSpPr>
        <p:spPr>
          <a:xfrm>
            <a:off x="3401701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176</a:t>
            </a:r>
            <a:endParaRPr lang="ko-KR" altLang="en-US" sz="1500"/>
          </a:p>
        </p:txBody>
      </p:sp>
      <p:sp>
        <p:nvSpPr>
          <p:cNvPr id="26" name="TextBox 25"/>
          <p:cNvSpPr txBox="1"/>
          <p:nvPr/>
        </p:nvSpPr>
        <p:spPr>
          <a:xfrm>
            <a:off x="423656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178</a:t>
            </a:r>
            <a:endParaRPr lang="ko-KR" altLang="en-US" sz="1500"/>
          </a:p>
        </p:txBody>
      </p:sp>
      <p:sp>
        <p:nvSpPr>
          <p:cNvPr id="27" name="TextBox 26"/>
          <p:cNvSpPr txBox="1"/>
          <p:nvPr/>
        </p:nvSpPr>
        <p:spPr>
          <a:xfrm>
            <a:off x="507142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180</a:t>
            </a:r>
            <a:endParaRPr lang="ko-KR" altLang="en-US" sz="1500"/>
          </a:p>
        </p:txBody>
      </p:sp>
      <p:sp>
        <p:nvSpPr>
          <p:cNvPr id="28" name="TextBox 27"/>
          <p:cNvSpPr txBox="1"/>
          <p:nvPr/>
        </p:nvSpPr>
        <p:spPr>
          <a:xfrm>
            <a:off x="590628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182</a:t>
            </a:r>
            <a:endParaRPr lang="ko-KR" altLang="en-US" sz="1500"/>
          </a:p>
        </p:txBody>
      </p:sp>
      <p:sp>
        <p:nvSpPr>
          <p:cNvPr id="29" name="TextBox 28"/>
          <p:cNvSpPr txBox="1"/>
          <p:nvPr/>
        </p:nvSpPr>
        <p:spPr>
          <a:xfrm>
            <a:off x="6741139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184</a:t>
            </a:r>
            <a:endParaRPr lang="ko-KR" altLang="en-US" sz="1500"/>
          </a:p>
        </p:txBody>
      </p:sp>
      <p:sp>
        <p:nvSpPr>
          <p:cNvPr id="30" name="TextBox 29"/>
          <p:cNvSpPr txBox="1"/>
          <p:nvPr/>
        </p:nvSpPr>
        <p:spPr>
          <a:xfrm>
            <a:off x="1745244" y="5230871"/>
            <a:ext cx="8273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</a:t>
            </a:r>
          </a:p>
          <a:p>
            <a:pPr algn="ctr"/>
            <a:r>
              <a:rPr lang="en-US" altLang="ko-KR" sz="1500" dirty="0"/>
              <a:t>safety</a:t>
            </a:r>
            <a:endParaRPr lang="ko-KR" altLang="en-US" sz="1500" dirty="0"/>
          </a:p>
        </p:txBody>
      </p:sp>
      <p:sp>
        <p:nvSpPr>
          <p:cNvPr id="31" name="TextBox 30"/>
          <p:cNvSpPr txBox="1"/>
          <p:nvPr/>
        </p:nvSpPr>
        <p:spPr>
          <a:xfrm>
            <a:off x="6725937" y="5221583"/>
            <a:ext cx="8273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</a:t>
            </a:r>
          </a:p>
          <a:p>
            <a:pPr algn="ctr"/>
            <a:r>
              <a:rPr lang="en-US" altLang="ko-KR" sz="1500" dirty="0"/>
              <a:t>safety</a:t>
            </a:r>
            <a:endParaRPr lang="ko-KR" altLang="en-US" sz="1500"/>
          </a:p>
        </p:txBody>
      </p:sp>
      <p:sp>
        <p:nvSpPr>
          <p:cNvPr id="32" name="TextBox 31"/>
          <p:cNvSpPr txBox="1"/>
          <p:nvPr/>
        </p:nvSpPr>
        <p:spPr>
          <a:xfrm>
            <a:off x="4244112" y="5294163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CCH</a:t>
            </a:r>
            <a:endParaRPr lang="ko-KR" altLang="en-US" sz="1500" dirty="0"/>
          </a:p>
        </p:txBody>
      </p:sp>
      <p:sp>
        <p:nvSpPr>
          <p:cNvPr id="33" name="TextBox 32"/>
          <p:cNvSpPr txBox="1"/>
          <p:nvPr/>
        </p:nvSpPr>
        <p:spPr>
          <a:xfrm>
            <a:off x="2539745" y="5230871"/>
            <a:ext cx="16873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SCH: may used in 20MHz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9862" y="5251266"/>
            <a:ext cx="16873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SCH: may used in 20MHz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31640" y="4880193"/>
            <a:ext cx="69127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5.855GHz      5.865GHz     5.875GHz      5.885GHz     5.895GHz      5.905GHz      5.915GHz      5.925GHz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Terminologies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/>
          <a:lstStyle/>
          <a:p>
            <a:r>
              <a:rPr lang="en-US" altLang="ko-KR" dirty="0"/>
              <a:t>In order to describe 20MHz channel operation clearly, terminologies for different channel types need to be defined</a:t>
            </a:r>
          </a:p>
          <a:p>
            <a:pPr lvl="1"/>
            <a:r>
              <a:rPr lang="en-US" altLang="ko-KR" dirty="0"/>
              <a:t>Service channel, Contention channel, Extension channel</a:t>
            </a:r>
          </a:p>
          <a:p>
            <a:r>
              <a:rPr lang="en-US" altLang="ko-KR" dirty="0"/>
              <a:t>Contention channel </a:t>
            </a:r>
          </a:p>
          <a:p>
            <a:pPr lvl="1"/>
            <a:r>
              <a:rPr lang="en-US" altLang="ko-KR" dirty="0"/>
              <a:t>10MHz channel on which channel access procedure is performed</a:t>
            </a:r>
          </a:p>
          <a:p>
            <a:pPr lvl="1"/>
            <a:r>
              <a:rPr lang="en-US" altLang="ko-KR" dirty="0"/>
              <a:t>Similar to a primary channel in BSS</a:t>
            </a:r>
          </a:p>
          <a:p>
            <a:r>
              <a:rPr lang="en-US" altLang="ko-KR" dirty="0"/>
              <a:t>Service channel</a:t>
            </a:r>
          </a:p>
          <a:p>
            <a:pPr lvl="1"/>
            <a:r>
              <a:rPr lang="en-US" altLang="ko-KR" dirty="0"/>
              <a:t>10MHz channel on which a specific service, e.g., BSM  is delivered without 20MHz wide channel operation</a:t>
            </a:r>
          </a:p>
          <a:p>
            <a:r>
              <a:rPr lang="en-US" altLang="ko-KR" dirty="0"/>
              <a:t>Extension channel</a:t>
            </a:r>
          </a:p>
          <a:p>
            <a:pPr lvl="1"/>
            <a:r>
              <a:rPr lang="en-US" altLang="ko-KR" dirty="0"/>
              <a:t>10MHz channel to which 20MHz channel is extended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257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Service Channel as Contention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Current 10MHz service channel is set as a contention channel</a:t>
            </a:r>
          </a:p>
          <a:p>
            <a:pPr lvl="1"/>
            <a:r>
              <a:rPr lang="en-US" altLang="ko-KR" dirty="0"/>
              <a:t>Example: </a:t>
            </a:r>
            <a:r>
              <a:rPr lang="en-US" altLang="ko-KR" dirty="0" err="1"/>
              <a:t>Ch</a:t>
            </a:r>
            <a:r>
              <a:rPr lang="en-US" altLang="ko-KR" dirty="0"/>
              <a:t> 174 &amp; </a:t>
            </a:r>
            <a:r>
              <a:rPr lang="en-US" altLang="ko-KR" dirty="0" err="1"/>
              <a:t>Ch</a:t>
            </a:r>
            <a:r>
              <a:rPr lang="en-US" altLang="ko-KR" dirty="0"/>
              <a:t> 176</a:t>
            </a:r>
          </a:p>
          <a:p>
            <a:pPr lvl="2"/>
            <a:r>
              <a:rPr lang="en-US" altLang="ko-KR" dirty="0"/>
              <a:t>For the applications use </a:t>
            </a:r>
            <a:r>
              <a:rPr lang="en-US" altLang="ko-KR" dirty="0" err="1"/>
              <a:t>Ch</a:t>
            </a:r>
            <a:r>
              <a:rPr lang="en-US" altLang="ko-KR" dirty="0"/>
              <a:t> 174, </a:t>
            </a:r>
            <a:r>
              <a:rPr lang="en-US" altLang="ko-KR" dirty="0" err="1"/>
              <a:t>Ch</a:t>
            </a:r>
            <a:r>
              <a:rPr lang="en-US" altLang="ko-KR" dirty="0"/>
              <a:t> 174 is set as a contention channel</a:t>
            </a:r>
          </a:p>
          <a:p>
            <a:pPr lvl="2"/>
            <a:r>
              <a:rPr lang="en-US" altLang="ko-KR" dirty="0"/>
              <a:t>For the applications use </a:t>
            </a:r>
            <a:r>
              <a:rPr lang="en-US" altLang="ko-KR" dirty="0" err="1"/>
              <a:t>Ch</a:t>
            </a:r>
            <a:r>
              <a:rPr lang="en-US" altLang="ko-KR" dirty="0"/>
              <a:t> 176, </a:t>
            </a:r>
            <a:r>
              <a:rPr lang="en-US" altLang="ko-KR" dirty="0" err="1"/>
              <a:t>Ch</a:t>
            </a:r>
            <a:r>
              <a:rPr lang="en-US" altLang="ko-KR" dirty="0"/>
              <a:t> 176 is set as a contention channel</a:t>
            </a:r>
          </a:p>
          <a:p>
            <a:r>
              <a:rPr lang="en-US" altLang="ko-KR" dirty="0"/>
              <a:t>Legacy wide channel access using PIFS can be reused</a:t>
            </a:r>
          </a:p>
          <a:p>
            <a:pPr lvl="1"/>
            <a:r>
              <a:rPr lang="en-US" altLang="ko-KR" dirty="0"/>
              <a:t>Channel contention is performed on the contention channel and the availability of the extension10MHz channel is checked during PIFS</a:t>
            </a:r>
          </a:p>
          <a:p>
            <a:pPr lvl="2"/>
            <a:r>
              <a:rPr lang="en-US" altLang="ko-KR" dirty="0"/>
              <a:t>Pros: Simple and reusing the existing procedure</a:t>
            </a:r>
          </a:p>
          <a:p>
            <a:pPr lvl="2"/>
            <a:r>
              <a:rPr lang="en-US" altLang="ko-KR" dirty="0"/>
              <a:t>Cons: Fairness problem on the extending 10MHz channel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5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C950D-7A77-CC43-B98F-EE8F571DA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20MHz PPDU Transmission Failure</a:t>
            </a:r>
          </a:p>
          <a:p>
            <a:pPr lvl="1"/>
            <a:r>
              <a:rPr lang="en-US" altLang="ko-KR" dirty="0"/>
              <a:t>Legacy Dynamic Bandwidth Operation</a:t>
            </a:r>
          </a:p>
          <a:p>
            <a:pPr lvl="2"/>
            <a:r>
              <a:rPr lang="en-US" altLang="ko-KR" dirty="0"/>
              <a:t>If the extension channel is busy during PIFS, the STA just transmits 10MHz PPDU</a:t>
            </a:r>
            <a:endParaRPr lang="ko-KR" altLang="en-US" dirty="0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38F1FCBA-ECF8-334E-A829-B426A0C7B2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altLang="ko-KR" dirty="0"/>
              <a:t>Option 1: Service Channel as Contention Channel (Cont’d)</a:t>
            </a:r>
            <a:endParaRPr lang="ko-KR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E1D79E-33DA-47D7-9880-208BE623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933056"/>
            <a:ext cx="5745676" cy="15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31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0364" y="620688"/>
            <a:ext cx="8363272" cy="1143000"/>
          </a:xfrm>
        </p:spPr>
        <p:txBody>
          <a:bodyPr/>
          <a:lstStyle/>
          <a:p>
            <a:r>
              <a:rPr lang="en-US" altLang="ko-KR" dirty="0"/>
              <a:t>Option 2: Dual Contention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Both channels are contention channels</a:t>
            </a:r>
          </a:p>
          <a:p>
            <a:r>
              <a:rPr lang="en-US" altLang="ko-KR" dirty="0"/>
              <a:t>Both 10MHz channels perform a channel access procedure independently</a:t>
            </a:r>
          </a:p>
          <a:p>
            <a:pPr lvl="1"/>
            <a:r>
              <a:rPr lang="en-US" altLang="ko-KR" dirty="0"/>
              <a:t>20MHz Channel can only be used upon successful backoff on the both channels</a:t>
            </a:r>
          </a:p>
          <a:p>
            <a:pPr lvl="2"/>
            <a:r>
              <a:rPr lang="en-US" altLang="ko-KR" dirty="0"/>
              <a:t>Pros: Highest fairness</a:t>
            </a:r>
          </a:p>
          <a:p>
            <a:pPr lvl="2"/>
            <a:r>
              <a:rPr lang="en-US" altLang="ko-KR" dirty="0"/>
              <a:t>Cons: Performance degradation</a:t>
            </a:r>
          </a:p>
          <a:p>
            <a:pPr lvl="1"/>
            <a:endParaRPr lang="ko-KR" altLang="en-US" dirty="0"/>
          </a:p>
        </p:txBody>
      </p: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C95EAAC-D0FC-4762-A73D-A8CA6E16F408}"/>
              </a:ext>
            </a:extLst>
          </p:cNvPr>
          <p:cNvGrpSpPr/>
          <p:nvPr/>
        </p:nvGrpSpPr>
        <p:grpSpPr>
          <a:xfrm>
            <a:off x="1841500" y="4648224"/>
            <a:ext cx="5461000" cy="1589088"/>
            <a:chOff x="1852613" y="4364039"/>
            <a:chExt cx="5461000" cy="1589088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CAF9202E-B525-46C7-A6A1-FA31D58A8D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2613" y="4364039"/>
              <a:ext cx="5438775" cy="158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7F44BC7-0A8C-430C-9A90-DF1DB9FBC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6" y="5092702"/>
              <a:ext cx="319088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Ch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7743B61-AF33-49DB-A28B-64FE73DCE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638" y="5092702"/>
              <a:ext cx="358775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174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8282284-C9B2-42AC-8881-8D64C6DC9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6" y="5570539"/>
              <a:ext cx="338138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Ch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E586634B-D2C6-4CC4-8D93-4D504685D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638" y="5570539"/>
              <a:ext cx="382588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176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0D46DE9A-CE27-433A-B54B-B7FE56D67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1626" y="5016502"/>
              <a:ext cx="0" cy="407988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1D9A56B8-4F28-4452-B731-2DEB5570A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016502"/>
              <a:ext cx="93663" cy="47625"/>
            </a:xfrm>
            <a:custGeom>
              <a:avLst/>
              <a:gdLst>
                <a:gd name="T0" fmla="*/ 59 w 59"/>
                <a:gd name="T1" fmla="*/ 30 h 30"/>
                <a:gd name="T2" fmla="*/ 29 w 59"/>
                <a:gd name="T3" fmla="*/ 0 h 30"/>
                <a:gd name="T4" fmla="*/ 0 w 59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59" y="30"/>
                  </a:moveTo>
                  <a:lnTo>
                    <a:pt x="29" y="0"/>
                  </a:lnTo>
                  <a:lnTo>
                    <a:pt x="0" y="3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9066A2A-CD97-4DFF-87BF-86DA25F71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376864"/>
              <a:ext cx="93663" cy="47625"/>
            </a:xfrm>
            <a:custGeom>
              <a:avLst/>
              <a:gdLst>
                <a:gd name="T0" fmla="*/ 0 w 59"/>
                <a:gd name="T1" fmla="*/ 0 h 30"/>
                <a:gd name="T2" fmla="*/ 29 w 59"/>
                <a:gd name="T3" fmla="*/ 30 h 30"/>
                <a:gd name="T4" fmla="*/ 59 w 5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0" y="0"/>
                  </a:moveTo>
                  <a:lnTo>
                    <a:pt x="29" y="30"/>
                  </a:lnTo>
                  <a:lnTo>
                    <a:pt x="59" y="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DA3C212E-C457-4A8C-B6FE-E7BB3C65A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6551" y="5094289"/>
              <a:ext cx="27146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ED6C20B3-358B-42B8-98B3-1DE53BBE9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094289"/>
              <a:ext cx="422275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MHz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8B5994FC-196A-4459-95AB-C85C8B4CF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6551" y="5557839"/>
              <a:ext cx="2905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12DA93EC-5310-4FB2-AD45-CD052DB24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557839"/>
              <a:ext cx="44767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MHz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12" name="Picture 16">
              <a:extLst>
                <a:ext uri="{FF2B5EF4-FFF2-40B4-BE49-F238E27FC236}">
                  <a16:creationId xmlns:a16="http://schemas.microsoft.com/office/drawing/2014/main" id="{15D1825E-7204-413B-ADD7-5309D86423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4975227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7">
              <a:extLst>
                <a:ext uri="{FF2B5EF4-FFF2-40B4-BE49-F238E27FC236}">
                  <a16:creationId xmlns:a16="http://schemas.microsoft.com/office/drawing/2014/main" id="{882911A0-4C2D-4E96-9165-1630737E8D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4975227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65B85864-ED4D-44C1-81F0-C10047BF8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5E1F401D-7890-41D4-8C99-B3F78277C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16" name="Picture 20">
              <a:extLst>
                <a:ext uri="{FF2B5EF4-FFF2-40B4-BE49-F238E27FC236}">
                  <a16:creationId xmlns:a16="http://schemas.microsoft.com/office/drawing/2014/main" id="{99C3A4D6-5D95-4A2E-9218-A5664C7D79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4975227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21">
              <a:extLst>
                <a:ext uri="{FF2B5EF4-FFF2-40B4-BE49-F238E27FC236}">
                  <a16:creationId xmlns:a16="http://schemas.microsoft.com/office/drawing/2014/main" id="{11140130-5D36-4F3C-B9E9-D5B25C3F56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4975227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11023BD8-34C5-4575-9B46-CC34BB066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FBE2AA28-C136-41AB-8D02-FCB6A6E0D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20" name="Picture 24">
              <a:extLst>
                <a:ext uri="{FF2B5EF4-FFF2-40B4-BE49-F238E27FC236}">
                  <a16:creationId xmlns:a16="http://schemas.microsoft.com/office/drawing/2014/main" id="{93CEF170-9544-4A52-91B8-E4A2DFA33C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1" name="Picture 25">
              <a:extLst>
                <a:ext uri="{FF2B5EF4-FFF2-40B4-BE49-F238E27FC236}">
                  <a16:creationId xmlns:a16="http://schemas.microsoft.com/office/drawing/2014/main" id="{57AF5735-5AA1-4567-B771-658C73975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26">
              <a:extLst>
                <a:ext uri="{FF2B5EF4-FFF2-40B4-BE49-F238E27FC236}">
                  <a16:creationId xmlns:a16="http://schemas.microsoft.com/office/drawing/2014/main" id="{8D585C6E-2E18-4CDD-9A2E-929163A96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499427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7348A326-D422-465D-9E86-990B5ACD0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499427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24" name="Picture 28">
              <a:extLst>
                <a:ext uri="{FF2B5EF4-FFF2-40B4-BE49-F238E27FC236}">
                  <a16:creationId xmlns:a16="http://schemas.microsoft.com/office/drawing/2014/main" id="{CA09972E-9947-4313-B1ED-53D340578B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5" name="Picture 29">
              <a:extLst>
                <a:ext uri="{FF2B5EF4-FFF2-40B4-BE49-F238E27FC236}">
                  <a16:creationId xmlns:a16="http://schemas.microsoft.com/office/drawing/2014/main" id="{E75CE793-0694-4A8A-A014-997550F416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Freeform 30">
              <a:extLst>
                <a:ext uri="{FF2B5EF4-FFF2-40B4-BE49-F238E27FC236}">
                  <a16:creationId xmlns:a16="http://schemas.microsoft.com/office/drawing/2014/main" id="{425D909D-5063-4577-A532-26926F2D4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31">
              <a:extLst>
                <a:ext uri="{FF2B5EF4-FFF2-40B4-BE49-F238E27FC236}">
                  <a16:creationId xmlns:a16="http://schemas.microsoft.com/office/drawing/2014/main" id="{F9EF13FE-3171-4974-8E34-DF3FAE05B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Line 32">
              <a:extLst>
                <a:ext uri="{FF2B5EF4-FFF2-40B4-BE49-F238E27FC236}">
                  <a16:creationId xmlns:a16="http://schemas.microsoft.com/office/drawing/2014/main" id="{40849262-277B-4E80-86C7-DF8306C09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5445127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Line 33">
              <a:extLst>
                <a:ext uri="{FF2B5EF4-FFF2-40B4-BE49-F238E27FC236}">
                  <a16:creationId xmlns:a16="http://schemas.microsoft.com/office/drawing/2014/main" id="{0A37225A-A805-40BD-8800-691842D1A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4995864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Line 34">
              <a:extLst>
                <a:ext uri="{FF2B5EF4-FFF2-40B4-BE49-F238E27FC236}">
                  <a16:creationId xmlns:a16="http://schemas.microsoft.com/office/drawing/2014/main" id="{78EFB0EE-E789-4824-9D5A-F421F7F3F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1626" y="5467352"/>
              <a:ext cx="0" cy="407988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D39AB4D1-509B-4290-A97D-E78EF7A3F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467352"/>
              <a:ext cx="93663" cy="47625"/>
            </a:xfrm>
            <a:custGeom>
              <a:avLst/>
              <a:gdLst>
                <a:gd name="T0" fmla="*/ 59 w 59"/>
                <a:gd name="T1" fmla="*/ 30 h 30"/>
                <a:gd name="T2" fmla="*/ 29 w 59"/>
                <a:gd name="T3" fmla="*/ 0 h 30"/>
                <a:gd name="T4" fmla="*/ 0 w 59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59" y="30"/>
                  </a:moveTo>
                  <a:lnTo>
                    <a:pt x="29" y="0"/>
                  </a:lnTo>
                  <a:lnTo>
                    <a:pt x="0" y="3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433152B3-248E-44D7-AE0E-1272D52EE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827714"/>
              <a:ext cx="93663" cy="47625"/>
            </a:xfrm>
            <a:custGeom>
              <a:avLst/>
              <a:gdLst>
                <a:gd name="T0" fmla="*/ 0 w 59"/>
                <a:gd name="T1" fmla="*/ 0 h 30"/>
                <a:gd name="T2" fmla="*/ 29 w 59"/>
                <a:gd name="T3" fmla="*/ 30 h 30"/>
                <a:gd name="T4" fmla="*/ 59 w 5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0" y="0"/>
                  </a:moveTo>
                  <a:lnTo>
                    <a:pt x="29" y="30"/>
                  </a:lnTo>
                  <a:lnTo>
                    <a:pt x="59" y="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Rectangle 37">
              <a:extLst>
                <a:ext uri="{FF2B5EF4-FFF2-40B4-BE49-F238E27FC236}">
                  <a16:creationId xmlns:a16="http://schemas.microsoft.com/office/drawing/2014/main" id="{4A445DB6-3788-4713-B687-E4386A403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5988" y="4419602"/>
              <a:ext cx="860425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Postpone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8">
              <a:extLst>
                <a:ext uri="{FF2B5EF4-FFF2-40B4-BE49-F238E27FC236}">
                  <a16:creationId xmlns:a16="http://schemas.microsoft.com/office/drawing/2014/main" id="{79533331-4166-4667-BFCC-32C6DA89A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588" y="4637089"/>
              <a:ext cx="56991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Access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35" name="Picture 39">
              <a:extLst>
                <a:ext uri="{FF2B5EF4-FFF2-40B4-BE49-F238E27FC236}">
                  <a16:creationId xmlns:a16="http://schemas.microsoft.com/office/drawing/2014/main" id="{CB99EED2-25C8-4F4C-AA21-EC53DD5C45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5427664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6" name="Picture 40">
              <a:extLst>
                <a:ext uri="{FF2B5EF4-FFF2-40B4-BE49-F238E27FC236}">
                  <a16:creationId xmlns:a16="http://schemas.microsoft.com/office/drawing/2014/main" id="{4A6D3DB4-3A91-4349-B361-161F3F3D7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5427664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Freeform 41">
              <a:extLst>
                <a:ext uri="{FF2B5EF4-FFF2-40B4-BE49-F238E27FC236}">
                  <a16:creationId xmlns:a16="http://schemas.microsoft.com/office/drawing/2014/main" id="{B1D9918B-C7CC-4F75-ADEA-6A4B25259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42">
              <a:extLst>
                <a:ext uri="{FF2B5EF4-FFF2-40B4-BE49-F238E27FC236}">
                  <a16:creationId xmlns:a16="http://schemas.microsoft.com/office/drawing/2014/main" id="{590943CA-6A5A-4C38-982C-ACE525552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39" name="Picture 43">
              <a:extLst>
                <a:ext uri="{FF2B5EF4-FFF2-40B4-BE49-F238E27FC236}">
                  <a16:creationId xmlns:a16="http://schemas.microsoft.com/office/drawing/2014/main" id="{50E74974-3884-4E36-9249-84A08F601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5427664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0" name="Picture 44">
              <a:extLst>
                <a:ext uri="{FF2B5EF4-FFF2-40B4-BE49-F238E27FC236}">
                  <a16:creationId xmlns:a16="http://schemas.microsoft.com/office/drawing/2014/main" id="{0480508E-A368-461C-92A4-66CC00B893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5427664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BA338346-482A-4C9C-8AE3-5274F1BB2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42BDEA06-BC73-48C4-9CEF-07702FECB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43" name="Picture 47">
              <a:extLst>
                <a:ext uri="{FF2B5EF4-FFF2-40B4-BE49-F238E27FC236}">
                  <a16:creationId xmlns:a16="http://schemas.microsoft.com/office/drawing/2014/main" id="{9E84578D-D9F4-45B5-9DFF-D93AA6F74C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4" name="Picture 48">
              <a:extLst>
                <a:ext uri="{FF2B5EF4-FFF2-40B4-BE49-F238E27FC236}">
                  <a16:creationId xmlns:a16="http://schemas.microsoft.com/office/drawing/2014/main" id="{0974E926-D7B4-4C95-ADCE-C4E4F71E63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49">
              <a:extLst>
                <a:ext uri="{FF2B5EF4-FFF2-40B4-BE49-F238E27FC236}">
                  <a16:creationId xmlns:a16="http://schemas.microsoft.com/office/drawing/2014/main" id="{740700A1-1568-4423-BA3B-DA53D57FD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544512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50">
              <a:extLst>
                <a:ext uri="{FF2B5EF4-FFF2-40B4-BE49-F238E27FC236}">
                  <a16:creationId xmlns:a16="http://schemas.microsoft.com/office/drawing/2014/main" id="{A3A11588-CC9B-42FE-8BC8-5C581DF92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544512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47" name="Picture 51">
              <a:extLst>
                <a:ext uri="{FF2B5EF4-FFF2-40B4-BE49-F238E27FC236}">
                  <a16:creationId xmlns:a16="http://schemas.microsoft.com/office/drawing/2014/main" id="{61A0E051-E769-48E5-9005-6EDD1E07F8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8" name="Picture 52">
              <a:extLst>
                <a:ext uri="{FF2B5EF4-FFF2-40B4-BE49-F238E27FC236}">
                  <a16:creationId xmlns:a16="http://schemas.microsoft.com/office/drawing/2014/main" id="{D6A04E6C-1DDF-41E2-BDE2-7FFC5AA629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Freeform 53">
              <a:extLst>
                <a:ext uri="{FF2B5EF4-FFF2-40B4-BE49-F238E27FC236}">
                  <a16:creationId xmlns:a16="http://schemas.microsoft.com/office/drawing/2014/main" id="{74362B84-39FF-42C5-ACE3-F4CBB4E12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54">
              <a:extLst>
                <a:ext uri="{FF2B5EF4-FFF2-40B4-BE49-F238E27FC236}">
                  <a16:creationId xmlns:a16="http://schemas.microsoft.com/office/drawing/2014/main" id="{E99584A3-267C-4FE7-87A9-967DF2B77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51" name="Picture 55">
              <a:extLst>
                <a:ext uri="{FF2B5EF4-FFF2-40B4-BE49-F238E27FC236}">
                  <a16:creationId xmlns:a16="http://schemas.microsoft.com/office/drawing/2014/main" id="{25D429E1-0018-4141-89D3-437271C8D6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7551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2" name="Picture 56">
              <a:extLst>
                <a:ext uri="{FF2B5EF4-FFF2-40B4-BE49-F238E27FC236}">
                  <a16:creationId xmlns:a16="http://schemas.microsoft.com/office/drawing/2014/main" id="{DC199FF9-A062-4577-A3F3-C9E0F76216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7551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Freeform 57">
              <a:extLst>
                <a:ext uri="{FF2B5EF4-FFF2-40B4-BE49-F238E27FC236}">
                  <a16:creationId xmlns:a16="http://schemas.microsoft.com/office/drawing/2014/main" id="{5C8FD5DD-795D-461C-A3FB-3E74B7EBC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58">
              <a:extLst>
                <a:ext uri="{FF2B5EF4-FFF2-40B4-BE49-F238E27FC236}">
                  <a16:creationId xmlns:a16="http://schemas.microsoft.com/office/drawing/2014/main" id="{FF2B00C1-3DC8-41C4-B9E5-8A28A6269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55" name="Picture 59">
              <a:extLst>
                <a:ext uri="{FF2B5EF4-FFF2-40B4-BE49-F238E27FC236}">
                  <a16:creationId xmlns:a16="http://schemas.microsoft.com/office/drawing/2014/main" id="{BFA6CB29-995D-4B43-9F86-D123A02DFE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38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6" name="Picture 60">
              <a:extLst>
                <a:ext uri="{FF2B5EF4-FFF2-40B4-BE49-F238E27FC236}">
                  <a16:creationId xmlns:a16="http://schemas.microsoft.com/office/drawing/2014/main" id="{FF7CC76D-E863-4FE7-8B3C-31E7CA6DA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38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61">
              <a:extLst>
                <a:ext uri="{FF2B5EF4-FFF2-40B4-BE49-F238E27FC236}">
                  <a16:creationId xmlns:a16="http://schemas.microsoft.com/office/drawing/2014/main" id="{7169C1C6-3E2C-400B-8074-459489945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6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62">
              <a:extLst>
                <a:ext uri="{FF2B5EF4-FFF2-40B4-BE49-F238E27FC236}">
                  <a16:creationId xmlns:a16="http://schemas.microsoft.com/office/drawing/2014/main" id="{BA8D9862-AE0D-4B59-9256-16EECE221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6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Line 63">
              <a:extLst>
                <a:ext uri="{FF2B5EF4-FFF2-40B4-BE49-F238E27FC236}">
                  <a16:creationId xmlns:a16="http://schemas.microsoft.com/office/drawing/2014/main" id="{ADEF3D43-AC91-4B7F-B738-103DAFDED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5900739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64">
              <a:extLst>
                <a:ext uri="{FF2B5EF4-FFF2-40B4-BE49-F238E27FC236}">
                  <a16:creationId xmlns:a16="http://schemas.microsoft.com/office/drawing/2014/main" id="{69DBE2AE-7AB1-4404-B92B-E51463D152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3913" y="4776789"/>
              <a:ext cx="22225" cy="1117600"/>
            </a:xfrm>
            <a:custGeom>
              <a:avLst/>
              <a:gdLst>
                <a:gd name="T0" fmla="*/ 72 w 72"/>
                <a:gd name="T1" fmla="*/ 108 h 3600"/>
                <a:gd name="T2" fmla="*/ 0 w 72"/>
                <a:gd name="T3" fmla="*/ 108 h 3600"/>
                <a:gd name="T4" fmla="*/ 36 w 72"/>
                <a:gd name="T5" fmla="*/ 0 h 3600"/>
                <a:gd name="T6" fmla="*/ 72 w 72"/>
                <a:gd name="T7" fmla="*/ 252 h 3600"/>
                <a:gd name="T8" fmla="*/ 36 w 72"/>
                <a:gd name="T9" fmla="*/ 360 h 3600"/>
                <a:gd name="T10" fmla="*/ 0 w 72"/>
                <a:gd name="T11" fmla="*/ 252 h 3600"/>
                <a:gd name="T12" fmla="*/ 72 w 72"/>
                <a:gd name="T13" fmla="*/ 252 h 3600"/>
                <a:gd name="T14" fmla="*/ 72 w 72"/>
                <a:gd name="T15" fmla="*/ 540 h 3600"/>
                <a:gd name="T16" fmla="*/ 0 w 72"/>
                <a:gd name="T17" fmla="*/ 540 h 3600"/>
                <a:gd name="T18" fmla="*/ 36 w 72"/>
                <a:gd name="T19" fmla="*/ 432 h 3600"/>
                <a:gd name="T20" fmla="*/ 72 w 72"/>
                <a:gd name="T21" fmla="*/ 684 h 3600"/>
                <a:gd name="T22" fmla="*/ 36 w 72"/>
                <a:gd name="T23" fmla="*/ 792 h 3600"/>
                <a:gd name="T24" fmla="*/ 0 w 72"/>
                <a:gd name="T25" fmla="*/ 684 h 3600"/>
                <a:gd name="T26" fmla="*/ 72 w 72"/>
                <a:gd name="T27" fmla="*/ 684 h 3600"/>
                <a:gd name="T28" fmla="*/ 72 w 72"/>
                <a:gd name="T29" fmla="*/ 972 h 3600"/>
                <a:gd name="T30" fmla="*/ 0 w 72"/>
                <a:gd name="T31" fmla="*/ 972 h 3600"/>
                <a:gd name="T32" fmla="*/ 36 w 72"/>
                <a:gd name="T33" fmla="*/ 864 h 3600"/>
                <a:gd name="T34" fmla="*/ 72 w 72"/>
                <a:gd name="T35" fmla="*/ 1116 h 3600"/>
                <a:gd name="T36" fmla="*/ 36 w 72"/>
                <a:gd name="T37" fmla="*/ 1224 h 3600"/>
                <a:gd name="T38" fmla="*/ 0 w 72"/>
                <a:gd name="T39" fmla="*/ 1116 h 3600"/>
                <a:gd name="T40" fmla="*/ 72 w 72"/>
                <a:gd name="T41" fmla="*/ 1116 h 3600"/>
                <a:gd name="T42" fmla="*/ 72 w 72"/>
                <a:gd name="T43" fmla="*/ 1404 h 3600"/>
                <a:gd name="T44" fmla="*/ 0 w 72"/>
                <a:gd name="T45" fmla="*/ 1404 h 3600"/>
                <a:gd name="T46" fmla="*/ 36 w 72"/>
                <a:gd name="T47" fmla="*/ 1296 h 3600"/>
                <a:gd name="T48" fmla="*/ 72 w 72"/>
                <a:gd name="T49" fmla="*/ 1548 h 3600"/>
                <a:gd name="T50" fmla="*/ 36 w 72"/>
                <a:gd name="T51" fmla="*/ 1656 h 3600"/>
                <a:gd name="T52" fmla="*/ 0 w 72"/>
                <a:gd name="T53" fmla="*/ 1548 h 3600"/>
                <a:gd name="T54" fmla="*/ 72 w 72"/>
                <a:gd name="T55" fmla="*/ 1548 h 3600"/>
                <a:gd name="T56" fmla="*/ 72 w 72"/>
                <a:gd name="T57" fmla="*/ 1836 h 3600"/>
                <a:gd name="T58" fmla="*/ 0 w 72"/>
                <a:gd name="T59" fmla="*/ 1836 h 3600"/>
                <a:gd name="T60" fmla="*/ 36 w 72"/>
                <a:gd name="T61" fmla="*/ 1728 h 3600"/>
                <a:gd name="T62" fmla="*/ 72 w 72"/>
                <a:gd name="T63" fmla="*/ 1980 h 3600"/>
                <a:gd name="T64" fmla="*/ 36 w 72"/>
                <a:gd name="T65" fmla="*/ 2088 h 3600"/>
                <a:gd name="T66" fmla="*/ 0 w 72"/>
                <a:gd name="T67" fmla="*/ 1980 h 3600"/>
                <a:gd name="T68" fmla="*/ 72 w 72"/>
                <a:gd name="T69" fmla="*/ 1980 h 3600"/>
                <a:gd name="T70" fmla="*/ 72 w 72"/>
                <a:gd name="T71" fmla="*/ 2268 h 3600"/>
                <a:gd name="T72" fmla="*/ 0 w 72"/>
                <a:gd name="T73" fmla="*/ 2268 h 3600"/>
                <a:gd name="T74" fmla="*/ 36 w 72"/>
                <a:gd name="T75" fmla="*/ 2160 h 3600"/>
                <a:gd name="T76" fmla="*/ 72 w 72"/>
                <a:gd name="T77" fmla="*/ 2412 h 3600"/>
                <a:gd name="T78" fmla="*/ 36 w 72"/>
                <a:gd name="T79" fmla="*/ 2520 h 3600"/>
                <a:gd name="T80" fmla="*/ 0 w 72"/>
                <a:gd name="T81" fmla="*/ 2412 h 3600"/>
                <a:gd name="T82" fmla="*/ 72 w 72"/>
                <a:gd name="T83" fmla="*/ 2412 h 3600"/>
                <a:gd name="T84" fmla="*/ 72 w 72"/>
                <a:gd name="T85" fmla="*/ 2700 h 3600"/>
                <a:gd name="T86" fmla="*/ 0 w 72"/>
                <a:gd name="T87" fmla="*/ 2700 h 3600"/>
                <a:gd name="T88" fmla="*/ 36 w 72"/>
                <a:gd name="T89" fmla="*/ 2592 h 3600"/>
                <a:gd name="T90" fmla="*/ 72 w 72"/>
                <a:gd name="T91" fmla="*/ 2844 h 3600"/>
                <a:gd name="T92" fmla="*/ 36 w 72"/>
                <a:gd name="T93" fmla="*/ 2952 h 3600"/>
                <a:gd name="T94" fmla="*/ 0 w 72"/>
                <a:gd name="T95" fmla="*/ 2844 h 3600"/>
                <a:gd name="T96" fmla="*/ 72 w 72"/>
                <a:gd name="T97" fmla="*/ 2844 h 3600"/>
                <a:gd name="T98" fmla="*/ 72 w 72"/>
                <a:gd name="T99" fmla="*/ 3132 h 3600"/>
                <a:gd name="T100" fmla="*/ 0 w 72"/>
                <a:gd name="T101" fmla="*/ 3132 h 3600"/>
                <a:gd name="T102" fmla="*/ 36 w 72"/>
                <a:gd name="T103" fmla="*/ 3024 h 3600"/>
                <a:gd name="T104" fmla="*/ 72 w 72"/>
                <a:gd name="T105" fmla="*/ 3276 h 3600"/>
                <a:gd name="T106" fmla="*/ 36 w 72"/>
                <a:gd name="T107" fmla="*/ 3384 h 3600"/>
                <a:gd name="T108" fmla="*/ 0 w 72"/>
                <a:gd name="T109" fmla="*/ 3276 h 3600"/>
                <a:gd name="T110" fmla="*/ 72 w 72"/>
                <a:gd name="T111" fmla="*/ 3276 h 3600"/>
                <a:gd name="T112" fmla="*/ 72 w 72"/>
                <a:gd name="T113" fmla="*/ 3564 h 3600"/>
                <a:gd name="T114" fmla="*/ 0 w 72"/>
                <a:gd name="T115" fmla="*/ 3564 h 3600"/>
                <a:gd name="T116" fmla="*/ 36 w 72"/>
                <a:gd name="T117" fmla="*/ 345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" h="3600">
                  <a:moveTo>
                    <a:pt x="72" y="36"/>
                  </a:moveTo>
                  <a:lnTo>
                    <a:pt x="72" y="108"/>
                  </a:lnTo>
                  <a:cubicBezTo>
                    <a:pt x="72" y="128"/>
                    <a:pt x="56" y="144"/>
                    <a:pt x="36" y="144"/>
                  </a:cubicBezTo>
                  <a:cubicBezTo>
                    <a:pt x="16" y="144"/>
                    <a:pt x="0" y="128"/>
                    <a:pt x="0" y="108"/>
                  </a:cubicBezTo>
                  <a:lnTo>
                    <a:pt x="0" y="36"/>
                  </a:ln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lose/>
                  <a:moveTo>
                    <a:pt x="72" y="252"/>
                  </a:moveTo>
                  <a:lnTo>
                    <a:pt x="72" y="324"/>
                  </a:lnTo>
                  <a:cubicBezTo>
                    <a:pt x="72" y="344"/>
                    <a:pt x="56" y="360"/>
                    <a:pt x="36" y="360"/>
                  </a:cubicBezTo>
                  <a:cubicBezTo>
                    <a:pt x="16" y="360"/>
                    <a:pt x="0" y="344"/>
                    <a:pt x="0" y="324"/>
                  </a:cubicBezTo>
                  <a:lnTo>
                    <a:pt x="0" y="252"/>
                  </a:lnTo>
                  <a:cubicBezTo>
                    <a:pt x="0" y="232"/>
                    <a:pt x="16" y="216"/>
                    <a:pt x="36" y="216"/>
                  </a:cubicBezTo>
                  <a:cubicBezTo>
                    <a:pt x="56" y="216"/>
                    <a:pt x="72" y="232"/>
                    <a:pt x="72" y="252"/>
                  </a:cubicBezTo>
                  <a:close/>
                  <a:moveTo>
                    <a:pt x="72" y="468"/>
                  </a:moveTo>
                  <a:lnTo>
                    <a:pt x="72" y="540"/>
                  </a:lnTo>
                  <a:cubicBezTo>
                    <a:pt x="72" y="560"/>
                    <a:pt x="56" y="576"/>
                    <a:pt x="36" y="576"/>
                  </a:cubicBezTo>
                  <a:cubicBezTo>
                    <a:pt x="16" y="576"/>
                    <a:pt x="0" y="560"/>
                    <a:pt x="0" y="540"/>
                  </a:cubicBezTo>
                  <a:lnTo>
                    <a:pt x="0" y="468"/>
                  </a:lnTo>
                  <a:cubicBezTo>
                    <a:pt x="0" y="448"/>
                    <a:pt x="16" y="432"/>
                    <a:pt x="36" y="432"/>
                  </a:cubicBezTo>
                  <a:cubicBezTo>
                    <a:pt x="56" y="432"/>
                    <a:pt x="72" y="448"/>
                    <a:pt x="72" y="468"/>
                  </a:cubicBezTo>
                  <a:close/>
                  <a:moveTo>
                    <a:pt x="72" y="684"/>
                  </a:moveTo>
                  <a:lnTo>
                    <a:pt x="72" y="756"/>
                  </a:lnTo>
                  <a:cubicBezTo>
                    <a:pt x="72" y="776"/>
                    <a:pt x="56" y="792"/>
                    <a:pt x="36" y="792"/>
                  </a:cubicBezTo>
                  <a:cubicBezTo>
                    <a:pt x="16" y="792"/>
                    <a:pt x="0" y="776"/>
                    <a:pt x="0" y="756"/>
                  </a:cubicBezTo>
                  <a:lnTo>
                    <a:pt x="0" y="684"/>
                  </a:lnTo>
                  <a:cubicBezTo>
                    <a:pt x="0" y="664"/>
                    <a:pt x="16" y="648"/>
                    <a:pt x="36" y="648"/>
                  </a:cubicBezTo>
                  <a:cubicBezTo>
                    <a:pt x="56" y="648"/>
                    <a:pt x="72" y="664"/>
                    <a:pt x="72" y="684"/>
                  </a:cubicBezTo>
                  <a:close/>
                  <a:moveTo>
                    <a:pt x="72" y="900"/>
                  </a:moveTo>
                  <a:lnTo>
                    <a:pt x="72" y="972"/>
                  </a:lnTo>
                  <a:cubicBezTo>
                    <a:pt x="72" y="992"/>
                    <a:pt x="56" y="1008"/>
                    <a:pt x="36" y="1008"/>
                  </a:cubicBezTo>
                  <a:cubicBezTo>
                    <a:pt x="16" y="1008"/>
                    <a:pt x="0" y="992"/>
                    <a:pt x="0" y="972"/>
                  </a:cubicBezTo>
                  <a:lnTo>
                    <a:pt x="0" y="900"/>
                  </a:lnTo>
                  <a:cubicBezTo>
                    <a:pt x="0" y="880"/>
                    <a:pt x="16" y="864"/>
                    <a:pt x="36" y="864"/>
                  </a:cubicBezTo>
                  <a:cubicBezTo>
                    <a:pt x="56" y="864"/>
                    <a:pt x="72" y="880"/>
                    <a:pt x="72" y="900"/>
                  </a:cubicBezTo>
                  <a:close/>
                  <a:moveTo>
                    <a:pt x="72" y="1116"/>
                  </a:moveTo>
                  <a:lnTo>
                    <a:pt x="72" y="1188"/>
                  </a:lnTo>
                  <a:cubicBezTo>
                    <a:pt x="72" y="1208"/>
                    <a:pt x="56" y="1224"/>
                    <a:pt x="36" y="1224"/>
                  </a:cubicBezTo>
                  <a:cubicBezTo>
                    <a:pt x="16" y="1224"/>
                    <a:pt x="0" y="1208"/>
                    <a:pt x="0" y="1188"/>
                  </a:cubicBezTo>
                  <a:lnTo>
                    <a:pt x="0" y="1116"/>
                  </a:lnTo>
                  <a:cubicBezTo>
                    <a:pt x="0" y="1096"/>
                    <a:pt x="16" y="1080"/>
                    <a:pt x="36" y="1080"/>
                  </a:cubicBezTo>
                  <a:cubicBezTo>
                    <a:pt x="56" y="1080"/>
                    <a:pt x="72" y="1096"/>
                    <a:pt x="72" y="1116"/>
                  </a:cubicBezTo>
                  <a:close/>
                  <a:moveTo>
                    <a:pt x="72" y="1332"/>
                  </a:moveTo>
                  <a:lnTo>
                    <a:pt x="72" y="1404"/>
                  </a:lnTo>
                  <a:cubicBezTo>
                    <a:pt x="72" y="1424"/>
                    <a:pt x="56" y="1440"/>
                    <a:pt x="36" y="1440"/>
                  </a:cubicBezTo>
                  <a:cubicBezTo>
                    <a:pt x="16" y="1440"/>
                    <a:pt x="0" y="1424"/>
                    <a:pt x="0" y="1404"/>
                  </a:cubicBezTo>
                  <a:lnTo>
                    <a:pt x="0" y="1332"/>
                  </a:lnTo>
                  <a:cubicBezTo>
                    <a:pt x="0" y="1312"/>
                    <a:pt x="16" y="1296"/>
                    <a:pt x="36" y="1296"/>
                  </a:cubicBezTo>
                  <a:cubicBezTo>
                    <a:pt x="56" y="1296"/>
                    <a:pt x="72" y="1312"/>
                    <a:pt x="72" y="1332"/>
                  </a:cubicBezTo>
                  <a:close/>
                  <a:moveTo>
                    <a:pt x="72" y="1548"/>
                  </a:moveTo>
                  <a:lnTo>
                    <a:pt x="72" y="1620"/>
                  </a:lnTo>
                  <a:cubicBezTo>
                    <a:pt x="72" y="1640"/>
                    <a:pt x="56" y="1656"/>
                    <a:pt x="36" y="1656"/>
                  </a:cubicBezTo>
                  <a:cubicBezTo>
                    <a:pt x="16" y="1656"/>
                    <a:pt x="0" y="1640"/>
                    <a:pt x="0" y="1620"/>
                  </a:cubicBezTo>
                  <a:lnTo>
                    <a:pt x="0" y="1548"/>
                  </a:lnTo>
                  <a:cubicBezTo>
                    <a:pt x="0" y="1528"/>
                    <a:pt x="16" y="1512"/>
                    <a:pt x="36" y="1512"/>
                  </a:cubicBezTo>
                  <a:cubicBezTo>
                    <a:pt x="56" y="1512"/>
                    <a:pt x="72" y="1528"/>
                    <a:pt x="72" y="1548"/>
                  </a:cubicBezTo>
                  <a:close/>
                  <a:moveTo>
                    <a:pt x="72" y="1764"/>
                  </a:moveTo>
                  <a:lnTo>
                    <a:pt x="72" y="1836"/>
                  </a:lnTo>
                  <a:cubicBezTo>
                    <a:pt x="72" y="1856"/>
                    <a:pt x="56" y="1872"/>
                    <a:pt x="36" y="1872"/>
                  </a:cubicBezTo>
                  <a:cubicBezTo>
                    <a:pt x="16" y="1872"/>
                    <a:pt x="0" y="1856"/>
                    <a:pt x="0" y="1836"/>
                  </a:cubicBezTo>
                  <a:lnTo>
                    <a:pt x="0" y="1764"/>
                  </a:lnTo>
                  <a:cubicBezTo>
                    <a:pt x="0" y="1744"/>
                    <a:pt x="16" y="1728"/>
                    <a:pt x="36" y="1728"/>
                  </a:cubicBezTo>
                  <a:cubicBezTo>
                    <a:pt x="56" y="1728"/>
                    <a:pt x="72" y="1744"/>
                    <a:pt x="72" y="1764"/>
                  </a:cubicBezTo>
                  <a:close/>
                  <a:moveTo>
                    <a:pt x="72" y="1980"/>
                  </a:moveTo>
                  <a:lnTo>
                    <a:pt x="72" y="2052"/>
                  </a:lnTo>
                  <a:cubicBezTo>
                    <a:pt x="72" y="2072"/>
                    <a:pt x="56" y="2088"/>
                    <a:pt x="36" y="2088"/>
                  </a:cubicBezTo>
                  <a:cubicBezTo>
                    <a:pt x="16" y="2088"/>
                    <a:pt x="0" y="2072"/>
                    <a:pt x="0" y="2052"/>
                  </a:cubicBezTo>
                  <a:lnTo>
                    <a:pt x="0" y="1980"/>
                  </a:lnTo>
                  <a:cubicBezTo>
                    <a:pt x="0" y="1960"/>
                    <a:pt x="16" y="1944"/>
                    <a:pt x="36" y="1944"/>
                  </a:cubicBezTo>
                  <a:cubicBezTo>
                    <a:pt x="56" y="1944"/>
                    <a:pt x="72" y="1960"/>
                    <a:pt x="72" y="1980"/>
                  </a:cubicBezTo>
                  <a:close/>
                  <a:moveTo>
                    <a:pt x="72" y="2196"/>
                  </a:moveTo>
                  <a:lnTo>
                    <a:pt x="72" y="2268"/>
                  </a:lnTo>
                  <a:cubicBezTo>
                    <a:pt x="72" y="2288"/>
                    <a:pt x="56" y="2304"/>
                    <a:pt x="36" y="2304"/>
                  </a:cubicBezTo>
                  <a:cubicBezTo>
                    <a:pt x="16" y="2304"/>
                    <a:pt x="0" y="2288"/>
                    <a:pt x="0" y="2268"/>
                  </a:cubicBezTo>
                  <a:lnTo>
                    <a:pt x="0" y="2196"/>
                  </a:lnTo>
                  <a:cubicBezTo>
                    <a:pt x="0" y="2176"/>
                    <a:pt x="16" y="2160"/>
                    <a:pt x="36" y="2160"/>
                  </a:cubicBezTo>
                  <a:cubicBezTo>
                    <a:pt x="56" y="2160"/>
                    <a:pt x="72" y="2176"/>
                    <a:pt x="72" y="2196"/>
                  </a:cubicBezTo>
                  <a:close/>
                  <a:moveTo>
                    <a:pt x="72" y="2412"/>
                  </a:moveTo>
                  <a:lnTo>
                    <a:pt x="72" y="2484"/>
                  </a:lnTo>
                  <a:cubicBezTo>
                    <a:pt x="72" y="2504"/>
                    <a:pt x="56" y="2520"/>
                    <a:pt x="36" y="2520"/>
                  </a:cubicBezTo>
                  <a:cubicBezTo>
                    <a:pt x="16" y="2520"/>
                    <a:pt x="0" y="2504"/>
                    <a:pt x="0" y="2484"/>
                  </a:cubicBezTo>
                  <a:lnTo>
                    <a:pt x="0" y="2412"/>
                  </a:lnTo>
                  <a:cubicBezTo>
                    <a:pt x="0" y="2392"/>
                    <a:pt x="16" y="2376"/>
                    <a:pt x="36" y="2376"/>
                  </a:cubicBezTo>
                  <a:cubicBezTo>
                    <a:pt x="56" y="2376"/>
                    <a:pt x="72" y="2392"/>
                    <a:pt x="72" y="2412"/>
                  </a:cubicBezTo>
                  <a:close/>
                  <a:moveTo>
                    <a:pt x="72" y="2628"/>
                  </a:moveTo>
                  <a:lnTo>
                    <a:pt x="72" y="2700"/>
                  </a:lnTo>
                  <a:cubicBezTo>
                    <a:pt x="72" y="2720"/>
                    <a:pt x="56" y="2736"/>
                    <a:pt x="36" y="2736"/>
                  </a:cubicBezTo>
                  <a:cubicBezTo>
                    <a:pt x="16" y="2736"/>
                    <a:pt x="0" y="2720"/>
                    <a:pt x="0" y="2700"/>
                  </a:cubicBezTo>
                  <a:lnTo>
                    <a:pt x="0" y="2628"/>
                  </a:lnTo>
                  <a:cubicBezTo>
                    <a:pt x="0" y="2608"/>
                    <a:pt x="16" y="2592"/>
                    <a:pt x="36" y="2592"/>
                  </a:cubicBezTo>
                  <a:cubicBezTo>
                    <a:pt x="56" y="2592"/>
                    <a:pt x="72" y="2608"/>
                    <a:pt x="72" y="2628"/>
                  </a:cubicBezTo>
                  <a:close/>
                  <a:moveTo>
                    <a:pt x="72" y="2844"/>
                  </a:moveTo>
                  <a:lnTo>
                    <a:pt x="72" y="2916"/>
                  </a:lnTo>
                  <a:cubicBezTo>
                    <a:pt x="72" y="2936"/>
                    <a:pt x="56" y="2952"/>
                    <a:pt x="36" y="2952"/>
                  </a:cubicBezTo>
                  <a:cubicBezTo>
                    <a:pt x="16" y="2952"/>
                    <a:pt x="0" y="2936"/>
                    <a:pt x="0" y="2916"/>
                  </a:cubicBezTo>
                  <a:lnTo>
                    <a:pt x="0" y="2844"/>
                  </a:lnTo>
                  <a:cubicBezTo>
                    <a:pt x="0" y="2824"/>
                    <a:pt x="16" y="2808"/>
                    <a:pt x="36" y="2808"/>
                  </a:cubicBezTo>
                  <a:cubicBezTo>
                    <a:pt x="56" y="2808"/>
                    <a:pt x="72" y="2824"/>
                    <a:pt x="72" y="2844"/>
                  </a:cubicBezTo>
                  <a:close/>
                  <a:moveTo>
                    <a:pt x="72" y="3060"/>
                  </a:moveTo>
                  <a:lnTo>
                    <a:pt x="72" y="3132"/>
                  </a:lnTo>
                  <a:cubicBezTo>
                    <a:pt x="72" y="3152"/>
                    <a:pt x="56" y="3168"/>
                    <a:pt x="36" y="3168"/>
                  </a:cubicBezTo>
                  <a:cubicBezTo>
                    <a:pt x="16" y="3168"/>
                    <a:pt x="0" y="3152"/>
                    <a:pt x="0" y="3132"/>
                  </a:cubicBezTo>
                  <a:lnTo>
                    <a:pt x="0" y="3060"/>
                  </a:lnTo>
                  <a:cubicBezTo>
                    <a:pt x="0" y="3040"/>
                    <a:pt x="16" y="3024"/>
                    <a:pt x="36" y="3024"/>
                  </a:cubicBezTo>
                  <a:cubicBezTo>
                    <a:pt x="56" y="3024"/>
                    <a:pt x="72" y="3040"/>
                    <a:pt x="72" y="3060"/>
                  </a:cubicBezTo>
                  <a:close/>
                  <a:moveTo>
                    <a:pt x="72" y="3276"/>
                  </a:moveTo>
                  <a:lnTo>
                    <a:pt x="72" y="3348"/>
                  </a:lnTo>
                  <a:cubicBezTo>
                    <a:pt x="72" y="3368"/>
                    <a:pt x="56" y="3384"/>
                    <a:pt x="36" y="3384"/>
                  </a:cubicBezTo>
                  <a:cubicBezTo>
                    <a:pt x="16" y="3384"/>
                    <a:pt x="0" y="3368"/>
                    <a:pt x="0" y="3348"/>
                  </a:cubicBezTo>
                  <a:lnTo>
                    <a:pt x="0" y="3276"/>
                  </a:lnTo>
                  <a:cubicBezTo>
                    <a:pt x="0" y="3256"/>
                    <a:pt x="16" y="3240"/>
                    <a:pt x="36" y="3240"/>
                  </a:cubicBezTo>
                  <a:cubicBezTo>
                    <a:pt x="56" y="3240"/>
                    <a:pt x="72" y="3256"/>
                    <a:pt x="72" y="3276"/>
                  </a:cubicBezTo>
                  <a:close/>
                  <a:moveTo>
                    <a:pt x="72" y="3492"/>
                  </a:moveTo>
                  <a:lnTo>
                    <a:pt x="72" y="3564"/>
                  </a:lnTo>
                  <a:cubicBezTo>
                    <a:pt x="72" y="3584"/>
                    <a:pt x="56" y="3600"/>
                    <a:pt x="36" y="3600"/>
                  </a:cubicBezTo>
                  <a:cubicBezTo>
                    <a:pt x="16" y="3600"/>
                    <a:pt x="0" y="3584"/>
                    <a:pt x="0" y="3564"/>
                  </a:cubicBezTo>
                  <a:lnTo>
                    <a:pt x="0" y="3492"/>
                  </a:lnTo>
                  <a:cubicBezTo>
                    <a:pt x="0" y="3472"/>
                    <a:pt x="16" y="3456"/>
                    <a:pt x="36" y="3456"/>
                  </a:cubicBezTo>
                  <a:cubicBezTo>
                    <a:pt x="56" y="3456"/>
                    <a:pt x="72" y="3472"/>
                    <a:pt x="72" y="349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1" name="Picture 65">
              <a:extLst>
                <a:ext uri="{FF2B5EF4-FFF2-40B4-BE49-F238E27FC236}">
                  <a16:creationId xmlns:a16="http://schemas.microsoft.com/office/drawing/2014/main" id="{C5A7FE9A-9C92-4782-A961-88E5843F12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2513" y="4967838"/>
              <a:ext cx="33337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62" name="Picture 66">
              <a:extLst>
                <a:ext uri="{FF2B5EF4-FFF2-40B4-BE49-F238E27FC236}">
                  <a16:creationId xmlns:a16="http://schemas.microsoft.com/office/drawing/2014/main" id="{1AD8A6F8-363D-4055-8089-15149193C2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2513" y="4967838"/>
              <a:ext cx="33337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Freeform 67">
              <a:extLst>
                <a:ext uri="{FF2B5EF4-FFF2-40B4-BE49-F238E27FC236}">
                  <a16:creationId xmlns:a16="http://schemas.microsoft.com/office/drawing/2014/main" id="{46D22D2B-6F2B-40D2-A795-4834192E8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43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68">
              <a:extLst>
                <a:ext uri="{FF2B5EF4-FFF2-40B4-BE49-F238E27FC236}">
                  <a16:creationId xmlns:a16="http://schemas.microsoft.com/office/drawing/2014/main" id="{6940FA14-96C9-4EAC-A52E-C184E8816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43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5" name="Picture 69">
              <a:extLst>
                <a:ext uri="{FF2B5EF4-FFF2-40B4-BE49-F238E27FC236}">
                  <a16:creationId xmlns:a16="http://schemas.microsoft.com/office/drawing/2014/main" id="{4A977A09-3EB8-49EC-ADA3-174D5E068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9201" y="4967838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66" name="Picture 70">
              <a:extLst>
                <a:ext uri="{FF2B5EF4-FFF2-40B4-BE49-F238E27FC236}">
                  <a16:creationId xmlns:a16="http://schemas.microsoft.com/office/drawing/2014/main" id="{83453B7A-2E39-4350-80E0-95499CE5E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9201" y="4967838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71">
              <a:extLst>
                <a:ext uri="{FF2B5EF4-FFF2-40B4-BE49-F238E27FC236}">
                  <a16:creationId xmlns:a16="http://schemas.microsoft.com/office/drawing/2014/main" id="{59D730AB-B6D8-443C-AA59-59A7867F6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72">
              <a:extLst>
                <a:ext uri="{FF2B5EF4-FFF2-40B4-BE49-F238E27FC236}">
                  <a16:creationId xmlns:a16="http://schemas.microsoft.com/office/drawing/2014/main" id="{EBC55153-C728-42E7-BD0A-2593E274E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9" name="Picture 73">
              <a:extLst>
                <a:ext uri="{FF2B5EF4-FFF2-40B4-BE49-F238E27FC236}">
                  <a16:creationId xmlns:a16="http://schemas.microsoft.com/office/drawing/2014/main" id="{F47FD048-77CA-4E8F-82C5-791EECA541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887" y="4967838"/>
              <a:ext cx="339726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70" name="Picture 74">
              <a:extLst>
                <a:ext uri="{FF2B5EF4-FFF2-40B4-BE49-F238E27FC236}">
                  <a16:creationId xmlns:a16="http://schemas.microsoft.com/office/drawing/2014/main" id="{B97CBA38-713B-47B3-92A8-91FDDB6182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887" y="4967838"/>
              <a:ext cx="339726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Freeform 75">
              <a:extLst>
                <a:ext uri="{FF2B5EF4-FFF2-40B4-BE49-F238E27FC236}">
                  <a16:creationId xmlns:a16="http://schemas.microsoft.com/office/drawing/2014/main" id="{EB68610C-3890-43E1-9DC0-FDDBF704F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988" y="4985301"/>
              <a:ext cx="252413" cy="446089"/>
            </a:xfrm>
            <a:custGeom>
              <a:avLst/>
              <a:gdLst>
                <a:gd name="T0" fmla="*/ 0 w 159"/>
                <a:gd name="T1" fmla="*/ 281 h 281"/>
                <a:gd name="T2" fmla="*/ 105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5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76">
              <a:extLst>
                <a:ext uri="{FF2B5EF4-FFF2-40B4-BE49-F238E27FC236}">
                  <a16:creationId xmlns:a16="http://schemas.microsoft.com/office/drawing/2014/main" id="{7C79F763-27A1-43F8-B420-7BF66C098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988" y="4985301"/>
              <a:ext cx="252413" cy="446089"/>
            </a:xfrm>
            <a:custGeom>
              <a:avLst/>
              <a:gdLst>
                <a:gd name="T0" fmla="*/ 0 w 159"/>
                <a:gd name="T1" fmla="*/ 281 h 281"/>
                <a:gd name="T2" fmla="*/ 105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5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77">
              <a:extLst>
                <a:ext uri="{FF2B5EF4-FFF2-40B4-BE49-F238E27FC236}">
                  <a16:creationId xmlns:a16="http://schemas.microsoft.com/office/drawing/2014/main" id="{DA7C494A-F26E-4994-8019-A478E86B13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0051" y="4776789"/>
              <a:ext cx="22225" cy="1117600"/>
            </a:xfrm>
            <a:custGeom>
              <a:avLst/>
              <a:gdLst>
                <a:gd name="T0" fmla="*/ 72 w 72"/>
                <a:gd name="T1" fmla="*/ 108 h 3600"/>
                <a:gd name="T2" fmla="*/ 0 w 72"/>
                <a:gd name="T3" fmla="*/ 108 h 3600"/>
                <a:gd name="T4" fmla="*/ 36 w 72"/>
                <a:gd name="T5" fmla="*/ 0 h 3600"/>
                <a:gd name="T6" fmla="*/ 72 w 72"/>
                <a:gd name="T7" fmla="*/ 252 h 3600"/>
                <a:gd name="T8" fmla="*/ 36 w 72"/>
                <a:gd name="T9" fmla="*/ 360 h 3600"/>
                <a:gd name="T10" fmla="*/ 0 w 72"/>
                <a:gd name="T11" fmla="*/ 252 h 3600"/>
                <a:gd name="T12" fmla="*/ 72 w 72"/>
                <a:gd name="T13" fmla="*/ 252 h 3600"/>
                <a:gd name="T14" fmla="*/ 72 w 72"/>
                <a:gd name="T15" fmla="*/ 540 h 3600"/>
                <a:gd name="T16" fmla="*/ 0 w 72"/>
                <a:gd name="T17" fmla="*/ 540 h 3600"/>
                <a:gd name="T18" fmla="*/ 36 w 72"/>
                <a:gd name="T19" fmla="*/ 432 h 3600"/>
                <a:gd name="T20" fmla="*/ 72 w 72"/>
                <a:gd name="T21" fmla="*/ 684 h 3600"/>
                <a:gd name="T22" fmla="*/ 36 w 72"/>
                <a:gd name="T23" fmla="*/ 792 h 3600"/>
                <a:gd name="T24" fmla="*/ 0 w 72"/>
                <a:gd name="T25" fmla="*/ 684 h 3600"/>
                <a:gd name="T26" fmla="*/ 72 w 72"/>
                <a:gd name="T27" fmla="*/ 684 h 3600"/>
                <a:gd name="T28" fmla="*/ 72 w 72"/>
                <a:gd name="T29" fmla="*/ 972 h 3600"/>
                <a:gd name="T30" fmla="*/ 0 w 72"/>
                <a:gd name="T31" fmla="*/ 972 h 3600"/>
                <a:gd name="T32" fmla="*/ 36 w 72"/>
                <a:gd name="T33" fmla="*/ 864 h 3600"/>
                <a:gd name="T34" fmla="*/ 72 w 72"/>
                <a:gd name="T35" fmla="*/ 1116 h 3600"/>
                <a:gd name="T36" fmla="*/ 36 w 72"/>
                <a:gd name="T37" fmla="*/ 1224 h 3600"/>
                <a:gd name="T38" fmla="*/ 0 w 72"/>
                <a:gd name="T39" fmla="*/ 1116 h 3600"/>
                <a:gd name="T40" fmla="*/ 72 w 72"/>
                <a:gd name="T41" fmla="*/ 1116 h 3600"/>
                <a:gd name="T42" fmla="*/ 72 w 72"/>
                <a:gd name="T43" fmla="*/ 1404 h 3600"/>
                <a:gd name="T44" fmla="*/ 0 w 72"/>
                <a:gd name="T45" fmla="*/ 1404 h 3600"/>
                <a:gd name="T46" fmla="*/ 36 w 72"/>
                <a:gd name="T47" fmla="*/ 1296 h 3600"/>
                <a:gd name="T48" fmla="*/ 72 w 72"/>
                <a:gd name="T49" fmla="*/ 1548 h 3600"/>
                <a:gd name="T50" fmla="*/ 36 w 72"/>
                <a:gd name="T51" fmla="*/ 1656 h 3600"/>
                <a:gd name="T52" fmla="*/ 0 w 72"/>
                <a:gd name="T53" fmla="*/ 1548 h 3600"/>
                <a:gd name="T54" fmla="*/ 72 w 72"/>
                <a:gd name="T55" fmla="*/ 1548 h 3600"/>
                <a:gd name="T56" fmla="*/ 72 w 72"/>
                <a:gd name="T57" fmla="*/ 1836 h 3600"/>
                <a:gd name="T58" fmla="*/ 0 w 72"/>
                <a:gd name="T59" fmla="*/ 1836 h 3600"/>
                <a:gd name="T60" fmla="*/ 36 w 72"/>
                <a:gd name="T61" fmla="*/ 1728 h 3600"/>
                <a:gd name="T62" fmla="*/ 72 w 72"/>
                <a:gd name="T63" fmla="*/ 1980 h 3600"/>
                <a:gd name="T64" fmla="*/ 36 w 72"/>
                <a:gd name="T65" fmla="*/ 2088 h 3600"/>
                <a:gd name="T66" fmla="*/ 0 w 72"/>
                <a:gd name="T67" fmla="*/ 1980 h 3600"/>
                <a:gd name="T68" fmla="*/ 72 w 72"/>
                <a:gd name="T69" fmla="*/ 1980 h 3600"/>
                <a:gd name="T70" fmla="*/ 72 w 72"/>
                <a:gd name="T71" fmla="*/ 2268 h 3600"/>
                <a:gd name="T72" fmla="*/ 0 w 72"/>
                <a:gd name="T73" fmla="*/ 2268 h 3600"/>
                <a:gd name="T74" fmla="*/ 36 w 72"/>
                <a:gd name="T75" fmla="*/ 2160 h 3600"/>
                <a:gd name="T76" fmla="*/ 72 w 72"/>
                <a:gd name="T77" fmla="*/ 2412 h 3600"/>
                <a:gd name="T78" fmla="*/ 36 w 72"/>
                <a:gd name="T79" fmla="*/ 2520 h 3600"/>
                <a:gd name="T80" fmla="*/ 0 w 72"/>
                <a:gd name="T81" fmla="*/ 2412 h 3600"/>
                <a:gd name="T82" fmla="*/ 72 w 72"/>
                <a:gd name="T83" fmla="*/ 2412 h 3600"/>
                <a:gd name="T84" fmla="*/ 72 w 72"/>
                <a:gd name="T85" fmla="*/ 2700 h 3600"/>
                <a:gd name="T86" fmla="*/ 0 w 72"/>
                <a:gd name="T87" fmla="*/ 2700 h 3600"/>
                <a:gd name="T88" fmla="*/ 36 w 72"/>
                <a:gd name="T89" fmla="*/ 2592 h 3600"/>
                <a:gd name="T90" fmla="*/ 72 w 72"/>
                <a:gd name="T91" fmla="*/ 2844 h 3600"/>
                <a:gd name="T92" fmla="*/ 36 w 72"/>
                <a:gd name="T93" fmla="*/ 2952 h 3600"/>
                <a:gd name="T94" fmla="*/ 0 w 72"/>
                <a:gd name="T95" fmla="*/ 2844 h 3600"/>
                <a:gd name="T96" fmla="*/ 72 w 72"/>
                <a:gd name="T97" fmla="*/ 2844 h 3600"/>
                <a:gd name="T98" fmla="*/ 72 w 72"/>
                <a:gd name="T99" fmla="*/ 3132 h 3600"/>
                <a:gd name="T100" fmla="*/ 0 w 72"/>
                <a:gd name="T101" fmla="*/ 3132 h 3600"/>
                <a:gd name="T102" fmla="*/ 36 w 72"/>
                <a:gd name="T103" fmla="*/ 3024 h 3600"/>
                <a:gd name="T104" fmla="*/ 72 w 72"/>
                <a:gd name="T105" fmla="*/ 3276 h 3600"/>
                <a:gd name="T106" fmla="*/ 36 w 72"/>
                <a:gd name="T107" fmla="*/ 3384 h 3600"/>
                <a:gd name="T108" fmla="*/ 0 w 72"/>
                <a:gd name="T109" fmla="*/ 3276 h 3600"/>
                <a:gd name="T110" fmla="*/ 72 w 72"/>
                <a:gd name="T111" fmla="*/ 3276 h 3600"/>
                <a:gd name="T112" fmla="*/ 72 w 72"/>
                <a:gd name="T113" fmla="*/ 3564 h 3600"/>
                <a:gd name="T114" fmla="*/ 0 w 72"/>
                <a:gd name="T115" fmla="*/ 3564 h 3600"/>
                <a:gd name="T116" fmla="*/ 36 w 72"/>
                <a:gd name="T117" fmla="*/ 345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" h="3600">
                  <a:moveTo>
                    <a:pt x="72" y="36"/>
                  </a:moveTo>
                  <a:lnTo>
                    <a:pt x="72" y="108"/>
                  </a:lnTo>
                  <a:cubicBezTo>
                    <a:pt x="72" y="128"/>
                    <a:pt x="56" y="144"/>
                    <a:pt x="36" y="144"/>
                  </a:cubicBezTo>
                  <a:cubicBezTo>
                    <a:pt x="16" y="144"/>
                    <a:pt x="0" y="128"/>
                    <a:pt x="0" y="108"/>
                  </a:cubicBezTo>
                  <a:lnTo>
                    <a:pt x="0" y="36"/>
                  </a:ln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lose/>
                  <a:moveTo>
                    <a:pt x="72" y="252"/>
                  </a:moveTo>
                  <a:lnTo>
                    <a:pt x="72" y="324"/>
                  </a:lnTo>
                  <a:cubicBezTo>
                    <a:pt x="72" y="344"/>
                    <a:pt x="56" y="360"/>
                    <a:pt x="36" y="360"/>
                  </a:cubicBezTo>
                  <a:cubicBezTo>
                    <a:pt x="16" y="360"/>
                    <a:pt x="0" y="344"/>
                    <a:pt x="0" y="324"/>
                  </a:cubicBezTo>
                  <a:lnTo>
                    <a:pt x="0" y="252"/>
                  </a:lnTo>
                  <a:cubicBezTo>
                    <a:pt x="0" y="232"/>
                    <a:pt x="16" y="216"/>
                    <a:pt x="36" y="216"/>
                  </a:cubicBezTo>
                  <a:cubicBezTo>
                    <a:pt x="56" y="216"/>
                    <a:pt x="72" y="232"/>
                    <a:pt x="72" y="252"/>
                  </a:cubicBezTo>
                  <a:close/>
                  <a:moveTo>
                    <a:pt x="72" y="468"/>
                  </a:moveTo>
                  <a:lnTo>
                    <a:pt x="72" y="540"/>
                  </a:lnTo>
                  <a:cubicBezTo>
                    <a:pt x="72" y="560"/>
                    <a:pt x="56" y="576"/>
                    <a:pt x="36" y="576"/>
                  </a:cubicBezTo>
                  <a:cubicBezTo>
                    <a:pt x="16" y="576"/>
                    <a:pt x="0" y="560"/>
                    <a:pt x="0" y="540"/>
                  </a:cubicBezTo>
                  <a:lnTo>
                    <a:pt x="0" y="468"/>
                  </a:lnTo>
                  <a:cubicBezTo>
                    <a:pt x="0" y="448"/>
                    <a:pt x="16" y="432"/>
                    <a:pt x="36" y="432"/>
                  </a:cubicBezTo>
                  <a:cubicBezTo>
                    <a:pt x="56" y="432"/>
                    <a:pt x="72" y="448"/>
                    <a:pt x="72" y="468"/>
                  </a:cubicBezTo>
                  <a:close/>
                  <a:moveTo>
                    <a:pt x="72" y="684"/>
                  </a:moveTo>
                  <a:lnTo>
                    <a:pt x="72" y="756"/>
                  </a:lnTo>
                  <a:cubicBezTo>
                    <a:pt x="72" y="776"/>
                    <a:pt x="56" y="792"/>
                    <a:pt x="36" y="792"/>
                  </a:cubicBezTo>
                  <a:cubicBezTo>
                    <a:pt x="16" y="792"/>
                    <a:pt x="0" y="776"/>
                    <a:pt x="0" y="756"/>
                  </a:cubicBezTo>
                  <a:lnTo>
                    <a:pt x="0" y="684"/>
                  </a:lnTo>
                  <a:cubicBezTo>
                    <a:pt x="0" y="664"/>
                    <a:pt x="16" y="648"/>
                    <a:pt x="36" y="648"/>
                  </a:cubicBezTo>
                  <a:cubicBezTo>
                    <a:pt x="56" y="648"/>
                    <a:pt x="72" y="664"/>
                    <a:pt x="72" y="684"/>
                  </a:cubicBezTo>
                  <a:close/>
                  <a:moveTo>
                    <a:pt x="72" y="900"/>
                  </a:moveTo>
                  <a:lnTo>
                    <a:pt x="72" y="972"/>
                  </a:lnTo>
                  <a:cubicBezTo>
                    <a:pt x="72" y="992"/>
                    <a:pt x="56" y="1008"/>
                    <a:pt x="36" y="1008"/>
                  </a:cubicBezTo>
                  <a:cubicBezTo>
                    <a:pt x="16" y="1008"/>
                    <a:pt x="0" y="992"/>
                    <a:pt x="0" y="972"/>
                  </a:cubicBezTo>
                  <a:lnTo>
                    <a:pt x="0" y="900"/>
                  </a:lnTo>
                  <a:cubicBezTo>
                    <a:pt x="0" y="880"/>
                    <a:pt x="16" y="864"/>
                    <a:pt x="36" y="864"/>
                  </a:cubicBezTo>
                  <a:cubicBezTo>
                    <a:pt x="56" y="864"/>
                    <a:pt x="72" y="880"/>
                    <a:pt x="72" y="900"/>
                  </a:cubicBezTo>
                  <a:close/>
                  <a:moveTo>
                    <a:pt x="72" y="1116"/>
                  </a:moveTo>
                  <a:lnTo>
                    <a:pt x="72" y="1188"/>
                  </a:lnTo>
                  <a:cubicBezTo>
                    <a:pt x="72" y="1208"/>
                    <a:pt x="56" y="1224"/>
                    <a:pt x="36" y="1224"/>
                  </a:cubicBezTo>
                  <a:cubicBezTo>
                    <a:pt x="16" y="1224"/>
                    <a:pt x="0" y="1208"/>
                    <a:pt x="0" y="1188"/>
                  </a:cubicBezTo>
                  <a:lnTo>
                    <a:pt x="0" y="1116"/>
                  </a:lnTo>
                  <a:cubicBezTo>
                    <a:pt x="0" y="1096"/>
                    <a:pt x="16" y="1080"/>
                    <a:pt x="36" y="1080"/>
                  </a:cubicBezTo>
                  <a:cubicBezTo>
                    <a:pt x="56" y="1080"/>
                    <a:pt x="72" y="1096"/>
                    <a:pt x="72" y="1116"/>
                  </a:cubicBezTo>
                  <a:close/>
                  <a:moveTo>
                    <a:pt x="72" y="1332"/>
                  </a:moveTo>
                  <a:lnTo>
                    <a:pt x="72" y="1404"/>
                  </a:lnTo>
                  <a:cubicBezTo>
                    <a:pt x="72" y="1424"/>
                    <a:pt x="56" y="1440"/>
                    <a:pt x="36" y="1440"/>
                  </a:cubicBezTo>
                  <a:cubicBezTo>
                    <a:pt x="16" y="1440"/>
                    <a:pt x="0" y="1424"/>
                    <a:pt x="0" y="1404"/>
                  </a:cubicBezTo>
                  <a:lnTo>
                    <a:pt x="0" y="1332"/>
                  </a:lnTo>
                  <a:cubicBezTo>
                    <a:pt x="0" y="1312"/>
                    <a:pt x="16" y="1296"/>
                    <a:pt x="36" y="1296"/>
                  </a:cubicBezTo>
                  <a:cubicBezTo>
                    <a:pt x="56" y="1296"/>
                    <a:pt x="72" y="1312"/>
                    <a:pt x="72" y="1332"/>
                  </a:cubicBezTo>
                  <a:close/>
                  <a:moveTo>
                    <a:pt x="72" y="1548"/>
                  </a:moveTo>
                  <a:lnTo>
                    <a:pt x="72" y="1620"/>
                  </a:lnTo>
                  <a:cubicBezTo>
                    <a:pt x="72" y="1640"/>
                    <a:pt x="56" y="1656"/>
                    <a:pt x="36" y="1656"/>
                  </a:cubicBezTo>
                  <a:cubicBezTo>
                    <a:pt x="16" y="1656"/>
                    <a:pt x="0" y="1640"/>
                    <a:pt x="0" y="1620"/>
                  </a:cubicBezTo>
                  <a:lnTo>
                    <a:pt x="0" y="1548"/>
                  </a:lnTo>
                  <a:cubicBezTo>
                    <a:pt x="0" y="1528"/>
                    <a:pt x="16" y="1512"/>
                    <a:pt x="36" y="1512"/>
                  </a:cubicBezTo>
                  <a:cubicBezTo>
                    <a:pt x="56" y="1512"/>
                    <a:pt x="72" y="1528"/>
                    <a:pt x="72" y="1548"/>
                  </a:cubicBezTo>
                  <a:close/>
                  <a:moveTo>
                    <a:pt x="72" y="1764"/>
                  </a:moveTo>
                  <a:lnTo>
                    <a:pt x="72" y="1836"/>
                  </a:lnTo>
                  <a:cubicBezTo>
                    <a:pt x="72" y="1856"/>
                    <a:pt x="56" y="1872"/>
                    <a:pt x="36" y="1872"/>
                  </a:cubicBezTo>
                  <a:cubicBezTo>
                    <a:pt x="16" y="1872"/>
                    <a:pt x="0" y="1856"/>
                    <a:pt x="0" y="1836"/>
                  </a:cubicBezTo>
                  <a:lnTo>
                    <a:pt x="0" y="1764"/>
                  </a:lnTo>
                  <a:cubicBezTo>
                    <a:pt x="0" y="1744"/>
                    <a:pt x="16" y="1728"/>
                    <a:pt x="36" y="1728"/>
                  </a:cubicBezTo>
                  <a:cubicBezTo>
                    <a:pt x="56" y="1728"/>
                    <a:pt x="72" y="1744"/>
                    <a:pt x="72" y="1764"/>
                  </a:cubicBezTo>
                  <a:close/>
                  <a:moveTo>
                    <a:pt x="72" y="1980"/>
                  </a:moveTo>
                  <a:lnTo>
                    <a:pt x="72" y="2052"/>
                  </a:lnTo>
                  <a:cubicBezTo>
                    <a:pt x="72" y="2072"/>
                    <a:pt x="56" y="2088"/>
                    <a:pt x="36" y="2088"/>
                  </a:cubicBezTo>
                  <a:cubicBezTo>
                    <a:pt x="16" y="2088"/>
                    <a:pt x="0" y="2072"/>
                    <a:pt x="0" y="2052"/>
                  </a:cubicBezTo>
                  <a:lnTo>
                    <a:pt x="0" y="1980"/>
                  </a:lnTo>
                  <a:cubicBezTo>
                    <a:pt x="0" y="1960"/>
                    <a:pt x="16" y="1944"/>
                    <a:pt x="36" y="1944"/>
                  </a:cubicBezTo>
                  <a:cubicBezTo>
                    <a:pt x="56" y="1944"/>
                    <a:pt x="72" y="1960"/>
                    <a:pt x="72" y="1980"/>
                  </a:cubicBezTo>
                  <a:close/>
                  <a:moveTo>
                    <a:pt x="72" y="2196"/>
                  </a:moveTo>
                  <a:lnTo>
                    <a:pt x="72" y="2268"/>
                  </a:lnTo>
                  <a:cubicBezTo>
                    <a:pt x="72" y="2288"/>
                    <a:pt x="56" y="2304"/>
                    <a:pt x="36" y="2304"/>
                  </a:cubicBezTo>
                  <a:cubicBezTo>
                    <a:pt x="16" y="2304"/>
                    <a:pt x="0" y="2288"/>
                    <a:pt x="0" y="2268"/>
                  </a:cubicBezTo>
                  <a:lnTo>
                    <a:pt x="0" y="2196"/>
                  </a:lnTo>
                  <a:cubicBezTo>
                    <a:pt x="0" y="2176"/>
                    <a:pt x="16" y="2160"/>
                    <a:pt x="36" y="2160"/>
                  </a:cubicBezTo>
                  <a:cubicBezTo>
                    <a:pt x="56" y="2160"/>
                    <a:pt x="72" y="2176"/>
                    <a:pt x="72" y="2196"/>
                  </a:cubicBezTo>
                  <a:close/>
                  <a:moveTo>
                    <a:pt x="72" y="2412"/>
                  </a:moveTo>
                  <a:lnTo>
                    <a:pt x="72" y="2484"/>
                  </a:lnTo>
                  <a:cubicBezTo>
                    <a:pt x="72" y="2504"/>
                    <a:pt x="56" y="2520"/>
                    <a:pt x="36" y="2520"/>
                  </a:cubicBezTo>
                  <a:cubicBezTo>
                    <a:pt x="16" y="2520"/>
                    <a:pt x="0" y="2504"/>
                    <a:pt x="0" y="2484"/>
                  </a:cubicBezTo>
                  <a:lnTo>
                    <a:pt x="0" y="2412"/>
                  </a:lnTo>
                  <a:cubicBezTo>
                    <a:pt x="0" y="2392"/>
                    <a:pt x="16" y="2376"/>
                    <a:pt x="36" y="2376"/>
                  </a:cubicBezTo>
                  <a:cubicBezTo>
                    <a:pt x="56" y="2376"/>
                    <a:pt x="72" y="2392"/>
                    <a:pt x="72" y="2412"/>
                  </a:cubicBezTo>
                  <a:close/>
                  <a:moveTo>
                    <a:pt x="72" y="2628"/>
                  </a:moveTo>
                  <a:lnTo>
                    <a:pt x="72" y="2700"/>
                  </a:lnTo>
                  <a:cubicBezTo>
                    <a:pt x="72" y="2720"/>
                    <a:pt x="56" y="2736"/>
                    <a:pt x="36" y="2736"/>
                  </a:cubicBezTo>
                  <a:cubicBezTo>
                    <a:pt x="16" y="2736"/>
                    <a:pt x="0" y="2720"/>
                    <a:pt x="0" y="2700"/>
                  </a:cubicBezTo>
                  <a:lnTo>
                    <a:pt x="0" y="2628"/>
                  </a:lnTo>
                  <a:cubicBezTo>
                    <a:pt x="0" y="2608"/>
                    <a:pt x="16" y="2592"/>
                    <a:pt x="36" y="2592"/>
                  </a:cubicBezTo>
                  <a:cubicBezTo>
                    <a:pt x="56" y="2592"/>
                    <a:pt x="72" y="2608"/>
                    <a:pt x="72" y="2628"/>
                  </a:cubicBezTo>
                  <a:close/>
                  <a:moveTo>
                    <a:pt x="72" y="2844"/>
                  </a:moveTo>
                  <a:lnTo>
                    <a:pt x="72" y="2916"/>
                  </a:lnTo>
                  <a:cubicBezTo>
                    <a:pt x="72" y="2936"/>
                    <a:pt x="56" y="2952"/>
                    <a:pt x="36" y="2952"/>
                  </a:cubicBezTo>
                  <a:cubicBezTo>
                    <a:pt x="16" y="2952"/>
                    <a:pt x="0" y="2936"/>
                    <a:pt x="0" y="2916"/>
                  </a:cubicBezTo>
                  <a:lnTo>
                    <a:pt x="0" y="2844"/>
                  </a:lnTo>
                  <a:cubicBezTo>
                    <a:pt x="0" y="2824"/>
                    <a:pt x="16" y="2808"/>
                    <a:pt x="36" y="2808"/>
                  </a:cubicBezTo>
                  <a:cubicBezTo>
                    <a:pt x="56" y="2808"/>
                    <a:pt x="72" y="2824"/>
                    <a:pt x="72" y="2844"/>
                  </a:cubicBezTo>
                  <a:close/>
                  <a:moveTo>
                    <a:pt x="72" y="3060"/>
                  </a:moveTo>
                  <a:lnTo>
                    <a:pt x="72" y="3132"/>
                  </a:lnTo>
                  <a:cubicBezTo>
                    <a:pt x="72" y="3152"/>
                    <a:pt x="56" y="3168"/>
                    <a:pt x="36" y="3168"/>
                  </a:cubicBezTo>
                  <a:cubicBezTo>
                    <a:pt x="16" y="3168"/>
                    <a:pt x="0" y="3152"/>
                    <a:pt x="0" y="3132"/>
                  </a:cubicBezTo>
                  <a:lnTo>
                    <a:pt x="0" y="3060"/>
                  </a:lnTo>
                  <a:cubicBezTo>
                    <a:pt x="0" y="3040"/>
                    <a:pt x="16" y="3024"/>
                    <a:pt x="36" y="3024"/>
                  </a:cubicBezTo>
                  <a:cubicBezTo>
                    <a:pt x="56" y="3024"/>
                    <a:pt x="72" y="3040"/>
                    <a:pt x="72" y="3060"/>
                  </a:cubicBezTo>
                  <a:close/>
                  <a:moveTo>
                    <a:pt x="72" y="3276"/>
                  </a:moveTo>
                  <a:lnTo>
                    <a:pt x="72" y="3348"/>
                  </a:lnTo>
                  <a:cubicBezTo>
                    <a:pt x="72" y="3368"/>
                    <a:pt x="56" y="3384"/>
                    <a:pt x="36" y="3384"/>
                  </a:cubicBezTo>
                  <a:cubicBezTo>
                    <a:pt x="16" y="3384"/>
                    <a:pt x="0" y="3368"/>
                    <a:pt x="0" y="3348"/>
                  </a:cubicBezTo>
                  <a:lnTo>
                    <a:pt x="0" y="3276"/>
                  </a:lnTo>
                  <a:cubicBezTo>
                    <a:pt x="0" y="3256"/>
                    <a:pt x="16" y="3240"/>
                    <a:pt x="36" y="3240"/>
                  </a:cubicBezTo>
                  <a:cubicBezTo>
                    <a:pt x="56" y="3240"/>
                    <a:pt x="72" y="3256"/>
                    <a:pt x="72" y="3276"/>
                  </a:cubicBezTo>
                  <a:close/>
                  <a:moveTo>
                    <a:pt x="72" y="3492"/>
                  </a:moveTo>
                  <a:lnTo>
                    <a:pt x="72" y="3564"/>
                  </a:lnTo>
                  <a:cubicBezTo>
                    <a:pt x="72" y="3584"/>
                    <a:pt x="56" y="3600"/>
                    <a:pt x="36" y="3600"/>
                  </a:cubicBezTo>
                  <a:cubicBezTo>
                    <a:pt x="16" y="3600"/>
                    <a:pt x="0" y="3584"/>
                    <a:pt x="0" y="3564"/>
                  </a:cubicBezTo>
                  <a:lnTo>
                    <a:pt x="0" y="3492"/>
                  </a:lnTo>
                  <a:cubicBezTo>
                    <a:pt x="0" y="3472"/>
                    <a:pt x="16" y="3456"/>
                    <a:pt x="36" y="3456"/>
                  </a:cubicBezTo>
                  <a:cubicBezTo>
                    <a:pt x="56" y="3456"/>
                    <a:pt x="72" y="3472"/>
                    <a:pt x="72" y="349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74" name="Picture 78">
              <a:extLst>
                <a:ext uri="{FF2B5EF4-FFF2-40B4-BE49-F238E27FC236}">
                  <a16:creationId xmlns:a16="http://schemas.microsoft.com/office/drawing/2014/main" id="{6237EE48-3EED-4D66-B5A7-A724B8D0F0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6238" y="4975227"/>
              <a:ext cx="1670050" cy="97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75" name="Picture 79">
              <a:extLst>
                <a:ext uri="{FF2B5EF4-FFF2-40B4-BE49-F238E27FC236}">
                  <a16:creationId xmlns:a16="http://schemas.microsoft.com/office/drawing/2014/main" id="{D44016A5-A7BD-47BC-BABD-2F185AB01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6238" y="4975227"/>
              <a:ext cx="1670050" cy="97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Rectangle 80">
              <a:extLst>
                <a:ext uri="{FF2B5EF4-FFF2-40B4-BE49-F238E27FC236}">
                  <a16:creationId xmlns:a16="http://schemas.microsoft.com/office/drawing/2014/main" id="{27B46478-4392-4436-9C4F-E0593651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163" y="4994277"/>
              <a:ext cx="1587500" cy="896938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Rectangle 81">
              <a:extLst>
                <a:ext uri="{FF2B5EF4-FFF2-40B4-BE49-F238E27FC236}">
                  <a16:creationId xmlns:a16="http://schemas.microsoft.com/office/drawing/2014/main" id="{FD3E0CA3-04C5-41BA-9850-68B3AC81A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163" y="4994277"/>
              <a:ext cx="1587500" cy="896938"/>
            </a:xfrm>
            <a:prstGeom prst="rect">
              <a:avLst/>
            </a:pr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Rectangle 82">
              <a:extLst>
                <a:ext uri="{FF2B5EF4-FFF2-40B4-BE49-F238E27FC236}">
                  <a16:creationId xmlns:a16="http://schemas.microsoft.com/office/drawing/2014/main" id="{A32492B9-B590-4CD1-9E33-420E1AF41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1076" y="5287964"/>
              <a:ext cx="590550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Data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0364" y="620688"/>
            <a:ext cx="8363272" cy="1143000"/>
          </a:xfrm>
        </p:spPr>
        <p:txBody>
          <a:bodyPr/>
          <a:lstStyle/>
          <a:p>
            <a:r>
              <a:rPr lang="en-US" altLang="ko-KR" dirty="0"/>
              <a:t>Option 2: Dual Contention Channels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Various channel access failure cases can happen depending on the selected parameters (e.g., </a:t>
            </a:r>
            <a:r>
              <a:rPr lang="en-US" altLang="ko-KR" dirty="0" err="1"/>
              <a:t>backoff</a:t>
            </a:r>
            <a:r>
              <a:rPr lang="en-US" altLang="ko-KR" dirty="0"/>
              <a:t> value)</a:t>
            </a:r>
          </a:p>
          <a:p>
            <a:pPr lvl="1"/>
            <a:r>
              <a:rPr lang="en-US" altLang="ko-KR" dirty="0"/>
              <a:t>Further rigorous investigation is required </a:t>
            </a:r>
          </a:p>
          <a:p>
            <a:pPr lvl="1"/>
            <a:r>
              <a:rPr lang="en-US" altLang="ko-KR" dirty="0"/>
              <a:t>Clear definition on the procedure shall be defined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DC5FF2-769F-4691-9510-9D83F2932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349039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541127"/>
            <a:ext cx="5745676" cy="1252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5044520"/>
            <a:ext cx="5745676" cy="126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085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57041</TotalTime>
  <Words>811</Words>
  <Application>Microsoft Office PowerPoint</Application>
  <PresentationFormat>화면 슬라이드 쇼(4:3)</PresentationFormat>
  <Paragraphs>147</Paragraphs>
  <Slides>14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Wide Bandwidth Channel Access</vt:lpstr>
      <vt:lpstr>Considerations on 802.11bd Channels</vt:lpstr>
      <vt:lpstr>Terminologies</vt:lpstr>
      <vt:lpstr>Option 1: Service Channel as Contention Channel</vt:lpstr>
      <vt:lpstr>Option 1: Service Channel as Contention Channel (Cont’d)</vt:lpstr>
      <vt:lpstr>Option 2: Dual Contention Channels</vt:lpstr>
      <vt:lpstr>Option 2: Dual Contention Channels (Cont’d)</vt:lpstr>
      <vt:lpstr>Option 3: Dynamic Contention Channel for Channel Access</vt:lpstr>
      <vt:lpstr>Option 3: Dynamic Contention Channel for Channel Access (Cont’d)</vt:lpstr>
      <vt:lpstr>Conclusion</vt:lpstr>
      <vt:lpstr>Straw Poll 1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용수 곽</cp:lastModifiedBy>
  <cp:revision>930</cp:revision>
  <cp:lastPrinted>2017-07-06T20:18:14Z</cp:lastPrinted>
  <dcterms:created xsi:type="dcterms:W3CDTF">2015-04-24T00:57:35Z</dcterms:created>
  <dcterms:modified xsi:type="dcterms:W3CDTF">2019-05-15T16:51:15Z</dcterms:modified>
</cp:coreProperties>
</file>