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330" r:id="rId3"/>
    <p:sldId id="326" r:id="rId4"/>
    <p:sldId id="339" r:id="rId5"/>
    <p:sldId id="333" r:id="rId6"/>
    <p:sldId id="337" r:id="rId7"/>
    <p:sldId id="338" r:id="rId8"/>
    <p:sldId id="312"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Wang" initials="JW" lastIdx="2" clrIdx="0">
    <p:extLst>
      <p:ext uri="{19B8F6BF-5375-455C-9EA6-DF929625EA0E}">
        <p15:presenceInfo xmlns:p15="http://schemas.microsoft.com/office/powerpoint/2012/main" userId="S-1-5-21-3285339950-981350797-2163593329-19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131" autoAdjust="0"/>
    <p:restoredTop sz="94660"/>
  </p:normalViewPr>
  <p:slideViewPr>
    <p:cSldViewPr>
      <p:cViewPr varScale="1">
        <p:scale>
          <a:sx n="111" d="100"/>
          <a:sy n="111" d="100"/>
        </p:scale>
        <p:origin x="2082"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79600" cy="276999"/>
          </a:xfrm>
          <a:prstGeom prst="rect">
            <a:avLst/>
          </a:prstGeom>
        </p:spPr>
        <p:txBody>
          <a:bodyPr/>
          <a:lstStyle>
            <a:lvl1pPr>
              <a:defRPr/>
            </a:lvl1pPr>
          </a:lstStyle>
          <a:p>
            <a:pPr>
              <a:defRPr/>
            </a:pPr>
            <a:r>
              <a:rPr lang="en-US" dirty="0"/>
              <a:t>September 2017</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pPr/>
              <a:t>‹#›</a:t>
            </a:fld>
            <a:endParaRPr lang="en-US" altLang="en-US"/>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
        <p:nvSpPr>
          <p:cNvPr id="8" name="Rectangle 4"/>
          <p:cNvSpPr>
            <a:spLocks noGrp="1" noChangeArrowheads="1"/>
          </p:cNvSpPr>
          <p:nvPr>
            <p:ph type="dt" sz="half" idx="13"/>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696913" y="332601"/>
            <a:ext cx="1579600" cy="276999"/>
          </a:xfrm>
          <a:prstGeom prst="rect">
            <a:avLst/>
          </a:prstGeom>
        </p:spPr>
        <p:txBody>
          <a:bodyPr/>
          <a:lstStyle>
            <a:lvl1pPr>
              <a:defRPr/>
            </a:lvl1pPr>
          </a:lstStyle>
          <a:p>
            <a:pPr>
              <a:defRPr/>
            </a:pPr>
            <a:r>
              <a:rPr lang="en-US" dirty="0"/>
              <a:t>September 2017</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pPr/>
              <a:t>‹#›</a:t>
            </a:fld>
            <a:endParaRPr lang="en-US" altLang="en-US"/>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Lei Huang (Panasonic</a:t>
            </a:r>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
        <p:nvSpPr>
          <p:cNvPr id="6"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
        <p:nvSpPr>
          <p:cNvPr id="5" name="Date Placeholder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a:t>September 2017</a:t>
            </a:r>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xfrm>
            <a:off x="696913" y="332601"/>
            <a:ext cx="1579600" cy="276999"/>
          </a:xfrm>
          <a:prstGeom prst="rect">
            <a:avLst/>
          </a:prstGeom>
        </p:spPr>
        <p:txBody>
          <a:bodyPr/>
          <a:lstStyle>
            <a:lvl1pPr>
              <a:defRPr/>
            </a:lvl1pPr>
          </a:lstStyle>
          <a:p>
            <a:pPr>
              <a:defRPr/>
            </a:pPr>
            <a:r>
              <a:rPr lang="en-US" dirty="0"/>
              <a:t>September 2017</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pPr/>
              <a:t>‹#›</a:t>
            </a:fld>
            <a:endParaRPr lang="en-US" altLang="en-US"/>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79600" cy="276999"/>
          </a:xfrm>
          <a:prstGeom prst="rect">
            <a:avLst/>
          </a:prstGeom>
        </p:spPr>
        <p:txBody>
          <a:bodyPr/>
          <a:lstStyle>
            <a:lvl1pPr>
              <a:defRPr/>
            </a:lvl1pPr>
          </a:lstStyle>
          <a:p>
            <a:pPr>
              <a:defRPr/>
            </a:pPr>
            <a:r>
              <a:rPr lang="en-US" dirty="0"/>
              <a:t>September 2017</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Lei Huang (Panasonic)</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pPr/>
              <a:t>‹#›</a:t>
            </a:fld>
            <a:endParaRPr lang="en-US" altLang="en-US"/>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Lei Huang (Panasonic)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802.11-19/0806r2</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July 2019</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3ABCD13-380B-4CB5-B9B1-96CEC68A8A42}" type="slidenum">
              <a:rPr lang="en-US" altLang="en-US" sz="1200" b="0" smtClean="0"/>
              <a:pPr>
                <a:spcBef>
                  <a:spcPct val="0"/>
                </a:spcBef>
                <a:buFontTx/>
                <a:buNone/>
              </a:pPr>
              <a:t>1</a:t>
            </a:fld>
            <a:endParaRPr lang="en-US" altLang="en-US" sz="1200" b="0"/>
          </a:p>
        </p:txBody>
      </p:sp>
      <p:sp>
        <p:nvSpPr>
          <p:cNvPr id="13317" name="Rectangle 2"/>
          <p:cNvSpPr>
            <a:spLocks noGrp="1" noChangeArrowheads="1"/>
          </p:cNvSpPr>
          <p:nvPr>
            <p:ph type="title"/>
          </p:nvPr>
        </p:nvSpPr>
        <p:spPr>
          <a:xfrm>
            <a:off x="685800" y="609600"/>
            <a:ext cx="7772400" cy="1066800"/>
          </a:xfrm>
        </p:spPr>
        <p:txBody>
          <a:bodyPr/>
          <a:lstStyle/>
          <a:p>
            <a:r>
              <a:rPr lang="en-US" altLang="ko-KR" dirty="0"/>
              <a:t>Enabling Uplink Persistent Allocation for EHT</a:t>
            </a:r>
            <a:endParaRPr lang="en-US" altLang="en-US" dirty="0"/>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b="0" dirty="0"/>
              <a:t> 2019-07-31</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graphicFrame>
        <p:nvGraphicFramePr>
          <p:cNvPr id="2" name="Table 1"/>
          <p:cNvGraphicFramePr>
            <a:graphicFrameLocks noGrp="1"/>
          </p:cNvGraphicFramePr>
          <p:nvPr>
            <p:extLst>
              <p:ext uri="{D42A27DB-BD31-4B8C-83A1-F6EECF244321}">
                <p14:modId xmlns:p14="http://schemas.microsoft.com/office/powerpoint/2010/main" val="336241827"/>
              </p:ext>
            </p:extLst>
          </p:nvPr>
        </p:nvGraphicFramePr>
        <p:xfrm>
          <a:off x="381001" y="2534920"/>
          <a:ext cx="8305800" cy="1854200"/>
        </p:xfrm>
        <a:graphic>
          <a:graphicData uri="http://schemas.openxmlformats.org/drawingml/2006/table">
            <a:tbl>
              <a:tblPr>
                <a:tableStyleId>{5940675A-B579-460E-94D1-54222C63F5DA}</a:tableStyleId>
              </a:tblPr>
              <a:tblGrid>
                <a:gridCol w="1676399">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29494">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400" dirty="0"/>
                        <a:t>Name</a:t>
                      </a:r>
                    </a:p>
                  </a:txBody>
                  <a:tcPr/>
                </a:tc>
                <a:tc>
                  <a:txBody>
                    <a:bodyPr/>
                    <a:lstStyle/>
                    <a:p>
                      <a:r>
                        <a:rPr lang="en-US" sz="1400" dirty="0"/>
                        <a:t>Company</a:t>
                      </a:r>
                    </a:p>
                  </a:txBody>
                  <a:tcPr/>
                </a:tc>
                <a:tc>
                  <a:txBody>
                    <a:bodyPr/>
                    <a:lstStyle/>
                    <a:p>
                      <a:r>
                        <a:rPr lang="en-US" sz="1400" dirty="0"/>
                        <a:t>Address</a:t>
                      </a:r>
                    </a:p>
                  </a:txBody>
                  <a:tcPr/>
                </a:tc>
                <a:tc>
                  <a:txBody>
                    <a:bodyPr/>
                    <a:lstStyle/>
                    <a:p>
                      <a:r>
                        <a:rPr lang="en-US" sz="1400" dirty="0"/>
                        <a:t>Phone</a:t>
                      </a:r>
                    </a:p>
                  </a:txBody>
                  <a:tcPr/>
                </a:tc>
                <a:tc>
                  <a:txBody>
                    <a:bodyPr/>
                    <a:lstStyle/>
                    <a:p>
                      <a:r>
                        <a:rPr lang="en-US" sz="14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sz="1400" b="0" kern="0" dirty="0">
                          <a:solidFill>
                            <a:schemeClr val="tx1"/>
                          </a:solidFill>
                          <a:effectLst/>
                          <a:latin typeface="Times New Roman" panose="02020603050405020304" pitchFamily="18" charset="0"/>
                          <a:ea typeface="+mn-ea"/>
                          <a:cs typeface="+mn-cs"/>
                        </a:rPr>
                        <a:t>Lei Huang</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spcAft>
                          <a:spcPts val="0"/>
                        </a:spcAft>
                      </a:pPr>
                      <a:endParaRPr lang="en-US" sz="1400" b="0" dirty="0">
                        <a:effectLst/>
                        <a:latin typeface="Times New Roman" panose="02020603050405020304" pitchFamily="18" charset="0"/>
                        <a:ea typeface="맑은 고딕" panose="020B0503020000020004" pitchFamily="50" charset="-127"/>
                      </a:endParaRPr>
                    </a:p>
                    <a:p>
                      <a:pPr>
                        <a:spcAft>
                          <a:spcPts val="0"/>
                        </a:spcAft>
                      </a:pPr>
                      <a:r>
                        <a:rPr lang="en-US" sz="1400" b="0" dirty="0">
                          <a:effectLst/>
                          <a:latin typeface="Times New Roman" panose="02020603050405020304" pitchFamily="18" charset="0"/>
                          <a:ea typeface="맑은 고딕" panose="020B0503020000020004" pitchFamily="50" charset="-127"/>
                        </a:rPr>
                        <a:t>Panasonic Corporation</a:t>
                      </a: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 </a:t>
                      </a: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 </a:t>
                      </a: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lei.huang@sg.panasonic.com</a:t>
                      </a:r>
                      <a:endParaRPr lang="ko-KR" sz="9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1"/>
                  </a:ext>
                </a:extLst>
              </a:tr>
              <a:tr h="370840">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Urabe Yoshio</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en-SG"/>
                    </a:p>
                  </a:txBody>
                  <a:tcPr/>
                </a:tc>
                <a:tc>
                  <a:txBody>
                    <a:bodyPr/>
                    <a:lstStyle/>
                    <a:p>
                      <a:pPr>
                        <a:spcAft>
                          <a:spcPts val="0"/>
                        </a:spcAft>
                      </a:pPr>
                      <a:endParaRPr lang="ko-KR" sz="9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685763853"/>
                  </a:ext>
                </a:extLst>
              </a:tr>
              <a:tr h="370840">
                <a:tc>
                  <a:txBody>
                    <a:bodyPr/>
                    <a:lstStyle/>
                    <a:p>
                      <a:pPr marL="0" algn="l" defTabSz="914400" rtl="0" eaLnBrk="1" latinLnBrk="0" hangingPunct="1">
                        <a:spcAft>
                          <a:spcPts val="0"/>
                        </a:spcAft>
                      </a:pPr>
                      <a:r>
                        <a:rPr lang="en-US" altLang="ja-JP" sz="1400" b="0" kern="0" dirty="0">
                          <a:solidFill>
                            <a:schemeClr val="tx1"/>
                          </a:solidFill>
                          <a:effectLst/>
                          <a:latin typeface="Times New Roman" panose="02020603050405020304" pitchFamily="18" charset="0"/>
                          <a:ea typeface="+mn-ea"/>
                          <a:cs typeface="+mn-cs"/>
                        </a:rPr>
                        <a:t>Rojan Chitrakar </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400" b="0" kern="0" dirty="0" err="1">
                          <a:solidFill>
                            <a:schemeClr val="tx1"/>
                          </a:solidFill>
                          <a:effectLst/>
                          <a:latin typeface="Times New Roman" panose="02020603050405020304" pitchFamily="18" charset="0"/>
                          <a:ea typeface="+mn-ea"/>
                          <a:cs typeface="+mn-cs"/>
                        </a:rPr>
                        <a:t>Yanyi</a:t>
                      </a:r>
                      <a:r>
                        <a:rPr lang="en-US" altLang="ko-KR" sz="1400" b="0" kern="0" dirty="0">
                          <a:solidFill>
                            <a:schemeClr val="tx1"/>
                          </a:solidFill>
                          <a:effectLst/>
                          <a:latin typeface="Times New Roman" panose="02020603050405020304" pitchFamily="18" charset="0"/>
                          <a:ea typeface="+mn-ea"/>
                          <a:cs typeface="+mn-cs"/>
                        </a:rPr>
                        <a:t> Ding</a:t>
                      </a:r>
                      <a:endParaRPr lang="ko-KR" altLang="en-US"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3"/>
                  </a:ext>
                </a:extLst>
              </a:tr>
            </a:tbl>
          </a:graphicData>
        </a:graphic>
      </p:graphicFrame>
      <p:sp>
        <p:nvSpPr>
          <p:cNvPr id="17" name="Footer Placeholder 3"/>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3" name="Slide Number Placeholder 2"/>
          <p:cNvSpPr>
            <a:spLocks noGrp="1"/>
          </p:cNvSpPr>
          <p:nvPr>
            <p:ph type="sldNum" sz="quarter" idx="12"/>
          </p:nvPr>
        </p:nvSpPr>
        <p:spPr/>
        <p:txBody>
          <a:bodyPr/>
          <a:lstStyle/>
          <a:p>
            <a:r>
              <a:rPr lang="en-US" altLang="en-US"/>
              <a:t>Slide </a:t>
            </a:r>
            <a:fld id="{CF617D86-5CEF-4A7A-8BBC-1BE5E3A2734F}" type="slidenum">
              <a:rPr lang="en-US" altLang="en-US" smtClean="0"/>
              <a:pPr/>
              <a:t>2</a:t>
            </a:fld>
            <a:endParaRPr lang="en-US" altLang="en-US"/>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800" kern="0" dirty="0">
                <a:ea typeface="Gulim" pitchFamily="34" charset="-127"/>
              </a:rPr>
              <a:t>Background</a:t>
            </a:r>
            <a:endParaRPr lang="en-US" sz="28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447800"/>
            <a:ext cx="8086725" cy="5016758"/>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Many candidate features for 11be has been discussed in EHT SG [1], e.g. </a:t>
            </a:r>
          </a:p>
          <a:p>
            <a:pPr marL="801688" lvl="1" indent="-344488">
              <a:buFont typeface="Wingdings" panose="05000000000000000000" pitchFamily="2" charset="2"/>
              <a:buChar char="§"/>
            </a:pPr>
            <a:r>
              <a:rPr lang="en-US" sz="1800" dirty="0"/>
              <a:t>320MHz bandwidth and more efficient utilization of non-contiguous spectrum </a:t>
            </a:r>
          </a:p>
          <a:p>
            <a:pPr marL="801688" lvl="1" indent="-344488">
              <a:buFont typeface="Wingdings" panose="05000000000000000000" pitchFamily="2" charset="2"/>
              <a:buChar char="§"/>
            </a:pPr>
            <a:r>
              <a:rPr lang="en-US" sz="1800" dirty="0"/>
              <a:t>Multi-band/multi-channel aggregation and operation</a:t>
            </a:r>
          </a:p>
          <a:p>
            <a:pPr marL="801688" lvl="1" indent="-344488">
              <a:buFont typeface="Wingdings" panose="05000000000000000000" pitchFamily="2" charset="2"/>
              <a:buChar char="§"/>
            </a:pPr>
            <a:r>
              <a:rPr lang="en-US" sz="1800" dirty="0"/>
              <a:t>16 spatial streams and MIMO protocols enhancements </a:t>
            </a:r>
          </a:p>
          <a:p>
            <a:pPr marL="617538" lvl="1" indent="-342900">
              <a:buFont typeface="Wingdings" panose="05000000000000000000" pitchFamily="2" charset="2"/>
              <a:buChar char="§"/>
            </a:pPr>
            <a:endParaRPr lang="en-US" sz="2000" dirty="0"/>
          </a:p>
          <a:p>
            <a:pPr marL="447675" lvl="0" indent="-447675">
              <a:buFont typeface="Wingdings" panose="05000000000000000000" pitchFamily="2" charset="2"/>
              <a:buChar char="q"/>
            </a:pPr>
            <a:r>
              <a:rPr lang="en-US" sz="2000" dirty="0"/>
              <a:t>A large amount of users can be supported in a single PPDU. For example,</a:t>
            </a:r>
          </a:p>
          <a:p>
            <a:pPr marL="801688" lvl="1" indent="-344488">
              <a:buFont typeface="Wingdings" panose="05000000000000000000" pitchFamily="2" charset="2"/>
              <a:buChar char="§"/>
            </a:pPr>
            <a:r>
              <a:rPr lang="en-US" sz="1800" dirty="0"/>
              <a:t>If all 26-tone RUs in 320 MHz are allocated to different STAs, about 150 users can be supported in a single PPDU. </a:t>
            </a:r>
          </a:p>
          <a:p>
            <a:pPr marL="801688" lvl="1" indent="-344488">
              <a:buFont typeface="Wingdings" panose="05000000000000000000" pitchFamily="2" charset="2"/>
              <a:buChar char="§"/>
            </a:pPr>
            <a:endParaRPr lang="en-US" sz="2000" dirty="0"/>
          </a:p>
          <a:p>
            <a:pPr marL="447675" indent="-447675">
              <a:buFont typeface="Wingdings" panose="05000000000000000000" pitchFamily="2" charset="2"/>
              <a:buChar char="q"/>
            </a:pPr>
            <a:r>
              <a:rPr lang="en-US" sz="2000" dirty="0"/>
              <a:t>It is expected that control signaling overhead required for EHT MU transmission will be increased significantly. </a:t>
            </a:r>
          </a:p>
          <a:p>
            <a:pPr marL="447675" indent="-447675">
              <a:buFont typeface="Wingdings" panose="05000000000000000000" pitchFamily="2" charset="2"/>
              <a:buChar char="q"/>
            </a:pPr>
            <a:endParaRPr lang="en-US" sz="2000" dirty="0"/>
          </a:p>
          <a:p>
            <a:pPr marL="447675" indent="-447675">
              <a:buFont typeface="Wingdings" panose="05000000000000000000" pitchFamily="2" charset="2"/>
              <a:buChar char="q"/>
            </a:pPr>
            <a:r>
              <a:rPr lang="en-US" sz="2000" dirty="0"/>
              <a:t>This contribution addresses one possibility of reducing control signaling overhead for EHT UL MU transmission. </a:t>
            </a:r>
          </a:p>
        </p:txBody>
      </p:sp>
    </p:spTree>
    <p:extLst>
      <p:ext uri="{BB962C8B-B14F-4D97-AF65-F5344CB8AC3E}">
        <p14:creationId xmlns:p14="http://schemas.microsoft.com/office/powerpoint/2010/main" val="162480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3" name="Slide Number Placeholder 2"/>
          <p:cNvSpPr>
            <a:spLocks noGrp="1"/>
          </p:cNvSpPr>
          <p:nvPr>
            <p:ph type="sldNum" sz="quarter" idx="12"/>
          </p:nvPr>
        </p:nvSpPr>
        <p:spPr/>
        <p:txBody>
          <a:bodyPr/>
          <a:lstStyle/>
          <a:p>
            <a:r>
              <a:rPr lang="en-US" altLang="en-US"/>
              <a:t>Slide </a:t>
            </a:r>
            <a:fld id="{CF617D86-5CEF-4A7A-8BBC-1BE5E3A2734F}" type="slidenum">
              <a:rPr lang="en-US" altLang="en-US" smtClean="0"/>
              <a:pPr/>
              <a:t>3</a:t>
            </a:fld>
            <a:endParaRPr lang="en-US" altLang="en-US"/>
          </a:p>
        </p:txBody>
      </p:sp>
      <p:sp>
        <p:nvSpPr>
          <p:cNvPr id="7" name="Content Placeholder 2"/>
          <p:cNvSpPr txBox="1">
            <a:spLocks/>
          </p:cNvSpPr>
          <p:nvPr/>
        </p:nvSpPr>
        <p:spPr>
          <a:xfrm>
            <a:off x="420687" y="1176474"/>
            <a:ext cx="8123228" cy="3687019"/>
          </a:xfrm>
          <a:prstGeom prst="rect">
            <a:avLst/>
          </a:prstGeom>
        </p:spPr>
        <p:txBody>
          <a:bodyPr/>
          <a:lstStyle>
            <a:lvl1pPr marL="609600" indent="-609600" algn="l" rtl="0" eaLnBrk="1" fontAlgn="base" hangingPunct="1">
              <a:spcBef>
                <a:spcPct val="20000"/>
              </a:spcBef>
              <a:spcAft>
                <a:spcPct val="0"/>
              </a:spcAft>
              <a:buAutoNum type="arabicPeriod"/>
              <a:defRPr kumimoji="1" sz="3200">
                <a:solidFill>
                  <a:schemeClr val="tx1"/>
                </a:solidFill>
                <a:latin typeface="+mn-lt"/>
                <a:ea typeface="+mn-ea"/>
                <a:cs typeface="+mn-cs"/>
              </a:defRPr>
            </a:lvl1pPr>
            <a:lvl2pPr marL="990600" indent="-533400" algn="l" rtl="0" eaLnBrk="1" fontAlgn="base" hangingPunct="1">
              <a:spcBef>
                <a:spcPct val="20000"/>
              </a:spcBef>
              <a:spcAft>
                <a:spcPct val="0"/>
              </a:spcAft>
              <a:defRPr kumimoji="1" sz="2800">
                <a:solidFill>
                  <a:schemeClr val="tx1"/>
                </a:solidFill>
                <a:latin typeface="+mn-lt"/>
                <a:ea typeface="+mn-ea"/>
              </a:defRPr>
            </a:lvl2pPr>
            <a:lvl3pPr marL="1371600" indent="-457200" algn="l" rtl="0" eaLnBrk="1" fontAlgn="base" hangingPunct="1">
              <a:spcBef>
                <a:spcPct val="20000"/>
              </a:spcBef>
              <a:spcAft>
                <a:spcPct val="0"/>
              </a:spcAft>
              <a:buChar char="•"/>
              <a:defRPr kumimoji="1" sz="2400">
                <a:solidFill>
                  <a:schemeClr val="tx1"/>
                </a:solidFill>
                <a:latin typeface="+mn-lt"/>
                <a:ea typeface="+mn-ea"/>
              </a:defRPr>
            </a:lvl3pPr>
            <a:lvl4pPr marL="1752600" indent="-381000" algn="l" rtl="0" eaLnBrk="1" fontAlgn="base" hangingPunct="1">
              <a:spcBef>
                <a:spcPct val="20000"/>
              </a:spcBef>
              <a:spcAft>
                <a:spcPct val="0"/>
              </a:spcAft>
              <a:buChar char="–"/>
              <a:defRPr kumimoji="1" sz="2000">
                <a:solidFill>
                  <a:schemeClr val="tx1"/>
                </a:solidFill>
                <a:latin typeface="+mn-lt"/>
                <a:ea typeface="+mn-ea"/>
              </a:defRPr>
            </a:lvl4pPr>
            <a:lvl5pPr marL="2209800" indent="-382588" algn="l" rtl="0" eaLnBrk="1" fontAlgn="base" hangingPunct="1">
              <a:spcBef>
                <a:spcPct val="20000"/>
              </a:spcBef>
              <a:spcAft>
                <a:spcPct val="0"/>
              </a:spcAft>
              <a:buChar char="»"/>
              <a:defRPr kumimoji="1" sz="2000">
                <a:solidFill>
                  <a:schemeClr val="tx1"/>
                </a:solidFill>
                <a:latin typeface="+mn-lt"/>
                <a:ea typeface="+mn-ea"/>
              </a:defRPr>
            </a:lvl5pPr>
            <a:lvl6pPr marL="2667000" indent="-381000" algn="l" rtl="0" eaLnBrk="1" fontAlgn="base" hangingPunct="1">
              <a:spcBef>
                <a:spcPct val="20000"/>
              </a:spcBef>
              <a:spcAft>
                <a:spcPct val="0"/>
              </a:spcAft>
              <a:buChar char="»"/>
              <a:defRPr kumimoji="1" sz="2000">
                <a:solidFill>
                  <a:schemeClr val="tx1"/>
                </a:solidFill>
                <a:latin typeface="+mn-lt"/>
                <a:ea typeface="+mn-ea"/>
              </a:defRPr>
            </a:lvl6pPr>
            <a:lvl7pPr marL="3124200" indent="-381000" algn="l" rtl="0" eaLnBrk="1" fontAlgn="base" hangingPunct="1">
              <a:spcBef>
                <a:spcPct val="20000"/>
              </a:spcBef>
              <a:spcAft>
                <a:spcPct val="0"/>
              </a:spcAft>
              <a:buChar char="»"/>
              <a:defRPr kumimoji="1" sz="2000">
                <a:solidFill>
                  <a:schemeClr val="tx1"/>
                </a:solidFill>
                <a:latin typeface="+mn-lt"/>
                <a:ea typeface="+mn-ea"/>
              </a:defRPr>
            </a:lvl7pPr>
            <a:lvl8pPr marL="3581400" indent="-381000" algn="l" rtl="0" eaLnBrk="1" fontAlgn="base" hangingPunct="1">
              <a:spcBef>
                <a:spcPct val="20000"/>
              </a:spcBef>
              <a:spcAft>
                <a:spcPct val="0"/>
              </a:spcAft>
              <a:buChar char="»"/>
              <a:defRPr kumimoji="1" sz="2000">
                <a:solidFill>
                  <a:schemeClr val="tx1"/>
                </a:solidFill>
                <a:latin typeface="+mn-lt"/>
                <a:ea typeface="+mn-ea"/>
              </a:defRPr>
            </a:lvl8pPr>
            <a:lvl9pPr marL="4038600" indent="-381000" algn="l" rtl="0" eaLnBrk="1" fontAlgn="base" hangingPunct="1">
              <a:spcBef>
                <a:spcPct val="20000"/>
              </a:spcBef>
              <a:spcAft>
                <a:spcPct val="0"/>
              </a:spcAft>
              <a:buChar char="»"/>
              <a:defRPr kumimoji="1" sz="2000">
                <a:solidFill>
                  <a:schemeClr val="tx1"/>
                </a:solidFill>
                <a:latin typeface="+mn-lt"/>
                <a:ea typeface="+mn-ea"/>
              </a:defRPr>
            </a:lvl9pPr>
          </a:lstStyle>
          <a:p>
            <a:pPr marL="304800" lvl="1" indent="-342900">
              <a:buFont typeface="Wingdings" panose="05000000000000000000" pitchFamily="2" charset="2"/>
              <a:buChar char="q"/>
            </a:pPr>
            <a:r>
              <a:rPr lang="en-US" sz="1800" kern="0" dirty="0"/>
              <a:t>Only dynamic allocation per PPDU is allowed for 11ax UL MU transmission. </a:t>
            </a:r>
          </a:p>
          <a:p>
            <a:pPr marL="685800" lvl="2" indent="-342900">
              <a:buFont typeface="Wingdings" panose="05000000000000000000" pitchFamily="2" charset="2"/>
              <a:buChar char="§"/>
            </a:pPr>
            <a:r>
              <a:rPr lang="en-US" sz="1400" kern="0" dirty="0"/>
              <a:t>Resource allocation information (e.g. RU allocation, MCS, SS allocation, etc.) for an UL allocation need to be included in a Trigger frame for soliciting HE TB PPDU transmission.</a:t>
            </a:r>
            <a:endParaRPr lang="en-US" sz="1600" kern="0" dirty="0"/>
          </a:p>
          <a:p>
            <a:pPr marL="304800" lvl="1" indent="-342900">
              <a:buFont typeface="Wingdings" panose="05000000000000000000" pitchFamily="2" charset="2"/>
              <a:buChar char="q"/>
            </a:pPr>
            <a:r>
              <a:rPr lang="en-US" sz="1800" kern="0" dirty="0"/>
              <a:t>Example use case</a:t>
            </a:r>
          </a:p>
          <a:p>
            <a:pPr marL="685800" lvl="2" indent="-342900">
              <a:buFont typeface="Wingdings" panose="05000000000000000000" pitchFamily="2" charset="2"/>
              <a:buChar char="§"/>
            </a:pPr>
            <a:r>
              <a:rPr lang="en-US" sz="1400" kern="0" dirty="0"/>
              <a:t>AP transmits a broadcast Trigger frame periodically to poll a group of STAs (e.g. 8 STAs) to send BSR (buffer status report) </a:t>
            </a:r>
            <a:r>
              <a:rPr lang="en-US" sz="1400" dirty="0"/>
              <a:t>for periodic traffic such as voice or video</a:t>
            </a:r>
            <a:endParaRPr lang="en-US" sz="1800" kern="0" dirty="0"/>
          </a:p>
          <a:p>
            <a:pPr marL="304800" lvl="1" indent="-342900">
              <a:buFont typeface="Wingdings" panose="05000000000000000000" pitchFamily="2" charset="2"/>
              <a:buChar char="q"/>
            </a:pPr>
            <a:r>
              <a:rPr lang="en-US" sz="1800" kern="0" dirty="0"/>
              <a:t>Overhead analysis</a:t>
            </a:r>
          </a:p>
          <a:p>
            <a:pPr marL="685800" lvl="2" indent="-342900">
              <a:buFont typeface="Wingdings" panose="05000000000000000000" pitchFamily="2" charset="2"/>
              <a:buChar char="§"/>
            </a:pPr>
            <a:r>
              <a:rPr lang="en-US" sz="1400" kern="0" dirty="0"/>
              <a:t>The typical airtime for the Trigger frame transmission is 113us</a:t>
            </a:r>
          </a:p>
          <a:p>
            <a:pPr marL="1066800" lvl="3" indent="-342900">
              <a:buFont typeface="Wingdings" panose="05000000000000000000" pitchFamily="2" charset="2"/>
              <a:buChar char="§"/>
            </a:pPr>
            <a:r>
              <a:rPr lang="en-US" sz="1400" kern="0" dirty="0"/>
              <a:t>Assume the Trigger frame has a size of 70 octets</a:t>
            </a:r>
          </a:p>
          <a:p>
            <a:pPr marL="1524000" lvl="4" indent="-342900">
              <a:buFont typeface="Arial" panose="020B0604020202020204" pitchFamily="34" charset="0"/>
              <a:buChar char="•"/>
            </a:pPr>
            <a:r>
              <a:rPr lang="en-US" sz="1200" kern="0" dirty="0"/>
              <a:t>MAC header: 16 octets</a:t>
            </a:r>
          </a:p>
          <a:p>
            <a:pPr marL="1524000" lvl="4" indent="-342900">
              <a:buFont typeface="Arial" panose="020B0604020202020204" pitchFamily="34" charset="0"/>
              <a:buChar char="•"/>
            </a:pPr>
            <a:r>
              <a:rPr lang="en-US" sz="1200" kern="0" dirty="0"/>
              <a:t>Common Info: 8 octets</a:t>
            </a:r>
          </a:p>
          <a:p>
            <a:pPr marL="1524000" lvl="4" indent="-342900">
              <a:buFont typeface="Arial" panose="020B0604020202020204" pitchFamily="34" charset="0"/>
              <a:buChar char="•"/>
            </a:pPr>
            <a:r>
              <a:rPr lang="en-US" sz="1200" kern="0" dirty="0"/>
              <a:t>User Info List: 5 octets * 8</a:t>
            </a:r>
          </a:p>
          <a:p>
            <a:pPr marL="1524000" lvl="4" indent="-342900">
              <a:buFont typeface="Arial" panose="020B0604020202020204" pitchFamily="34" charset="0"/>
              <a:buChar char="•"/>
            </a:pPr>
            <a:r>
              <a:rPr lang="en-US" sz="1200" kern="0" dirty="0"/>
              <a:t>Padding + FCS: 6 octets</a:t>
            </a:r>
          </a:p>
          <a:p>
            <a:pPr marL="1066800" lvl="3" indent="-342900">
              <a:buFont typeface="Wingdings" panose="05000000000000000000" pitchFamily="2" charset="2"/>
              <a:buChar char="§"/>
            </a:pPr>
            <a:r>
              <a:rPr lang="en-US" sz="1400" kern="0" dirty="0"/>
              <a:t>Assume the Trigger frame is carried in a non-HT PPDU with the data rate of 6 Mb/s</a:t>
            </a:r>
            <a:endParaRPr lang="en-US" sz="1800" kern="0" dirty="0"/>
          </a:p>
        </p:txBody>
      </p:sp>
      <p:sp>
        <p:nvSpPr>
          <p:cNvPr id="9" name="Title 1"/>
          <p:cNvSpPr txBox="1">
            <a:spLocks/>
          </p:cNvSpPr>
          <p:nvPr/>
        </p:nvSpPr>
        <p:spPr>
          <a:xfrm>
            <a:off x="0" y="678904"/>
            <a:ext cx="9144000" cy="5402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800" kern="0" dirty="0">
                <a:ea typeface="Gulim" pitchFamily="34" charset="-127"/>
              </a:rPr>
              <a:t>11ax UL MU Transmission</a:t>
            </a:r>
            <a:endParaRPr lang="en-US" sz="2800" kern="0" dirty="0"/>
          </a:p>
        </p:txBody>
      </p:sp>
      <p:sp>
        <p:nvSpPr>
          <p:cNvPr id="6" name="TextBox 5">
            <a:extLst>
              <a:ext uri="{FF2B5EF4-FFF2-40B4-BE49-F238E27FC236}">
                <a16:creationId xmlns:a16="http://schemas.microsoft.com/office/drawing/2014/main" id="{D9AC2862-C936-4BFB-B65E-638A32BE466E}"/>
              </a:ext>
            </a:extLst>
          </p:cNvPr>
          <p:cNvSpPr txBox="1"/>
          <p:nvPr/>
        </p:nvSpPr>
        <p:spPr>
          <a:xfrm>
            <a:off x="6932024" y="5965381"/>
            <a:ext cx="460382" cy="248530"/>
          </a:xfrm>
          <a:prstGeom prst="rect">
            <a:avLst/>
          </a:prstGeom>
          <a:noFill/>
        </p:spPr>
        <p:txBody>
          <a:bodyPr wrap="none" rtlCol="0">
            <a:spAutoFit/>
          </a:bodyPr>
          <a:lstStyle/>
          <a:p>
            <a:r>
              <a:rPr kumimoji="1" lang="en-US" altLang="ja-JP" sz="1015"/>
              <a:t>Time</a:t>
            </a:r>
            <a:endParaRPr kumimoji="1" lang="ja-JP" altLang="en-US" sz="1015"/>
          </a:p>
        </p:txBody>
      </p:sp>
      <p:sp>
        <p:nvSpPr>
          <p:cNvPr id="8" name="TextBox 7">
            <a:extLst>
              <a:ext uri="{FF2B5EF4-FFF2-40B4-BE49-F238E27FC236}">
                <a16:creationId xmlns:a16="http://schemas.microsoft.com/office/drawing/2014/main" id="{5EB167D4-0347-400E-A559-F5485DEB8D79}"/>
              </a:ext>
            </a:extLst>
          </p:cNvPr>
          <p:cNvSpPr txBox="1"/>
          <p:nvPr/>
        </p:nvSpPr>
        <p:spPr>
          <a:xfrm>
            <a:off x="1742653" y="6089646"/>
            <a:ext cx="924347" cy="404726"/>
          </a:xfrm>
          <a:prstGeom prst="rect">
            <a:avLst/>
          </a:prstGeom>
          <a:noFill/>
        </p:spPr>
        <p:txBody>
          <a:bodyPr wrap="square" rtlCol="0">
            <a:spAutoFit/>
          </a:bodyPr>
          <a:lstStyle/>
          <a:p>
            <a:pPr algn="ctr"/>
            <a:r>
              <a:rPr kumimoji="1" lang="en-US" altLang="ja-JP" sz="1015" dirty="0">
                <a:solidFill>
                  <a:srgbClr val="00B050"/>
                </a:solidFill>
              </a:rPr>
              <a:t>TF for G1 STAs</a:t>
            </a:r>
            <a:endParaRPr kumimoji="1" lang="ja-JP" altLang="en-US" sz="1015" dirty="0">
              <a:solidFill>
                <a:srgbClr val="00B050"/>
              </a:solidFill>
            </a:endParaRPr>
          </a:p>
        </p:txBody>
      </p:sp>
      <p:cxnSp>
        <p:nvCxnSpPr>
          <p:cNvPr id="10" name="Straight Arrow Connector 9">
            <a:extLst>
              <a:ext uri="{FF2B5EF4-FFF2-40B4-BE49-F238E27FC236}">
                <a16:creationId xmlns:a16="http://schemas.microsoft.com/office/drawing/2014/main" id="{4A59904E-3469-4856-8554-2584BC06131E}"/>
              </a:ext>
            </a:extLst>
          </p:cNvPr>
          <p:cNvCxnSpPr>
            <a:cxnSpLocks/>
          </p:cNvCxnSpPr>
          <p:nvPr/>
        </p:nvCxnSpPr>
        <p:spPr>
          <a:xfrm flipV="1">
            <a:off x="2181472" y="5029200"/>
            <a:ext cx="0" cy="1063503"/>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ED09EF93-BC05-4ECD-8720-E81A2796E7F0}"/>
              </a:ext>
            </a:extLst>
          </p:cNvPr>
          <p:cNvCxnSpPr>
            <a:cxnSpLocks/>
          </p:cNvCxnSpPr>
          <p:nvPr/>
        </p:nvCxnSpPr>
        <p:spPr>
          <a:xfrm flipV="1">
            <a:off x="4639868" y="5029200"/>
            <a:ext cx="0" cy="1063503"/>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3932A416-CB52-415A-9819-A329B58FCF3A}"/>
              </a:ext>
            </a:extLst>
          </p:cNvPr>
          <p:cNvCxnSpPr>
            <a:cxnSpLocks/>
          </p:cNvCxnSpPr>
          <p:nvPr/>
        </p:nvCxnSpPr>
        <p:spPr>
          <a:xfrm flipV="1">
            <a:off x="3377913" y="5029200"/>
            <a:ext cx="0" cy="106350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03D41580-A1D8-4AFE-BA8E-80BA4365DE09}"/>
              </a:ext>
            </a:extLst>
          </p:cNvPr>
          <p:cNvCxnSpPr>
            <a:cxnSpLocks/>
          </p:cNvCxnSpPr>
          <p:nvPr/>
        </p:nvCxnSpPr>
        <p:spPr>
          <a:xfrm flipV="1">
            <a:off x="5836309" y="5029200"/>
            <a:ext cx="0" cy="106350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D9D97AF6-888B-4D16-A9DC-8ACF11D4BB48}"/>
              </a:ext>
            </a:extLst>
          </p:cNvPr>
          <p:cNvSpPr txBox="1"/>
          <p:nvPr/>
        </p:nvSpPr>
        <p:spPr>
          <a:xfrm>
            <a:off x="2855989" y="6096954"/>
            <a:ext cx="1020297" cy="404726"/>
          </a:xfrm>
          <a:prstGeom prst="rect">
            <a:avLst/>
          </a:prstGeom>
          <a:noFill/>
        </p:spPr>
        <p:txBody>
          <a:bodyPr wrap="square" rtlCol="0">
            <a:spAutoFit/>
          </a:bodyPr>
          <a:lstStyle/>
          <a:p>
            <a:pPr algn="ctr"/>
            <a:r>
              <a:rPr kumimoji="1" lang="en-US" altLang="ja-JP" sz="1015" dirty="0">
                <a:solidFill>
                  <a:srgbClr val="FF0000"/>
                </a:solidFill>
              </a:rPr>
              <a:t>TF for G2 STAs</a:t>
            </a:r>
          </a:p>
        </p:txBody>
      </p:sp>
      <p:sp>
        <p:nvSpPr>
          <p:cNvPr id="15" name="TextBox 14">
            <a:extLst>
              <a:ext uri="{FF2B5EF4-FFF2-40B4-BE49-F238E27FC236}">
                <a16:creationId xmlns:a16="http://schemas.microsoft.com/office/drawing/2014/main" id="{1DBCBD4C-6D24-4E4E-BFDE-BC30C0FAF6AD}"/>
              </a:ext>
            </a:extLst>
          </p:cNvPr>
          <p:cNvSpPr txBox="1"/>
          <p:nvPr/>
        </p:nvSpPr>
        <p:spPr>
          <a:xfrm rot="16200000">
            <a:off x="1828881" y="5446655"/>
            <a:ext cx="1063494" cy="234360"/>
          </a:xfrm>
          <a:prstGeom prst="rect">
            <a:avLst/>
          </a:prstGeom>
          <a:solidFill>
            <a:schemeClr val="bg1"/>
          </a:solidFill>
          <a:ln w="12700">
            <a:solidFill>
              <a:srgbClr val="00B050"/>
            </a:solidFill>
          </a:ln>
        </p:spPr>
        <p:txBody>
          <a:bodyPr wrap="square" rtlCol="0">
            <a:spAutoFit/>
          </a:bodyPr>
          <a:lstStyle/>
          <a:p>
            <a:pPr algn="ctr"/>
            <a:r>
              <a:rPr kumimoji="1" lang="en-US" altLang="ja-JP" sz="923" dirty="0">
                <a:solidFill>
                  <a:srgbClr val="00B050"/>
                </a:solidFill>
              </a:rPr>
              <a:t>G1 BSR</a:t>
            </a:r>
            <a:endParaRPr kumimoji="1" lang="ja-JP" altLang="en-US" sz="923" dirty="0">
              <a:solidFill>
                <a:srgbClr val="00B050"/>
              </a:solidFill>
            </a:endParaRPr>
          </a:p>
        </p:txBody>
      </p:sp>
      <p:sp>
        <p:nvSpPr>
          <p:cNvPr id="16" name="TextBox 15">
            <a:extLst>
              <a:ext uri="{FF2B5EF4-FFF2-40B4-BE49-F238E27FC236}">
                <a16:creationId xmlns:a16="http://schemas.microsoft.com/office/drawing/2014/main" id="{EFB6B7BF-E6A2-4136-A061-1E943CA9556C}"/>
              </a:ext>
            </a:extLst>
          </p:cNvPr>
          <p:cNvSpPr txBox="1"/>
          <p:nvPr/>
        </p:nvSpPr>
        <p:spPr>
          <a:xfrm rot="16200000">
            <a:off x="3025321" y="5443775"/>
            <a:ext cx="1063494" cy="234360"/>
          </a:xfrm>
          <a:prstGeom prst="rect">
            <a:avLst/>
          </a:prstGeom>
          <a:solidFill>
            <a:schemeClr val="bg1"/>
          </a:solidFill>
          <a:ln w="12700">
            <a:solidFill>
              <a:srgbClr val="FF0000"/>
            </a:solidFill>
          </a:ln>
        </p:spPr>
        <p:txBody>
          <a:bodyPr wrap="square" rtlCol="0">
            <a:spAutoFit/>
          </a:bodyPr>
          <a:lstStyle/>
          <a:p>
            <a:pPr algn="ctr"/>
            <a:r>
              <a:rPr kumimoji="1" lang="en-US" altLang="ja-JP" sz="923" dirty="0">
                <a:solidFill>
                  <a:srgbClr val="FF0000"/>
                </a:solidFill>
              </a:rPr>
              <a:t>G2 BSR</a:t>
            </a:r>
            <a:endParaRPr kumimoji="1" lang="ja-JP" altLang="en-US" sz="923" dirty="0">
              <a:solidFill>
                <a:srgbClr val="FF0000"/>
              </a:solidFill>
            </a:endParaRPr>
          </a:p>
        </p:txBody>
      </p:sp>
      <p:sp>
        <p:nvSpPr>
          <p:cNvPr id="17" name="TextBox 16">
            <a:extLst>
              <a:ext uri="{FF2B5EF4-FFF2-40B4-BE49-F238E27FC236}">
                <a16:creationId xmlns:a16="http://schemas.microsoft.com/office/drawing/2014/main" id="{DB8B3DB4-8F40-43E7-9E54-BEED19A03058}"/>
              </a:ext>
            </a:extLst>
          </p:cNvPr>
          <p:cNvSpPr txBox="1"/>
          <p:nvPr/>
        </p:nvSpPr>
        <p:spPr>
          <a:xfrm rot="16200000">
            <a:off x="4282120" y="5443768"/>
            <a:ext cx="1063494" cy="234360"/>
          </a:xfrm>
          <a:prstGeom prst="rect">
            <a:avLst/>
          </a:prstGeom>
          <a:solidFill>
            <a:schemeClr val="bg1"/>
          </a:solidFill>
          <a:ln w="12700">
            <a:solidFill>
              <a:srgbClr val="00B050"/>
            </a:solidFill>
          </a:ln>
        </p:spPr>
        <p:txBody>
          <a:bodyPr wrap="square" rtlCol="0">
            <a:spAutoFit/>
          </a:bodyPr>
          <a:lstStyle/>
          <a:p>
            <a:pPr algn="ctr"/>
            <a:r>
              <a:rPr kumimoji="1" lang="en-US" altLang="ja-JP" sz="923" dirty="0">
                <a:solidFill>
                  <a:srgbClr val="00B050"/>
                </a:solidFill>
              </a:rPr>
              <a:t>G1 BSR</a:t>
            </a:r>
            <a:endParaRPr kumimoji="1" lang="ja-JP" altLang="en-US" sz="923" dirty="0">
              <a:solidFill>
                <a:srgbClr val="00B050"/>
              </a:solidFill>
            </a:endParaRPr>
          </a:p>
        </p:txBody>
      </p:sp>
      <p:sp>
        <p:nvSpPr>
          <p:cNvPr id="18" name="TextBox 17">
            <a:extLst>
              <a:ext uri="{FF2B5EF4-FFF2-40B4-BE49-F238E27FC236}">
                <a16:creationId xmlns:a16="http://schemas.microsoft.com/office/drawing/2014/main" id="{670EC1BB-6E9E-4845-AC3C-3FA23DF97B0E}"/>
              </a:ext>
            </a:extLst>
          </p:cNvPr>
          <p:cNvSpPr txBox="1"/>
          <p:nvPr/>
        </p:nvSpPr>
        <p:spPr>
          <a:xfrm rot="16200000">
            <a:off x="5490081" y="5443768"/>
            <a:ext cx="1063494" cy="234360"/>
          </a:xfrm>
          <a:prstGeom prst="rect">
            <a:avLst/>
          </a:prstGeom>
          <a:solidFill>
            <a:schemeClr val="bg1"/>
          </a:solidFill>
          <a:ln w="12700">
            <a:solidFill>
              <a:srgbClr val="FF0000"/>
            </a:solidFill>
          </a:ln>
        </p:spPr>
        <p:txBody>
          <a:bodyPr wrap="square" rtlCol="0">
            <a:spAutoFit/>
          </a:bodyPr>
          <a:lstStyle/>
          <a:p>
            <a:pPr algn="ctr"/>
            <a:r>
              <a:rPr kumimoji="1" lang="en-US" altLang="ja-JP" sz="923" dirty="0">
                <a:solidFill>
                  <a:srgbClr val="FF0000"/>
                </a:solidFill>
              </a:rPr>
              <a:t>G2 BSR</a:t>
            </a:r>
            <a:endParaRPr kumimoji="1" lang="ja-JP" altLang="en-US" sz="923" dirty="0">
              <a:solidFill>
                <a:srgbClr val="FF0000"/>
              </a:solidFill>
            </a:endParaRPr>
          </a:p>
        </p:txBody>
      </p:sp>
      <p:cxnSp>
        <p:nvCxnSpPr>
          <p:cNvPr id="19" name="Straight Arrow Connector 18">
            <a:extLst>
              <a:ext uri="{FF2B5EF4-FFF2-40B4-BE49-F238E27FC236}">
                <a16:creationId xmlns:a16="http://schemas.microsoft.com/office/drawing/2014/main" id="{A92AB6B8-106B-42D9-9D52-1987439357C5}"/>
              </a:ext>
            </a:extLst>
          </p:cNvPr>
          <p:cNvCxnSpPr>
            <a:cxnSpLocks/>
          </p:cNvCxnSpPr>
          <p:nvPr/>
        </p:nvCxnSpPr>
        <p:spPr>
          <a:xfrm>
            <a:off x="1981200" y="6092695"/>
            <a:ext cx="4941043" cy="425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33224C78-6F61-4A2C-BFFA-666CFC09BC58}"/>
              </a:ext>
            </a:extLst>
          </p:cNvPr>
          <p:cNvSpPr txBox="1"/>
          <p:nvPr/>
        </p:nvSpPr>
        <p:spPr>
          <a:xfrm>
            <a:off x="4156039" y="6089646"/>
            <a:ext cx="924347" cy="404726"/>
          </a:xfrm>
          <a:prstGeom prst="rect">
            <a:avLst/>
          </a:prstGeom>
          <a:noFill/>
        </p:spPr>
        <p:txBody>
          <a:bodyPr wrap="square" rtlCol="0">
            <a:spAutoFit/>
          </a:bodyPr>
          <a:lstStyle/>
          <a:p>
            <a:pPr algn="ctr"/>
            <a:r>
              <a:rPr kumimoji="1" lang="en-US" altLang="ja-JP" sz="1015" dirty="0">
                <a:solidFill>
                  <a:srgbClr val="00B050"/>
                </a:solidFill>
              </a:rPr>
              <a:t>TF for G1 STAs</a:t>
            </a:r>
            <a:endParaRPr kumimoji="1" lang="ja-JP" altLang="en-US" sz="1015" dirty="0">
              <a:solidFill>
                <a:srgbClr val="00B050"/>
              </a:solidFill>
            </a:endParaRPr>
          </a:p>
        </p:txBody>
      </p:sp>
      <p:sp>
        <p:nvSpPr>
          <p:cNvPr id="21" name="TextBox 20">
            <a:extLst>
              <a:ext uri="{FF2B5EF4-FFF2-40B4-BE49-F238E27FC236}">
                <a16:creationId xmlns:a16="http://schemas.microsoft.com/office/drawing/2014/main" id="{447336A6-230F-4D2E-AC8F-FEEE844A4A46}"/>
              </a:ext>
            </a:extLst>
          </p:cNvPr>
          <p:cNvSpPr txBox="1"/>
          <p:nvPr/>
        </p:nvSpPr>
        <p:spPr>
          <a:xfrm>
            <a:off x="5322043" y="6089646"/>
            <a:ext cx="1020297" cy="404726"/>
          </a:xfrm>
          <a:prstGeom prst="rect">
            <a:avLst/>
          </a:prstGeom>
          <a:noFill/>
        </p:spPr>
        <p:txBody>
          <a:bodyPr wrap="square" rtlCol="0">
            <a:spAutoFit/>
          </a:bodyPr>
          <a:lstStyle/>
          <a:p>
            <a:pPr algn="ctr"/>
            <a:r>
              <a:rPr kumimoji="1" lang="en-US" altLang="ja-JP" sz="1015" dirty="0">
                <a:solidFill>
                  <a:srgbClr val="FF0000"/>
                </a:solidFill>
              </a:rPr>
              <a:t>TF for G2 STAs</a:t>
            </a:r>
          </a:p>
        </p:txBody>
      </p:sp>
    </p:spTree>
    <p:extLst>
      <p:ext uri="{BB962C8B-B14F-4D97-AF65-F5344CB8AC3E}">
        <p14:creationId xmlns:p14="http://schemas.microsoft.com/office/powerpoint/2010/main" val="1890564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3" name="Slide Number Placeholder 2"/>
          <p:cNvSpPr>
            <a:spLocks noGrp="1"/>
          </p:cNvSpPr>
          <p:nvPr>
            <p:ph type="sldNum" sz="quarter" idx="12"/>
          </p:nvPr>
        </p:nvSpPr>
        <p:spPr/>
        <p:txBody>
          <a:bodyPr/>
          <a:lstStyle/>
          <a:p>
            <a:r>
              <a:rPr lang="en-US" altLang="en-US"/>
              <a:t>Slide </a:t>
            </a:r>
            <a:fld id="{CF617D86-5CEF-4A7A-8BBC-1BE5E3A2734F}" type="slidenum">
              <a:rPr lang="en-US" altLang="en-US" smtClean="0"/>
              <a:pPr/>
              <a:t>4</a:t>
            </a:fld>
            <a:endParaRPr lang="en-US" altLang="en-US"/>
          </a:p>
        </p:txBody>
      </p:sp>
      <p:sp>
        <p:nvSpPr>
          <p:cNvPr id="7" name="Content Placeholder 2"/>
          <p:cNvSpPr txBox="1">
            <a:spLocks/>
          </p:cNvSpPr>
          <p:nvPr/>
        </p:nvSpPr>
        <p:spPr>
          <a:xfrm>
            <a:off x="533400" y="1461367"/>
            <a:ext cx="8153400" cy="4634633"/>
          </a:xfrm>
          <a:prstGeom prst="rect">
            <a:avLst/>
          </a:prstGeom>
        </p:spPr>
        <p:txBody>
          <a:bodyPr/>
          <a:lstStyle>
            <a:lvl1pPr marL="609600" indent="-609600" algn="l" rtl="0" eaLnBrk="1" fontAlgn="base" hangingPunct="1">
              <a:spcBef>
                <a:spcPct val="20000"/>
              </a:spcBef>
              <a:spcAft>
                <a:spcPct val="0"/>
              </a:spcAft>
              <a:buAutoNum type="arabicPeriod"/>
              <a:defRPr kumimoji="1" sz="3200">
                <a:solidFill>
                  <a:schemeClr val="tx1"/>
                </a:solidFill>
                <a:latin typeface="+mn-lt"/>
                <a:ea typeface="+mn-ea"/>
                <a:cs typeface="+mn-cs"/>
              </a:defRPr>
            </a:lvl1pPr>
            <a:lvl2pPr marL="990600" indent="-533400" algn="l" rtl="0" eaLnBrk="1" fontAlgn="base" hangingPunct="1">
              <a:spcBef>
                <a:spcPct val="20000"/>
              </a:spcBef>
              <a:spcAft>
                <a:spcPct val="0"/>
              </a:spcAft>
              <a:defRPr kumimoji="1" sz="2800">
                <a:solidFill>
                  <a:schemeClr val="tx1"/>
                </a:solidFill>
                <a:latin typeface="+mn-lt"/>
                <a:ea typeface="+mn-ea"/>
              </a:defRPr>
            </a:lvl2pPr>
            <a:lvl3pPr marL="1371600" indent="-457200" algn="l" rtl="0" eaLnBrk="1" fontAlgn="base" hangingPunct="1">
              <a:spcBef>
                <a:spcPct val="20000"/>
              </a:spcBef>
              <a:spcAft>
                <a:spcPct val="0"/>
              </a:spcAft>
              <a:buChar char="•"/>
              <a:defRPr kumimoji="1" sz="2400">
                <a:solidFill>
                  <a:schemeClr val="tx1"/>
                </a:solidFill>
                <a:latin typeface="+mn-lt"/>
                <a:ea typeface="+mn-ea"/>
              </a:defRPr>
            </a:lvl3pPr>
            <a:lvl4pPr marL="1752600" indent="-381000" algn="l" rtl="0" eaLnBrk="1" fontAlgn="base" hangingPunct="1">
              <a:spcBef>
                <a:spcPct val="20000"/>
              </a:spcBef>
              <a:spcAft>
                <a:spcPct val="0"/>
              </a:spcAft>
              <a:buChar char="–"/>
              <a:defRPr kumimoji="1" sz="2000">
                <a:solidFill>
                  <a:schemeClr val="tx1"/>
                </a:solidFill>
                <a:latin typeface="+mn-lt"/>
                <a:ea typeface="+mn-ea"/>
              </a:defRPr>
            </a:lvl4pPr>
            <a:lvl5pPr marL="2209800" indent="-382588" algn="l" rtl="0" eaLnBrk="1" fontAlgn="base" hangingPunct="1">
              <a:spcBef>
                <a:spcPct val="20000"/>
              </a:spcBef>
              <a:spcAft>
                <a:spcPct val="0"/>
              </a:spcAft>
              <a:buChar char="»"/>
              <a:defRPr kumimoji="1" sz="2000">
                <a:solidFill>
                  <a:schemeClr val="tx1"/>
                </a:solidFill>
                <a:latin typeface="+mn-lt"/>
                <a:ea typeface="+mn-ea"/>
              </a:defRPr>
            </a:lvl5pPr>
            <a:lvl6pPr marL="2667000" indent="-381000" algn="l" rtl="0" eaLnBrk="1" fontAlgn="base" hangingPunct="1">
              <a:spcBef>
                <a:spcPct val="20000"/>
              </a:spcBef>
              <a:spcAft>
                <a:spcPct val="0"/>
              </a:spcAft>
              <a:buChar char="»"/>
              <a:defRPr kumimoji="1" sz="2000">
                <a:solidFill>
                  <a:schemeClr val="tx1"/>
                </a:solidFill>
                <a:latin typeface="+mn-lt"/>
                <a:ea typeface="+mn-ea"/>
              </a:defRPr>
            </a:lvl6pPr>
            <a:lvl7pPr marL="3124200" indent="-381000" algn="l" rtl="0" eaLnBrk="1" fontAlgn="base" hangingPunct="1">
              <a:spcBef>
                <a:spcPct val="20000"/>
              </a:spcBef>
              <a:spcAft>
                <a:spcPct val="0"/>
              </a:spcAft>
              <a:buChar char="»"/>
              <a:defRPr kumimoji="1" sz="2000">
                <a:solidFill>
                  <a:schemeClr val="tx1"/>
                </a:solidFill>
                <a:latin typeface="+mn-lt"/>
                <a:ea typeface="+mn-ea"/>
              </a:defRPr>
            </a:lvl7pPr>
            <a:lvl8pPr marL="3581400" indent="-381000" algn="l" rtl="0" eaLnBrk="1" fontAlgn="base" hangingPunct="1">
              <a:spcBef>
                <a:spcPct val="20000"/>
              </a:spcBef>
              <a:spcAft>
                <a:spcPct val="0"/>
              </a:spcAft>
              <a:buChar char="»"/>
              <a:defRPr kumimoji="1" sz="2000">
                <a:solidFill>
                  <a:schemeClr val="tx1"/>
                </a:solidFill>
                <a:latin typeface="+mn-lt"/>
                <a:ea typeface="+mn-ea"/>
              </a:defRPr>
            </a:lvl8pPr>
            <a:lvl9pPr marL="4038600" indent="-381000" algn="l" rtl="0" eaLnBrk="1" fontAlgn="base" hangingPunct="1">
              <a:spcBef>
                <a:spcPct val="20000"/>
              </a:spcBef>
              <a:spcAft>
                <a:spcPct val="0"/>
              </a:spcAft>
              <a:buChar char="»"/>
              <a:defRPr kumimoji="1" sz="2000">
                <a:solidFill>
                  <a:schemeClr val="tx1"/>
                </a:solidFill>
                <a:latin typeface="+mn-lt"/>
                <a:ea typeface="+mn-ea"/>
              </a:defRPr>
            </a:lvl9pPr>
          </a:lstStyle>
          <a:p>
            <a:pPr marL="304800" lvl="1" indent="-342900">
              <a:buFont typeface="Wingdings" panose="05000000000000000000" pitchFamily="2" charset="2"/>
              <a:buChar char="q"/>
            </a:pPr>
            <a:r>
              <a:rPr lang="en-US" sz="2000" kern="0" dirty="0"/>
              <a:t>For overhead reduction, uplink persistent allocation (UPA) across PPDUs can be considered for 11be UL MU transmission. </a:t>
            </a:r>
          </a:p>
          <a:p>
            <a:pPr marL="685800" lvl="2" indent="-342900">
              <a:buFont typeface="Wingdings" panose="05000000000000000000" pitchFamily="2" charset="2"/>
              <a:buChar char="§"/>
            </a:pPr>
            <a:r>
              <a:rPr lang="en-US" sz="1800" kern="0" dirty="0"/>
              <a:t>For an UPA, resource allocation information is unchanged for a time period. </a:t>
            </a:r>
          </a:p>
          <a:p>
            <a:pPr marL="685800" lvl="2" indent="-342900">
              <a:buFont typeface="Wingdings" panose="05000000000000000000" pitchFamily="2" charset="2"/>
              <a:buChar char="§"/>
            </a:pPr>
            <a:r>
              <a:rPr lang="en-US" sz="1800" kern="0" dirty="0"/>
              <a:t>Resource allocation information for the UPA may not be included in the Trigger frame for soliciting EHT TB PPDU transmission if it has been captured by the scheduled STA of the UPA.</a:t>
            </a:r>
          </a:p>
          <a:p>
            <a:pPr marL="1066800" lvl="3" indent="-342900">
              <a:buFont typeface="Arial" panose="020B0604020202020204" pitchFamily="34" charset="0"/>
              <a:buChar char="•"/>
            </a:pPr>
            <a:r>
              <a:rPr lang="en-US" sz="1800" kern="0" dirty="0"/>
              <a:t>For example, the User Info field for an UPA may not be present in a Trigger frame for soliciting a transmission of the UPA.</a:t>
            </a:r>
          </a:p>
          <a:p>
            <a:pPr marL="685800" lvl="2" indent="-342900">
              <a:buFont typeface="Wingdings" panose="05000000000000000000" pitchFamily="2" charset="2"/>
              <a:buChar char="§"/>
            </a:pPr>
            <a:r>
              <a:rPr lang="en-US" sz="1800" kern="0" dirty="0"/>
              <a:t>Consequently a </a:t>
            </a:r>
            <a:r>
              <a:rPr lang="en-US" sz="1800" kern="0" dirty="0">
                <a:solidFill>
                  <a:srgbClr val="FF0000"/>
                </a:solidFill>
              </a:rPr>
              <a:t>shortened Trigger frame </a:t>
            </a:r>
            <a:r>
              <a:rPr lang="en-US" sz="1800" kern="0" dirty="0"/>
              <a:t>can be used to solicit EHT TB PPDU transmission including one or more UPA.</a:t>
            </a:r>
          </a:p>
        </p:txBody>
      </p:sp>
      <p:sp>
        <p:nvSpPr>
          <p:cNvPr id="9" name="Title 1"/>
          <p:cNvSpPr txBox="1">
            <a:spLocks/>
          </p:cNvSpPr>
          <p:nvPr/>
        </p:nvSpPr>
        <p:spPr>
          <a:xfrm>
            <a:off x="0" y="678904"/>
            <a:ext cx="9144000" cy="5402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Uplink Persistent Allocation for Shortening Trigger Frame</a:t>
            </a:r>
            <a:endParaRPr lang="en-US" sz="2400" kern="0" dirty="0"/>
          </a:p>
        </p:txBody>
      </p:sp>
    </p:spTree>
    <p:extLst>
      <p:ext uri="{BB962C8B-B14F-4D97-AF65-F5344CB8AC3E}">
        <p14:creationId xmlns:p14="http://schemas.microsoft.com/office/powerpoint/2010/main" val="265991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3" name="Slide Number Placeholder 2"/>
          <p:cNvSpPr>
            <a:spLocks noGrp="1"/>
          </p:cNvSpPr>
          <p:nvPr>
            <p:ph type="sldNum" sz="quarter" idx="12"/>
          </p:nvPr>
        </p:nvSpPr>
        <p:spPr/>
        <p:txBody>
          <a:bodyPr/>
          <a:lstStyle/>
          <a:p>
            <a:r>
              <a:rPr lang="en-US" altLang="en-US"/>
              <a:t>Slide </a:t>
            </a:r>
            <a:fld id="{CF617D86-5CEF-4A7A-8BBC-1BE5E3A2734F}" type="slidenum">
              <a:rPr lang="en-US" altLang="en-US" smtClean="0"/>
              <a:pPr/>
              <a:t>5</a:t>
            </a:fld>
            <a:endParaRPr lang="en-US" altLang="en-US"/>
          </a:p>
        </p:txBody>
      </p:sp>
      <p:sp>
        <p:nvSpPr>
          <p:cNvPr id="7" name="Title 1"/>
          <p:cNvSpPr txBox="1">
            <a:spLocks/>
          </p:cNvSpPr>
          <p:nvPr/>
        </p:nvSpPr>
        <p:spPr>
          <a:xfrm>
            <a:off x="0" y="704229"/>
            <a:ext cx="9144000" cy="600208"/>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2400" kern="0" dirty="0">
                <a:ea typeface="Gulim" pitchFamily="34" charset="-127"/>
              </a:rPr>
              <a:t>Uplink Persistent Allocation for Shortening Trigger Frame (cont.)</a:t>
            </a:r>
            <a:endParaRPr lang="en-US" sz="2400" kern="0" dirty="0"/>
          </a:p>
        </p:txBody>
      </p:sp>
      <p:graphicFrame>
        <p:nvGraphicFramePr>
          <p:cNvPr id="8" name="Object 7">
            <a:extLst>
              <a:ext uri="{FF2B5EF4-FFF2-40B4-BE49-F238E27FC236}">
                <a16:creationId xmlns:a16="http://schemas.microsoft.com/office/drawing/2014/main" id="{1F8017CB-BF1E-4346-A3E4-D73860C76633}"/>
              </a:ext>
            </a:extLst>
          </p:cNvPr>
          <p:cNvGraphicFramePr>
            <a:graphicFrameLocks noChangeAspect="1"/>
          </p:cNvGraphicFramePr>
          <p:nvPr>
            <p:extLst>
              <p:ext uri="{D42A27DB-BD31-4B8C-83A1-F6EECF244321}">
                <p14:modId xmlns:p14="http://schemas.microsoft.com/office/powerpoint/2010/main" val="3832087042"/>
              </p:ext>
            </p:extLst>
          </p:nvPr>
        </p:nvGraphicFramePr>
        <p:xfrm>
          <a:off x="654468" y="3200400"/>
          <a:ext cx="7850187" cy="3122477"/>
        </p:xfrm>
        <a:graphic>
          <a:graphicData uri="http://schemas.openxmlformats.org/presentationml/2006/ole">
            <mc:AlternateContent xmlns:mc="http://schemas.openxmlformats.org/markup-compatibility/2006">
              <mc:Choice xmlns:v="urn:schemas-microsoft-com:vml" Requires="v">
                <p:oleObj spid="_x0000_s1119" name="Visio" r:id="rId3" imgW="3772588" imgH="2548482" progId="Visio.Drawing.11">
                  <p:embed/>
                </p:oleObj>
              </mc:Choice>
              <mc:Fallback>
                <p:oleObj name="Visio" r:id="rId3" imgW="3772588" imgH="2548482" progId="Visio.Drawing.11">
                  <p:embed/>
                  <p:pic>
                    <p:nvPicPr>
                      <p:cNvPr id="6" name="Object 5">
                        <a:extLst>
                          <a:ext uri="{FF2B5EF4-FFF2-40B4-BE49-F238E27FC236}">
                            <a16:creationId xmlns:a16="http://schemas.microsoft.com/office/drawing/2014/main" id="{D3FA7ACD-0312-4D36-8343-954B90838753}"/>
                          </a:ext>
                        </a:extLst>
                      </p:cNvPr>
                      <p:cNvPicPr/>
                      <p:nvPr/>
                    </p:nvPicPr>
                    <p:blipFill>
                      <a:blip r:embed="rId4"/>
                      <a:stretch>
                        <a:fillRect/>
                      </a:stretch>
                    </p:blipFill>
                    <p:spPr>
                      <a:xfrm>
                        <a:off x="654468" y="3200400"/>
                        <a:ext cx="7850187" cy="3122477"/>
                      </a:xfrm>
                      <a:prstGeom prst="rect">
                        <a:avLst/>
                      </a:prstGeom>
                    </p:spPr>
                  </p:pic>
                </p:oleObj>
              </mc:Fallback>
            </mc:AlternateContent>
          </a:graphicData>
        </a:graphic>
      </p:graphicFrame>
      <p:sp>
        <p:nvSpPr>
          <p:cNvPr id="5" name="TextBox 4">
            <a:extLst>
              <a:ext uri="{FF2B5EF4-FFF2-40B4-BE49-F238E27FC236}">
                <a16:creationId xmlns:a16="http://schemas.microsoft.com/office/drawing/2014/main" id="{B89AF61C-57A0-426A-94EB-8BCA05E1E2EF}"/>
              </a:ext>
            </a:extLst>
          </p:cNvPr>
          <p:cNvSpPr txBox="1"/>
          <p:nvPr/>
        </p:nvSpPr>
        <p:spPr>
          <a:xfrm>
            <a:off x="578806" y="1271369"/>
            <a:ext cx="7957479" cy="1415772"/>
          </a:xfrm>
          <a:prstGeom prst="rect">
            <a:avLst/>
          </a:prstGeom>
          <a:noFill/>
        </p:spPr>
        <p:txBody>
          <a:bodyPr wrap="square" rtlCol="0">
            <a:spAutoFit/>
          </a:bodyPr>
          <a:lstStyle/>
          <a:p>
            <a:pPr marL="344488" indent="-344488">
              <a:buFont typeface="Wingdings" panose="05000000000000000000" pitchFamily="2" charset="2"/>
              <a:buChar char="q"/>
            </a:pPr>
            <a:r>
              <a:rPr lang="en-US" sz="1800" kern="0" dirty="0"/>
              <a:t>A Persistent Allocation Announcement frame advertises resource allocation information and persistent allocation identifier (PAID) for each UPA</a:t>
            </a:r>
          </a:p>
          <a:p>
            <a:pPr marL="801688" lvl="1" indent="-344488">
              <a:buFont typeface="Wingdings" panose="05000000000000000000" pitchFamily="2" charset="2"/>
              <a:buChar char="§"/>
            </a:pPr>
            <a:r>
              <a:rPr lang="en-US" sz="1600" kern="0" dirty="0"/>
              <a:t>The PAID of an UPA uniquely identifies the UPA from a STA’s perspective.</a:t>
            </a:r>
          </a:p>
          <a:p>
            <a:pPr marL="344488" indent="-344488">
              <a:buFont typeface="Wingdings" panose="05000000000000000000" pitchFamily="2" charset="2"/>
              <a:buChar char="q"/>
            </a:pPr>
            <a:r>
              <a:rPr lang="en-US" sz="1800" kern="0" dirty="0"/>
              <a:t>A </a:t>
            </a:r>
            <a:r>
              <a:rPr lang="en-US" sz="1800" kern="0" dirty="0">
                <a:solidFill>
                  <a:srgbClr val="FF0000"/>
                </a:solidFill>
              </a:rPr>
              <a:t>shortened Trigger frame </a:t>
            </a:r>
            <a:r>
              <a:rPr lang="en-US" sz="1800" kern="0" dirty="0"/>
              <a:t>is used to solicit EHT TB PPDU transmission.</a:t>
            </a:r>
          </a:p>
          <a:p>
            <a:pPr marL="801688" lvl="1" indent="-344488">
              <a:buFont typeface="Wingdings" panose="05000000000000000000" pitchFamily="2" charset="2"/>
              <a:buChar char="§"/>
            </a:pPr>
            <a:r>
              <a:rPr lang="en-US" sz="1600" kern="0" dirty="0"/>
              <a:t>The shortened Trigger frame contains the PAID of each UPA only.</a:t>
            </a:r>
            <a:endParaRPr lang="en-SG" sz="1800" dirty="0"/>
          </a:p>
        </p:txBody>
      </p:sp>
    </p:spTree>
    <p:extLst>
      <p:ext uri="{BB962C8B-B14F-4D97-AF65-F5344CB8AC3E}">
        <p14:creationId xmlns:p14="http://schemas.microsoft.com/office/powerpoint/2010/main" val="269130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457200"/>
          </a:xfrm>
        </p:spPr>
        <p:txBody>
          <a:bodyPr/>
          <a:lstStyle/>
          <a:p>
            <a:r>
              <a:rPr lang="en-US" altLang="ko-KR" sz="2400" dirty="0">
                <a:ea typeface="Gulim" pitchFamily="34" charset="-127"/>
              </a:rPr>
              <a:t>Uplink Persistent Allocation for Shortening Trigger Frame (cont.)</a:t>
            </a:r>
            <a:endParaRPr lang="en-US" sz="2400" dirty="0"/>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6</a:t>
            </a:fld>
            <a:endParaRPr lang="en-US" altLang="en-US"/>
          </a:p>
        </p:txBody>
      </p:sp>
      <p:sp>
        <p:nvSpPr>
          <p:cNvPr id="8" name="Content Placeholder 1">
            <a:extLst>
              <a:ext uri="{FF2B5EF4-FFF2-40B4-BE49-F238E27FC236}">
                <a16:creationId xmlns:a16="http://schemas.microsoft.com/office/drawing/2014/main" id="{3278FD82-902E-47E5-9552-16831D868B69}"/>
              </a:ext>
            </a:extLst>
          </p:cNvPr>
          <p:cNvSpPr txBox="1">
            <a:spLocks/>
          </p:cNvSpPr>
          <p:nvPr/>
        </p:nvSpPr>
        <p:spPr>
          <a:xfrm>
            <a:off x="508810" y="1258541"/>
            <a:ext cx="8330388" cy="305195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ja-JP" sz="2000" b="0" kern="0" dirty="0"/>
              <a:t>Overhead analysis for example use case</a:t>
            </a:r>
          </a:p>
          <a:p>
            <a:pPr lvl="1">
              <a:buFont typeface="Wingdings" panose="05000000000000000000" pitchFamily="2" charset="2"/>
              <a:buChar char="v"/>
            </a:pPr>
            <a:r>
              <a:rPr lang="en-US" sz="1800" kern="0" dirty="0"/>
              <a:t>The typical airtime for the shortened Trigger frame transmission is </a:t>
            </a:r>
            <a:r>
              <a:rPr lang="en-US" sz="1800" kern="0" dirty="0">
                <a:solidFill>
                  <a:srgbClr val="FF0000"/>
                </a:solidFill>
              </a:rPr>
              <a:t>61</a:t>
            </a:r>
            <a:r>
              <a:rPr lang="en-US" sz="1800" kern="0" dirty="0"/>
              <a:t>us</a:t>
            </a:r>
          </a:p>
          <a:p>
            <a:pPr marL="1066800" lvl="3" indent="-342900">
              <a:buFont typeface="Wingdings" panose="05000000000000000000" pitchFamily="2" charset="2"/>
              <a:buChar char="§"/>
            </a:pPr>
            <a:r>
              <a:rPr lang="en-US" kern="0" dirty="0"/>
              <a:t>A group of STAs (e.g. 8 STAs) share a same PAID.</a:t>
            </a:r>
          </a:p>
          <a:p>
            <a:pPr marL="1066800" lvl="3" indent="-342900">
              <a:buFont typeface="Wingdings" panose="05000000000000000000" pitchFamily="2" charset="2"/>
              <a:buChar char="§"/>
            </a:pPr>
            <a:r>
              <a:rPr lang="en-US" kern="0" dirty="0"/>
              <a:t>The shortened Trigger frame has a size of </a:t>
            </a:r>
            <a:r>
              <a:rPr lang="en-US" kern="0" dirty="0">
                <a:solidFill>
                  <a:srgbClr val="FF0000"/>
                </a:solidFill>
              </a:rPr>
              <a:t>31</a:t>
            </a:r>
            <a:r>
              <a:rPr lang="en-US" kern="0" dirty="0"/>
              <a:t> octets</a:t>
            </a:r>
          </a:p>
          <a:p>
            <a:pPr marL="1524000" lvl="4" indent="-342900">
              <a:buFont typeface="Arial" panose="020B0604020202020204" pitchFamily="34" charset="0"/>
              <a:buChar char="•"/>
            </a:pPr>
            <a:r>
              <a:rPr lang="en-US" sz="1400" kern="0" dirty="0"/>
              <a:t>MAC header: 16 octets</a:t>
            </a:r>
          </a:p>
          <a:p>
            <a:pPr marL="1524000" lvl="4" indent="-342900">
              <a:buFont typeface="Arial" panose="020B0604020202020204" pitchFamily="34" charset="0"/>
              <a:buChar char="•"/>
            </a:pPr>
            <a:r>
              <a:rPr lang="en-US" sz="1400" kern="0" dirty="0"/>
              <a:t>Common Info: 8 octets</a:t>
            </a:r>
          </a:p>
          <a:p>
            <a:pPr marL="1524000" lvl="4" indent="-342900">
              <a:buFont typeface="Arial" panose="020B0604020202020204" pitchFamily="34" charset="0"/>
              <a:buChar char="•"/>
            </a:pPr>
            <a:r>
              <a:rPr lang="en-US" sz="1400" kern="0" dirty="0"/>
              <a:t>PAID: 1 octet</a:t>
            </a:r>
          </a:p>
          <a:p>
            <a:pPr marL="1524000" lvl="4" indent="-342900">
              <a:buFont typeface="Arial" panose="020B0604020202020204" pitchFamily="34" charset="0"/>
              <a:buChar char="•"/>
            </a:pPr>
            <a:r>
              <a:rPr lang="en-US" sz="1400" kern="0" dirty="0"/>
              <a:t>Padding: 2 octets</a:t>
            </a:r>
          </a:p>
          <a:p>
            <a:pPr marL="1524000" lvl="4" indent="-342900">
              <a:buFont typeface="Arial" panose="020B0604020202020204" pitchFamily="34" charset="0"/>
              <a:buChar char="•"/>
            </a:pPr>
            <a:r>
              <a:rPr lang="en-US" sz="1400" kern="0" dirty="0"/>
              <a:t>FCS: 4 octets</a:t>
            </a:r>
          </a:p>
          <a:p>
            <a:pPr marL="1066800" lvl="3" indent="-342900">
              <a:buFont typeface="Wingdings" panose="05000000000000000000" pitchFamily="2" charset="2"/>
              <a:buChar char="§"/>
            </a:pPr>
            <a:r>
              <a:rPr lang="en-US" kern="0" dirty="0"/>
              <a:t>The shortened Trigger frame is carried in a non-HT PPDU with the data rate of 6 Mb/s</a:t>
            </a:r>
          </a:p>
          <a:p>
            <a:pPr lvl="1">
              <a:buFont typeface="Wingdings" panose="05000000000000000000" pitchFamily="2" charset="2"/>
              <a:buChar char="v"/>
            </a:pPr>
            <a:r>
              <a:rPr lang="en-US" sz="1800" kern="0" dirty="0"/>
              <a:t>Compared with 11ax, overhead is reduced by 46%.</a:t>
            </a:r>
          </a:p>
          <a:p>
            <a:pPr lvl="1"/>
            <a:endParaRPr kumimoji="1" lang="en-US" altLang="ja-JP" sz="1800" kern="0" dirty="0"/>
          </a:p>
          <a:p>
            <a:pPr lvl="1"/>
            <a:endParaRPr kumimoji="1" lang="en-US" altLang="ja-JP" kern="0" dirty="0"/>
          </a:p>
        </p:txBody>
      </p:sp>
      <p:sp>
        <p:nvSpPr>
          <p:cNvPr id="30" name="TextBox 29">
            <a:extLst>
              <a:ext uri="{FF2B5EF4-FFF2-40B4-BE49-F238E27FC236}">
                <a16:creationId xmlns:a16="http://schemas.microsoft.com/office/drawing/2014/main" id="{BD1403A2-6421-4BFB-8BF3-F3790888F50F}"/>
              </a:ext>
            </a:extLst>
          </p:cNvPr>
          <p:cNvSpPr txBox="1"/>
          <p:nvPr/>
        </p:nvSpPr>
        <p:spPr>
          <a:xfrm>
            <a:off x="6932024" y="5736781"/>
            <a:ext cx="460382" cy="248530"/>
          </a:xfrm>
          <a:prstGeom prst="rect">
            <a:avLst/>
          </a:prstGeom>
          <a:noFill/>
        </p:spPr>
        <p:txBody>
          <a:bodyPr wrap="none" rtlCol="0">
            <a:spAutoFit/>
          </a:bodyPr>
          <a:lstStyle/>
          <a:p>
            <a:r>
              <a:rPr kumimoji="1" lang="en-US" altLang="ja-JP" sz="1015"/>
              <a:t>Time</a:t>
            </a:r>
            <a:endParaRPr kumimoji="1" lang="ja-JP" altLang="en-US" sz="1015"/>
          </a:p>
        </p:txBody>
      </p:sp>
      <p:sp>
        <p:nvSpPr>
          <p:cNvPr id="31" name="TextBox 30">
            <a:extLst>
              <a:ext uri="{FF2B5EF4-FFF2-40B4-BE49-F238E27FC236}">
                <a16:creationId xmlns:a16="http://schemas.microsoft.com/office/drawing/2014/main" id="{C555B996-60F8-4073-A8FF-90DEB4022B6A}"/>
              </a:ext>
            </a:extLst>
          </p:cNvPr>
          <p:cNvSpPr txBox="1"/>
          <p:nvPr/>
        </p:nvSpPr>
        <p:spPr>
          <a:xfrm>
            <a:off x="1742653" y="5861046"/>
            <a:ext cx="924347" cy="560923"/>
          </a:xfrm>
          <a:prstGeom prst="rect">
            <a:avLst/>
          </a:prstGeom>
          <a:noFill/>
        </p:spPr>
        <p:txBody>
          <a:bodyPr wrap="square" rtlCol="0">
            <a:spAutoFit/>
          </a:bodyPr>
          <a:lstStyle/>
          <a:p>
            <a:pPr algn="ctr"/>
            <a:r>
              <a:rPr kumimoji="1" lang="en-US" altLang="ja-JP" sz="1015" dirty="0">
                <a:solidFill>
                  <a:srgbClr val="00B050"/>
                </a:solidFill>
              </a:rPr>
              <a:t>Shortened TF for G1 STAs using PAID1</a:t>
            </a:r>
            <a:endParaRPr kumimoji="1" lang="ja-JP" altLang="en-US" sz="1015" dirty="0">
              <a:solidFill>
                <a:srgbClr val="00B050"/>
              </a:solidFill>
            </a:endParaRPr>
          </a:p>
        </p:txBody>
      </p:sp>
      <p:cxnSp>
        <p:nvCxnSpPr>
          <p:cNvPr id="32" name="Straight Arrow Connector 31">
            <a:extLst>
              <a:ext uri="{FF2B5EF4-FFF2-40B4-BE49-F238E27FC236}">
                <a16:creationId xmlns:a16="http://schemas.microsoft.com/office/drawing/2014/main" id="{681DAB8A-2D43-43BE-8AF1-21210661FFAD}"/>
              </a:ext>
            </a:extLst>
          </p:cNvPr>
          <p:cNvCxnSpPr>
            <a:cxnSpLocks/>
          </p:cNvCxnSpPr>
          <p:nvPr/>
        </p:nvCxnSpPr>
        <p:spPr>
          <a:xfrm flipV="1">
            <a:off x="2181472" y="4800600"/>
            <a:ext cx="0" cy="1063503"/>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8E48C3DE-037D-42E6-AAE8-6B49F0FEA2F6}"/>
              </a:ext>
            </a:extLst>
          </p:cNvPr>
          <p:cNvCxnSpPr>
            <a:cxnSpLocks/>
          </p:cNvCxnSpPr>
          <p:nvPr/>
        </p:nvCxnSpPr>
        <p:spPr>
          <a:xfrm flipV="1">
            <a:off x="4639868" y="4800600"/>
            <a:ext cx="0" cy="1063503"/>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65A9CC6B-47AF-4AFA-AD89-0FB42C3EFDB6}"/>
              </a:ext>
            </a:extLst>
          </p:cNvPr>
          <p:cNvCxnSpPr>
            <a:cxnSpLocks/>
          </p:cNvCxnSpPr>
          <p:nvPr/>
        </p:nvCxnSpPr>
        <p:spPr>
          <a:xfrm flipV="1">
            <a:off x="3377913" y="4800600"/>
            <a:ext cx="0" cy="106350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9838F29D-FDC3-4019-9D6C-B4FEB1E89C1D}"/>
              </a:ext>
            </a:extLst>
          </p:cNvPr>
          <p:cNvCxnSpPr>
            <a:cxnSpLocks/>
          </p:cNvCxnSpPr>
          <p:nvPr/>
        </p:nvCxnSpPr>
        <p:spPr>
          <a:xfrm flipV="1">
            <a:off x="5836309" y="4800600"/>
            <a:ext cx="0" cy="106350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090419B2-6F90-4711-BB0A-F385BE6E3A42}"/>
              </a:ext>
            </a:extLst>
          </p:cNvPr>
          <p:cNvSpPr txBox="1"/>
          <p:nvPr/>
        </p:nvSpPr>
        <p:spPr>
          <a:xfrm>
            <a:off x="2855989" y="5868354"/>
            <a:ext cx="1020297" cy="560923"/>
          </a:xfrm>
          <a:prstGeom prst="rect">
            <a:avLst/>
          </a:prstGeom>
          <a:noFill/>
        </p:spPr>
        <p:txBody>
          <a:bodyPr wrap="square" rtlCol="0">
            <a:spAutoFit/>
          </a:bodyPr>
          <a:lstStyle/>
          <a:p>
            <a:pPr algn="ctr"/>
            <a:r>
              <a:rPr kumimoji="1" lang="en-US" altLang="ja-JP" sz="1015" dirty="0">
                <a:solidFill>
                  <a:srgbClr val="FF0000"/>
                </a:solidFill>
              </a:rPr>
              <a:t>Shortened TF for G2 STAs using PAID2</a:t>
            </a:r>
          </a:p>
        </p:txBody>
      </p:sp>
      <p:sp>
        <p:nvSpPr>
          <p:cNvPr id="37" name="TextBox 36">
            <a:extLst>
              <a:ext uri="{FF2B5EF4-FFF2-40B4-BE49-F238E27FC236}">
                <a16:creationId xmlns:a16="http://schemas.microsoft.com/office/drawing/2014/main" id="{4C5A4163-5DE5-43D3-BB8D-CC682E7E0E72}"/>
              </a:ext>
            </a:extLst>
          </p:cNvPr>
          <p:cNvSpPr txBox="1"/>
          <p:nvPr/>
        </p:nvSpPr>
        <p:spPr>
          <a:xfrm rot="16200000">
            <a:off x="1828881" y="5218055"/>
            <a:ext cx="1063494" cy="234360"/>
          </a:xfrm>
          <a:prstGeom prst="rect">
            <a:avLst/>
          </a:prstGeom>
          <a:solidFill>
            <a:schemeClr val="bg1"/>
          </a:solidFill>
          <a:ln w="12700">
            <a:solidFill>
              <a:srgbClr val="00B050"/>
            </a:solidFill>
          </a:ln>
        </p:spPr>
        <p:txBody>
          <a:bodyPr wrap="square" rtlCol="0">
            <a:spAutoFit/>
          </a:bodyPr>
          <a:lstStyle/>
          <a:p>
            <a:pPr algn="ctr"/>
            <a:r>
              <a:rPr kumimoji="1" lang="en-US" altLang="ja-JP" sz="923" dirty="0">
                <a:solidFill>
                  <a:srgbClr val="00B050"/>
                </a:solidFill>
              </a:rPr>
              <a:t>G1 BSR</a:t>
            </a:r>
            <a:endParaRPr kumimoji="1" lang="ja-JP" altLang="en-US" sz="923" dirty="0">
              <a:solidFill>
                <a:srgbClr val="00B050"/>
              </a:solidFill>
            </a:endParaRPr>
          </a:p>
        </p:txBody>
      </p:sp>
      <p:sp>
        <p:nvSpPr>
          <p:cNvPr id="38" name="TextBox 37">
            <a:extLst>
              <a:ext uri="{FF2B5EF4-FFF2-40B4-BE49-F238E27FC236}">
                <a16:creationId xmlns:a16="http://schemas.microsoft.com/office/drawing/2014/main" id="{D7B2AA5F-3782-4059-9A45-A1A8DB437F54}"/>
              </a:ext>
            </a:extLst>
          </p:cNvPr>
          <p:cNvSpPr txBox="1"/>
          <p:nvPr/>
        </p:nvSpPr>
        <p:spPr>
          <a:xfrm rot="16200000">
            <a:off x="3025321" y="5215175"/>
            <a:ext cx="1063494" cy="234360"/>
          </a:xfrm>
          <a:prstGeom prst="rect">
            <a:avLst/>
          </a:prstGeom>
          <a:solidFill>
            <a:schemeClr val="bg1"/>
          </a:solidFill>
          <a:ln w="12700">
            <a:solidFill>
              <a:srgbClr val="FF0000"/>
            </a:solidFill>
          </a:ln>
        </p:spPr>
        <p:txBody>
          <a:bodyPr wrap="square" rtlCol="0">
            <a:spAutoFit/>
          </a:bodyPr>
          <a:lstStyle/>
          <a:p>
            <a:pPr algn="ctr"/>
            <a:r>
              <a:rPr kumimoji="1" lang="en-US" altLang="ja-JP" sz="923" dirty="0">
                <a:solidFill>
                  <a:srgbClr val="FF0000"/>
                </a:solidFill>
              </a:rPr>
              <a:t>G2 BSR</a:t>
            </a:r>
            <a:endParaRPr kumimoji="1" lang="ja-JP" altLang="en-US" sz="923" dirty="0">
              <a:solidFill>
                <a:srgbClr val="FF0000"/>
              </a:solidFill>
            </a:endParaRPr>
          </a:p>
        </p:txBody>
      </p:sp>
      <p:sp>
        <p:nvSpPr>
          <p:cNvPr id="39" name="TextBox 38">
            <a:extLst>
              <a:ext uri="{FF2B5EF4-FFF2-40B4-BE49-F238E27FC236}">
                <a16:creationId xmlns:a16="http://schemas.microsoft.com/office/drawing/2014/main" id="{F15CBB2A-2C32-40F6-B650-FE443263F2CF}"/>
              </a:ext>
            </a:extLst>
          </p:cNvPr>
          <p:cNvSpPr txBox="1"/>
          <p:nvPr/>
        </p:nvSpPr>
        <p:spPr>
          <a:xfrm rot="16200000">
            <a:off x="4282120" y="5215168"/>
            <a:ext cx="1063494" cy="234360"/>
          </a:xfrm>
          <a:prstGeom prst="rect">
            <a:avLst/>
          </a:prstGeom>
          <a:solidFill>
            <a:schemeClr val="bg1"/>
          </a:solidFill>
          <a:ln w="12700">
            <a:solidFill>
              <a:srgbClr val="00B050"/>
            </a:solidFill>
          </a:ln>
        </p:spPr>
        <p:txBody>
          <a:bodyPr wrap="square" rtlCol="0">
            <a:spAutoFit/>
          </a:bodyPr>
          <a:lstStyle/>
          <a:p>
            <a:pPr algn="ctr"/>
            <a:r>
              <a:rPr kumimoji="1" lang="en-US" altLang="ja-JP" sz="923" dirty="0">
                <a:solidFill>
                  <a:srgbClr val="00B050"/>
                </a:solidFill>
              </a:rPr>
              <a:t>G1 BSR</a:t>
            </a:r>
            <a:endParaRPr kumimoji="1" lang="ja-JP" altLang="en-US" sz="923" dirty="0">
              <a:solidFill>
                <a:srgbClr val="00B050"/>
              </a:solidFill>
            </a:endParaRPr>
          </a:p>
        </p:txBody>
      </p:sp>
      <p:sp>
        <p:nvSpPr>
          <p:cNvPr id="40" name="TextBox 39">
            <a:extLst>
              <a:ext uri="{FF2B5EF4-FFF2-40B4-BE49-F238E27FC236}">
                <a16:creationId xmlns:a16="http://schemas.microsoft.com/office/drawing/2014/main" id="{64210397-1220-45FD-8157-861E5C0E485D}"/>
              </a:ext>
            </a:extLst>
          </p:cNvPr>
          <p:cNvSpPr txBox="1"/>
          <p:nvPr/>
        </p:nvSpPr>
        <p:spPr>
          <a:xfrm rot="16200000">
            <a:off x="5490081" y="5215168"/>
            <a:ext cx="1063494" cy="234360"/>
          </a:xfrm>
          <a:prstGeom prst="rect">
            <a:avLst/>
          </a:prstGeom>
          <a:solidFill>
            <a:schemeClr val="bg1"/>
          </a:solidFill>
          <a:ln w="12700">
            <a:solidFill>
              <a:srgbClr val="FF0000"/>
            </a:solidFill>
          </a:ln>
        </p:spPr>
        <p:txBody>
          <a:bodyPr wrap="square" rtlCol="0">
            <a:spAutoFit/>
          </a:bodyPr>
          <a:lstStyle/>
          <a:p>
            <a:pPr algn="ctr"/>
            <a:r>
              <a:rPr kumimoji="1" lang="en-US" altLang="ja-JP" sz="923" dirty="0">
                <a:solidFill>
                  <a:srgbClr val="FF0000"/>
                </a:solidFill>
              </a:rPr>
              <a:t>G2 BSR</a:t>
            </a:r>
            <a:endParaRPr kumimoji="1" lang="ja-JP" altLang="en-US" sz="923" dirty="0">
              <a:solidFill>
                <a:srgbClr val="FF0000"/>
              </a:solidFill>
            </a:endParaRPr>
          </a:p>
        </p:txBody>
      </p:sp>
      <p:cxnSp>
        <p:nvCxnSpPr>
          <p:cNvPr id="41" name="Straight Arrow Connector 40">
            <a:extLst>
              <a:ext uri="{FF2B5EF4-FFF2-40B4-BE49-F238E27FC236}">
                <a16:creationId xmlns:a16="http://schemas.microsoft.com/office/drawing/2014/main" id="{344A3314-16FA-4652-AE89-FBCED17619E8}"/>
              </a:ext>
            </a:extLst>
          </p:cNvPr>
          <p:cNvCxnSpPr>
            <a:cxnSpLocks/>
          </p:cNvCxnSpPr>
          <p:nvPr/>
        </p:nvCxnSpPr>
        <p:spPr>
          <a:xfrm>
            <a:off x="1981200" y="5864095"/>
            <a:ext cx="4941043" cy="425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73D878BF-9355-43B4-8831-FD90AC05A35F}"/>
              </a:ext>
            </a:extLst>
          </p:cNvPr>
          <p:cNvSpPr txBox="1"/>
          <p:nvPr/>
        </p:nvSpPr>
        <p:spPr>
          <a:xfrm>
            <a:off x="4156039" y="5861046"/>
            <a:ext cx="924347" cy="560923"/>
          </a:xfrm>
          <a:prstGeom prst="rect">
            <a:avLst/>
          </a:prstGeom>
          <a:noFill/>
        </p:spPr>
        <p:txBody>
          <a:bodyPr wrap="square" rtlCol="0">
            <a:spAutoFit/>
          </a:bodyPr>
          <a:lstStyle/>
          <a:p>
            <a:pPr algn="ctr"/>
            <a:r>
              <a:rPr kumimoji="1" lang="en-US" altLang="ja-JP" sz="1015" dirty="0">
                <a:solidFill>
                  <a:srgbClr val="00B050"/>
                </a:solidFill>
              </a:rPr>
              <a:t>Shortened TF for G1 STAs using PAID1</a:t>
            </a:r>
            <a:endParaRPr kumimoji="1" lang="ja-JP" altLang="en-US" sz="1015" dirty="0">
              <a:solidFill>
                <a:srgbClr val="00B050"/>
              </a:solidFill>
            </a:endParaRPr>
          </a:p>
        </p:txBody>
      </p:sp>
      <p:sp>
        <p:nvSpPr>
          <p:cNvPr id="43" name="TextBox 42">
            <a:extLst>
              <a:ext uri="{FF2B5EF4-FFF2-40B4-BE49-F238E27FC236}">
                <a16:creationId xmlns:a16="http://schemas.microsoft.com/office/drawing/2014/main" id="{C11A9457-8C97-4DA7-8B2C-FE1E35B75F97}"/>
              </a:ext>
            </a:extLst>
          </p:cNvPr>
          <p:cNvSpPr txBox="1"/>
          <p:nvPr/>
        </p:nvSpPr>
        <p:spPr>
          <a:xfrm>
            <a:off x="5322043" y="5861046"/>
            <a:ext cx="1020297" cy="560923"/>
          </a:xfrm>
          <a:prstGeom prst="rect">
            <a:avLst/>
          </a:prstGeom>
          <a:noFill/>
        </p:spPr>
        <p:txBody>
          <a:bodyPr wrap="square" rtlCol="0">
            <a:spAutoFit/>
          </a:bodyPr>
          <a:lstStyle/>
          <a:p>
            <a:pPr algn="ctr"/>
            <a:r>
              <a:rPr kumimoji="1" lang="en-US" altLang="ja-JP" sz="1015" dirty="0">
                <a:solidFill>
                  <a:srgbClr val="FF0000"/>
                </a:solidFill>
              </a:rPr>
              <a:t>Shortened TF for G2 STAs using PAID2</a:t>
            </a:r>
          </a:p>
        </p:txBody>
      </p:sp>
    </p:spTree>
    <p:extLst>
      <p:ext uri="{BB962C8B-B14F-4D97-AF65-F5344CB8AC3E}">
        <p14:creationId xmlns:p14="http://schemas.microsoft.com/office/powerpoint/2010/main" val="1180547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Summary</a:t>
            </a:r>
          </a:p>
        </p:txBody>
      </p:sp>
      <p:sp>
        <p:nvSpPr>
          <p:cNvPr id="3" name="Content Placeholder 2"/>
          <p:cNvSpPr>
            <a:spLocks noGrp="1"/>
          </p:cNvSpPr>
          <p:nvPr>
            <p:ph idx="1"/>
          </p:nvPr>
        </p:nvSpPr>
        <p:spPr>
          <a:xfrm>
            <a:off x="744208" y="1600200"/>
            <a:ext cx="7772400" cy="4114800"/>
          </a:xfrm>
        </p:spPr>
        <p:txBody>
          <a:bodyPr>
            <a:normAutofit/>
          </a:bodyPr>
          <a:lstStyle/>
          <a:p>
            <a:pPr>
              <a:buFont typeface="Wingdings" panose="05000000000000000000" pitchFamily="2" charset="2"/>
              <a:buChar char="q"/>
            </a:pPr>
            <a:endParaRPr lang="en-SG" sz="2000" b="0" dirty="0"/>
          </a:p>
          <a:p>
            <a:pPr>
              <a:buFont typeface="Wingdings" panose="05000000000000000000" pitchFamily="2" charset="2"/>
              <a:buChar char="q"/>
            </a:pPr>
            <a:r>
              <a:rPr lang="en-SG" sz="2000" b="0" dirty="0"/>
              <a:t>It is proposed to enable uplink persistent allocation for 11be to shorten Trigger frame for soliciting EHT TB PPDU transmission. </a:t>
            </a:r>
          </a:p>
          <a:p>
            <a:pPr marL="457200" indent="-457200">
              <a:buFont typeface="+mj-lt"/>
              <a:buAutoNum type="arabicParenR"/>
            </a:pPr>
            <a:endParaRPr lang="en-US" sz="2000" b="0" dirty="0"/>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7</a:t>
            </a:fld>
            <a:endParaRPr lang="en-US" altLang="en-US"/>
          </a:p>
        </p:txBody>
      </p:sp>
    </p:spTree>
    <p:extLst>
      <p:ext uri="{BB962C8B-B14F-4D97-AF65-F5344CB8AC3E}">
        <p14:creationId xmlns:p14="http://schemas.microsoft.com/office/powerpoint/2010/main" val="3107879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85800" y="1600199"/>
            <a:ext cx="7772400" cy="4875213"/>
          </a:xfrm>
        </p:spPr>
        <p:txBody>
          <a:bodyPr>
            <a:normAutofit/>
          </a:bodyPr>
          <a:lstStyle/>
          <a:p>
            <a:pPr marL="457200" indent="-457200">
              <a:buFont typeface="+mj-lt"/>
              <a:buAutoNum type="arabicParenR"/>
            </a:pPr>
            <a:r>
              <a:rPr lang="en-SG" sz="2000" b="0" dirty="0"/>
              <a:t>11-18-1231-06-0eht-eht-draft-proposed-par, March 2019</a:t>
            </a:r>
          </a:p>
          <a:p>
            <a:pPr marL="457200" indent="-457200">
              <a:buFont typeface="+mj-lt"/>
              <a:buAutoNum type="arabicParenR"/>
            </a:pPr>
            <a:endParaRPr lang="en-US" sz="2000" b="0" dirty="0"/>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Lei Huang (Panasonic)</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8</a:t>
            </a:fld>
            <a:endParaRPr lang="en-US" altLang="en-US"/>
          </a:p>
        </p:txBody>
      </p:sp>
    </p:spTree>
    <p:extLst>
      <p:ext uri="{BB962C8B-B14F-4D97-AF65-F5344CB8AC3E}">
        <p14:creationId xmlns:p14="http://schemas.microsoft.com/office/powerpoint/2010/main" val="232548902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39798</TotalTime>
  <Words>762</Words>
  <Application>Microsoft Office PowerPoint</Application>
  <PresentationFormat>On-screen Show (4:3)</PresentationFormat>
  <Paragraphs>108</Paragraphs>
  <Slides>8</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6" baseType="lpstr">
      <vt:lpstr>Gulim</vt:lpstr>
      <vt:lpstr>맑은 고딕</vt:lpstr>
      <vt:lpstr>MS PGothic</vt:lpstr>
      <vt:lpstr>Arial</vt:lpstr>
      <vt:lpstr>Times New Roman</vt:lpstr>
      <vt:lpstr>Wingdings</vt:lpstr>
      <vt:lpstr>802-11-Submission</vt:lpstr>
      <vt:lpstr>Visio</vt:lpstr>
      <vt:lpstr>Enabling Uplink Persistent Allocation for EHT</vt:lpstr>
      <vt:lpstr>PowerPoint Presentation</vt:lpstr>
      <vt:lpstr>PowerPoint Presentation</vt:lpstr>
      <vt:lpstr>PowerPoint Presentation</vt:lpstr>
      <vt:lpstr>PowerPoint Presentation</vt:lpstr>
      <vt:lpstr>Uplink Persistent Allocation for Shortening Trigger Frame (cont.)</vt:lpstr>
      <vt:lpstr>Summary</vt:lpstr>
      <vt:lpstr>Reference</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James Wang</dc:creator>
  <cp:lastModifiedBy>Huang　Lei</cp:lastModifiedBy>
  <cp:revision>2519</cp:revision>
  <cp:lastPrinted>2014-11-04T15:04:57Z</cp:lastPrinted>
  <dcterms:created xsi:type="dcterms:W3CDTF">2007-04-17T18:10:23Z</dcterms:created>
  <dcterms:modified xsi:type="dcterms:W3CDTF">2019-07-30T03:12:23Z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