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903" r:id="rId3"/>
    <p:sldId id="947" r:id="rId4"/>
    <p:sldId id="948" r:id="rId5"/>
    <p:sldId id="949" r:id="rId6"/>
    <p:sldId id="954" r:id="rId7"/>
    <p:sldId id="950" r:id="rId8"/>
    <p:sldId id="959" r:id="rId9"/>
    <p:sldId id="956" r:id="rId10"/>
    <p:sldId id="961" r:id="rId11"/>
    <p:sldId id="946" r:id="rId12"/>
    <p:sldId id="936" r:id="rId13"/>
    <p:sldId id="952" r:id="rId14"/>
    <p:sldId id="960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95034" autoAdjust="0"/>
  </p:normalViewPr>
  <p:slideViewPr>
    <p:cSldViewPr>
      <p:cViewPr varScale="1">
        <p:scale>
          <a:sx n="84" d="100"/>
          <a:sy n="84" d="100"/>
        </p:scale>
        <p:origin x="160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0185" y="6475413"/>
            <a:ext cx="195374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Sunwoong</a:t>
            </a:r>
            <a:r>
              <a:rPr lang="en-US" altLang="ko-KR" dirty="0" smtClean="0"/>
              <a:t> Yun,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0185" y="6475413"/>
            <a:ext cx="195374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Sunwoong</a:t>
            </a:r>
            <a:r>
              <a:rPr lang="en-US" altLang="ko-KR" dirty="0" smtClean="0"/>
              <a:t> Yun,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50348" y="6475413"/>
            <a:ext cx="22935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Sunwoong</a:t>
            </a:r>
            <a:r>
              <a:rPr lang="en-US" altLang="ko-KR" dirty="0" smtClean="0"/>
              <a:t> Yun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802.11-19/0805r0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unwoong.yun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js.choi@lge.com" TargetMode="External"/><Relationship Id="rId4" Type="http://schemas.openxmlformats.org/officeDocument/2006/relationships/hyperlink" Target="mailto:e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0185" y="6475413"/>
            <a:ext cx="195374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Sunwoong</a:t>
            </a:r>
            <a:r>
              <a:rPr lang="en-US" altLang="ko-KR" dirty="0" smtClean="0"/>
              <a:t> Yun,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Considerations on feedback overhead 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</a:t>
            </a:r>
            <a:r>
              <a:rPr lang="en-US" altLang="ko-KR" sz="2000" b="0" smtClean="0">
                <a:ea typeface="굴림" panose="020B0600000101010101" pitchFamily="50" charset="-127"/>
              </a:rPr>
              <a:t>2019-05-13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370966"/>
              </p:ext>
            </p:extLst>
          </p:nvPr>
        </p:nvGraphicFramePr>
        <p:xfrm>
          <a:off x="762000" y="2895599"/>
          <a:ext cx="7620000" cy="3048000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293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Sunwoong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Yun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sunwoong.yun@lge.com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jinmin1230.kim@lge.com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esung.park@lge.com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5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Candidate methods for overhead reduction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n-US" altLang="ko-KR" sz="2000" dirty="0"/>
              <a:t>Differential feedback</a:t>
            </a:r>
          </a:p>
          <a:p>
            <a:pPr marL="685800" lvl="2" indent="-342900"/>
            <a:r>
              <a:rPr lang="en-US" altLang="ko-KR" b="1" dirty="0"/>
              <a:t>Feed back </a:t>
            </a:r>
            <a:r>
              <a:rPr lang="en-US" altLang="ko-KR" b="1" dirty="0" smtClean="0"/>
              <a:t>angle difference (Psi, phi) of Given’s rotation.</a:t>
            </a:r>
          </a:p>
          <a:p>
            <a:pPr marL="685800" lvl="2" indent="-342900"/>
            <a:r>
              <a:rPr lang="en-US" altLang="ko-KR" b="1" dirty="0" smtClean="0"/>
              <a:t>Differential feedback method may reduce feedback overhead.</a:t>
            </a:r>
          </a:p>
          <a:p>
            <a:pPr marL="685800" lvl="2" indent="-342900"/>
            <a:endParaRPr lang="en-US" altLang="ko-KR" b="1" dirty="0" smtClean="0"/>
          </a:p>
          <a:p>
            <a:r>
              <a:rPr lang="en-US" altLang="ko-KR" sz="2000" dirty="0" smtClean="0"/>
              <a:t>Unequal </a:t>
            </a:r>
            <a:r>
              <a:rPr lang="en-US" altLang="ko-KR" sz="2000" dirty="0"/>
              <a:t>quantization</a:t>
            </a:r>
          </a:p>
          <a:p>
            <a:pPr marL="685800" lvl="2" indent="-342900"/>
            <a:r>
              <a:rPr lang="en-US" altLang="ko-KR" b="1" dirty="0" smtClean="0"/>
              <a:t>In conventional method, Given’s angle is quantized evenly.</a:t>
            </a:r>
          </a:p>
          <a:p>
            <a:pPr marL="685800" lvl="2" indent="-342900"/>
            <a:r>
              <a:rPr lang="en-US" altLang="ko-KR" b="1" dirty="0" smtClean="0"/>
              <a:t>Depending on the channel state, unequal quantization may be effective solution.</a:t>
            </a:r>
          </a:p>
          <a:p>
            <a:pPr marL="685800" lvl="2" indent="-342900"/>
            <a:endParaRPr lang="en-US" altLang="ko-KR" b="1" dirty="0"/>
          </a:p>
          <a:p>
            <a:r>
              <a:rPr lang="en-US" altLang="ko-KR" sz="2000" dirty="0" smtClean="0"/>
              <a:t>Codebook</a:t>
            </a:r>
            <a:endParaRPr lang="en-US" altLang="ko-KR" sz="2000" dirty="0"/>
          </a:p>
          <a:p>
            <a:pPr marL="685800" lvl="2" indent="-342900"/>
            <a:r>
              <a:rPr lang="en-US" altLang="ko-KR" b="1" dirty="0"/>
              <a:t>Widely used in cellular network.</a:t>
            </a:r>
          </a:p>
          <a:p>
            <a:pPr marL="685800" lvl="2" indent="-342900"/>
            <a:r>
              <a:rPr lang="en-US" altLang="ko-KR" b="1" dirty="0"/>
              <a:t>Performance analysis is </a:t>
            </a:r>
            <a:r>
              <a:rPr lang="en-US" altLang="ko-KR" b="1" dirty="0" smtClean="0"/>
              <a:t>needed compared to conventional method.</a:t>
            </a:r>
            <a:endParaRPr lang="en-US" altLang="ko-KR" b="1" dirty="0"/>
          </a:p>
          <a:p>
            <a:pPr marL="342900" lvl="1" indent="-342900">
              <a:buFontTx/>
              <a:buChar char="•"/>
            </a:pPr>
            <a:endParaRPr lang="en-US" altLang="ko-KR" b="1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0185" y="6475413"/>
            <a:ext cx="195374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Sunwoong</a:t>
            </a:r>
            <a:r>
              <a:rPr lang="en-US" altLang="ko-KR" dirty="0" smtClean="0"/>
              <a:t> Yun, </a:t>
            </a:r>
            <a:r>
              <a:rPr lang="en-US" altLang="ko-KR" dirty="0"/>
              <a:t>LG Electronics</a:t>
            </a:r>
          </a:p>
        </p:txBody>
      </p:sp>
    </p:spTree>
    <p:extLst>
      <p:ext uri="{BB962C8B-B14F-4D97-AF65-F5344CB8AC3E}">
        <p14:creationId xmlns:p14="http://schemas.microsoft.com/office/powerpoint/2010/main" val="365486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this contribution, we calculate the amount of feedback information and TX time assuming </a:t>
            </a:r>
            <a:r>
              <a:rPr lang="en-US" altLang="ko-KR" sz="2000" dirty="0"/>
              <a:t>support </a:t>
            </a:r>
            <a:r>
              <a:rPr lang="en-US" altLang="ko-KR" sz="2000" dirty="0" smtClean="0"/>
              <a:t>up to 16 </a:t>
            </a:r>
            <a:r>
              <a:rPr lang="en-US" altLang="ko-KR" sz="2000" dirty="0"/>
              <a:t>spatial </a:t>
            </a:r>
            <a:r>
              <a:rPr lang="en-US" altLang="ko-KR" sz="2000" dirty="0" smtClean="0"/>
              <a:t>streams.</a:t>
            </a:r>
          </a:p>
          <a:p>
            <a:pPr marL="342900" lvl="2" indent="-342900"/>
            <a:r>
              <a:rPr lang="en-US" altLang="zh-CN" sz="2000" b="1" dirty="0" smtClean="0">
                <a:sym typeface="Times New Roman" panose="02020603050405020304" pitchFamily="18" charset="0"/>
              </a:rPr>
              <a:t>If feedback </a:t>
            </a:r>
            <a:r>
              <a:rPr lang="en-US" altLang="zh-CN" sz="2000" b="1" dirty="0">
                <a:sym typeface="Times New Roman" panose="02020603050405020304" pitchFamily="18" charset="0"/>
              </a:rPr>
              <a:t>frame is transmitted with </a:t>
            </a:r>
            <a:r>
              <a:rPr lang="en-US" altLang="zh-CN" sz="2000" b="1" dirty="0" smtClean="0">
                <a:sym typeface="Times New Roman" panose="02020603050405020304" pitchFamily="18" charset="0"/>
              </a:rPr>
              <a:t>reasonable MCS </a:t>
            </a:r>
            <a:r>
              <a:rPr lang="en-US" altLang="zh-CN" sz="2000" b="1" dirty="0">
                <a:sym typeface="Times New Roman" panose="02020603050405020304" pitchFamily="18" charset="0"/>
              </a:rPr>
              <a:t>and </a:t>
            </a:r>
            <a:r>
              <a:rPr lang="en-US" altLang="zh-CN" sz="2000" b="1" dirty="0" err="1" smtClean="0">
                <a:sym typeface="Times New Roman" panose="02020603050405020304" pitchFamily="18" charset="0"/>
              </a:rPr>
              <a:t>Nss</a:t>
            </a:r>
            <a:r>
              <a:rPr lang="en-US" altLang="zh-CN" sz="2000" b="1" dirty="0" smtClean="0">
                <a:sym typeface="Times New Roman" panose="02020603050405020304" pitchFamily="18" charset="0"/>
              </a:rPr>
              <a:t> </a:t>
            </a:r>
            <a:r>
              <a:rPr lang="en-US" altLang="zh-CN" sz="2000" b="1" dirty="0">
                <a:sym typeface="Times New Roman" panose="02020603050405020304" pitchFamily="18" charset="0"/>
              </a:rPr>
              <a:t>for </a:t>
            </a:r>
            <a:r>
              <a:rPr lang="en-US" altLang="zh-CN" sz="2000" b="1" dirty="0" smtClean="0">
                <a:sym typeface="Times New Roman" panose="02020603050405020304" pitchFamily="18" charset="0"/>
              </a:rPr>
              <a:t>reliability, it takes much time to transmit feedback frame and may not meet low latency requirement of VR, AR.</a:t>
            </a:r>
            <a:endParaRPr lang="en-US" altLang="zh-CN" sz="2000" b="1" dirty="0">
              <a:sym typeface="Times New Roman" panose="02020603050405020304" pitchFamily="18" charset="0"/>
            </a:endParaRPr>
          </a:p>
          <a:p>
            <a:r>
              <a:rPr lang="en-US" altLang="ko-KR" sz="2000" dirty="0" smtClean="0"/>
              <a:t>Moreover, in case of multi-AP scenario, more feedback information is required.</a:t>
            </a:r>
          </a:p>
          <a:p>
            <a:r>
              <a:rPr lang="en-US" altLang="ko-KR" sz="2000" dirty="0" smtClean="0"/>
              <a:t>Based on above reasons, we need to investigate feedback overhead reduction methods.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0185" y="6475413"/>
            <a:ext cx="195374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Sunwoong</a:t>
            </a:r>
            <a:r>
              <a:rPr lang="en-US" altLang="ko-KR" dirty="0" smtClean="0"/>
              <a:t> Yun, </a:t>
            </a:r>
            <a:r>
              <a:rPr lang="en-US" altLang="ko-KR" dirty="0"/>
              <a:t>LG Electronics</a:t>
            </a:r>
          </a:p>
        </p:txBody>
      </p:sp>
    </p:spTree>
    <p:extLst>
      <p:ext uri="{BB962C8B-B14F-4D97-AF65-F5344CB8AC3E}">
        <p14:creationId xmlns:p14="http://schemas.microsoft.com/office/powerpoint/2010/main" val="14888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400" dirty="0" smtClean="0"/>
              <a:t>[1] </a:t>
            </a:r>
            <a:r>
              <a:rPr lang="en-US" altLang="ko-KR" sz="1400" dirty="0"/>
              <a:t>IEEE 802.11-19/0391r0 Feedback Overhead Reduction in </a:t>
            </a:r>
            <a:r>
              <a:rPr lang="en-US" altLang="ko-KR" sz="1400" dirty="0" smtClean="0"/>
              <a:t>802.11be (</a:t>
            </a:r>
            <a:r>
              <a:rPr lang="en-US" altLang="ko-KR" sz="1400" dirty="0" err="1" smtClean="0"/>
              <a:t>Interdigital</a:t>
            </a:r>
            <a:r>
              <a:rPr lang="en-US" altLang="ko-KR" sz="1400" dirty="0" smtClean="0"/>
              <a:t>)</a:t>
            </a:r>
          </a:p>
          <a:p>
            <a:pPr marL="0" indent="0">
              <a:buNone/>
            </a:pPr>
            <a:r>
              <a:rPr lang="en-US" altLang="ko-KR" sz="1400" dirty="0" smtClean="0"/>
              <a:t>[2] IEEE 802.11.18/1954r2 </a:t>
            </a:r>
            <a:r>
              <a:rPr lang="en-US" altLang="ko-KR" sz="1400" dirty="0"/>
              <a:t>EHT Use Case Discussion: VR Requirement Follow Up</a:t>
            </a:r>
            <a:r>
              <a:rPr lang="en-US" altLang="ko-KR" sz="1400" dirty="0" smtClean="0"/>
              <a:t> (Huawei)</a:t>
            </a:r>
            <a:endParaRPr lang="en-US" altLang="ko-KR" sz="14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0185" y="6475413"/>
            <a:ext cx="195374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Sunwoong</a:t>
            </a:r>
            <a:r>
              <a:rPr lang="en-US" altLang="ko-KR" dirty="0" smtClean="0"/>
              <a:t> Yun, </a:t>
            </a:r>
            <a:r>
              <a:rPr lang="en-US" altLang="ko-KR" dirty="0"/>
              <a:t>LG Electronics</a:t>
            </a:r>
          </a:p>
        </p:txBody>
      </p:sp>
    </p:spTree>
    <p:extLst>
      <p:ext uri="{BB962C8B-B14F-4D97-AF65-F5344CB8AC3E}">
        <p14:creationId xmlns:p14="http://schemas.microsoft.com/office/powerpoint/2010/main" val="68946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914400"/>
          </a:xfrm>
        </p:spPr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0185" y="6475413"/>
            <a:ext cx="195374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Sunwoong</a:t>
            </a:r>
            <a:r>
              <a:rPr lang="en-US" altLang="ko-KR" dirty="0" smtClean="0"/>
              <a:t> Yun, </a:t>
            </a:r>
            <a:r>
              <a:rPr lang="en-US" altLang="ko-KR" dirty="0"/>
              <a:t>LG Electronics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670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Na</a:t>
            </a:r>
            <a:br>
              <a:rPr lang="en-US" altLang="ko-KR" dirty="0" smtClean="0"/>
            </a:br>
            <a:r>
              <a:rPr lang="en-US" altLang="ko-KR" sz="2400" dirty="0" smtClean="0"/>
              <a:t>(</a:t>
            </a:r>
            <a:r>
              <a:rPr lang="en-US" altLang="zh-CN" sz="2400" dirty="0">
                <a:sym typeface="Times New Roman" panose="02020603050405020304" pitchFamily="18" charset="0"/>
              </a:rPr>
              <a:t>The number of angles used for </a:t>
            </a:r>
            <a:r>
              <a:rPr lang="en-US" altLang="zh-CN" sz="2400" dirty="0" smtClean="0">
                <a:sym typeface="Times New Roman" panose="02020603050405020304" pitchFamily="18" charset="0"/>
              </a:rPr>
              <a:t>compressed </a:t>
            </a:r>
            <a:r>
              <a:rPr lang="en-US" altLang="zh-CN" sz="2400" dirty="0" err="1" smtClean="0">
                <a:sym typeface="Times New Roman" panose="02020603050405020304" pitchFamily="18" charset="0"/>
              </a:rPr>
              <a:t>beamforming</a:t>
            </a:r>
            <a:r>
              <a:rPr lang="en-US" altLang="zh-CN" sz="2400" dirty="0" smtClean="0">
                <a:sym typeface="Times New Roman" panose="02020603050405020304" pitchFamily="18" charset="0"/>
              </a:rPr>
              <a:t> feedback matrix) </a:t>
            </a:r>
            <a:endParaRPr lang="ko-KR" altLang="en-US" sz="240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51618" cy="4343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endParaRPr lang="en-US" altLang="zh-CN" b="1" dirty="0" smtClean="0">
              <a:sym typeface="Times New Roman" panose="02020603050405020304" pitchFamily="18" charset="0"/>
            </a:endParaRPr>
          </a:p>
          <a:p>
            <a:pPr lvl="1"/>
            <a:endParaRPr lang="en-US" altLang="ko-KR" sz="1600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0185" y="6475413"/>
            <a:ext cx="195374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Sunwoong</a:t>
            </a:r>
            <a:r>
              <a:rPr lang="en-US" altLang="ko-KR" dirty="0" smtClean="0"/>
              <a:t> Yun, </a:t>
            </a:r>
            <a:r>
              <a:rPr lang="en-US" altLang="ko-KR" dirty="0"/>
              <a:t>LG Electronics</a:t>
            </a: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/>
          </p:nvPr>
        </p:nvGraphicFramePr>
        <p:xfrm>
          <a:off x="838200" y="1772970"/>
          <a:ext cx="7543799" cy="443567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658701"/>
                <a:gridCol w="431511"/>
                <a:gridCol w="431511"/>
                <a:gridCol w="431511"/>
                <a:gridCol w="429986"/>
                <a:gridCol w="429986"/>
                <a:gridCol w="429986"/>
                <a:gridCol w="423123"/>
                <a:gridCol w="423123"/>
                <a:gridCol w="423123"/>
                <a:gridCol w="433034"/>
                <a:gridCol w="433034"/>
                <a:gridCol w="433034"/>
                <a:gridCol w="433034"/>
                <a:gridCol w="433034"/>
                <a:gridCol w="433034"/>
                <a:gridCol w="433034"/>
              </a:tblGrid>
              <a:tr h="485821">
                <a:tc>
                  <a:txBody>
                    <a:bodyPr/>
                    <a:lstStyle/>
                    <a:p>
                      <a:pPr indent="254000"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 err="1">
                          <a:effectLst/>
                        </a:rPr>
                        <a:t>Nc</a:t>
                      </a:r>
                      <a:endParaRPr lang="ko-KR" sz="1600" kern="100">
                        <a:effectLst/>
                      </a:endParaRPr>
                    </a:p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Nr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1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2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3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4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5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6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7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8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9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10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11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12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13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14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15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16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</a:tr>
              <a:tr h="245295"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2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2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2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</a:tr>
              <a:tr h="254360"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3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4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6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6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</a:tr>
              <a:tr h="254360"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4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6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10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12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12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</a:tr>
              <a:tr h="245295"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5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8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14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18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20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20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</a:tr>
              <a:tr h="254360"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6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10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18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24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28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30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30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</a:tr>
              <a:tr h="254360"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7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12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22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30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36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40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42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42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</a:tr>
              <a:tr h="245295"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8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14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26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36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44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50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54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56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56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 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</a:tr>
              <a:tr h="254360"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9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16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30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42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52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60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66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70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72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72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 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 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 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 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 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 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 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</a:tr>
              <a:tr h="254360"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10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18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34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48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60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70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78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84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88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90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90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 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 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 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 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 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 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</a:tr>
              <a:tr h="245295"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11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20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38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54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68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80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90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98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104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108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110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110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 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 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 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 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 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</a:tr>
              <a:tr h="254360"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12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22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42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60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76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90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102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112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120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126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130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132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132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 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 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 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 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</a:tr>
              <a:tr h="254360"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13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24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46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66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84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100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114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126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136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144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150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154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156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156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 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 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 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</a:tr>
              <a:tr h="245295"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14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26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50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72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92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110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126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140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152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162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170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176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180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182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182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 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 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</a:tr>
              <a:tr h="254360"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15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28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54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78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100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120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138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154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168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180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190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198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204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208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210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210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 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</a:tr>
              <a:tr h="245295"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16</a:t>
                      </a:r>
                      <a:endParaRPr lang="ko-KR" sz="16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30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58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84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108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130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150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168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184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198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210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220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228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234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</a:rPr>
                        <a:t>238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240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  <a:tc>
                  <a:txBody>
                    <a:bodyPr/>
                    <a:lstStyle/>
                    <a:p>
                      <a:pPr algn="just" latinLnBrk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</a:rPr>
                        <a:t>240</a:t>
                      </a:r>
                      <a:endParaRPr lang="ko-KR" sz="1600" b="1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49277" marR="4927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3011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51618" cy="4343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b="1" dirty="0" smtClean="0">
                <a:sym typeface="Times New Roman" panose="02020603050405020304" pitchFamily="18" charset="0"/>
              </a:rPr>
              <a:t>Support for 16 </a:t>
            </a:r>
            <a:r>
              <a:rPr lang="en-US" altLang="zh-CN" b="1" dirty="0">
                <a:sym typeface="Times New Roman" panose="02020603050405020304" pitchFamily="18" charset="0"/>
              </a:rPr>
              <a:t>spatial streams has been discussed as a </a:t>
            </a:r>
            <a:r>
              <a:rPr lang="en-US" altLang="zh-CN" b="1" dirty="0" smtClean="0">
                <a:sym typeface="Times New Roman" panose="02020603050405020304" pitchFamily="18" charset="0"/>
              </a:rPr>
              <a:t>candidate </a:t>
            </a:r>
            <a:r>
              <a:rPr lang="en-US" altLang="zh-CN" b="1" dirty="0">
                <a:sym typeface="Times New Roman" panose="02020603050405020304" pitchFamily="18" charset="0"/>
              </a:rPr>
              <a:t>feature for </a:t>
            </a:r>
            <a:r>
              <a:rPr lang="en-US" altLang="zh-CN" b="1" dirty="0" smtClean="0">
                <a:sym typeface="Times New Roman" panose="02020603050405020304" pitchFamily="18" charset="0"/>
              </a:rPr>
              <a:t>802.11be.</a:t>
            </a:r>
            <a:endParaRPr lang="en-US" altLang="zh-CN" b="1" dirty="0">
              <a:sym typeface="Times New Roman" panose="02020603050405020304" pitchFamily="18" charset="0"/>
            </a:endParaRP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If 802.11be agree to support 16 spatial streams, we need to consider large amount of sounding and feedback information because of the increase in total number of spatial streams.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At last F2F meeting, [1] introduced many kinds of feedback methods to reduce the overhead of channel acquisition.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In this contribution, we discuss more details about amount of feedback information.</a:t>
            </a:r>
            <a:endParaRPr lang="en-US" altLang="ko-KR" sz="1800" dirty="0" smtClean="0"/>
          </a:p>
          <a:p>
            <a:pPr lvl="1"/>
            <a:endParaRPr lang="en-US" altLang="ko-KR" sz="1600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0185" y="6475413"/>
            <a:ext cx="195374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Sunwoong</a:t>
            </a:r>
            <a:r>
              <a:rPr lang="en-US" altLang="ko-KR" dirty="0" smtClean="0"/>
              <a:t> Yun, </a:t>
            </a:r>
            <a:r>
              <a:rPr lang="en-US" altLang="ko-KR" dirty="0"/>
              <a:t>LG Electronics</a:t>
            </a:r>
          </a:p>
        </p:txBody>
      </p:sp>
    </p:spTree>
    <p:extLst>
      <p:ext uri="{BB962C8B-B14F-4D97-AF65-F5344CB8AC3E}">
        <p14:creationId xmlns:p14="http://schemas.microsoft.com/office/powerpoint/2010/main" val="33648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Explicit feedback </a:t>
            </a:r>
            <a:r>
              <a:rPr lang="en-US" altLang="ko-KR" dirty="0" err="1" smtClean="0"/>
              <a:t>beamforming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752600"/>
            <a:ext cx="7858125" cy="4343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b="1" dirty="0" smtClean="0">
                <a:sym typeface="Times New Roman" panose="02020603050405020304" pitchFamily="18" charset="0"/>
              </a:rPr>
              <a:t>In this contribution, we analyze the amount of feedback information of overall </a:t>
            </a:r>
            <a:r>
              <a:rPr lang="en-US" altLang="ko-KR" b="1" dirty="0" smtClean="0">
                <a:sym typeface="Times New Roman" panose="02020603050405020304" pitchFamily="18" charset="0"/>
              </a:rPr>
              <a:t>feedback method defined in existing 802.11 system.</a:t>
            </a:r>
            <a:r>
              <a:rPr lang="en-US" altLang="zh-CN" b="1" dirty="0" smtClean="0">
                <a:sym typeface="Times New Roman" panose="02020603050405020304" pitchFamily="18" charset="0"/>
              </a:rPr>
              <a:t> </a:t>
            </a:r>
          </a:p>
          <a:p>
            <a:pPr marL="342900" lvl="1" indent="-342900">
              <a:buFontTx/>
              <a:buChar char="•"/>
            </a:pPr>
            <a:r>
              <a:rPr lang="en-US" altLang="zh-CN" b="1" dirty="0" smtClean="0">
                <a:sym typeface="Times New Roman" panose="02020603050405020304" pitchFamily="18" charset="0"/>
              </a:rPr>
              <a:t>In explicit </a:t>
            </a:r>
            <a:r>
              <a:rPr lang="en-US" altLang="zh-CN" b="1" dirty="0" err="1" smtClean="0">
                <a:sym typeface="Times New Roman" panose="02020603050405020304" pitchFamily="18" charset="0"/>
              </a:rPr>
              <a:t>beamforming</a:t>
            </a:r>
            <a:r>
              <a:rPr lang="en-US" altLang="zh-CN" b="1" dirty="0" smtClean="0">
                <a:sym typeface="Times New Roman" panose="02020603050405020304" pitchFamily="18" charset="0"/>
              </a:rPr>
              <a:t>, </a:t>
            </a:r>
            <a:r>
              <a:rPr lang="en-US" altLang="ko-KR" b="1" dirty="0"/>
              <a:t>in order for STA A to transmit a </a:t>
            </a:r>
            <a:r>
              <a:rPr lang="en-US" altLang="ko-KR" b="1" dirty="0" err="1"/>
              <a:t>beamformed</a:t>
            </a:r>
            <a:r>
              <a:rPr lang="en-US" altLang="ko-KR" b="1" dirty="0"/>
              <a:t> packet to STA B, STA B </a:t>
            </a:r>
            <a:r>
              <a:rPr lang="en-US" altLang="ko-KR" b="1" dirty="0" smtClean="0"/>
              <a:t>measures the </a:t>
            </a:r>
            <a:r>
              <a:rPr lang="en-US" altLang="ko-KR" b="1" dirty="0"/>
              <a:t>channel matrices and sends STA A either the effective </a:t>
            </a:r>
            <a:r>
              <a:rPr lang="en-US" altLang="ko-KR" b="1" dirty="0" smtClean="0"/>
              <a:t>channel</a:t>
            </a:r>
            <a:r>
              <a:rPr lang="en-US" altLang="ko-KR" b="1" dirty="0"/>
              <a:t> </a:t>
            </a:r>
            <a:r>
              <a:rPr lang="en-US" altLang="ko-KR" b="1" dirty="0" err="1" smtClean="0"/>
              <a:t>H</a:t>
            </a:r>
            <a:r>
              <a:rPr lang="en-US" altLang="ko-KR" sz="1200" b="1" dirty="0" err="1" smtClean="0"/>
              <a:t>eff</a:t>
            </a:r>
            <a:r>
              <a:rPr lang="en-US" altLang="ko-KR" b="1" dirty="0" smtClean="0"/>
              <a:t>, </a:t>
            </a:r>
            <a:r>
              <a:rPr lang="en-US" altLang="ko-KR" b="1" dirty="0"/>
              <a:t>or the </a:t>
            </a:r>
            <a:r>
              <a:rPr lang="en-US" altLang="ko-KR" b="1" dirty="0" err="1"/>
              <a:t>beamforming</a:t>
            </a:r>
            <a:r>
              <a:rPr lang="en-US" altLang="ko-KR" b="1" dirty="0"/>
              <a:t> </a:t>
            </a:r>
            <a:r>
              <a:rPr lang="en-US" altLang="ko-KR" b="1" dirty="0" smtClean="0"/>
              <a:t>feedback matrix </a:t>
            </a:r>
            <a:r>
              <a:rPr lang="en-US" altLang="ko-KR" b="1" dirty="0" err="1" smtClean="0"/>
              <a:t>V</a:t>
            </a:r>
            <a:r>
              <a:rPr lang="en-US" altLang="ko-KR" sz="1200" b="1" dirty="0" err="1" smtClean="0"/>
              <a:t>k</a:t>
            </a:r>
            <a:r>
              <a:rPr lang="en-US" altLang="ko-KR" b="1" dirty="0" smtClean="0"/>
              <a:t>, for </a:t>
            </a:r>
            <a:r>
              <a:rPr lang="en-US" altLang="ko-KR" b="1" dirty="0"/>
              <a:t>STA A to determine a steering </a:t>
            </a:r>
            <a:r>
              <a:rPr lang="en-US" altLang="ko-KR" b="1" dirty="0" smtClean="0"/>
              <a:t>matrix.</a:t>
            </a:r>
          </a:p>
          <a:p>
            <a:pPr marL="685800" lvl="2" indent="-342900"/>
            <a:r>
              <a:rPr lang="en-US" altLang="ko-KR" b="1" dirty="0" smtClean="0"/>
              <a:t> </a:t>
            </a:r>
            <a:r>
              <a:rPr lang="en-US" altLang="zh-CN" b="1" dirty="0" smtClean="0">
                <a:sym typeface="Times New Roman" panose="02020603050405020304" pitchFamily="18" charset="0"/>
              </a:rPr>
              <a:t>In CSI matrices feedback, each feedback matrix is encoded using  </a:t>
            </a:r>
            <a:br>
              <a:rPr lang="en-US" altLang="zh-CN" b="1" dirty="0" smtClean="0">
                <a:sym typeface="Times New Roman" panose="02020603050405020304" pitchFamily="18" charset="0"/>
              </a:rPr>
            </a:br>
            <a:r>
              <a:rPr lang="en-US" altLang="zh-CN" b="1" dirty="0" smtClean="0">
                <a:sym typeface="Times New Roman" panose="02020603050405020304" pitchFamily="18" charset="0"/>
              </a:rPr>
              <a:t>3 + 2 x </a:t>
            </a:r>
            <a:r>
              <a:rPr lang="en-US" altLang="zh-CN" b="1" dirty="0" err="1" smtClean="0">
                <a:sym typeface="Times New Roman" panose="02020603050405020304" pitchFamily="18" charset="0"/>
              </a:rPr>
              <a:t>Nb</a:t>
            </a:r>
            <a:r>
              <a:rPr lang="en-US" altLang="zh-CN" b="1" dirty="0" smtClean="0">
                <a:sym typeface="Times New Roman" panose="02020603050405020304" pitchFamily="18" charset="0"/>
              </a:rPr>
              <a:t> x Nr x </a:t>
            </a:r>
            <a:r>
              <a:rPr lang="en-US" altLang="zh-CN" b="1" dirty="0" err="1" smtClean="0">
                <a:sym typeface="Times New Roman" panose="02020603050405020304" pitchFamily="18" charset="0"/>
              </a:rPr>
              <a:t>Nc</a:t>
            </a:r>
            <a:r>
              <a:rPr lang="en-US" altLang="zh-CN" b="1" dirty="0" smtClean="0">
                <a:sym typeface="Times New Roman" panose="02020603050405020304" pitchFamily="18" charset="0"/>
              </a:rPr>
              <a:t>(</a:t>
            </a:r>
            <a:r>
              <a:rPr lang="en-US" altLang="zh-CN" b="1" dirty="0" err="1" smtClean="0">
                <a:sym typeface="Times New Roman" panose="02020603050405020304" pitchFamily="18" charset="0"/>
              </a:rPr>
              <a:t>Nb</a:t>
            </a:r>
            <a:r>
              <a:rPr lang="en-US" altLang="zh-CN" b="1" dirty="0" smtClean="0">
                <a:sym typeface="Times New Roman" panose="02020603050405020304" pitchFamily="18" charset="0"/>
              </a:rPr>
              <a:t> = 4, 5, 6 or 8)</a:t>
            </a:r>
          </a:p>
          <a:p>
            <a:pPr marL="685800" lvl="2" indent="-342900"/>
            <a:r>
              <a:rPr lang="en-US" altLang="zh-CN" b="1" dirty="0" smtClean="0">
                <a:sym typeface="Times New Roman" panose="02020603050405020304" pitchFamily="18" charset="0"/>
              </a:rPr>
              <a:t>In non-compressed </a:t>
            </a:r>
            <a:r>
              <a:rPr lang="en-US" altLang="zh-CN" b="1" dirty="0" err="1" smtClean="0">
                <a:sym typeface="Times New Roman" panose="02020603050405020304" pitchFamily="18" charset="0"/>
              </a:rPr>
              <a:t>beamforming</a:t>
            </a:r>
            <a:r>
              <a:rPr lang="en-US" altLang="zh-CN" b="1" dirty="0" smtClean="0">
                <a:sym typeface="Times New Roman" panose="02020603050405020304" pitchFamily="18" charset="0"/>
              </a:rPr>
              <a:t>, </a:t>
            </a:r>
            <a:r>
              <a:rPr lang="en-US" altLang="zh-CN" b="1" dirty="0">
                <a:sym typeface="Times New Roman" panose="02020603050405020304" pitchFamily="18" charset="0"/>
              </a:rPr>
              <a:t>each feedback matrix is encoded using </a:t>
            </a:r>
            <a:r>
              <a:rPr lang="en-US" altLang="zh-CN" b="1" dirty="0" smtClean="0">
                <a:sym typeface="Times New Roman" panose="02020603050405020304" pitchFamily="18" charset="0"/>
              </a:rPr>
              <a:t>2 x </a:t>
            </a:r>
            <a:r>
              <a:rPr lang="en-US" altLang="zh-CN" b="1" dirty="0" err="1" smtClean="0">
                <a:sym typeface="Times New Roman" panose="02020603050405020304" pitchFamily="18" charset="0"/>
              </a:rPr>
              <a:t>Nb</a:t>
            </a:r>
            <a:r>
              <a:rPr lang="en-US" altLang="zh-CN" b="1" dirty="0" smtClean="0">
                <a:sym typeface="Times New Roman" panose="02020603050405020304" pitchFamily="18" charset="0"/>
              </a:rPr>
              <a:t> x Nr x </a:t>
            </a:r>
            <a:r>
              <a:rPr lang="en-US" altLang="zh-CN" b="1" dirty="0" err="1" smtClean="0">
                <a:sym typeface="Times New Roman" panose="02020603050405020304" pitchFamily="18" charset="0"/>
              </a:rPr>
              <a:t>Nc</a:t>
            </a:r>
            <a:r>
              <a:rPr lang="en-US" altLang="zh-CN" b="1" dirty="0" smtClean="0">
                <a:sym typeface="Times New Roman" panose="02020603050405020304" pitchFamily="18" charset="0"/>
              </a:rPr>
              <a:t>(</a:t>
            </a:r>
            <a:r>
              <a:rPr lang="en-US" altLang="zh-CN" b="1" dirty="0" err="1" smtClean="0">
                <a:sym typeface="Times New Roman" panose="02020603050405020304" pitchFamily="18" charset="0"/>
              </a:rPr>
              <a:t>Nb</a:t>
            </a:r>
            <a:r>
              <a:rPr lang="en-US" altLang="zh-CN" b="1" dirty="0" smtClean="0">
                <a:sym typeface="Times New Roman" panose="02020603050405020304" pitchFamily="18" charset="0"/>
              </a:rPr>
              <a:t> </a:t>
            </a:r>
            <a:r>
              <a:rPr lang="en-US" altLang="zh-CN" b="1" dirty="0">
                <a:sym typeface="Times New Roman" panose="02020603050405020304" pitchFamily="18" charset="0"/>
              </a:rPr>
              <a:t>= </a:t>
            </a:r>
            <a:r>
              <a:rPr lang="en-US" altLang="zh-CN" b="1" dirty="0" smtClean="0">
                <a:sym typeface="Times New Roman" panose="02020603050405020304" pitchFamily="18" charset="0"/>
              </a:rPr>
              <a:t>2, 4, 6 or 8)</a:t>
            </a:r>
          </a:p>
          <a:p>
            <a:pPr marL="685800" lvl="2" indent="-342900"/>
            <a:r>
              <a:rPr lang="en-US" altLang="zh-CN" b="1" dirty="0" smtClean="0">
                <a:sym typeface="Times New Roman" panose="02020603050405020304" pitchFamily="18" charset="0"/>
              </a:rPr>
              <a:t>In compressed </a:t>
            </a:r>
            <a:r>
              <a:rPr lang="en-US" altLang="zh-CN" b="1" dirty="0" err="1" smtClean="0">
                <a:sym typeface="Times New Roman" panose="02020603050405020304" pitchFamily="18" charset="0"/>
              </a:rPr>
              <a:t>beamforming</a:t>
            </a:r>
            <a:r>
              <a:rPr lang="en-US" altLang="zh-CN" b="1" dirty="0" smtClean="0">
                <a:sym typeface="Times New Roman" panose="02020603050405020304" pitchFamily="18" charset="0"/>
              </a:rPr>
              <a:t>, </a:t>
            </a:r>
            <a:r>
              <a:rPr lang="en-US" altLang="zh-CN" b="1" dirty="0">
                <a:sym typeface="Times New Roman" panose="02020603050405020304" pitchFamily="18" charset="0"/>
              </a:rPr>
              <a:t>each feedback matrix is </a:t>
            </a:r>
            <a:r>
              <a:rPr lang="en-US" altLang="zh-CN" b="1" dirty="0" smtClean="0">
                <a:sym typeface="Times New Roman" panose="02020603050405020304" pitchFamily="18" charset="0"/>
              </a:rPr>
              <a:t>compressed </a:t>
            </a:r>
            <a:r>
              <a:rPr lang="en-US" altLang="zh-CN" b="1" dirty="0">
                <a:sym typeface="Times New Roman" panose="02020603050405020304" pitchFamily="18" charset="0"/>
              </a:rPr>
              <a:t>using </a:t>
            </a:r>
            <a:r>
              <a:rPr lang="en-US" altLang="zh-CN" b="1" dirty="0" smtClean="0">
                <a:sym typeface="Times New Roman" panose="02020603050405020304" pitchFamily="18" charset="0"/>
              </a:rPr>
              <a:t>Na x (</a:t>
            </a:r>
            <a:r>
              <a:rPr lang="en-US" altLang="zh-CN" b="1" dirty="0" err="1" smtClean="0">
                <a:sym typeface="Times New Roman" panose="02020603050405020304" pitchFamily="18" charset="0"/>
              </a:rPr>
              <a:t>b_phi+b_psi</a:t>
            </a:r>
            <a:r>
              <a:rPr lang="en-US" altLang="zh-CN" b="1" dirty="0" smtClean="0">
                <a:sym typeface="Times New Roman" panose="02020603050405020304" pitchFamily="18" charset="0"/>
              </a:rPr>
              <a:t>)/2 </a:t>
            </a:r>
            <a:endParaRPr lang="en-US" altLang="zh-CN" b="1" dirty="0">
              <a:sym typeface="Times New Roman" panose="02020603050405020304" pitchFamily="18" charset="0"/>
            </a:endParaRPr>
          </a:p>
          <a:p>
            <a:pPr marL="0" lvl="1" indent="0">
              <a:buNone/>
            </a:pPr>
            <a:endParaRPr lang="en-US" altLang="zh-CN" b="1" dirty="0">
              <a:sym typeface="Times New Roman" panose="02020603050405020304" pitchFamily="18" charset="0"/>
            </a:endParaRPr>
          </a:p>
          <a:p>
            <a:pPr marL="342900" lvl="1" indent="-342900">
              <a:buFontTx/>
              <a:buChar char="•"/>
            </a:pPr>
            <a:endParaRPr lang="en-US" altLang="zh-CN" b="1" dirty="0">
              <a:sym typeface="Times New Roman" panose="02020603050405020304" pitchFamily="18" charset="0"/>
            </a:endParaRPr>
          </a:p>
          <a:p>
            <a:pPr lvl="1"/>
            <a:endParaRPr lang="en-US" altLang="ko-KR" sz="1600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0185" y="6475413"/>
            <a:ext cx="195374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Sunwoong</a:t>
            </a:r>
            <a:r>
              <a:rPr lang="en-US" altLang="ko-KR" dirty="0" smtClean="0"/>
              <a:t> Yun, </a:t>
            </a:r>
            <a:r>
              <a:rPr lang="en-US" altLang="ko-KR" dirty="0"/>
              <a:t>LG Electronics</a:t>
            </a:r>
          </a:p>
        </p:txBody>
      </p:sp>
    </p:spTree>
    <p:extLst>
      <p:ext uri="{BB962C8B-B14F-4D97-AF65-F5344CB8AC3E}">
        <p14:creationId xmlns:p14="http://schemas.microsoft.com/office/powerpoint/2010/main" val="276319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amount of feedback information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077200" cy="4343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b="1" dirty="0" smtClean="0">
                <a:sym typeface="Times New Roman" panose="02020603050405020304" pitchFamily="18" charset="0"/>
              </a:rPr>
              <a:t>If 11be support 16 spatial streams, the dimension of effective channel matrix and </a:t>
            </a:r>
            <a:r>
              <a:rPr lang="en-US" altLang="zh-CN" b="1" dirty="0" err="1" smtClean="0">
                <a:sym typeface="Times New Roman" panose="02020603050405020304" pitchFamily="18" charset="0"/>
              </a:rPr>
              <a:t>beamforming</a:t>
            </a:r>
            <a:r>
              <a:rPr lang="en-US" altLang="zh-CN" b="1" dirty="0" smtClean="0">
                <a:sym typeface="Times New Roman" panose="02020603050405020304" pitchFamily="18" charset="0"/>
              </a:rPr>
              <a:t> matrix can increase up to 16. </a:t>
            </a:r>
          </a:p>
          <a:p>
            <a:pPr marL="342900" lvl="1" indent="-342900">
              <a:buFontTx/>
              <a:buChar char="•"/>
            </a:pPr>
            <a:endParaRPr lang="en-US" altLang="zh-CN" b="1" dirty="0" smtClean="0">
              <a:sym typeface="Times New Roman" panose="02020603050405020304" pitchFamily="18" charset="0"/>
            </a:endParaRPr>
          </a:p>
          <a:p>
            <a:pPr marL="342900" lvl="1" indent="-342900">
              <a:buFontTx/>
              <a:buChar char="•"/>
            </a:pPr>
            <a:r>
              <a:rPr lang="en-US" altLang="zh-CN" b="1" dirty="0" smtClean="0">
                <a:sym typeface="Times New Roman" panose="02020603050405020304" pitchFamily="18" charset="0"/>
              </a:rPr>
              <a:t>As the dimension increases up to 16, the amount of feedback information also increases. </a:t>
            </a:r>
          </a:p>
          <a:p>
            <a:pPr marL="342900" lvl="1" indent="-342900">
              <a:buFontTx/>
              <a:buChar char="•"/>
            </a:pPr>
            <a:endParaRPr lang="en-US" altLang="zh-CN" b="1" dirty="0" smtClean="0">
              <a:sym typeface="Times New Roman" panose="02020603050405020304" pitchFamily="18" charset="0"/>
            </a:endParaRPr>
          </a:p>
          <a:p>
            <a:pPr marL="342900" lvl="1" indent="-342900">
              <a:buFontTx/>
              <a:buChar char="•"/>
            </a:pPr>
            <a:r>
              <a:rPr lang="en-US" altLang="zh-CN" b="1" dirty="0" smtClean="0">
                <a:sym typeface="Times New Roman" panose="02020603050405020304" pitchFamily="18" charset="0"/>
              </a:rPr>
              <a:t>In case of CSI matrices feedback and non-compressed </a:t>
            </a:r>
            <a:r>
              <a:rPr lang="en-US" altLang="zh-CN" b="1" dirty="0" err="1" smtClean="0">
                <a:sym typeface="Times New Roman" panose="02020603050405020304" pitchFamily="18" charset="0"/>
              </a:rPr>
              <a:t>beamforming</a:t>
            </a:r>
            <a:r>
              <a:rPr lang="en-US" altLang="zh-CN" b="1" dirty="0" smtClean="0">
                <a:sym typeface="Times New Roman" panose="02020603050405020304" pitchFamily="18" charset="0"/>
              </a:rPr>
              <a:t> feedback, the amount of feedback information mainly increases with increasing Nr x </a:t>
            </a:r>
            <a:r>
              <a:rPr lang="en-US" altLang="zh-CN" b="1" dirty="0" err="1" smtClean="0">
                <a:sym typeface="Times New Roman" panose="02020603050405020304" pitchFamily="18" charset="0"/>
              </a:rPr>
              <a:t>Nc</a:t>
            </a:r>
            <a:endParaRPr lang="en-US" altLang="zh-CN" b="1" dirty="0" smtClean="0">
              <a:sym typeface="Times New Roman" panose="02020603050405020304" pitchFamily="18" charset="0"/>
            </a:endParaRPr>
          </a:p>
          <a:p>
            <a:pPr marL="342900" lvl="1" indent="-342900">
              <a:buFontTx/>
              <a:buChar char="•"/>
            </a:pPr>
            <a:endParaRPr lang="en-US" altLang="zh-CN" b="1" dirty="0" smtClean="0">
              <a:sym typeface="Times New Roman" panose="02020603050405020304" pitchFamily="18" charset="0"/>
            </a:endParaRPr>
          </a:p>
          <a:p>
            <a:pPr marL="342900" lvl="1" indent="-342900">
              <a:buFontTx/>
              <a:buChar char="•"/>
            </a:pPr>
            <a:r>
              <a:rPr lang="en-US" altLang="zh-CN" b="1" dirty="0" smtClean="0">
                <a:sym typeface="Times New Roman" panose="02020603050405020304" pitchFamily="18" charset="0"/>
              </a:rPr>
              <a:t>In compressed </a:t>
            </a:r>
            <a:r>
              <a:rPr lang="en-US" altLang="zh-CN" b="1" dirty="0" err="1" smtClean="0">
                <a:sym typeface="Times New Roman" panose="02020603050405020304" pitchFamily="18" charset="0"/>
              </a:rPr>
              <a:t>beamforming</a:t>
            </a:r>
            <a:r>
              <a:rPr lang="en-US" altLang="zh-CN" b="1" dirty="0" smtClean="0">
                <a:sym typeface="Times New Roman" panose="02020603050405020304" pitchFamily="18" charset="0"/>
              </a:rPr>
              <a:t>, the amount of increasing feedback information is significantly lower than above two cases because of Na.</a:t>
            </a:r>
          </a:p>
          <a:p>
            <a:pPr marL="685800" lvl="2" indent="-342900"/>
            <a:r>
              <a:rPr lang="en-US" altLang="zh-CN" b="1" dirty="0" smtClean="0">
                <a:sym typeface="Times New Roman" panose="02020603050405020304" pitchFamily="18" charset="0"/>
              </a:rPr>
              <a:t>Na (The number of angles used for </a:t>
            </a:r>
            <a:r>
              <a:rPr lang="en-US" altLang="zh-CN" b="1" dirty="0" err="1" smtClean="0">
                <a:sym typeface="Times New Roman" panose="02020603050405020304" pitchFamily="18" charset="0"/>
              </a:rPr>
              <a:t>beamforming</a:t>
            </a:r>
            <a:r>
              <a:rPr lang="en-US" altLang="zh-CN" b="1" dirty="0" smtClean="0">
                <a:sym typeface="Times New Roman" panose="02020603050405020304" pitchFamily="18" charset="0"/>
              </a:rPr>
              <a:t> matrix) is not proportional to Nr x </a:t>
            </a:r>
            <a:r>
              <a:rPr lang="en-US" altLang="zh-CN" b="1" dirty="0" err="1" smtClean="0">
                <a:sym typeface="Times New Roman" panose="02020603050405020304" pitchFamily="18" charset="0"/>
              </a:rPr>
              <a:t>Nc</a:t>
            </a:r>
            <a:r>
              <a:rPr lang="en-US" altLang="zh-CN" b="1" dirty="0" smtClean="0">
                <a:sym typeface="Times New Roman" panose="02020603050405020304" pitchFamily="18" charset="0"/>
              </a:rPr>
              <a:t>. </a:t>
            </a:r>
          </a:p>
          <a:p>
            <a:pPr lvl="1"/>
            <a:endParaRPr lang="en-US" altLang="ko-KR" sz="1600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0185" y="6475413"/>
            <a:ext cx="195374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Sunwoong</a:t>
            </a:r>
            <a:r>
              <a:rPr lang="en-US" altLang="ko-KR" dirty="0" smtClean="0"/>
              <a:t> Yun, </a:t>
            </a:r>
            <a:r>
              <a:rPr lang="en-US" altLang="ko-KR" dirty="0"/>
              <a:t>LG Electronics</a:t>
            </a:r>
          </a:p>
        </p:txBody>
      </p:sp>
    </p:spTree>
    <p:extLst>
      <p:ext uri="{BB962C8B-B14F-4D97-AF65-F5344CB8AC3E}">
        <p14:creationId xmlns:p14="http://schemas.microsoft.com/office/powerpoint/2010/main" val="95580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amount of feedback information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51618" cy="4343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b="1" dirty="0" smtClean="0">
                <a:sym typeface="Times New Roman" panose="02020603050405020304" pitchFamily="18" charset="0"/>
              </a:rPr>
              <a:t>In this slide, we calculate total number of feedback bits for CSI feedback, non-compressed </a:t>
            </a:r>
            <a:r>
              <a:rPr lang="en-US" altLang="zh-CN" b="1" dirty="0" err="1" smtClean="0">
                <a:sym typeface="Times New Roman" panose="02020603050405020304" pitchFamily="18" charset="0"/>
              </a:rPr>
              <a:t>beamforming</a:t>
            </a:r>
            <a:r>
              <a:rPr lang="en-US" altLang="zh-CN" b="1" dirty="0" smtClean="0">
                <a:sym typeface="Times New Roman" panose="02020603050405020304" pitchFamily="18" charset="0"/>
              </a:rPr>
              <a:t> feedback and compressed </a:t>
            </a:r>
            <a:r>
              <a:rPr lang="en-US" altLang="zh-CN" b="1" dirty="0" err="1" smtClean="0">
                <a:sym typeface="Times New Roman" panose="02020603050405020304" pitchFamily="18" charset="0"/>
              </a:rPr>
              <a:t>beamforming</a:t>
            </a:r>
            <a:r>
              <a:rPr lang="en-US" altLang="zh-CN" b="1" dirty="0" smtClean="0">
                <a:sym typeface="Times New Roman" panose="02020603050405020304" pitchFamily="18" charset="0"/>
              </a:rPr>
              <a:t> feedback.</a:t>
            </a:r>
          </a:p>
          <a:p>
            <a:pPr marL="342900" lvl="1" indent="-342900">
              <a:buFontTx/>
              <a:buChar char="•"/>
            </a:pPr>
            <a:endParaRPr lang="en-US" altLang="zh-CN" b="1" dirty="0" smtClean="0">
              <a:sym typeface="Times New Roman" panose="02020603050405020304" pitchFamily="18" charset="0"/>
            </a:endParaRPr>
          </a:p>
          <a:p>
            <a:pPr marL="342900" lvl="1" indent="-342900">
              <a:buFontTx/>
              <a:buChar char="•"/>
            </a:pPr>
            <a:r>
              <a:rPr lang="en-US" altLang="zh-CN" b="1" dirty="0" smtClean="0">
                <a:sym typeface="Times New Roman" panose="02020603050405020304" pitchFamily="18" charset="0"/>
              </a:rPr>
              <a:t>Assumption</a:t>
            </a:r>
          </a:p>
          <a:p>
            <a:pPr marL="685800" lvl="2" indent="-342900"/>
            <a:r>
              <a:rPr lang="en-US" altLang="zh-CN" b="1" dirty="0" smtClean="0">
                <a:sym typeface="Times New Roman" panose="02020603050405020304" pitchFamily="18" charset="0"/>
              </a:rPr>
              <a:t>80MHz</a:t>
            </a:r>
          </a:p>
          <a:p>
            <a:pPr marL="685800" lvl="2" indent="-342900"/>
            <a:r>
              <a:rPr lang="en-US" altLang="zh-CN" b="1" dirty="0" smtClean="0">
                <a:sym typeface="Times New Roman" panose="02020603050405020304" pitchFamily="18" charset="0"/>
              </a:rPr>
              <a:t>Grouping factor Ng = 4 (</a:t>
            </a:r>
            <a:r>
              <a:rPr lang="en-US" altLang="zh-CN" b="1" dirty="0" err="1" smtClean="0">
                <a:sym typeface="Times New Roman" panose="02020603050405020304" pitchFamily="18" charset="0"/>
              </a:rPr>
              <a:t>Nsd</a:t>
            </a:r>
            <a:r>
              <a:rPr lang="en-US" altLang="zh-CN" b="1" dirty="0" smtClean="0">
                <a:sym typeface="Times New Roman" panose="02020603050405020304" pitchFamily="18" charset="0"/>
              </a:rPr>
              <a:t> = 250), </a:t>
            </a:r>
            <a:r>
              <a:rPr lang="en-US" altLang="zh-CN" b="1" dirty="0">
                <a:sym typeface="Times New Roman" panose="02020603050405020304" pitchFamily="18" charset="0"/>
              </a:rPr>
              <a:t>Ng = 16(</a:t>
            </a:r>
            <a:r>
              <a:rPr lang="en-US" altLang="zh-CN" b="1" dirty="0" err="1">
                <a:sym typeface="Times New Roman" panose="02020603050405020304" pitchFamily="18" charset="0"/>
              </a:rPr>
              <a:t>Nsd</a:t>
            </a:r>
            <a:r>
              <a:rPr lang="en-US" altLang="zh-CN" b="1" dirty="0">
                <a:sym typeface="Times New Roman" panose="02020603050405020304" pitchFamily="18" charset="0"/>
              </a:rPr>
              <a:t> = 64)</a:t>
            </a:r>
          </a:p>
          <a:p>
            <a:pPr marL="685800" lvl="2" indent="-342900"/>
            <a:r>
              <a:rPr lang="en-US" altLang="zh-CN" b="1" dirty="0" err="1" smtClean="0">
                <a:sym typeface="Times New Roman" panose="02020603050405020304" pitchFamily="18" charset="0"/>
              </a:rPr>
              <a:t>Nb</a:t>
            </a:r>
            <a:r>
              <a:rPr lang="en-US" altLang="zh-CN" b="1" dirty="0" smtClean="0">
                <a:sym typeface="Times New Roman" panose="02020603050405020304" pitchFamily="18" charset="0"/>
              </a:rPr>
              <a:t> = 6 for CSI matrices feedback and non-compressed </a:t>
            </a:r>
            <a:r>
              <a:rPr lang="en-US" altLang="zh-CN" b="1" dirty="0" err="1" smtClean="0">
                <a:sym typeface="Times New Roman" panose="02020603050405020304" pitchFamily="18" charset="0"/>
              </a:rPr>
              <a:t>beamforming</a:t>
            </a:r>
            <a:r>
              <a:rPr lang="en-US" altLang="zh-CN" b="1" dirty="0" smtClean="0">
                <a:sym typeface="Times New Roman" panose="02020603050405020304" pitchFamily="18" charset="0"/>
              </a:rPr>
              <a:t> feedback</a:t>
            </a:r>
          </a:p>
          <a:p>
            <a:pPr marL="685800" lvl="2" indent="-342900"/>
            <a:r>
              <a:rPr lang="en-US" altLang="zh-CN" b="1" dirty="0" smtClean="0">
                <a:sym typeface="Times New Roman" panose="02020603050405020304" pitchFamily="18" charset="0"/>
              </a:rPr>
              <a:t>For compressed </a:t>
            </a:r>
            <a:r>
              <a:rPr lang="en-US" altLang="zh-CN" b="1" dirty="0" err="1" smtClean="0">
                <a:sym typeface="Times New Roman" panose="02020603050405020304" pitchFamily="18" charset="0"/>
              </a:rPr>
              <a:t>beamforming</a:t>
            </a:r>
            <a:r>
              <a:rPr lang="en-US" altLang="zh-CN" b="1" dirty="0" smtClean="0">
                <a:sym typeface="Times New Roman" panose="02020603050405020304" pitchFamily="18" charset="0"/>
              </a:rPr>
              <a:t> feedback</a:t>
            </a:r>
          </a:p>
          <a:p>
            <a:pPr marL="1028700" lvl="3" indent="-342900"/>
            <a:r>
              <a:rPr lang="en-US" altLang="zh-CN" b="1" dirty="0" smtClean="0">
                <a:sym typeface="Times New Roman" panose="02020603050405020304" pitchFamily="18" charset="0"/>
              </a:rPr>
              <a:t>(</a:t>
            </a:r>
            <a:r>
              <a:rPr lang="en-US" altLang="zh-CN" b="1" dirty="0" err="1" smtClean="0">
                <a:sym typeface="Times New Roman" panose="02020603050405020304" pitchFamily="18" charset="0"/>
              </a:rPr>
              <a:t>B_phi</a:t>
            </a:r>
            <a:r>
              <a:rPr lang="en-US" altLang="zh-CN" b="1" dirty="0" smtClean="0">
                <a:sym typeface="Times New Roman" panose="02020603050405020304" pitchFamily="18" charset="0"/>
              </a:rPr>
              <a:t>, </a:t>
            </a:r>
            <a:r>
              <a:rPr lang="en-US" altLang="zh-CN" b="1" dirty="0" err="1" smtClean="0">
                <a:sym typeface="Times New Roman" panose="02020603050405020304" pitchFamily="18" charset="0"/>
              </a:rPr>
              <a:t>B_psi</a:t>
            </a:r>
            <a:r>
              <a:rPr lang="en-US" altLang="zh-CN" b="1" dirty="0" smtClean="0">
                <a:sym typeface="Times New Roman" panose="02020603050405020304" pitchFamily="18" charset="0"/>
              </a:rPr>
              <a:t>) = (6, 4) for SU, (7, 5) for MU</a:t>
            </a:r>
          </a:p>
          <a:p>
            <a:pPr marL="1028700" lvl="3" indent="-342900"/>
            <a:r>
              <a:rPr lang="en-US" altLang="zh-CN" b="1" dirty="0" smtClean="0">
                <a:sym typeface="Times New Roman" panose="02020603050405020304" pitchFamily="18" charset="0"/>
              </a:rPr>
              <a:t>Na for 9x9 ~ 16x16 are defined in appendix </a:t>
            </a:r>
          </a:p>
          <a:p>
            <a:pPr marL="685800" lvl="2" indent="-342900"/>
            <a:r>
              <a:rPr lang="en-US" altLang="zh-CN" b="1" dirty="0" smtClean="0">
                <a:sym typeface="Times New Roman" panose="02020603050405020304" pitchFamily="18" charset="0"/>
              </a:rPr>
              <a:t>We compare total number of feedback bits in case of 8x8 matrix to in case of 16x16 matrix </a:t>
            </a:r>
            <a:endParaRPr lang="en-US" altLang="zh-CN" b="1" dirty="0">
              <a:sym typeface="Times New Roman" panose="02020603050405020304" pitchFamily="18" charset="0"/>
            </a:endParaRPr>
          </a:p>
          <a:p>
            <a:pPr lvl="1"/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0185" y="6475413"/>
            <a:ext cx="195374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Sunwoong</a:t>
            </a:r>
            <a:r>
              <a:rPr lang="en-US" altLang="ko-KR" dirty="0" smtClean="0"/>
              <a:t> Yun, </a:t>
            </a:r>
            <a:r>
              <a:rPr lang="en-US" altLang="ko-KR" dirty="0"/>
              <a:t>LG Electronics</a:t>
            </a:r>
          </a:p>
        </p:txBody>
      </p:sp>
    </p:spTree>
    <p:extLst>
      <p:ext uri="{BB962C8B-B14F-4D97-AF65-F5344CB8AC3E}">
        <p14:creationId xmlns:p14="http://schemas.microsoft.com/office/powerpoint/2010/main" val="23269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amount of feedback information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343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b="1" dirty="0" smtClean="0">
                <a:sym typeface="Times New Roman" panose="02020603050405020304" pitchFamily="18" charset="0"/>
              </a:rPr>
              <a:t>CSI feedback (3+2*</a:t>
            </a:r>
            <a:r>
              <a:rPr lang="en-US" altLang="zh-CN" b="1" dirty="0" err="1" smtClean="0">
                <a:sym typeface="Times New Roman" panose="02020603050405020304" pitchFamily="18" charset="0"/>
              </a:rPr>
              <a:t>Nb</a:t>
            </a:r>
            <a:r>
              <a:rPr lang="en-US" altLang="zh-CN" b="1" dirty="0" smtClean="0">
                <a:sym typeface="Times New Roman" panose="02020603050405020304" pitchFamily="18" charset="0"/>
              </a:rPr>
              <a:t>*Nr*</a:t>
            </a:r>
            <a:r>
              <a:rPr lang="en-US" altLang="zh-CN" b="1" dirty="0" err="1" smtClean="0">
                <a:sym typeface="Times New Roman" panose="02020603050405020304" pitchFamily="18" charset="0"/>
              </a:rPr>
              <a:t>Nc</a:t>
            </a:r>
            <a:r>
              <a:rPr lang="en-US" altLang="zh-CN" b="1" dirty="0" smtClean="0">
                <a:sym typeface="Times New Roman" panose="02020603050405020304" pitchFamily="18" charset="0"/>
              </a:rPr>
              <a:t>  bits per subcarrier) </a:t>
            </a:r>
          </a:p>
          <a:p>
            <a:pPr marL="685800" lvl="2" indent="-342900"/>
            <a:r>
              <a:rPr lang="en-US" altLang="zh-CN" b="1" dirty="0" smtClean="0">
                <a:sym typeface="Times New Roman" panose="02020603050405020304" pitchFamily="18" charset="0"/>
              </a:rPr>
              <a:t>8x8 </a:t>
            </a:r>
            <a:r>
              <a:rPr lang="en-US" altLang="zh-CN" b="1" dirty="0" smtClean="0">
                <a:sym typeface="Wingdings" panose="05000000000000000000" pitchFamily="2" charset="2"/>
              </a:rPr>
              <a:t> (3 + 2*6*8*8) * </a:t>
            </a:r>
            <a:r>
              <a:rPr lang="en-US" altLang="zh-CN" b="1" dirty="0" err="1" smtClean="0">
                <a:sym typeface="Wingdings" panose="05000000000000000000" pitchFamily="2" charset="2"/>
              </a:rPr>
              <a:t>Nsd</a:t>
            </a:r>
            <a:r>
              <a:rPr lang="en-US" altLang="zh-CN" b="1" dirty="0" smtClean="0">
                <a:sym typeface="Wingdings" panose="05000000000000000000" pitchFamily="2" charset="2"/>
              </a:rPr>
              <a:t>(250) = 192,750 bits </a:t>
            </a:r>
          </a:p>
          <a:p>
            <a:pPr marL="685800" lvl="2" indent="-342900"/>
            <a:r>
              <a:rPr lang="en-US" altLang="zh-CN" b="1" dirty="0" smtClean="0">
                <a:sym typeface="Wingdings" panose="05000000000000000000" pitchFamily="2" charset="2"/>
              </a:rPr>
              <a:t>16x16 (3+2*6*16*16) * </a:t>
            </a:r>
            <a:r>
              <a:rPr lang="en-US" altLang="zh-CN" b="1" dirty="0" err="1" smtClean="0">
                <a:sym typeface="Wingdings" panose="05000000000000000000" pitchFamily="2" charset="2"/>
              </a:rPr>
              <a:t>Nsd</a:t>
            </a:r>
            <a:r>
              <a:rPr lang="en-US" altLang="zh-CN" b="1" dirty="0" smtClean="0">
                <a:sym typeface="Wingdings" panose="05000000000000000000" pitchFamily="2" charset="2"/>
              </a:rPr>
              <a:t> = 768,750 bits </a:t>
            </a:r>
          </a:p>
          <a:p>
            <a:pPr marL="342900" lvl="1" indent="-342900">
              <a:buFontTx/>
              <a:buChar char="•"/>
            </a:pPr>
            <a:r>
              <a:rPr lang="en-US" altLang="zh-CN" b="1" dirty="0" smtClean="0">
                <a:sym typeface="Times New Roman" panose="02020603050405020304" pitchFamily="18" charset="0"/>
              </a:rPr>
              <a:t>Non compressed feedback(</a:t>
            </a:r>
            <a:r>
              <a:rPr lang="en-US" altLang="zh-CN" b="1" dirty="0">
                <a:sym typeface="Times New Roman" panose="02020603050405020304" pitchFamily="18" charset="0"/>
              </a:rPr>
              <a:t>3+2*</a:t>
            </a:r>
            <a:r>
              <a:rPr lang="en-US" altLang="zh-CN" b="1" dirty="0" err="1">
                <a:sym typeface="Times New Roman" panose="02020603050405020304" pitchFamily="18" charset="0"/>
              </a:rPr>
              <a:t>Nb</a:t>
            </a:r>
            <a:r>
              <a:rPr lang="en-US" altLang="zh-CN" b="1" dirty="0">
                <a:sym typeface="Times New Roman" panose="02020603050405020304" pitchFamily="18" charset="0"/>
              </a:rPr>
              <a:t>*Nr*</a:t>
            </a:r>
            <a:r>
              <a:rPr lang="en-US" altLang="zh-CN" b="1" dirty="0" err="1">
                <a:sym typeface="Times New Roman" panose="02020603050405020304" pitchFamily="18" charset="0"/>
              </a:rPr>
              <a:t>Nc</a:t>
            </a:r>
            <a:r>
              <a:rPr lang="en-US" altLang="zh-CN" b="1" dirty="0">
                <a:sym typeface="Times New Roman" panose="02020603050405020304" pitchFamily="18" charset="0"/>
              </a:rPr>
              <a:t> </a:t>
            </a:r>
            <a:r>
              <a:rPr lang="en-US" altLang="zh-CN" b="1" dirty="0" smtClean="0">
                <a:sym typeface="Times New Roman" panose="02020603050405020304" pitchFamily="18" charset="0"/>
              </a:rPr>
              <a:t>bits per subcarrier)</a:t>
            </a:r>
          </a:p>
          <a:p>
            <a:pPr marL="685800" lvl="2" indent="-342900"/>
            <a:r>
              <a:rPr lang="en-US" altLang="zh-CN" b="1" dirty="0">
                <a:sym typeface="Times New Roman" panose="02020603050405020304" pitchFamily="18" charset="0"/>
              </a:rPr>
              <a:t>8x8 </a:t>
            </a:r>
            <a:r>
              <a:rPr lang="en-US" altLang="zh-CN" b="1" dirty="0">
                <a:sym typeface="Wingdings" panose="05000000000000000000" pitchFamily="2" charset="2"/>
              </a:rPr>
              <a:t> </a:t>
            </a:r>
            <a:r>
              <a:rPr lang="en-US" altLang="zh-CN" b="1" dirty="0" smtClean="0">
                <a:sym typeface="Wingdings" panose="05000000000000000000" pitchFamily="2" charset="2"/>
              </a:rPr>
              <a:t>(2*6*8*8</a:t>
            </a:r>
            <a:r>
              <a:rPr lang="en-US" altLang="zh-CN" b="1" dirty="0">
                <a:sym typeface="Wingdings" panose="05000000000000000000" pitchFamily="2" charset="2"/>
              </a:rPr>
              <a:t>) * </a:t>
            </a:r>
            <a:r>
              <a:rPr lang="en-US" altLang="zh-CN" b="1" dirty="0" err="1" smtClean="0">
                <a:sym typeface="Wingdings" panose="05000000000000000000" pitchFamily="2" charset="2"/>
              </a:rPr>
              <a:t>Nsd</a:t>
            </a:r>
            <a:r>
              <a:rPr lang="en-US" altLang="zh-CN" b="1" dirty="0" smtClean="0">
                <a:sym typeface="Wingdings" panose="05000000000000000000" pitchFamily="2" charset="2"/>
              </a:rPr>
              <a:t> </a:t>
            </a:r>
            <a:r>
              <a:rPr lang="en-US" altLang="zh-CN" b="1" dirty="0">
                <a:sym typeface="Wingdings" panose="05000000000000000000" pitchFamily="2" charset="2"/>
              </a:rPr>
              <a:t>= </a:t>
            </a:r>
            <a:r>
              <a:rPr lang="en-US" altLang="zh-CN" b="1" dirty="0" smtClean="0">
                <a:sym typeface="Wingdings" panose="05000000000000000000" pitchFamily="2" charset="2"/>
              </a:rPr>
              <a:t>192,000 bits </a:t>
            </a:r>
            <a:endParaRPr lang="en-US" altLang="zh-CN" b="1" dirty="0">
              <a:sym typeface="Wingdings" panose="05000000000000000000" pitchFamily="2" charset="2"/>
            </a:endParaRPr>
          </a:p>
          <a:p>
            <a:pPr marL="685800" lvl="2" indent="-342900"/>
            <a:r>
              <a:rPr lang="en-US" altLang="zh-CN" b="1" dirty="0" smtClean="0">
                <a:sym typeface="Wingdings" panose="05000000000000000000" pitchFamily="2" charset="2"/>
              </a:rPr>
              <a:t>16x16 </a:t>
            </a:r>
            <a:r>
              <a:rPr lang="en-US" altLang="zh-CN" b="1" dirty="0">
                <a:sym typeface="Wingdings" panose="05000000000000000000" pitchFamily="2" charset="2"/>
              </a:rPr>
              <a:t></a:t>
            </a:r>
            <a:r>
              <a:rPr lang="en-US" altLang="zh-CN" b="1" dirty="0" smtClean="0">
                <a:sym typeface="Wingdings" panose="05000000000000000000" pitchFamily="2" charset="2"/>
              </a:rPr>
              <a:t>(2*6*16*16</a:t>
            </a:r>
            <a:r>
              <a:rPr lang="en-US" altLang="zh-CN" b="1" dirty="0">
                <a:sym typeface="Wingdings" panose="05000000000000000000" pitchFamily="2" charset="2"/>
              </a:rPr>
              <a:t>) * </a:t>
            </a:r>
            <a:r>
              <a:rPr lang="en-US" altLang="zh-CN" b="1" dirty="0" err="1">
                <a:sym typeface="Wingdings" panose="05000000000000000000" pitchFamily="2" charset="2"/>
              </a:rPr>
              <a:t>Nsd</a:t>
            </a:r>
            <a:r>
              <a:rPr lang="en-US" altLang="zh-CN" b="1" dirty="0">
                <a:sym typeface="Wingdings" panose="05000000000000000000" pitchFamily="2" charset="2"/>
              </a:rPr>
              <a:t> = </a:t>
            </a:r>
            <a:r>
              <a:rPr lang="en-US" altLang="zh-CN" b="1" dirty="0" smtClean="0">
                <a:sym typeface="Wingdings" panose="05000000000000000000" pitchFamily="2" charset="2"/>
              </a:rPr>
              <a:t>768,000 bits </a:t>
            </a:r>
            <a:endParaRPr lang="en-US" altLang="zh-CN" b="1" dirty="0">
              <a:sym typeface="Times New Roman" panose="02020603050405020304" pitchFamily="18" charset="0"/>
            </a:endParaRPr>
          </a:p>
          <a:p>
            <a:pPr marL="342900" lvl="1" indent="-342900">
              <a:buFontTx/>
              <a:buChar char="•"/>
            </a:pPr>
            <a:r>
              <a:rPr lang="en-US" altLang="zh-CN" b="1" dirty="0" smtClean="0">
                <a:sym typeface="Times New Roman" panose="02020603050405020304" pitchFamily="18" charset="0"/>
              </a:rPr>
              <a:t>Compressed feedback (Na*(</a:t>
            </a:r>
            <a:r>
              <a:rPr lang="en-US" altLang="zh-CN" b="1" dirty="0" err="1" smtClean="0">
                <a:sym typeface="Times New Roman" panose="02020603050405020304" pitchFamily="18" charset="0"/>
              </a:rPr>
              <a:t>b_phi+b_psi</a:t>
            </a:r>
            <a:r>
              <a:rPr lang="en-US" altLang="zh-CN" b="1" dirty="0" smtClean="0">
                <a:sym typeface="Times New Roman" panose="02020603050405020304" pitchFamily="18" charset="0"/>
              </a:rPr>
              <a:t>)/2 bits per subcarrier)</a:t>
            </a:r>
          </a:p>
          <a:p>
            <a:pPr marL="685800" lvl="2" indent="-342900"/>
            <a:r>
              <a:rPr lang="en-US" altLang="zh-CN" b="1" dirty="0">
                <a:sym typeface="Times New Roman" panose="02020603050405020304" pitchFamily="18" charset="0"/>
              </a:rPr>
              <a:t>8x8 </a:t>
            </a:r>
            <a:r>
              <a:rPr lang="en-US" altLang="zh-CN" b="1" dirty="0">
                <a:sym typeface="Wingdings" panose="05000000000000000000" pitchFamily="2" charset="2"/>
              </a:rPr>
              <a:t> </a:t>
            </a:r>
            <a:r>
              <a:rPr lang="en-US" altLang="zh-CN" b="1" dirty="0" smtClean="0">
                <a:sym typeface="Wingdings" panose="05000000000000000000" pitchFamily="2" charset="2"/>
              </a:rPr>
              <a:t>(56 * (6+4)/2) </a:t>
            </a:r>
            <a:r>
              <a:rPr lang="en-US" altLang="zh-CN" b="1" dirty="0">
                <a:sym typeface="Wingdings" panose="05000000000000000000" pitchFamily="2" charset="2"/>
              </a:rPr>
              <a:t>* </a:t>
            </a:r>
            <a:r>
              <a:rPr lang="en-US" altLang="zh-CN" b="1" dirty="0" err="1" smtClean="0">
                <a:sym typeface="Wingdings" panose="05000000000000000000" pitchFamily="2" charset="2"/>
              </a:rPr>
              <a:t>Nsd</a:t>
            </a:r>
            <a:r>
              <a:rPr lang="en-US" altLang="zh-CN" b="1" dirty="0" smtClean="0">
                <a:sym typeface="Wingdings" panose="05000000000000000000" pitchFamily="2" charset="2"/>
              </a:rPr>
              <a:t> </a:t>
            </a:r>
            <a:r>
              <a:rPr lang="en-US" altLang="zh-CN" b="1" dirty="0">
                <a:sym typeface="Wingdings" panose="05000000000000000000" pitchFamily="2" charset="2"/>
              </a:rPr>
              <a:t>= </a:t>
            </a:r>
            <a:r>
              <a:rPr lang="en-US" altLang="zh-CN" b="1" dirty="0" smtClean="0">
                <a:sym typeface="Wingdings" panose="05000000000000000000" pitchFamily="2" charset="2"/>
              </a:rPr>
              <a:t>70,000 </a:t>
            </a:r>
            <a:r>
              <a:rPr lang="en-US" altLang="zh-CN" b="1" dirty="0">
                <a:sym typeface="Wingdings" panose="05000000000000000000" pitchFamily="2" charset="2"/>
              </a:rPr>
              <a:t>bits </a:t>
            </a:r>
          </a:p>
          <a:p>
            <a:pPr marL="685800" lvl="2" indent="-342900"/>
            <a:r>
              <a:rPr lang="en-US" altLang="zh-CN" b="1" dirty="0" smtClean="0">
                <a:sym typeface="Wingdings" panose="05000000000000000000" pitchFamily="2" charset="2"/>
              </a:rPr>
              <a:t>16x16 </a:t>
            </a:r>
            <a:r>
              <a:rPr lang="en-US" altLang="zh-CN" b="1" dirty="0">
                <a:sym typeface="Wingdings" panose="05000000000000000000" pitchFamily="2" charset="2"/>
              </a:rPr>
              <a:t></a:t>
            </a:r>
            <a:r>
              <a:rPr lang="en-US" altLang="zh-CN" b="1" dirty="0" smtClean="0">
                <a:sym typeface="Wingdings" panose="05000000000000000000" pitchFamily="2" charset="2"/>
              </a:rPr>
              <a:t>(240*</a:t>
            </a:r>
            <a:r>
              <a:rPr lang="en-US" altLang="zh-CN" b="1" dirty="0">
                <a:sym typeface="Wingdings" panose="05000000000000000000" pitchFamily="2" charset="2"/>
              </a:rPr>
              <a:t> (6+4)/2</a:t>
            </a:r>
            <a:r>
              <a:rPr lang="en-US" altLang="zh-CN" b="1" dirty="0" smtClean="0">
                <a:sym typeface="Wingdings" panose="05000000000000000000" pitchFamily="2" charset="2"/>
              </a:rPr>
              <a:t>) </a:t>
            </a:r>
            <a:r>
              <a:rPr lang="en-US" altLang="zh-CN" b="1" dirty="0">
                <a:sym typeface="Wingdings" panose="05000000000000000000" pitchFamily="2" charset="2"/>
              </a:rPr>
              <a:t>* </a:t>
            </a:r>
            <a:r>
              <a:rPr lang="en-US" altLang="zh-CN" b="1" dirty="0" err="1">
                <a:sym typeface="Wingdings" panose="05000000000000000000" pitchFamily="2" charset="2"/>
              </a:rPr>
              <a:t>Nsd</a:t>
            </a:r>
            <a:r>
              <a:rPr lang="en-US" altLang="zh-CN" b="1" dirty="0">
                <a:sym typeface="Wingdings" panose="05000000000000000000" pitchFamily="2" charset="2"/>
              </a:rPr>
              <a:t> = </a:t>
            </a:r>
            <a:r>
              <a:rPr lang="en-US" altLang="zh-CN" b="1" dirty="0" smtClean="0">
                <a:sym typeface="Wingdings" panose="05000000000000000000" pitchFamily="2" charset="2"/>
              </a:rPr>
              <a:t>300,000 </a:t>
            </a:r>
            <a:r>
              <a:rPr lang="en-US" altLang="zh-CN" b="1" dirty="0">
                <a:sym typeface="Wingdings" panose="05000000000000000000" pitchFamily="2" charset="2"/>
              </a:rPr>
              <a:t>bits </a:t>
            </a:r>
            <a:endParaRPr lang="en-US" altLang="zh-CN" b="1" dirty="0" smtClean="0">
              <a:sym typeface="Wingdings" panose="05000000000000000000" pitchFamily="2" charset="2"/>
            </a:endParaRPr>
          </a:p>
          <a:p>
            <a:pPr marL="342900" lvl="1" indent="-342900">
              <a:buFontTx/>
              <a:buChar char="•"/>
            </a:pPr>
            <a:endParaRPr lang="en-US" altLang="zh-CN" b="1" dirty="0" smtClean="0">
              <a:solidFill>
                <a:srgbClr val="FF0000"/>
              </a:solidFill>
              <a:sym typeface="Times New Roman" panose="02020603050405020304" pitchFamily="18" charset="0"/>
            </a:endParaRPr>
          </a:p>
          <a:p>
            <a:pPr marL="342900" lvl="1" indent="-342900">
              <a:buFontTx/>
              <a:buChar char="•"/>
            </a:pPr>
            <a:r>
              <a:rPr lang="en-US" altLang="zh-CN" b="1" dirty="0" smtClean="0">
                <a:sym typeface="Times New Roman" panose="02020603050405020304" pitchFamily="18" charset="0"/>
              </a:rPr>
              <a:t>Since </a:t>
            </a:r>
            <a:r>
              <a:rPr lang="en-US" altLang="zh-CN" b="1" dirty="0">
                <a:sym typeface="Times New Roman" panose="02020603050405020304" pitchFamily="18" charset="0"/>
              </a:rPr>
              <a:t>11ac, 11ax exploit only compressed </a:t>
            </a:r>
            <a:r>
              <a:rPr lang="en-US" altLang="zh-CN" b="1" dirty="0" err="1">
                <a:sym typeface="Times New Roman" panose="02020603050405020304" pitchFamily="18" charset="0"/>
              </a:rPr>
              <a:t>beamforming</a:t>
            </a:r>
            <a:r>
              <a:rPr lang="en-US" altLang="zh-CN" b="1" dirty="0">
                <a:sym typeface="Times New Roman" panose="02020603050405020304" pitchFamily="18" charset="0"/>
              </a:rPr>
              <a:t> </a:t>
            </a:r>
            <a:r>
              <a:rPr lang="en-US" altLang="zh-CN" b="1" dirty="0" smtClean="0">
                <a:sym typeface="Times New Roman" panose="02020603050405020304" pitchFamily="18" charset="0"/>
              </a:rPr>
              <a:t>feedback method,  in following slides, we </a:t>
            </a:r>
            <a:r>
              <a:rPr lang="en-US" altLang="zh-CN" b="1" dirty="0">
                <a:sym typeface="Times New Roman" panose="02020603050405020304" pitchFamily="18" charset="0"/>
              </a:rPr>
              <a:t>focus on compressed </a:t>
            </a:r>
            <a:r>
              <a:rPr lang="en-US" altLang="zh-CN" b="1" dirty="0" err="1" smtClean="0">
                <a:sym typeface="Times New Roman" panose="02020603050405020304" pitchFamily="18" charset="0"/>
              </a:rPr>
              <a:t>beamforming</a:t>
            </a:r>
            <a:r>
              <a:rPr lang="en-US" altLang="zh-CN" b="1" dirty="0" smtClean="0">
                <a:sym typeface="Times New Roman" panose="02020603050405020304" pitchFamily="18" charset="0"/>
              </a:rPr>
              <a:t> and </a:t>
            </a:r>
            <a:r>
              <a:rPr lang="en-US" altLang="zh-CN" b="1" dirty="0">
                <a:sym typeface="Times New Roman" panose="02020603050405020304" pitchFamily="18" charset="0"/>
              </a:rPr>
              <a:t>calculate TX time takes to transmit feedback frame.</a:t>
            </a:r>
          </a:p>
          <a:p>
            <a:pPr lvl="1"/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0185" y="6475413"/>
            <a:ext cx="195374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Sunwoong</a:t>
            </a:r>
            <a:r>
              <a:rPr lang="en-US" altLang="ko-KR" dirty="0" smtClean="0"/>
              <a:t> Yun, </a:t>
            </a:r>
            <a:r>
              <a:rPr lang="en-US" altLang="ko-KR" dirty="0"/>
              <a:t>LG Electronics</a:t>
            </a:r>
          </a:p>
        </p:txBody>
      </p:sp>
    </p:spTree>
    <p:extLst>
      <p:ext uri="{BB962C8B-B14F-4D97-AF65-F5344CB8AC3E}">
        <p14:creationId xmlns:p14="http://schemas.microsoft.com/office/powerpoint/2010/main" val="65124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TX time calculation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51618" cy="4343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b="1" dirty="0">
                <a:sym typeface="Times New Roman" panose="02020603050405020304" pitchFamily="18" charset="0"/>
              </a:rPr>
              <a:t>We calculate how much time </a:t>
            </a:r>
            <a:r>
              <a:rPr lang="en-US" altLang="zh-CN" b="1" dirty="0" smtClean="0">
                <a:sym typeface="Times New Roman" panose="02020603050405020304" pitchFamily="18" charset="0"/>
              </a:rPr>
              <a:t>takes </a:t>
            </a:r>
            <a:r>
              <a:rPr lang="en-US" altLang="zh-CN" b="1" dirty="0">
                <a:sym typeface="Times New Roman" panose="02020603050405020304" pitchFamily="18" charset="0"/>
              </a:rPr>
              <a:t>to send feedback </a:t>
            </a:r>
            <a:r>
              <a:rPr lang="en-US" altLang="zh-CN" b="1" dirty="0" smtClean="0">
                <a:sym typeface="Times New Roman" panose="02020603050405020304" pitchFamily="18" charset="0"/>
              </a:rPr>
              <a:t>information in compressed </a:t>
            </a:r>
            <a:r>
              <a:rPr lang="en-US" altLang="zh-CN" b="1" dirty="0" err="1" smtClean="0">
                <a:sym typeface="Times New Roman" panose="02020603050405020304" pitchFamily="18" charset="0"/>
              </a:rPr>
              <a:t>beamforming</a:t>
            </a:r>
            <a:r>
              <a:rPr lang="en-US" altLang="zh-CN" b="1" dirty="0" smtClean="0">
                <a:sym typeface="Times New Roman" panose="02020603050405020304" pitchFamily="18" charset="0"/>
              </a:rPr>
              <a:t> feedback.</a:t>
            </a:r>
            <a:endParaRPr lang="en-US" altLang="zh-CN" b="1" dirty="0">
              <a:sym typeface="Times New Roman" panose="02020603050405020304" pitchFamily="18" charset="0"/>
            </a:endParaRPr>
          </a:p>
          <a:p>
            <a:pPr marL="342900" lvl="1" indent="-342900">
              <a:buFontTx/>
              <a:buChar char="•"/>
            </a:pPr>
            <a:r>
              <a:rPr lang="en-US" altLang="zh-CN" b="1" dirty="0" err="1">
                <a:sym typeface="Times New Roman" panose="02020603050405020304" pitchFamily="18" charset="0"/>
              </a:rPr>
              <a:t>Tx</a:t>
            </a:r>
            <a:r>
              <a:rPr lang="en-US" altLang="zh-CN" b="1" dirty="0">
                <a:sym typeface="Times New Roman" panose="02020603050405020304" pitchFamily="18" charset="0"/>
              </a:rPr>
              <a:t> time </a:t>
            </a:r>
            <a:r>
              <a:rPr lang="en-US" altLang="zh-CN" b="1" dirty="0" smtClean="0">
                <a:sym typeface="Times New Roman" panose="02020603050405020304" pitchFamily="18" charset="0"/>
              </a:rPr>
              <a:t>calculation </a:t>
            </a:r>
            <a:endParaRPr lang="en-US" altLang="zh-CN" b="1" dirty="0">
              <a:sym typeface="Times New Roman" panose="02020603050405020304" pitchFamily="18" charset="0"/>
            </a:endParaRPr>
          </a:p>
          <a:p>
            <a:pPr marL="342900" lvl="2" indent="0">
              <a:buNone/>
            </a:pPr>
            <a:r>
              <a:rPr lang="en-US" altLang="ko-KR" sz="1600" b="1" dirty="0" smtClean="0">
                <a:sym typeface="Wingdings" panose="05000000000000000000" pitchFamily="2" charset="2"/>
              </a:rPr>
              <a:t> </a:t>
            </a:r>
            <a:r>
              <a:rPr lang="en-US" altLang="ko-KR" sz="1600" b="1" dirty="0" smtClean="0"/>
              <a:t>Legacy + RL_SIG + HE-SIGA + </a:t>
            </a:r>
            <a:r>
              <a:rPr lang="en-US" altLang="ko-KR" sz="1600" b="1" dirty="0"/>
              <a:t>HE_STF + HE_LTF + </a:t>
            </a:r>
            <a:r>
              <a:rPr lang="en-US" altLang="ko-KR" sz="1600" b="1" dirty="0" err="1"/>
              <a:t>FeedbackData</a:t>
            </a:r>
            <a:r>
              <a:rPr lang="en-US" altLang="ko-KR" sz="1600" b="1" dirty="0"/>
              <a:t> </a:t>
            </a:r>
            <a:endParaRPr lang="en-US" altLang="ko-KR" sz="1600" b="1" dirty="0" smtClean="0"/>
          </a:p>
          <a:p>
            <a:pPr marL="342900" lvl="2" indent="-342900"/>
            <a:r>
              <a:rPr lang="en-US" altLang="ko-KR" sz="2000" b="1" dirty="0" smtClean="0">
                <a:sym typeface="Times New Roman" panose="02020603050405020304" pitchFamily="18" charset="0"/>
              </a:rPr>
              <a:t>TX time is mainly affected by MCS and </a:t>
            </a:r>
            <a:r>
              <a:rPr lang="en-US" altLang="ko-KR" sz="2000" b="1" dirty="0" err="1" smtClean="0">
                <a:sym typeface="Times New Roman" panose="02020603050405020304" pitchFamily="18" charset="0"/>
              </a:rPr>
              <a:t>Nss</a:t>
            </a:r>
            <a:r>
              <a:rPr lang="en-US" altLang="ko-KR" sz="2000" b="1" dirty="0" smtClean="0">
                <a:sym typeface="Times New Roman" panose="02020603050405020304" pitchFamily="18" charset="0"/>
              </a:rPr>
              <a:t> of feedback frame.</a:t>
            </a:r>
          </a:p>
          <a:p>
            <a:pPr marL="342900" lvl="2" indent="-342900"/>
            <a:r>
              <a:rPr lang="en-US" altLang="zh-CN" sz="2000" b="1" dirty="0">
                <a:sym typeface="Times New Roman" panose="02020603050405020304" pitchFamily="18" charset="0"/>
              </a:rPr>
              <a:t>Considering unreliable Wi-Fi channel characteristics, it may not be easy to assume that the feedback frame is transmitted in high MCS and NSS and it is necessary to select reliable parameter.</a:t>
            </a:r>
          </a:p>
          <a:p>
            <a:pPr marL="342900" lvl="2" indent="-342900"/>
            <a:r>
              <a:rPr lang="en-US" altLang="zh-CN" sz="2000" b="1" dirty="0" smtClean="0">
                <a:sym typeface="Times New Roman" panose="02020603050405020304" pitchFamily="18" charset="0"/>
              </a:rPr>
              <a:t>TX </a:t>
            </a:r>
            <a:r>
              <a:rPr lang="en-US" altLang="zh-CN" sz="2000" b="1" dirty="0">
                <a:sym typeface="Times New Roman" panose="02020603050405020304" pitchFamily="18" charset="0"/>
              </a:rPr>
              <a:t>time calculation results for 16x16 and 8x8 are as </a:t>
            </a:r>
            <a:r>
              <a:rPr lang="en-US" altLang="zh-CN" sz="2000" b="1" dirty="0" smtClean="0">
                <a:sym typeface="Times New Roman" panose="02020603050405020304" pitchFamily="18" charset="0"/>
              </a:rPr>
              <a:t>follow[</a:t>
            </a:r>
            <a:r>
              <a:rPr lang="en-US" altLang="zh-CN" sz="2000" b="1" dirty="0" err="1" smtClean="0">
                <a:sym typeface="Times New Roman" panose="02020603050405020304" pitchFamily="18" charset="0"/>
              </a:rPr>
              <a:t>usec</a:t>
            </a:r>
            <a:r>
              <a:rPr lang="en-US" altLang="zh-CN" sz="2000" b="1" dirty="0" smtClean="0">
                <a:sym typeface="Times New Roman" panose="02020603050405020304" pitchFamily="18" charset="0"/>
              </a:rPr>
              <a:t>]</a:t>
            </a:r>
            <a:endParaRPr lang="en-US" altLang="zh-CN" sz="2000" b="1" dirty="0">
              <a:sym typeface="Times New Roman" panose="02020603050405020304" pitchFamily="18" charset="0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0185" y="6475413"/>
            <a:ext cx="195374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Sunwoong</a:t>
            </a:r>
            <a:r>
              <a:rPr lang="en-US" altLang="ko-KR" dirty="0" smtClean="0"/>
              <a:t> Yun, </a:t>
            </a:r>
            <a:r>
              <a:rPr lang="en-US" altLang="ko-KR" dirty="0"/>
              <a:t>LG Electronics</a:t>
            </a: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114528"/>
              </p:ext>
            </p:extLst>
          </p:nvPr>
        </p:nvGraphicFramePr>
        <p:xfrm>
          <a:off x="1371600" y="4953000"/>
          <a:ext cx="2819401" cy="14859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39488"/>
                <a:gridCol w="939488"/>
                <a:gridCol w="940425"/>
              </a:tblGrid>
              <a:tr h="247650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16x16</a:t>
                      </a:r>
                      <a:r>
                        <a:rPr lang="en-US" sz="1600" dirty="0">
                          <a:effectLst/>
                        </a:rPr>
                        <a:t> 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NSS = 1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</a:tr>
              <a:tr h="247650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MCS =0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8375.2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4220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</a:tr>
              <a:tr h="247650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4213.6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2139.2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</a:tr>
              <a:tr h="247650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2826.4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1445.6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</a:tr>
              <a:tr h="247650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2132.8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1092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</a:tr>
              <a:tr h="247650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1439.2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752.00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383791"/>
              </p:ext>
            </p:extLst>
          </p:nvPr>
        </p:nvGraphicFramePr>
        <p:xfrm>
          <a:off x="5180485" y="4953000"/>
          <a:ext cx="2819400" cy="148571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39487"/>
                <a:gridCol w="939487"/>
                <a:gridCol w="940426"/>
              </a:tblGrid>
              <a:tr h="247619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r>
                        <a:rPr lang="en-US" sz="1600" dirty="0" smtClean="0">
                          <a:effectLst/>
                        </a:rPr>
                        <a:t>8x8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NSS = 1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</a:tr>
              <a:tr h="247619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MCS =0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1983.20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1024.00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</a:tr>
              <a:tr h="247619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1017.60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534.400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</a:tr>
              <a:tr h="247619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691.200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371.200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</a:tr>
              <a:tr h="247619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528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289.600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</a:tr>
              <a:tr h="247619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364.800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just" latinLnBrk="1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208</a:t>
                      </a:r>
                      <a:endParaRPr lang="ko-KR" sz="16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848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TX time calculation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28600" y="1752599"/>
            <a:ext cx="7751618" cy="4722813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b="1" dirty="0" smtClean="0">
                <a:sym typeface="Times New Roman" panose="02020603050405020304" pitchFamily="18" charset="0"/>
              </a:rPr>
              <a:t>In MU case that will be practically considered in 16ss, total number of feedback bits can increase more.</a:t>
            </a:r>
          </a:p>
          <a:p>
            <a:pPr marL="342900" lvl="1" indent="-342900">
              <a:buFontTx/>
              <a:buChar char="•"/>
            </a:pPr>
            <a:r>
              <a:rPr lang="en-US" altLang="zh-CN" sz="2000" b="1" dirty="0" smtClean="0">
                <a:sym typeface="Times New Roman" panose="02020603050405020304" pitchFamily="18" charset="0"/>
              </a:rPr>
              <a:t>For example, if we consider 2 cases as below, </a:t>
            </a:r>
          </a:p>
          <a:p>
            <a:pPr marL="685800" lvl="2" indent="-342900"/>
            <a:r>
              <a:rPr lang="en-US" altLang="ko-KR" b="1" dirty="0"/>
              <a:t>AP with 16 </a:t>
            </a:r>
            <a:r>
              <a:rPr lang="en-US" altLang="ko-KR" b="1" dirty="0" smtClean="0"/>
              <a:t>antennas, </a:t>
            </a:r>
            <a:r>
              <a:rPr lang="en-US" altLang="zh-CN" b="1" dirty="0" smtClean="0">
                <a:sym typeface="Times New Roman" panose="02020603050405020304" pitchFamily="18" charset="0"/>
              </a:rPr>
              <a:t>(</a:t>
            </a:r>
            <a:r>
              <a:rPr lang="en-US" altLang="zh-CN" b="1" dirty="0" err="1">
                <a:sym typeface="Times New Roman" panose="02020603050405020304" pitchFamily="18" charset="0"/>
              </a:rPr>
              <a:t>B_phi</a:t>
            </a:r>
            <a:r>
              <a:rPr lang="en-US" altLang="zh-CN" b="1" dirty="0">
                <a:sym typeface="Times New Roman" panose="02020603050405020304" pitchFamily="18" charset="0"/>
              </a:rPr>
              <a:t>, </a:t>
            </a:r>
            <a:r>
              <a:rPr lang="en-US" altLang="zh-CN" b="1" dirty="0" err="1">
                <a:sym typeface="Times New Roman" panose="02020603050405020304" pitchFamily="18" charset="0"/>
              </a:rPr>
              <a:t>B_psi</a:t>
            </a:r>
            <a:r>
              <a:rPr lang="en-US" altLang="zh-CN" b="1" dirty="0">
                <a:sym typeface="Times New Roman" panose="02020603050405020304" pitchFamily="18" charset="0"/>
              </a:rPr>
              <a:t>) = (7, 5) for </a:t>
            </a:r>
            <a:r>
              <a:rPr lang="en-US" altLang="zh-CN" b="1" dirty="0" smtClean="0">
                <a:sym typeface="Times New Roman" panose="02020603050405020304" pitchFamily="18" charset="0"/>
              </a:rPr>
              <a:t>MU </a:t>
            </a:r>
          </a:p>
          <a:p>
            <a:pPr marL="685800" lvl="2" indent="-342900"/>
            <a:r>
              <a:rPr lang="en-US" altLang="ko-KR" b="1" dirty="0" smtClean="0"/>
              <a:t>8 STAs (2 antennas per each STA) </a:t>
            </a:r>
          </a:p>
          <a:p>
            <a:pPr marL="1028700" lvl="3" indent="-342900"/>
            <a:r>
              <a:rPr lang="en-US" altLang="ko-KR" b="1" dirty="0" smtClean="0"/>
              <a:t>Each </a:t>
            </a:r>
            <a:r>
              <a:rPr lang="en-US" altLang="ko-KR" b="1" dirty="0"/>
              <a:t>user has 16 x 2 </a:t>
            </a:r>
            <a:r>
              <a:rPr lang="en-US" altLang="ko-KR" b="1" dirty="0" err="1"/>
              <a:t>beamforming</a:t>
            </a:r>
            <a:r>
              <a:rPr lang="en-US" altLang="ko-KR" b="1" dirty="0"/>
              <a:t> matrix </a:t>
            </a:r>
          </a:p>
          <a:p>
            <a:pPr marL="1028700" lvl="3" indent="-342900"/>
            <a:r>
              <a:rPr lang="en-US" altLang="ko-KR" b="1" dirty="0"/>
              <a:t>87,000 feedback bits per each user </a:t>
            </a:r>
            <a:r>
              <a:rPr lang="en-US" altLang="ko-KR" b="1" dirty="0">
                <a:sym typeface="Wingdings" panose="05000000000000000000" pitchFamily="2" charset="2"/>
              </a:rPr>
              <a:t> Total : 696,000 bits</a:t>
            </a:r>
            <a:endParaRPr lang="en-US" altLang="ko-KR" b="1" dirty="0"/>
          </a:p>
          <a:p>
            <a:pPr marL="685800" lvl="2" indent="-342900"/>
            <a:r>
              <a:rPr lang="en-US" altLang="ko-KR" b="1" dirty="0" smtClean="0"/>
              <a:t>4 </a:t>
            </a:r>
            <a:r>
              <a:rPr lang="en-US" altLang="ko-KR" b="1" dirty="0"/>
              <a:t>STAs </a:t>
            </a:r>
            <a:r>
              <a:rPr lang="en-US" altLang="ko-KR" b="1" dirty="0" smtClean="0"/>
              <a:t>(4 </a:t>
            </a:r>
            <a:r>
              <a:rPr lang="en-US" altLang="ko-KR" b="1" dirty="0"/>
              <a:t>antennas per each STA)</a:t>
            </a:r>
          </a:p>
          <a:p>
            <a:pPr marL="1028700" lvl="3" indent="-342900"/>
            <a:r>
              <a:rPr lang="en-US" altLang="ko-KR" b="1" dirty="0"/>
              <a:t>Each user has 16 x 4 </a:t>
            </a:r>
            <a:r>
              <a:rPr lang="en-US" altLang="ko-KR" b="1" dirty="0" err="1"/>
              <a:t>beamforming</a:t>
            </a:r>
            <a:r>
              <a:rPr lang="en-US" altLang="ko-KR" b="1" dirty="0"/>
              <a:t> matrix </a:t>
            </a:r>
          </a:p>
          <a:p>
            <a:pPr marL="1028700" lvl="3" indent="-342900"/>
            <a:r>
              <a:rPr lang="en-US" altLang="ko-KR" b="1" dirty="0"/>
              <a:t>162,000 feedback bits per each user </a:t>
            </a:r>
            <a:r>
              <a:rPr lang="en-US" altLang="ko-KR" b="1" dirty="0">
                <a:sym typeface="Wingdings" panose="05000000000000000000" pitchFamily="2" charset="2"/>
              </a:rPr>
              <a:t> Total : </a:t>
            </a:r>
            <a:r>
              <a:rPr lang="en-US" altLang="ko-KR" b="1" dirty="0" smtClean="0">
                <a:sym typeface="Wingdings" panose="05000000000000000000" pitchFamily="2" charset="2"/>
              </a:rPr>
              <a:t>648,000 bits</a:t>
            </a:r>
          </a:p>
          <a:p>
            <a:pPr marL="685800" lvl="2" indent="-342900"/>
            <a:r>
              <a:rPr lang="en-US" altLang="ko-KR" b="1" dirty="0" smtClean="0"/>
              <a:t>Total TX time for 8 STAs and 4 STAs are shown in the </a:t>
            </a:r>
            <a:br>
              <a:rPr lang="en-US" altLang="ko-KR" b="1" dirty="0" smtClean="0"/>
            </a:br>
            <a:r>
              <a:rPr lang="en-US" altLang="ko-KR" b="1" dirty="0" smtClean="0"/>
              <a:t>right table.</a:t>
            </a:r>
            <a:endParaRPr lang="en-US" altLang="zh-CN" b="1" dirty="0" smtClean="0">
              <a:sym typeface="Times New Roman" panose="02020603050405020304" pitchFamily="18" charset="0"/>
            </a:endParaRPr>
          </a:p>
          <a:p>
            <a:pPr marL="342900" lvl="1" indent="-342900">
              <a:buFontTx/>
              <a:buChar char="•"/>
            </a:pPr>
            <a:r>
              <a:rPr lang="en-US" altLang="zh-CN" b="1" dirty="0" smtClean="0">
                <a:sym typeface="Times New Roman" panose="02020603050405020304" pitchFamily="18" charset="0"/>
              </a:rPr>
              <a:t>Compared to SU case(300,000bits for 16 x16)</a:t>
            </a:r>
            <a:r>
              <a:rPr lang="en-US" altLang="zh-CN" b="1" dirty="0" smtClean="0">
                <a:sym typeface="Wingdings" panose="05000000000000000000" pitchFamily="2" charset="2"/>
              </a:rPr>
              <a:t> </a:t>
            </a:r>
            <a:r>
              <a:rPr lang="en-US" altLang="zh-CN" b="1" dirty="0" smtClean="0">
                <a:sym typeface="Times New Roman" panose="02020603050405020304" pitchFamily="18" charset="0"/>
              </a:rPr>
              <a:t>, the number of MU feedback bits are more than twice and total TX time also increases almost twice.</a:t>
            </a:r>
            <a:endParaRPr lang="en-US" altLang="zh-CN" sz="2000" b="1" dirty="0" smtClean="0">
              <a:sym typeface="Times New Roman" panose="02020603050405020304" pitchFamily="18" charset="0"/>
            </a:endParaRPr>
          </a:p>
          <a:p>
            <a:pPr marL="342900" lvl="1" indent="-342900"/>
            <a:endParaRPr lang="en-US" altLang="zh-CN" sz="2000" b="1" dirty="0">
              <a:sym typeface="Times New Roman" panose="02020603050405020304" pitchFamily="18" charset="0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0185" y="6475413"/>
            <a:ext cx="195374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Sunwoong</a:t>
            </a:r>
            <a:r>
              <a:rPr lang="en-US" altLang="ko-KR" dirty="0" smtClean="0"/>
              <a:t> Yun, </a:t>
            </a:r>
            <a:r>
              <a:rPr lang="en-US" altLang="ko-KR" dirty="0"/>
              <a:t>LG Electronics</a:t>
            </a: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304429"/>
              </p:ext>
            </p:extLst>
          </p:nvPr>
        </p:nvGraphicFramePr>
        <p:xfrm>
          <a:off x="6476999" y="2362200"/>
          <a:ext cx="2667001" cy="137160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90601"/>
                <a:gridCol w="838200"/>
                <a:gridCol w="838200"/>
              </a:tblGrid>
              <a:tr h="225662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16x2,</a:t>
                      </a:r>
                      <a:r>
                        <a:rPr lang="en-US" sz="1200" baseline="0" dirty="0" smtClean="0">
                          <a:effectLst/>
                        </a:rPr>
                        <a:t> 8 STAs</a:t>
                      </a:r>
                      <a:endParaRPr lang="en-US" sz="1200" dirty="0" smtClean="0">
                        <a:effectLst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NSS = 1</a:t>
                      </a:r>
                      <a:endParaRPr lang="ko-KR" sz="12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ko-KR" sz="12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</a:tr>
              <a:tr h="229188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MCS =0</a:t>
                      </a:r>
                      <a:endParaRPr lang="ko-KR" sz="12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16,121.6</a:t>
                      </a:r>
                      <a:endParaRPr lang="ko-KR" sz="1200" kern="1200">
                        <a:solidFill>
                          <a:schemeClr val="dk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solidFill>
                            <a:schemeClr val="dk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8409.6</a:t>
                      </a:r>
                      <a:endParaRPr lang="ko-KR" sz="1200" kern="1200">
                        <a:solidFill>
                          <a:schemeClr val="dk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</a:tr>
              <a:tr h="229188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ko-KR" sz="12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8358.4</a:t>
                      </a:r>
                      <a:endParaRPr lang="ko-KR" sz="12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4384.0</a:t>
                      </a:r>
                      <a:endParaRPr lang="ko-KR" sz="12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</a:tr>
              <a:tr h="229188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ko-KR" sz="12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5747.2</a:t>
                      </a:r>
                      <a:endParaRPr lang="ko-KR" sz="12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3078.4</a:t>
                      </a:r>
                      <a:endParaRPr lang="ko-KR" sz="12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</a:tr>
              <a:tr h="229188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ko-KR" sz="12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3249.6</a:t>
                      </a:r>
                      <a:endParaRPr lang="ko-KR" sz="12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2425.6</a:t>
                      </a:r>
                      <a:endParaRPr lang="ko-KR" sz="12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</a:tr>
              <a:tr h="229188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ko-KR" sz="12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3027.2</a:t>
                      </a:r>
                      <a:endParaRPr lang="ko-KR" sz="12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1329.6</a:t>
                      </a:r>
                      <a:endParaRPr lang="ko-KR" sz="12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145852"/>
              </p:ext>
            </p:extLst>
          </p:nvPr>
        </p:nvGraphicFramePr>
        <p:xfrm>
          <a:off x="6477000" y="3810000"/>
          <a:ext cx="2667000" cy="138190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004531"/>
                <a:gridCol w="772878"/>
                <a:gridCol w="889591"/>
              </a:tblGrid>
              <a:tr h="203910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16x4, 4 STAs</a:t>
                      </a:r>
                      <a:r>
                        <a:rPr lang="en-US" sz="1200" dirty="0">
                          <a:effectLst/>
                        </a:rPr>
                        <a:t> </a:t>
                      </a:r>
                      <a:endParaRPr lang="ko-KR" sz="12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NSS = 1</a:t>
                      </a:r>
                      <a:endParaRPr lang="ko-KR" sz="12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</a:t>
                      </a:r>
                      <a:endParaRPr lang="ko-KR" sz="12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</a:tr>
              <a:tr h="243840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MCS =0</a:t>
                      </a:r>
                      <a:endParaRPr lang="ko-KR" sz="12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solidFill>
                            <a:schemeClr val="dk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15168.0</a:t>
                      </a:r>
                      <a:endParaRPr lang="ko-KR" sz="1200" kern="1200" dirty="0">
                        <a:solidFill>
                          <a:schemeClr val="dk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>
                        <a:spcAft>
                          <a:spcPts val="0"/>
                        </a:spcAft>
                      </a:pPr>
                      <a:r>
                        <a:rPr lang="en-US" altLang="ko-KR" sz="1200" kern="1200" dirty="0" smtClean="0">
                          <a:solidFill>
                            <a:schemeClr val="dk1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7686.4</a:t>
                      </a:r>
                      <a:endParaRPr lang="ko-KR" sz="1200" kern="1200">
                        <a:solidFill>
                          <a:schemeClr val="dk1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</a:tr>
              <a:tr h="233538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ko-KR" sz="12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7660.8</a:t>
                      </a:r>
                      <a:endParaRPr lang="ko-KR" sz="12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3932.8</a:t>
                      </a:r>
                      <a:endParaRPr lang="ko-KR" sz="12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</a:tr>
              <a:tr h="233538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ko-KR" sz="12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5158.4</a:t>
                      </a:r>
                      <a:endParaRPr lang="ko-KR" sz="12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2681.6</a:t>
                      </a:r>
                      <a:endParaRPr lang="ko-KR" sz="12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</a:tr>
              <a:tr h="233538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ko-KR" sz="12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3907.2</a:t>
                      </a:r>
                      <a:endParaRPr lang="ko-KR" sz="12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2083.2</a:t>
                      </a:r>
                      <a:endParaRPr lang="ko-KR" sz="12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</a:tr>
              <a:tr h="233538"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</a:t>
                      </a:r>
                      <a:endParaRPr lang="ko-KR" sz="12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2656</a:t>
                      </a:r>
                      <a:endParaRPr lang="ko-KR" sz="12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 latinLnBrk="1"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굴림" panose="020B0600000101010101" pitchFamily="50" charset="-127"/>
                        </a:rPr>
                        <a:t>1430.4</a:t>
                      </a:r>
                      <a:endParaRPr lang="ko-KR" sz="12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굴림" panose="020B0600000101010101" pitchFamily="50" charset="-127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365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Need for feedback overhead reduction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51618" cy="4343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b="1" dirty="0" smtClean="0">
                <a:sym typeface="Times New Roman" panose="02020603050405020304" pitchFamily="18" charset="0"/>
              </a:rPr>
              <a:t>In PAR document, many kinds of </a:t>
            </a:r>
            <a:r>
              <a:rPr lang="en-GB" altLang="ko-KR" b="1" dirty="0"/>
              <a:t>low latency applications are </a:t>
            </a:r>
            <a:r>
              <a:rPr lang="en-GB" altLang="ko-KR" b="1" dirty="0" smtClean="0"/>
              <a:t>introduced such </a:t>
            </a:r>
            <a:r>
              <a:rPr lang="en-GB" altLang="ko-KR" b="1" dirty="0"/>
              <a:t>as virtual reality or augmented reality, gaming, remote office and cloud </a:t>
            </a:r>
            <a:r>
              <a:rPr lang="en-GB" altLang="ko-KR" b="1" dirty="0" smtClean="0"/>
              <a:t>computing.</a:t>
            </a:r>
          </a:p>
          <a:p>
            <a:pPr marL="685800" lvl="2" indent="-342900"/>
            <a:r>
              <a:rPr lang="en-GB" altLang="ko-KR" b="1" dirty="0"/>
              <a:t>L</a:t>
            </a:r>
            <a:r>
              <a:rPr lang="en-GB" altLang="ko-KR" b="1" dirty="0" smtClean="0"/>
              <a:t>atency lower than 5ms for real-time gaming. </a:t>
            </a:r>
            <a:endParaRPr lang="en-GB" altLang="ko-KR" b="1" dirty="0"/>
          </a:p>
          <a:p>
            <a:pPr marL="685800" lvl="2" indent="-342900"/>
            <a:r>
              <a:rPr lang="en-GB" altLang="zh-CN" b="1" dirty="0">
                <a:sym typeface="Times New Roman" panose="02020603050405020304" pitchFamily="18" charset="0"/>
              </a:rPr>
              <a:t>I</a:t>
            </a:r>
            <a:r>
              <a:rPr lang="en-GB" altLang="zh-CN" b="1" dirty="0" smtClean="0">
                <a:sym typeface="Times New Roman" panose="02020603050405020304" pitchFamily="18" charset="0"/>
              </a:rPr>
              <a:t>n [2], latency for VR application should be less than 5~10ms.</a:t>
            </a:r>
          </a:p>
          <a:p>
            <a:pPr marL="685800" lvl="2" indent="-342900"/>
            <a:r>
              <a:rPr lang="en-US" altLang="zh-CN" b="1" dirty="0" smtClean="0">
                <a:sym typeface="Times New Roman" panose="02020603050405020304" pitchFamily="18" charset="0"/>
              </a:rPr>
              <a:t>The increasing amount of feedback information may not meet low latency requirement.</a:t>
            </a:r>
            <a:endParaRPr lang="en-GB" altLang="zh-CN" b="1" dirty="0">
              <a:sym typeface="Times New Roman" panose="02020603050405020304" pitchFamily="18" charset="0"/>
            </a:endParaRPr>
          </a:p>
          <a:p>
            <a:pPr marL="342900" lvl="1" indent="-342900">
              <a:buFontTx/>
              <a:buChar char="•"/>
            </a:pPr>
            <a:r>
              <a:rPr lang="en-GB" altLang="zh-CN" b="1" dirty="0" smtClean="0">
                <a:sym typeface="Times New Roman" panose="02020603050405020304" pitchFamily="18" charset="0"/>
              </a:rPr>
              <a:t>Multi-AP has been discussed as a candidate feature for 11be.</a:t>
            </a:r>
          </a:p>
          <a:p>
            <a:pPr marL="685800" lvl="2" indent="-342900"/>
            <a:r>
              <a:rPr lang="en-GB" altLang="zh-CN" b="1" dirty="0">
                <a:sym typeface="Times New Roman" panose="02020603050405020304" pitchFamily="18" charset="0"/>
              </a:rPr>
              <a:t>F</a:t>
            </a:r>
            <a:r>
              <a:rPr lang="en-GB" altLang="zh-CN" b="1" dirty="0" smtClean="0">
                <a:sym typeface="Times New Roman" panose="02020603050405020304" pitchFamily="18" charset="0"/>
              </a:rPr>
              <a:t>or multi-AP coordination, need to acquire channel information between slave APs and STAs.</a:t>
            </a:r>
          </a:p>
          <a:p>
            <a:pPr marL="685800" lvl="2" indent="-342900"/>
            <a:r>
              <a:rPr lang="en-GB" altLang="zh-CN" b="1" dirty="0" smtClean="0">
                <a:sym typeface="Times New Roman" panose="02020603050405020304" pitchFamily="18" charset="0"/>
              </a:rPr>
              <a:t>In this procedure, the amount of feedback information may increase since a STA have to send feedback to each of the APs.  </a:t>
            </a:r>
            <a:endParaRPr lang="en-US" altLang="zh-CN" b="1" dirty="0">
              <a:sym typeface="Times New Roman" panose="02020603050405020304" pitchFamily="18" charset="0"/>
            </a:endParaRPr>
          </a:p>
          <a:p>
            <a:pPr marL="342900" lvl="1" indent="-342900">
              <a:buFontTx/>
              <a:buChar char="•"/>
            </a:pPr>
            <a:r>
              <a:rPr lang="en-US" altLang="zh-CN" b="1" dirty="0" smtClean="0">
                <a:sym typeface="Times New Roman" panose="02020603050405020304" pitchFamily="18" charset="0"/>
              </a:rPr>
              <a:t>For 11be’s use cases and candidate features, feedback overhead reduction is required.</a:t>
            </a:r>
          </a:p>
          <a:p>
            <a:pPr marL="342900" lvl="1" indent="-342900">
              <a:buFontTx/>
              <a:buChar char="•"/>
            </a:pPr>
            <a:endParaRPr lang="en-US" altLang="zh-CN" sz="2000" b="1" dirty="0">
              <a:sym typeface="Times New Roman" panose="02020603050405020304" pitchFamily="18" charset="0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0185" y="6475413"/>
            <a:ext cx="195374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Sunwoong</a:t>
            </a:r>
            <a:r>
              <a:rPr lang="en-US" altLang="ko-KR" dirty="0" smtClean="0"/>
              <a:t> Yun, </a:t>
            </a:r>
            <a:r>
              <a:rPr lang="en-US" altLang="ko-KR" dirty="0"/>
              <a:t>LG Electronics</a:t>
            </a:r>
          </a:p>
        </p:txBody>
      </p:sp>
    </p:spTree>
    <p:extLst>
      <p:ext uri="{BB962C8B-B14F-4D97-AF65-F5344CB8AC3E}">
        <p14:creationId xmlns:p14="http://schemas.microsoft.com/office/powerpoint/2010/main" val="6279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250797</TotalTime>
  <Words>1491</Words>
  <Application>Microsoft Office PowerPoint</Application>
  <PresentationFormat>화면 슬라이드 쇼(4:3)</PresentationFormat>
  <Paragraphs>511</Paragraphs>
  <Slides>14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0" baseType="lpstr">
      <vt:lpstr>굴림</vt:lpstr>
      <vt:lpstr>맑은 고딕</vt:lpstr>
      <vt:lpstr>Arial</vt:lpstr>
      <vt:lpstr>Times New Roman</vt:lpstr>
      <vt:lpstr>Wingdings</vt:lpstr>
      <vt:lpstr>802-11-Submission</vt:lpstr>
      <vt:lpstr>Considerations on feedback overhead </vt:lpstr>
      <vt:lpstr>Introduction</vt:lpstr>
      <vt:lpstr>Explicit feedback beamforming</vt:lpstr>
      <vt:lpstr>The amount of feedback information</vt:lpstr>
      <vt:lpstr>The amount of feedback information</vt:lpstr>
      <vt:lpstr>The amount of feedback information</vt:lpstr>
      <vt:lpstr>TX time calculation</vt:lpstr>
      <vt:lpstr>TX time calculation</vt:lpstr>
      <vt:lpstr>Need for feedback overhead reduction</vt:lpstr>
      <vt:lpstr>Candidate methods for overhead reduction</vt:lpstr>
      <vt:lpstr>Conclusion</vt:lpstr>
      <vt:lpstr>References</vt:lpstr>
      <vt:lpstr>Appendix</vt:lpstr>
      <vt:lpstr>Na (The number of angles used for compressed beamforming feedback matrix)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윤선웅</dc:creator>
  <cp:lastModifiedBy>윤선웅/선임연구원/차세대표준(연)ICS팀(sunwoong.yun@lge.com)</cp:lastModifiedBy>
  <cp:revision>4890</cp:revision>
  <cp:lastPrinted>2017-07-07T02:11:09Z</cp:lastPrinted>
  <dcterms:created xsi:type="dcterms:W3CDTF">2007-05-21T21:00:37Z</dcterms:created>
  <dcterms:modified xsi:type="dcterms:W3CDTF">2019-05-10T02:19:43Z</dcterms:modified>
</cp:coreProperties>
</file>