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9" r:id="rId3"/>
    <p:sldId id="261" r:id="rId4"/>
    <p:sldId id="272" r:id="rId5"/>
    <p:sldId id="273" r:id="rId6"/>
    <p:sldId id="275" r:id="rId7"/>
    <p:sldId id="276" r:id="rId8"/>
    <p:sldId id="277" r:id="rId9"/>
    <p:sldId id="278" r:id="rId10"/>
    <p:sldId id="268" r:id="rId11"/>
    <p:sldId id="270" r:id="rId12"/>
    <p:sldId id="279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中度样式 4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971" autoAdjust="0"/>
    <p:restoredTop sz="96349" autoAdjust="0"/>
  </p:normalViewPr>
  <p:slideViewPr>
    <p:cSldViewPr>
      <p:cViewPr varScale="1">
        <p:scale>
          <a:sx n="121" d="100"/>
          <a:sy n="121" d="100"/>
        </p:scale>
        <p:origin x="1224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80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</a:t>
            </a:r>
            <a:r>
              <a:rPr lang="en-GB" dirty="0" err="1" smtClean="0"/>
              <a:t>etc</a:t>
            </a:r>
            <a:r>
              <a:rPr lang="en-GB" dirty="0" smtClean="0"/>
              <a:t>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 userDrawn="1"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Jason </a:t>
            </a:r>
            <a:r>
              <a:rPr lang="en-GB" dirty="0" err="1" smtClean="0"/>
              <a:t>Yuchen</a:t>
            </a:r>
            <a:r>
              <a:rPr lang="en-GB" dirty="0" smtClean="0"/>
              <a:t> Guo, et al., Huawei Technologies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etc.,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etc., Huawei Technologies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etc., Huawei Technologies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</a:t>
            </a:r>
            <a:r>
              <a:rPr kumimoji="0" lang="en-US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9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/</a:t>
            </a:r>
            <a:r>
              <a:rPr kumimoji="0" lang="en-US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0801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Visio_Drawing1.vsdx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 Coordination in EHT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GB" dirty="0" smtClean="0"/>
              <a:t>Date: 2019-0</a:t>
            </a:r>
            <a:r>
              <a:rPr lang="en-US" altLang="zh-CN" dirty="0" smtClean="0"/>
              <a:t>3</a:t>
            </a:r>
            <a:r>
              <a:rPr lang="en-GB" dirty="0" smtClean="0"/>
              <a:t>-11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42950" y="2133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2856574"/>
              </p:ext>
            </p:extLst>
          </p:nvPr>
        </p:nvGraphicFramePr>
        <p:xfrm>
          <a:off x="1219198" y="2821146"/>
          <a:ext cx="6629400" cy="194056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325880"/>
                <a:gridCol w="1325880"/>
                <a:gridCol w="1325880"/>
                <a:gridCol w="1325880"/>
                <a:gridCol w="13258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Affiliations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Address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Phone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email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Jason Yuchen Guo</a:t>
                      </a:r>
                      <a:endParaRPr lang="en-US" sz="1200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en-US" sz="1200" dirty="0" smtClean="0"/>
                        <a:t>Huawei Technologies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guoyuchen@huawei.com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Guogang</a:t>
                      </a:r>
                      <a:r>
                        <a:rPr lang="en-US" sz="1200" dirty="0" smtClean="0"/>
                        <a:t> Huang</a:t>
                      </a:r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Ross Jian Yu</a:t>
                      </a:r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smtClean="0"/>
                        <a:t>Peter Loc</a:t>
                      </a:r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8" name="内容占位符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har char="•"/>
            </a:pPr>
            <a:r>
              <a:rPr lang="en-US" altLang="zh-CN" dirty="0" smtClean="0"/>
              <a:t>We propose “coordinated spatial reuse” as an AP coordination mode in the “coordinated” family.</a:t>
            </a:r>
          </a:p>
          <a:p>
            <a:pPr marL="342900" lvl="1" indent="-342900">
              <a:buChar char="•"/>
            </a:pPr>
            <a:r>
              <a:rPr lang="en-US" altLang="zh-CN" dirty="0" smtClean="0"/>
              <a:t>It is an enhancement of SR under the AP coordination framework</a:t>
            </a:r>
          </a:p>
          <a:p>
            <a:pPr marL="342900" lvl="1" indent="-342900">
              <a:buChar char="•"/>
            </a:pPr>
            <a:r>
              <a:rPr lang="en-US" altLang="zh-CN" dirty="0" smtClean="0"/>
              <a:t>It can be used together with other AP coordination modes such as co-OFDMA.</a:t>
            </a:r>
          </a:p>
          <a:p>
            <a:pPr marL="342900" lvl="1" indent="-342900">
              <a:buChar char="•"/>
            </a:pPr>
            <a:r>
              <a:rPr lang="en-US" altLang="zh-CN" dirty="0" smtClean="0"/>
              <a:t>Simulation results show that more than 30% throughput gain can be obtained in the UL, and more than 20% </a:t>
            </a:r>
            <a:r>
              <a:rPr lang="en-US" altLang="zh-CN" dirty="0"/>
              <a:t>throughput gain can be obtained in the </a:t>
            </a:r>
            <a:r>
              <a:rPr lang="en-US" altLang="zh-CN" dirty="0" smtClean="0"/>
              <a:t>DL.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[1] 11-18-1439-00-0eht-distributed-mu-mimo</a:t>
            </a:r>
          </a:p>
          <a:p>
            <a:r>
              <a:rPr lang="en-US" dirty="0" smtClean="0"/>
              <a:t>[2] 11-18-1509-00-0eht-features-for-multi-ap-coordination</a:t>
            </a:r>
          </a:p>
          <a:p>
            <a:r>
              <a:rPr lang="en-US" dirty="0" smtClean="0"/>
              <a:t>[3] </a:t>
            </a:r>
            <a:r>
              <a:rPr lang="en-US" dirty="0"/>
              <a:t>11-18-1510-01-0eht-ap-coordinated-beamforming-for-eht</a:t>
            </a:r>
            <a:endParaRPr lang="en-US" dirty="0" smtClean="0"/>
          </a:p>
          <a:p>
            <a:r>
              <a:rPr lang="en-US" dirty="0" smtClean="0"/>
              <a:t>[4] 11-18-1926-02-0eht-terminology-for-ap-coordination</a:t>
            </a:r>
          </a:p>
          <a:p>
            <a:r>
              <a:rPr lang="en-US" dirty="0" smtClean="0"/>
              <a:t>[5] </a:t>
            </a:r>
            <a:r>
              <a:rPr lang="en-US" dirty="0"/>
              <a:t>11-14-0621-04-00ax-simulation-scenarios</a:t>
            </a:r>
          </a:p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2018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1144394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685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/>
              <a:t>CDF of DL throughput</a:t>
            </a:r>
            <a:endParaRPr lang="en-US" sz="16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2018</a:t>
            </a:r>
            <a:endParaRPr lang="en-GB" altLang="zh-CN" dirty="0"/>
          </a:p>
        </p:txBody>
      </p:sp>
      <p:pic>
        <p:nvPicPr>
          <p:cNvPr id="17410" name="Picture 2" descr="ThroughputCD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3681" y="2997994"/>
            <a:ext cx="6115050" cy="314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6397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25" name="内容占位符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196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There are many types of AP coordination [1-4], which can be summarized into two levels [4]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/>
              <a:t>Level 1: the </a:t>
            </a:r>
            <a:r>
              <a:rPr lang="en-US" sz="1400" dirty="0"/>
              <a:t>data of one user is sent from a single </a:t>
            </a:r>
            <a:r>
              <a:rPr lang="en-US" sz="1400" dirty="0" smtClean="0"/>
              <a:t>AP </a:t>
            </a:r>
            <a:r>
              <a:rPr lang="en-US" sz="1400" dirty="0" smtClean="0">
                <a:sym typeface="Wingdings" panose="05000000000000000000" pitchFamily="2" charset="2"/>
              </a:rPr>
              <a:t> use the term </a:t>
            </a:r>
            <a:r>
              <a:rPr lang="en-US" sz="1400" i="1" dirty="0" smtClean="0">
                <a:sym typeface="Wingdings" panose="05000000000000000000" pitchFamily="2" charset="2"/>
              </a:rPr>
              <a:t>Coordinated </a:t>
            </a:r>
            <a:r>
              <a:rPr lang="en-US" sz="1400" dirty="0" smtClean="0">
                <a:sym typeface="Wingdings" panose="05000000000000000000" pitchFamily="2" charset="2"/>
              </a:rPr>
              <a:t>in their names</a:t>
            </a:r>
            <a:endParaRPr lang="en-US" altLang="zh-CN" sz="1400" dirty="0" smtClean="0"/>
          </a:p>
          <a:p>
            <a:pPr lvl="1">
              <a:buFont typeface="Arial" pitchFamily="34" charset="0"/>
              <a:buChar char="•"/>
            </a:pPr>
            <a:r>
              <a:rPr lang="en-US" altLang="zh-CN" sz="1400" b="0" dirty="0" smtClean="0"/>
              <a:t>Level 2: </a:t>
            </a:r>
            <a:r>
              <a:rPr lang="en-US" altLang="zh-CN" sz="1400" dirty="0" smtClean="0"/>
              <a:t>the </a:t>
            </a:r>
            <a:r>
              <a:rPr lang="en-US" sz="1400" dirty="0"/>
              <a:t>data of one user is sent from </a:t>
            </a:r>
            <a:r>
              <a:rPr lang="en-US" sz="1400" dirty="0" smtClean="0"/>
              <a:t>multiple APs </a:t>
            </a:r>
            <a:r>
              <a:rPr lang="en-US" sz="1400" dirty="0" smtClean="0">
                <a:sym typeface="Wingdings" panose="05000000000000000000" pitchFamily="2" charset="2"/>
              </a:rPr>
              <a:t> use the term </a:t>
            </a:r>
            <a:r>
              <a:rPr lang="en-US" sz="1400" i="1" dirty="0" smtClean="0">
                <a:sym typeface="Wingdings" panose="05000000000000000000" pitchFamily="2" charset="2"/>
              </a:rPr>
              <a:t>Joint</a:t>
            </a:r>
            <a:r>
              <a:rPr lang="en-US" sz="1400" dirty="0" smtClean="0">
                <a:sym typeface="Wingdings" panose="05000000000000000000" pitchFamily="2" charset="2"/>
              </a:rPr>
              <a:t> in their names</a:t>
            </a:r>
            <a:endParaRPr lang="en-US" altLang="zh-CN" sz="1400" dirty="0"/>
          </a:p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For the “Coordinated” level, the following types are considered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/>
              <a:t>Coordinated BF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b="0" dirty="0" smtClean="0"/>
              <a:t>Coordinated OFDMA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For the “Joint” level, the following types are considered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/>
              <a:t>Joint processing</a:t>
            </a:r>
          </a:p>
          <a:p>
            <a:pPr lvl="2">
              <a:buFont typeface="Arial" pitchFamily="34" charset="0"/>
              <a:buChar char="•"/>
            </a:pPr>
            <a:r>
              <a:rPr lang="en-US" altLang="zh-CN" sz="1200" b="0" dirty="0" smtClean="0"/>
              <a:t>Multi-user case</a:t>
            </a:r>
          </a:p>
          <a:p>
            <a:pPr lvl="2">
              <a:buFont typeface="Arial" pitchFamily="34" charset="0"/>
              <a:buChar char="•"/>
            </a:pPr>
            <a:r>
              <a:rPr lang="en-US" altLang="zh-CN" sz="1200" dirty="0" smtClean="0"/>
              <a:t>Single-user case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This contribution proposes a new mode of AP coordination under the “Coordinated” level: </a:t>
            </a:r>
            <a:r>
              <a:rPr lang="en-US" altLang="zh-CN" sz="1400" dirty="0" smtClean="0"/>
              <a:t>Coordinated Spatial Reuse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Coordinated Spatial Reuse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623484"/>
          </a:xfrm>
        </p:spPr>
        <p:txBody>
          <a:bodyPr/>
          <a:lstStyle/>
          <a:p>
            <a:pPr eaLnBrk="1" hangingPunct="1">
              <a:buFont typeface="Arial" pitchFamily="34" charset="0"/>
              <a:buChar char="•"/>
            </a:pPr>
            <a:r>
              <a:rPr lang="en-US" altLang="zh-CN" sz="1400" b="0" dirty="0" smtClean="0"/>
              <a:t>Coordinated spatial reuse is parallel transmission of two APs in a coordinated way</a:t>
            </a:r>
            <a:endParaRPr lang="en-US" altLang="zh-CN" sz="1400" b="0" dirty="0" smtClean="0">
              <a:solidFill>
                <a:schemeClr val="accent2"/>
              </a:solidFill>
            </a:endParaRPr>
          </a:p>
          <a:p>
            <a:pPr eaLnBrk="1" hangingPunct="1">
              <a:buFont typeface="Arial" pitchFamily="34" charset="0"/>
              <a:buChar char="•"/>
            </a:pPr>
            <a:r>
              <a:rPr lang="en-US" altLang="zh-CN" sz="1400" b="0" dirty="0" smtClean="0"/>
              <a:t>Coordinated spatial reuse can be used when BSS1 and BSS2 are “relatively far” from each other, the meaning of “relatively far” is two folds: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200" dirty="0" smtClean="0">
                <a:cs typeface="+mn-cs"/>
              </a:rPr>
              <a:t>Not near: interference is not so strong, nulling may not be needed, power control is enough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200" dirty="0" smtClean="0">
                <a:cs typeface="+mn-cs"/>
              </a:rPr>
              <a:t>Not too far: the channel state is busy (received signal power &gt; -82dBm)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400" b="0" dirty="0" smtClean="0"/>
              <a:t>In 11ax, spatial </a:t>
            </a:r>
            <a:r>
              <a:rPr lang="en-US" altLang="zh-CN" sz="1400" b="0" dirty="0"/>
              <a:t>reuse can be used in this case, but it is an uncoordinated </a:t>
            </a:r>
            <a:r>
              <a:rPr lang="en-US" altLang="zh-CN" sz="1400" b="0" dirty="0" smtClean="0"/>
              <a:t>way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200" dirty="0" smtClean="0">
                <a:cs typeface="+mn-cs"/>
              </a:rPr>
              <a:t>Many SR transmissions can be initiated, which makes the interference hard to control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400" b="0" dirty="0"/>
              <a:t>With AP coordination in EHT, we can do it in a coordinated </a:t>
            </a:r>
            <a:r>
              <a:rPr lang="en-US" altLang="zh-CN" sz="1400" b="0" dirty="0" smtClean="0"/>
              <a:t>way, e.g., use a trigger frame to initialize the transmission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400" b="0" dirty="0" smtClean="0"/>
              <a:t>Advantage: simple, less feedback overhead comparing with co-BF; less interference comparing with SR</a:t>
            </a:r>
            <a:endParaRPr lang="en-US" altLang="zh-CN" sz="1400" b="0" dirty="0"/>
          </a:p>
        </p:txBody>
      </p:sp>
      <p:sp>
        <p:nvSpPr>
          <p:cNvPr id="41" name="矩形 40"/>
          <p:cNvSpPr/>
          <p:nvPr/>
        </p:nvSpPr>
        <p:spPr bwMode="auto">
          <a:xfrm>
            <a:off x="2863788" y="5016130"/>
            <a:ext cx="216024" cy="18728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42" name="矩形 41"/>
          <p:cNvSpPr/>
          <p:nvPr/>
        </p:nvSpPr>
        <p:spPr bwMode="auto">
          <a:xfrm>
            <a:off x="6125418" y="5016130"/>
            <a:ext cx="216024" cy="18728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43" name="椭圆 42"/>
          <p:cNvSpPr/>
          <p:nvPr/>
        </p:nvSpPr>
        <p:spPr bwMode="auto">
          <a:xfrm>
            <a:off x="2719772" y="5653169"/>
            <a:ext cx="144016" cy="126305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50" name="椭圆 49"/>
          <p:cNvSpPr/>
          <p:nvPr/>
        </p:nvSpPr>
        <p:spPr bwMode="auto">
          <a:xfrm>
            <a:off x="6269434" y="5628661"/>
            <a:ext cx="144016" cy="126305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cxnSp>
        <p:nvCxnSpPr>
          <p:cNvPr id="51" name="直接箭头连接符 50"/>
          <p:cNvCxnSpPr>
            <a:stCxn id="41" idx="2"/>
            <a:endCxn id="43" idx="7"/>
          </p:cNvCxnSpPr>
          <p:nvPr/>
        </p:nvCxnSpPr>
        <p:spPr bwMode="auto">
          <a:xfrm flipH="1">
            <a:off x="2842697" y="5203410"/>
            <a:ext cx="129103" cy="468256"/>
          </a:xfrm>
          <a:prstGeom prst="straightConnector1">
            <a:avLst/>
          </a:prstGeom>
          <a:ln>
            <a:tailEnd type="triangle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直接箭头连接符 51"/>
          <p:cNvCxnSpPr>
            <a:stCxn id="42" idx="2"/>
            <a:endCxn id="50" idx="0"/>
          </p:cNvCxnSpPr>
          <p:nvPr/>
        </p:nvCxnSpPr>
        <p:spPr bwMode="auto">
          <a:xfrm>
            <a:off x="6233430" y="5203410"/>
            <a:ext cx="108012" cy="425251"/>
          </a:xfrm>
          <a:prstGeom prst="straightConnector1">
            <a:avLst/>
          </a:prstGeom>
          <a:ln>
            <a:tailEnd type="triangle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直接箭头连接符 52"/>
          <p:cNvCxnSpPr>
            <a:stCxn id="41" idx="2"/>
            <a:endCxn id="50" idx="1"/>
          </p:cNvCxnSpPr>
          <p:nvPr/>
        </p:nvCxnSpPr>
        <p:spPr bwMode="auto">
          <a:xfrm>
            <a:off x="2971800" y="5203410"/>
            <a:ext cx="3318725" cy="443748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直接箭头连接符 53"/>
          <p:cNvCxnSpPr>
            <a:stCxn id="42" idx="2"/>
            <a:endCxn id="43" idx="7"/>
          </p:cNvCxnSpPr>
          <p:nvPr/>
        </p:nvCxnSpPr>
        <p:spPr bwMode="auto">
          <a:xfrm flipH="1">
            <a:off x="2842697" y="5203410"/>
            <a:ext cx="3390733" cy="468256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5" name="文本框 54"/>
          <p:cNvSpPr txBox="1"/>
          <p:nvPr/>
        </p:nvSpPr>
        <p:spPr>
          <a:xfrm>
            <a:off x="2079476" y="5179831"/>
            <a:ext cx="7837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1100" dirty="0" smtClean="0">
                <a:solidFill>
                  <a:srgbClr val="00B050"/>
                </a:solidFill>
              </a:rPr>
              <a:t>Power controlled</a:t>
            </a:r>
            <a:endParaRPr lang="zh-CN" altLang="en-US" sz="1100" dirty="0">
              <a:solidFill>
                <a:srgbClr val="00B050"/>
              </a:solidFill>
            </a:endParaRPr>
          </a:p>
        </p:txBody>
      </p:sp>
      <p:sp>
        <p:nvSpPr>
          <p:cNvPr id="56" name="文本框 55"/>
          <p:cNvSpPr txBox="1"/>
          <p:nvPr/>
        </p:nvSpPr>
        <p:spPr>
          <a:xfrm>
            <a:off x="6270803" y="5182509"/>
            <a:ext cx="81050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 smtClean="0">
                <a:solidFill>
                  <a:srgbClr val="00B050"/>
                </a:solidFill>
              </a:rPr>
              <a:t>Power controlled</a:t>
            </a:r>
            <a:endParaRPr lang="zh-CN" altLang="en-US" sz="1100" dirty="0">
              <a:solidFill>
                <a:srgbClr val="00B050"/>
              </a:solidFill>
            </a:endParaRPr>
          </a:p>
        </p:txBody>
      </p:sp>
      <p:sp>
        <p:nvSpPr>
          <p:cNvPr id="57" name="文本框 56"/>
          <p:cNvSpPr txBox="1"/>
          <p:nvPr/>
        </p:nvSpPr>
        <p:spPr>
          <a:xfrm>
            <a:off x="4227056" y="5021549"/>
            <a:ext cx="92041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 smtClean="0">
                <a:solidFill>
                  <a:schemeClr val="accent2">
                    <a:lumMod val="75000"/>
                  </a:schemeClr>
                </a:solidFill>
              </a:rPr>
              <a:t>Interference controlled</a:t>
            </a:r>
            <a:endParaRPr lang="zh-CN" altLang="en-US" sz="11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8" name="文本框 57"/>
          <p:cNvSpPr txBox="1"/>
          <p:nvPr/>
        </p:nvSpPr>
        <p:spPr>
          <a:xfrm>
            <a:off x="2755234" y="4783928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solidFill>
                  <a:schemeClr val="tx1"/>
                </a:solidFill>
              </a:rPr>
              <a:t>AP1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59" name="文本框 58"/>
          <p:cNvSpPr txBox="1"/>
          <p:nvPr/>
        </p:nvSpPr>
        <p:spPr>
          <a:xfrm>
            <a:off x="6016864" y="4780598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solidFill>
                  <a:schemeClr val="tx1"/>
                </a:solidFill>
              </a:rPr>
              <a:t>AP2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60" name="文本框 59"/>
          <p:cNvSpPr txBox="1"/>
          <p:nvPr/>
        </p:nvSpPr>
        <p:spPr>
          <a:xfrm>
            <a:off x="2521504" y="5785948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solidFill>
                  <a:schemeClr val="tx1"/>
                </a:solidFill>
              </a:rPr>
              <a:t>STA1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61" name="文本框 60"/>
          <p:cNvSpPr txBox="1"/>
          <p:nvPr/>
        </p:nvSpPr>
        <p:spPr>
          <a:xfrm>
            <a:off x="6162634" y="5785948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solidFill>
                  <a:schemeClr val="tx1"/>
                </a:solidFill>
              </a:rPr>
              <a:t>STA2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3" name="椭圆 2"/>
          <p:cNvSpPr/>
          <p:nvPr/>
        </p:nvSpPr>
        <p:spPr bwMode="auto">
          <a:xfrm>
            <a:off x="1807203" y="4240800"/>
            <a:ext cx="2160000" cy="2160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4" name="椭圆 63"/>
          <p:cNvSpPr/>
          <p:nvPr/>
        </p:nvSpPr>
        <p:spPr bwMode="auto">
          <a:xfrm>
            <a:off x="5173201" y="4240800"/>
            <a:ext cx="2160000" cy="2160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2" name="直接箭头连接符 21"/>
          <p:cNvCxnSpPr>
            <a:stCxn id="59" idx="1"/>
            <a:endCxn id="58" idx="3"/>
          </p:cNvCxnSpPr>
          <p:nvPr/>
        </p:nvCxnSpPr>
        <p:spPr bwMode="auto">
          <a:xfrm flipH="1">
            <a:off x="3212410" y="4919098"/>
            <a:ext cx="2804454" cy="3330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文本框 25"/>
          <p:cNvSpPr txBox="1"/>
          <p:nvPr/>
        </p:nvSpPr>
        <p:spPr>
          <a:xfrm>
            <a:off x="4149101" y="4653123"/>
            <a:ext cx="92041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 smtClean="0">
                <a:solidFill>
                  <a:schemeClr val="tx2"/>
                </a:solidFill>
              </a:rPr>
              <a:t>Control Info</a:t>
            </a:r>
            <a:endParaRPr lang="zh-CN" altLang="en-US" sz="11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Coordinated </a:t>
            </a:r>
            <a:r>
              <a:rPr lang="en-US" altLang="zh-CN" dirty="0"/>
              <a:t>Spatial Reuse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143000"/>
          </a:xfrm>
        </p:spPr>
        <p:txBody>
          <a:bodyPr/>
          <a:lstStyle/>
          <a:p>
            <a:pPr eaLnBrk="1" hangingPunct="1">
              <a:buFont typeface="Arial" pitchFamily="34" charset="0"/>
              <a:buChar char="•"/>
            </a:pPr>
            <a:r>
              <a:rPr lang="en-US" altLang="zh-CN" sz="1600" b="0" dirty="0" smtClean="0"/>
              <a:t>Furthermore, coordinated spatial reuse can be combined with coordinated OFDMA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altLang="zh-CN" sz="1600" b="0" dirty="0" smtClean="0"/>
              <a:t>E.g., STA1 and STA4 are near to their own APs, and far from the interfering AP, they can share the same RU/channel; STA2 and STA3 will see relatively larger interference, they can use different RUs/channels</a:t>
            </a:r>
            <a:endParaRPr lang="en-US" altLang="zh-CN" sz="1600" b="0" dirty="0"/>
          </a:p>
        </p:txBody>
      </p:sp>
      <p:graphicFrame>
        <p:nvGraphicFramePr>
          <p:cNvPr id="22" name="对象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9182286"/>
              </p:ext>
            </p:extLst>
          </p:nvPr>
        </p:nvGraphicFramePr>
        <p:xfrm>
          <a:off x="1905000" y="2942662"/>
          <a:ext cx="5089369" cy="35327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38" r:id="rId4" imgW="7534370" imgH="5229225" progId="Visio.Drawing.15">
                  <p:embed/>
                </p:oleObj>
              </mc:Choice>
              <mc:Fallback>
                <p:oleObj r:id="rId4" imgW="7534370" imgH="5229225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2942662"/>
                        <a:ext cx="5089369" cy="353275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直接箭头连接符 5"/>
          <p:cNvCxnSpPr/>
          <p:nvPr/>
        </p:nvCxnSpPr>
        <p:spPr bwMode="auto">
          <a:xfrm flipH="1">
            <a:off x="3101909" y="4376410"/>
            <a:ext cx="2689291" cy="7695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4038600" y="4114800"/>
            <a:ext cx="92041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 smtClean="0">
                <a:solidFill>
                  <a:schemeClr val="tx2"/>
                </a:solidFill>
              </a:rPr>
              <a:t>Control Info</a:t>
            </a:r>
            <a:endParaRPr lang="zh-CN" altLang="en-US" sz="1100" dirty="0">
              <a:solidFill>
                <a:schemeClr val="tx2"/>
              </a:solidFill>
            </a:endParaRPr>
          </a:p>
        </p:txBody>
      </p:sp>
      <p:sp>
        <p:nvSpPr>
          <p:cNvPr id="5" name="右大括号 4"/>
          <p:cNvSpPr/>
          <p:nvPr/>
        </p:nvSpPr>
        <p:spPr bwMode="auto">
          <a:xfrm>
            <a:off x="5791200" y="5867400"/>
            <a:ext cx="152400" cy="3810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右大括号 10"/>
          <p:cNvSpPr/>
          <p:nvPr/>
        </p:nvSpPr>
        <p:spPr bwMode="auto">
          <a:xfrm>
            <a:off x="5806242" y="5606143"/>
            <a:ext cx="122316" cy="242207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" name="直接箭头连接符 9"/>
          <p:cNvCxnSpPr/>
          <p:nvPr/>
        </p:nvCxnSpPr>
        <p:spPr bwMode="auto">
          <a:xfrm flipV="1">
            <a:off x="6080958" y="5715000"/>
            <a:ext cx="396042" cy="1224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" name="文本框 11"/>
          <p:cNvSpPr txBox="1"/>
          <p:nvPr/>
        </p:nvSpPr>
        <p:spPr>
          <a:xfrm>
            <a:off x="6671940" y="5561111"/>
            <a:ext cx="20120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Coordinated spatial reuse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6689783" y="5896768"/>
            <a:ext cx="17668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Coordinated OFDMA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16" name="直接箭头连接符 15"/>
          <p:cNvCxnSpPr/>
          <p:nvPr/>
        </p:nvCxnSpPr>
        <p:spPr bwMode="auto">
          <a:xfrm flipV="1">
            <a:off x="6080958" y="6057900"/>
            <a:ext cx="396042" cy="1224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72363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Level </a:t>
            </a:r>
            <a:r>
              <a:rPr lang="en-US" dirty="0"/>
              <a:t>S</a:t>
            </a:r>
            <a:r>
              <a:rPr lang="en-US" dirty="0" smtClean="0"/>
              <a:t>imulation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2018</a:t>
            </a:r>
            <a:endParaRPr lang="en-GB" altLang="zh-CN" dirty="0"/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pPr marL="0" indent="0"/>
            <a:r>
              <a:rPr lang="en-US" sz="1800" b="0" dirty="0" smtClean="0"/>
              <a:t>Simulation Scenario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We use the enterprise scenario defined in [5]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Simulation </a:t>
            </a:r>
            <a:r>
              <a:rPr lang="en-US" sz="1800" b="0" dirty="0"/>
              <a:t>setting: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400" b="0" dirty="0"/>
              <a:t>Number of AP: </a:t>
            </a:r>
            <a:r>
              <a:rPr lang="en-US" altLang="zh-CN" sz="1400" dirty="0" smtClean="0"/>
              <a:t>32</a:t>
            </a:r>
            <a:endParaRPr lang="en-US" altLang="zh-CN" sz="1400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400" b="0" dirty="0"/>
              <a:t>Number of STAs per BSS: 10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400" b="0" dirty="0"/>
              <a:t>BSS Range: </a:t>
            </a:r>
            <a:r>
              <a:rPr lang="en-US" altLang="zh-CN" sz="1400" b="0" dirty="0" smtClean="0"/>
              <a:t>20m</a:t>
            </a:r>
            <a:endParaRPr lang="en-US" altLang="zh-CN" sz="1400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400" b="0" dirty="0"/>
              <a:t>Bandwidth: 20MHz @ 2.4GHz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400" b="0" dirty="0" smtClean="0"/>
              <a:t>Traffic </a:t>
            </a:r>
            <a:r>
              <a:rPr lang="en-GB" sz="1400" b="0" dirty="0"/>
              <a:t>model: full buffer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400" b="0" dirty="0"/>
              <a:t>Packet size: 1500 bytes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400" b="0" dirty="0"/>
              <a:t>Data MCS: link adaptation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400" b="0" dirty="0"/>
              <a:t>Antenna#: AP 1, STA 1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</p:txBody>
      </p:sp>
      <p:grpSp>
        <p:nvGrpSpPr>
          <p:cNvPr id="7" name="组合 6"/>
          <p:cNvGrpSpPr>
            <a:grpSpLocks/>
          </p:cNvGrpSpPr>
          <p:nvPr/>
        </p:nvGrpSpPr>
        <p:grpSpPr bwMode="auto">
          <a:xfrm>
            <a:off x="4427984" y="2276872"/>
            <a:ext cx="4392488" cy="2664296"/>
            <a:chOff x="0" y="0"/>
            <a:chExt cx="68883" cy="46701"/>
          </a:xfrm>
        </p:grpSpPr>
        <p:pic>
          <p:nvPicPr>
            <p:cNvPr id="8" name="图片 7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1920"/>
              <a:ext cx="28384" cy="164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2" descr="Toplogy_dense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444" y="0"/>
              <a:ext cx="31439" cy="308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图片 9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565" y="33938"/>
              <a:ext cx="12764" cy="1276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1" name="直接连接符 10"/>
            <p:cNvCxnSpPr>
              <a:cxnSpLocks noChangeShapeType="1"/>
            </p:cNvCxnSpPr>
            <p:nvPr/>
          </p:nvCxnSpPr>
          <p:spPr bwMode="auto">
            <a:xfrm flipV="1">
              <a:off x="1440" y="717"/>
              <a:ext cx="38164" cy="12242"/>
            </a:xfrm>
            <a:prstGeom prst="line">
              <a:avLst/>
            </a:prstGeom>
            <a:noFill/>
            <a:ln w="9525">
              <a:solidFill>
                <a:schemeClr val="tx1">
                  <a:lumMod val="100000"/>
                  <a:lumOff val="0"/>
                </a:schemeClr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>
                        <a:lumMod val="100000"/>
                        <a:lumOff val="0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2" name="直接连接符 11"/>
            <p:cNvCxnSpPr>
              <a:cxnSpLocks noChangeShapeType="1"/>
            </p:cNvCxnSpPr>
            <p:nvPr/>
          </p:nvCxnSpPr>
          <p:spPr bwMode="auto">
            <a:xfrm flipV="1">
              <a:off x="7920" y="1228"/>
              <a:ext cx="59708" cy="12157"/>
            </a:xfrm>
            <a:prstGeom prst="line">
              <a:avLst/>
            </a:prstGeom>
            <a:noFill/>
            <a:ln w="9525">
              <a:solidFill>
                <a:schemeClr val="tx1">
                  <a:lumMod val="100000"/>
                  <a:lumOff val="0"/>
                </a:schemeClr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>
                        <a:lumMod val="100000"/>
                        <a:lumOff val="0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3" name="直接连接符 12"/>
            <p:cNvCxnSpPr>
              <a:cxnSpLocks noChangeShapeType="1"/>
            </p:cNvCxnSpPr>
            <p:nvPr/>
          </p:nvCxnSpPr>
          <p:spPr bwMode="auto">
            <a:xfrm>
              <a:off x="1440" y="20372"/>
              <a:ext cx="38164" cy="8905"/>
            </a:xfrm>
            <a:prstGeom prst="line">
              <a:avLst/>
            </a:prstGeom>
            <a:noFill/>
            <a:ln w="9525">
              <a:solidFill>
                <a:schemeClr val="tx1">
                  <a:lumMod val="100000"/>
                  <a:lumOff val="0"/>
                </a:schemeClr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>
                        <a:lumMod val="100000"/>
                        <a:lumOff val="0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4" name="直接连接符 13"/>
            <p:cNvCxnSpPr>
              <a:cxnSpLocks noChangeShapeType="1"/>
            </p:cNvCxnSpPr>
            <p:nvPr/>
          </p:nvCxnSpPr>
          <p:spPr bwMode="auto">
            <a:xfrm>
              <a:off x="7920" y="20160"/>
              <a:ext cx="59708" cy="9117"/>
            </a:xfrm>
            <a:prstGeom prst="line">
              <a:avLst/>
            </a:prstGeom>
            <a:noFill/>
            <a:ln w="9525">
              <a:solidFill>
                <a:schemeClr val="tx1">
                  <a:lumMod val="100000"/>
                  <a:lumOff val="0"/>
                </a:schemeClr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>
                        <a:lumMod val="100000"/>
                        <a:lumOff val="0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5" name="直接连接符 14"/>
            <p:cNvCxnSpPr>
              <a:cxnSpLocks noChangeShapeType="1"/>
            </p:cNvCxnSpPr>
            <p:nvPr/>
          </p:nvCxnSpPr>
          <p:spPr bwMode="auto">
            <a:xfrm>
              <a:off x="47039" y="25782"/>
              <a:ext cx="7556" cy="10131"/>
            </a:xfrm>
            <a:prstGeom prst="line">
              <a:avLst/>
            </a:prstGeom>
            <a:noFill/>
            <a:ln w="9525">
              <a:solidFill>
                <a:schemeClr val="tx1">
                  <a:lumMod val="100000"/>
                  <a:lumOff val="0"/>
                </a:schemeClr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>
                        <a:lumMod val="100000"/>
                        <a:lumOff val="0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6" name="直接连接符 15"/>
            <p:cNvCxnSpPr>
              <a:cxnSpLocks noChangeShapeType="1"/>
            </p:cNvCxnSpPr>
            <p:nvPr/>
          </p:nvCxnSpPr>
          <p:spPr bwMode="auto">
            <a:xfrm>
              <a:off x="49828" y="25782"/>
              <a:ext cx="13443" cy="10269"/>
            </a:xfrm>
            <a:prstGeom prst="line">
              <a:avLst/>
            </a:prstGeom>
            <a:noFill/>
            <a:ln w="9525">
              <a:solidFill>
                <a:schemeClr val="tx1">
                  <a:lumMod val="100000"/>
                  <a:lumOff val="0"/>
                </a:schemeClr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>
                        <a:lumMod val="100000"/>
                        <a:lumOff val="0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7" name="直接连接符 16"/>
            <p:cNvCxnSpPr>
              <a:cxnSpLocks noChangeShapeType="1"/>
            </p:cNvCxnSpPr>
            <p:nvPr/>
          </p:nvCxnSpPr>
          <p:spPr bwMode="auto">
            <a:xfrm>
              <a:off x="47039" y="28457"/>
              <a:ext cx="7464" cy="16304"/>
            </a:xfrm>
            <a:prstGeom prst="line">
              <a:avLst/>
            </a:prstGeom>
            <a:noFill/>
            <a:ln w="9525">
              <a:solidFill>
                <a:schemeClr val="tx1">
                  <a:lumMod val="100000"/>
                  <a:lumOff val="0"/>
                </a:schemeClr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>
                        <a:lumMod val="100000"/>
                        <a:lumOff val="0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8" name="直接连接符 17"/>
            <p:cNvCxnSpPr>
              <a:cxnSpLocks noChangeShapeType="1"/>
            </p:cNvCxnSpPr>
            <p:nvPr/>
          </p:nvCxnSpPr>
          <p:spPr bwMode="auto">
            <a:xfrm>
              <a:off x="49872" y="28457"/>
              <a:ext cx="13495" cy="16304"/>
            </a:xfrm>
            <a:prstGeom prst="line">
              <a:avLst/>
            </a:prstGeom>
            <a:noFill/>
            <a:ln w="9525">
              <a:solidFill>
                <a:schemeClr val="tx1">
                  <a:lumMod val="100000"/>
                  <a:lumOff val="0"/>
                </a:schemeClr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>
                        <a:lumMod val="100000"/>
                        <a:lumOff val="0"/>
                      </a:schemeClr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878077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902" y="3505200"/>
            <a:ext cx="7911104" cy="2970213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Results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16763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UL results:</a:t>
            </a:r>
            <a:endParaRPr lang="en-US" sz="1200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latin typeface="+mj-lt"/>
                <a:cs typeface="Calibri" panose="020F0502020204030204" pitchFamily="34" charset="0"/>
              </a:rPr>
              <a:t>Comparing with EDCA, Coordinated </a:t>
            </a:r>
            <a:r>
              <a:rPr lang="en-US" sz="1400" dirty="0" smtClean="0">
                <a:latin typeface="+mj-lt"/>
                <a:cs typeface="Calibri" panose="020F0502020204030204" pitchFamily="34" charset="0"/>
              </a:rPr>
              <a:t>SR has </a:t>
            </a:r>
            <a:r>
              <a:rPr lang="en-US" sz="1400" dirty="0" smtClean="0">
                <a:solidFill>
                  <a:srgbClr val="FF0000"/>
                </a:solidFill>
                <a:latin typeface="+mj-lt"/>
                <a:cs typeface="Calibri" panose="020F0502020204030204" pitchFamily="34" charset="0"/>
              </a:rPr>
              <a:t>14%~53% </a:t>
            </a:r>
            <a:r>
              <a:rPr lang="en-US" sz="1400" dirty="0">
                <a:latin typeface="+mj-lt"/>
                <a:cs typeface="Calibri" panose="020F0502020204030204" pitchFamily="34" charset="0"/>
              </a:rPr>
              <a:t>throughput gain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latin typeface="+mj-lt"/>
                <a:cs typeface="Calibri" panose="020F0502020204030204" pitchFamily="34" charset="0"/>
              </a:rPr>
              <a:t>Comparing with SR, Coordinated </a:t>
            </a:r>
            <a:r>
              <a:rPr lang="en-US" sz="1400" dirty="0" smtClean="0">
                <a:latin typeface="+mj-lt"/>
                <a:cs typeface="Calibri" panose="020F0502020204030204" pitchFamily="34" charset="0"/>
              </a:rPr>
              <a:t>SR has up to </a:t>
            </a:r>
            <a:r>
              <a:rPr lang="en-US" sz="1400" dirty="0" smtClean="0">
                <a:solidFill>
                  <a:srgbClr val="FF0000"/>
                </a:solidFill>
                <a:latin typeface="+mj-lt"/>
                <a:cs typeface="Calibri" panose="020F0502020204030204" pitchFamily="34" charset="0"/>
              </a:rPr>
              <a:t>34% </a:t>
            </a:r>
            <a:r>
              <a:rPr lang="en-US" sz="1400" dirty="0">
                <a:latin typeface="+mj-lt"/>
                <a:cs typeface="Calibri" panose="020F0502020204030204" pitchFamily="34" charset="0"/>
              </a:rPr>
              <a:t>throughput </a:t>
            </a:r>
            <a:r>
              <a:rPr lang="en-US" sz="1400" dirty="0" smtClean="0">
                <a:latin typeface="+mj-lt"/>
                <a:cs typeface="Calibri" panose="020F0502020204030204" pitchFamily="34" charset="0"/>
              </a:rPr>
              <a:t>gain when the number of slave APs is more than 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>
                <a:latin typeface="+mj-lt"/>
                <a:cs typeface="Calibri" panose="020F0502020204030204" pitchFamily="34" charset="0"/>
              </a:rPr>
              <a:t>The packet loss is much lower since the interference from slave APs can be predicted</a:t>
            </a:r>
            <a:endParaRPr lang="en-US" sz="1400" dirty="0">
              <a:latin typeface="+mj-lt"/>
              <a:cs typeface="Calibri" panose="020F050202020403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latin typeface="+mj-lt"/>
                <a:cs typeface="Calibri" panose="020F0502020204030204" pitchFamily="34" charset="0"/>
              </a:rPr>
              <a:t>More collaborative APs can bring more throughput gain</a:t>
            </a:r>
            <a:endParaRPr lang="en-US" sz="1400" b="0" dirty="0" smtClean="0">
              <a:latin typeface="+mj-lt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2018</a:t>
            </a:r>
            <a:endParaRPr lang="en-GB" altLang="zh-CN" dirty="0"/>
          </a:p>
        </p:txBody>
      </p:sp>
      <p:sp>
        <p:nvSpPr>
          <p:cNvPr id="40" name="文本框 39"/>
          <p:cNvSpPr txBox="1"/>
          <p:nvPr/>
        </p:nvSpPr>
        <p:spPr>
          <a:xfrm>
            <a:off x="2438400" y="3432261"/>
            <a:ext cx="9124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Throughput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5867400" y="3432261"/>
            <a:ext cx="9252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Packet Loss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9" name="直接箭头连接符 8"/>
          <p:cNvCxnSpPr/>
          <p:nvPr/>
        </p:nvCxnSpPr>
        <p:spPr bwMode="auto">
          <a:xfrm flipV="1">
            <a:off x="3486135" y="4198027"/>
            <a:ext cx="0" cy="1080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10" name="文本框 9"/>
          <p:cNvSpPr txBox="1"/>
          <p:nvPr/>
        </p:nvSpPr>
        <p:spPr>
          <a:xfrm>
            <a:off x="3110635" y="4391037"/>
            <a:ext cx="4203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tx1"/>
                </a:solidFill>
              </a:rPr>
              <a:t>53%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11" name="直接箭头连接符 10"/>
          <p:cNvCxnSpPr/>
          <p:nvPr/>
        </p:nvCxnSpPr>
        <p:spPr bwMode="auto">
          <a:xfrm flipV="1">
            <a:off x="3581400" y="4198027"/>
            <a:ext cx="0" cy="684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accent2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12" name="文本框 11"/>
          <p:cNvSpPr txBox="1"/>
          <p:nvPr/>
        </p:nvSpPr>
        <p:spPr>
          <a:xfrm>
            <a:off x="3581400" y="4391037"/>
            <a:ext cx="4203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accent2"/>
                </a:solidFill>
              </a:rPr>
              <a:t>34%</a:t>
            </a:r>
            <a:endParaRPr lang="en-US" sz="1000" dirty="0">
              <a:solidFill>
                <a:schemeClr val="accent2"/>
              </a:solidFill>
            </a:endParaRPr>
          </a:p>
        </p:txBody>
      </p:sp>
      <p:cxnSp>
        <p:nvCxnSpPr>
          <p:cNvPr id="15" name="直接箭头连接符 14"/>
          <p:cNvCxnSpPr/>
          <p:nvPr/>
        </p:nvCxnSpPr>
        <p:spPr bwMode="auto">
          <a:xfrm flipV="1">
            <a:off x="1605700" y="4993610"/>
            <a:ext cx="0" cy="288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16" name="文本框 15"/>
          <p:cNvSpPr txBox="1"/>
          <p:nvPr/>
        </p:nvSpPr>
        <p:spPr>
          <a:xfrm>
            <a:off x="1605700" y="4993610"/>
            <a:ext cx="4203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tx1"/>
                </a:solidFill>
              </a:rPr>
              <a:t>14%</a:t>
            </a:r>
            <a:endParaRPr lang="en-US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6221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Results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2018</a:t>
            </a:r>
            <a:endParaRPr lang="en-GB" altLang="zh-CN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1206" y="2283935"/>
            <a:ext cx="4265183" cy="3047368"/>
          </a:xfrm>
          <a:prstGeom prst="rect">
            <a:avLst/>
          </a:prstGeom>
        </p:spPr>
      </p:pic>
      <p:sp>
        <p:nvSpPr>
          <p:cNvPr id="7" name="内容占位符 2"/>
          <p:cNvSpPr>
            <a:spLocks noGrp="1"/>
          </p:cNvSpPr>
          <p:nvPr>
            <p:ph idx="1"/>
          </p:nvPr>
        </p:nvSpPr>
        <p:spPr>
          <a:xfrm>
            <a:off x="685800" y="1676401"/>
            <a:ext cx="7770813" cy="685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UL results:</a:t>
            </a:r>
            <a:endParaRPr lang="en-US" sz="1200" b="0" dirty="0"/>
          </a:p>
        </p:txBody>
      </p:sp>
      <p:sp>
        <p:nvSpPr>
          <p:cNvPr id="3" name="文本框 2"/>
          <p:cNvSpPr txBox="1"/>
          <p:nvPr/>
        </p:nvSpPr>
        <p:spPr>
          <a:xfrm>
            <a:off x="5181600" y="5387171"/>
            <a:ext cx="312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</a:rPr>
              <a:t>Although the SINR of the co-SR is lower, the number of parallel links is higher, which contributes to the throughput gain</a:t>
            </a:r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3854" y="2283934"/>
            <a:ext cx="4087119" cy="3067161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1066800" y="5389892"/>
            <a:ext cx="32400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</a:rPr>
              <a:t>The cell-edge throughput of Co-SR is much better than EDCA and OBSSPD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</a:rPr>
              <a:t>The cell-edge throughput decreases with the number of slave APs since the interference increases, but still in a controllable region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14194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487" y="3264601"/>
            <a:ext cx="8361001" cy="321081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Results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9905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DL results:</a:t>
            </a:r>
            <a:endParaRPr lang="en-US" sz="1200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latin typeface="+mj-lt"/>
                <a:cs typeface="Calibri" panose="020F0502020204030204" pitchFamily="34" charset="0"/>
              </a:rPr>
              <a:t>Comparing with </a:t>
            </a:r>
            <a:r>
              <a:rPr lang="en-US" sz="1400" dirty="0" smtClean="0">
                <a:latin typeface="+mj-lt"/>
                <a:cs typeface="Calibri" panose="020F0502020204030204" pitchFamily="34" charset="0"/>
              </a:rPr>
              <a:t>EDCA and SR, </a:t>
            </a:r>
            <a:r>
              <a:rPr lang="en-US" sz="1400" dirty="0">
                <a:latin typeface="+mj-lt"/>
                <a:cs typeface="Calibri" panose="020F0502020204030204" pitchFamily="34" charset="0"/>
              </a:rPr>
              <a:t>Coordinated </a:t>
            </a:r>
            <a:r>
              <a:rPr lang="en-US" sz="1400" dirty="0" smtClean="0">
                <a:latin typeface="+mj-lt"/>
                <a:cs typeface="Calibri" panose="020F0502020204030204" pitchFamily="34" charset="0"/>
              </a:rPr>
              <a:t>SR has </a:t>
            </a:r>
            <a:r>
              <a:rPr lang="en-US" sz="1400" dirty="0" smtClean="0">
                <a:solidFill>
                  <a:srgbClr val="FF0000"/>
                </a:solidFill>
                <a:latin typeface="+mj-lt"/>
                <a:cs typeface="Calibri" panose="020F0502020204030204" pitchFamily="34" charset="0"/>
              </a:rPr>
              <a:t>20%~27% </a:t>
            </a:r>
            <a:r>
              <a:rPr lang="en-US" sz="1400" dirty="0">
                <a:latin typeface="+mj-lt"/>
                <a:cs typeface="Calibri" panose="020F0502020204030204" pitchFamily="34" charset="0"/>
              </a:rPr>
              <a:t>throughput </a:t>
            </a:r>
            <a:r>
              <a:rPr lang="en-US" sz="1400" dirty="0" smtClean="0">
                <a:latin typeface="+mj-lt"/>
                <a:cs typeface="Calibri" panose="020F0502020204030204" pitchFamily="34" charset="0"/>
              </a:rPr>
              <a:t>gain</a:t>
            </a:r>
            <a:r>
              <a:rPr lang="en-US" sz="1400" dirty="0">
                <a:cs typeface="Calibri" panose="020F0502020204030204" pitchFamily="34" charset="0"/>
              </a:rPr>
              <a:t> when the number of slave APs is more than </a:t>
            </a:r>
            <a:r>
              <a:rPr lang="en-US" sz="1400" dirty="0" smtClean="0">
                <a:cs typeface="Calibri" panose="020F0502020204030204" pitchFamily="34" charset="0"/>
              </a:rPr>
              <a:t>2</a:t>
            </a:r>
            <a:endParaRPr lang="en-US" sz="1400" dirty="0">
              <a:latin typeface="+mj-lt"/>
              <a:cs typeface="Calibri" panose="020F050202020403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2018</a:t>
            </a:r>
            <a:endParaRPr lang="en-GB" altLang="zh-CN" dirty="0"/>
          </a:p>
        </p:txBody>
      </p:sp>
      <p:sp>
        <p:nvSpPr>
          <p:cNvPr id="40" name="文本框 39"/>
          <p:cNvSpPr txBox="1"/>
          <p:nvPr/>
        </p:nvSpPr>
        <p:spPr>
          <a:xfrm>
            <a:off x="2196235" y="3191011"/>
            <a:ext cx="9124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Throughput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5867400" y="3173820"/>
            <a:ext cx="9252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Packet Loss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8" name="直接箭头连接符 7"/>
          <p:cNvCxnSpPr/>
          <p:nvPr/>
        </p:nvCxnSpPr>
        <p:spPr bwMode="auto">
          <a:xfrm flipV="1">
            <a:off x="2571735" y="4572000"/>
            <a:ext cx="0" cy="8382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9" name="文本框 8"/>
          <p:cNvSpPr txBox="1"/>
          <p:nvPr/>
        </p:nvSpPr>
        <p:spPr>
          <a:xfrm>
            <a:off x="2196235" y="4765010"/>
            <a:ext cx="4203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tx1"/>
                </a:solidFill>
              </a:rPr>
              <a:t>20%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12" name="直接箭头连接符 11"/>
          <p:cNvCxnSpPr/>
          <p:nvPr/>
        </p:nvCxnSpPr>
        <p:spPr bwMode="auto">
          <a:xfrm flipV="1">
            <a:off x="2743200" y="4572001"/>
            <a:ext cx="0" cy="106679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accent2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15" name="文本框 14"/>
          <p:cNvSpPr txBox="1"/>
          <p:nvPr/>
        </p:nvSpPr>
        <p:spPr>
          <a:xfrm>
            <a:off x="2788007" y="4765010"/>
            <a:ext cx="4203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accent2"/>
                </a:solidFill>
              </a:rPr>
              <a:t>27%</a:t>
            </a:r>
            <a:endParaRPr lang="en-US" sz="10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06920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Results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2018</a:t>
            </a:r>
            <a:endParaRPr lang="en-GB" altLang="zh-CN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1130" y="2362201"/>
            <a:ext cx="5660151" cy="4044069"/>
          </a:xfrm>
          <a:prstGeom prst="rect">
            <a:avLst/>
          </a:prstGeom>
        </p:spPr>
      </p:pic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685800" y="1676401"/>
            <a:ext cx="7770813" cy="685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DL results:</a:t>
            </a:r>
            <a:endParaRPr lang="en-US" sz="1200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>
                <a:latin typeface="+mj-lt"/>
                <a:cs typeface="Calibri" panose="020F0502020204030204" pitchFamily="34" charset="0"/>
              </a:rPr>
              <a:t>SINR distribution</a:t>
            </a:r>
            <a:endParaRPr lang="en-US" sz="1400" b="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689436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C7EDCC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27420</TotalTime>
  <Words>759</Words>
  <Application>Microsoft Office PowerPoint</Application>
  <PresentationFormat>全屏显示(4:3)</PresentationFormat>
  <Paragraphs>123</Paragraphs>
  <Slides>12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1" baseType="lpstr">
      <vt:lpstr>Arial Unicode MS</vt:lpstr>
      <vt:lpstr>MS Gothic</vt:lpstr>
      <vt:lpstr>宋体</vt:lpstr>
      <vt:lpstr>Arial</vt:lpstr>
      <vt:lpstr>Calibri</vt:lpstr>
      <vt:lpstr>Times New Roman</vt:lpstr>
      <vt:lpstr>Wingdings</vt:lpstr>
      <vt:lpstr>Office Theme</vt:lpstr>
      <vt:lpstr>Microsoft Visio Drawing</vt:lpstr>
      <vt:lpstr>AP Coordination in EHT</vt:lpstr>
      <vt:lpstr>Introduction</vt:lpstr>
      <vt:lpstr>Coordinated Spatial Reuse</vt:lpstr>
      <vt:lpstr>Coordinated Spatial Reuse</vt:lpstr>
      <vt:lpstr>System Level Simulation</vt:lpstr>
      <vt:lpstr>Simulation Results</vt:lpstr>
      <vt:lpstr>Simulation Results</vt:lpstr>
      <vt:lpstr>Simulation Results</vt:lpstr>
      <vt:lpstr>Simulation Results</vt:lpstr>
      <vt:lpstr>Conclusion</vt:lpstr>
      <vt:lpstr>Reference</vt:lpstr>
      <vt:lpstr>Appendix</vt:lpstr>
    </vt:vector>
  </TitlesOfParts>
  <Company>Huawei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 Coordination in EHT</dc:title>
  <dc:creator>Jason Yuchen Guo</dc:creator>
  <cp:lastModifiedBy>Guoyuchen (Jason Yuchen Guo)</cp:lastModifiedBy>
  <cp:revision>998</cp:revision>
  <cp:lastPrinted>1601-01-01T00:00:00Z</cp:lastPrinted>
  <dcterms:created xsi:type="dcterms:W3CDTF">2015-10-31T00:33:08Z</dcterms:created>
  <dcterms:modified xsi:type="dcterms:W3CDTF">2019-05-10T09:23:27Z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(3)MAb6FollVEV8FjrI+lpgXG0Krwg6PVFva6zK4q5iQHi70n7j9hv+NEaWa6rhAj5A9Ono/gP6
z0KqCaAtk0kZXxaPyt+uBkXAXmwtafkMZdc0SbZcamhNQZG6txbG+AKdww+HEH+lryTiYwLY
m4th1Z0fJ5l7dNLg/z1cwUH0bkby/xSIia7UPX0PAUTaPBwoFtC6H3ImXVGtX6bPBwUgUTHH
E3Tw3Fcf0Rv0JsOFu0</vt:lpwstr>
  </property>
  <property fmtid="{D5CDD505-2E9C-101B-9397-08002B2CF9AE}" pid="3" name="_2015_ms_pID_7253431">
    <vt:lpwstr>QY0LaqdYtnp2B6GnKnEbx7ZJ4jVKABhVtAY19sZtFudljUGe1BV6Sz
QMWZuiUEHlYTPnxsaxr7VRG3ZHeci4jMzoZvdzGw0YoQlATqnsrmf/mDNduV+7CDlFBLhjIm
fYCBSr1hyYfM3d1AoAgATylaZKcxkXSsp52UWyN0p5KMgf+tExK7wquFIS4UkMZ93NwJSjXJ
lv/rtFmmUEr1LvjMYoBUWEr1UopPcr3h7+qI</vt:lpwstr>
  </property>
  <property fmtid="{D5CDD505-2E9C-101B-9397-08002B2CF9AE}" pid="4" name="sflag">
    <vt:lpwstr>1478207683</vt:lpwstr>
  </property>
  <property fmtid="{D5CDD505-2E9C-101B-9397-08002B2CF9AE}" pid="5" name="_2015_ms_pID_7253432">
    <vt:lpwstr>6A==</vt:lpwstr>
  </property>
</Properties>
</file>