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84" r:id="rId3"/>
    <p:sldId id="390" r:id="rId4"/>
    <p:sldId id="391" r:id="rId5"/>
    <p:sldId id="392" r:id="rId6"/>
    <p:sldId id="393" r:id="rId7"/>
    <p:sldId id="394" r:id="rId8"/>
    <p:sldId id="397" r:id="rId9"/>
    <p:sldId id="403" r:id="rId10"/>
    <p:sldId id="404" r:id="rId11"/>
    <p:sldId id="405" r:id="rId12"/>
    <p:sldId id="396" r:id="rId13"/>
    <p:sldId id="395" r:id="rId14"/>
    <p:sldId id="39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9526" autoAdjust="0"/>
  </p:normalViewPr>
  <p:slideViewPr>
    <p:cSldViewPr>
      <p:cViewPr>
        <p:scale>
          <a:sx n="80" d="100"/>
          <a:sy n="80" d="100"/>
        </p:scale>
        <p:origin x="-1722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1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</a:t>
            </a:r>
            <a:r>
              <a:rPr lang="en-US" sz="1800" b="1" dirty="0" err="1" smtClean="0">
                <a:cs typeface="+mn-cs"/>
              </a:rPr>
              <a:t>0799r0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Comparison of Coordinated BF and Nulling with JT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2019-05-09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sz="1800" b="0" dirty="0" err="1"/>
              <a:t>CBF</a:t>
            </a:r>
            <a:r>
              <a:rPr lang="en-US" sz="1800" b="0" dirty="0"/>
              <a:t> gain is not always guaranteed and is limited by per-AP degrees of freedom</a:t>
            </a:r>
          </a:p>
          <a:p>
            <a:endParaRPr lang="en-US" sz="1800" b="0" dirty="0" smtClean="0"/>
          </a:p>
          <a:p>
            <a:r>
              <a:rPr lang="en-US" sz="1800" b="0" dirty="0" err="1" smtClean="0"/>
              <a:t>CBF</a:t>
            </a:r>
            <a:r>
              <a:rPr lang="en-US" sz="1800" b="0" dirty="0" smtClean="0"/>
              <a:t> </a:t>
            </a:r>
            <a:r>
              <a:rPr lang="en-US" sz="1800" b="0" dirty="0" smtClean="0"/>
              <a:t>seems more suited to the case of “big” APs (e.g., &gt;= 8 antennas) with relatively few STAs per-AP, which would allow for more spare degrees of freedom towards full nulling to 2-antenna STAs.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Very </a:t>
            </a:r>
            <a:r>
              <a:rPr lang="en-US" sz="1800" b="0" dirty="0"/>
              <a:t>accurate CFO for JT is </a:t>
            </a:r>
            <a:r>
              <a:rPr lang="en-US" sz="1800" b="0" dirty="0" smtClean="0"/>
              <a:t>feasible</a:t>
            </a:r>
          </a:p>
          <a:p>
            <a:endParaRPr lang="en-US" sz="1800" b="0" dirty="0"/>
          </a:p>
          <a:p>
            <a:pPr lvl="0"/>
            <a:r>
              <a:rPr lang="en-US" sz="1800" b="0" dirty="0"/>
              <a:t>JT is beneficial for all AP sizes:</a:t>
            </a:r>
          </a:p>
          <a:p>
            <a:pPr lvl="1"/>
            <a:r>
              <a:rPr lang="en-US" sz="1600" dirty="0"/>
              <a:t>For small </a:t>
            </a:r>
            <a:r>
              <a:rPr lang="en-US" sz="1600" dirty="0" err="1"/>
              <a:t>APs</a:t>
            </a:r>
            <a:r>
              <a:rPr lang="en-US" sz="1600" dirty="0"/>
              <a:t> with insufficient degrees of freedom to support </a:t>
            </a:r>
            <a:r>
              <a:rPr lang="en-US" sz="1600" dirty="0" smtClean="0"/>
              <a:t>DL-</a:t>
            </a:r>
            <a:r>
              <a:rPr lang="en-US" sz="1600" dirty="0" err="1" smtClean="0"/>
              <a:t>MUMIMO</a:t>
            </a:r>
            <a:r>
              <a:rPr lang="en-US" sz="1600" dirty="0" smtClean="0"/>
              <a:t> </a:t>
            </a:r>
            <a:r>
              <a:rPr lang="en-US" sz="1600" dirty="0"/>
              <a:t>by themselves (e.g., </a:t>
            </a:r>
            <a:r>
              <a:rPr lang="en-US" sz="1600" dirty="0" err="1"/>
              <a:t>2x2</a:t>
            </a:r>
            <a:r>
              <a:rPr lang="en-US" sz="1600" dirty="0"/>
              <a:t> </a:t>
            </a:r>
            <a:r>
              <a:rPr lang="en-US" sz="1600" dirty="0" err="1"/>
              <a:t>APs</a:t>
            </a:r>
            <a:r>
              <a:rPr lang="en-US" sz="1600" dirty="0"/>
              <a:t>), it provides an opportunity to pool resources and achieve greater spatial multiplexing gains.</a:t>
            </a:r>
          </a:p>
          <a:p>
            <a:pPr lvl="1"/>
            <a:r>
              <a:rPr lang="en-US" sz="1600" dirty="0"/>
              <a:t>For larger </a:t>
            </a:r>
            <a:r>
              <a:rPr lang="en-US" sz="1600" dirty="0" err="1"/>
              <a:t>APs</a:t>
            </a:r>
            <a:r>
              <a:rPr lang="en-US" sz="1600" dirty="0"/>
              <a:t>, it provides a path to achieve 16 spatial streams and beyond.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09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0" dirty="0" smtClean="0"/>
              <a:t>[</a:t>
            </a:r>
            <a:r>
              <a:rPr lang="en-US" sz="1800" b="0" dirty="0" smtClean="0"/>
              <a:t>19/0094] “</a:t>
            </a:r>
            <a:r>
              <a:rPr lang="en-GB" sz="1800" b="0" dirty="0"/>
              <a:t>Joint Processing </a:t>
            </a:r>
            <a:r>
              <a:rPr lang="en-GB" sz="1800" b="0" dirty="0" smtClean="0"/>
              <a:t>MU-MIMO”, </a:t>
            </a:r>
            <a:r>
              <a:rPr lang="en-GB" sz="1800" b="0" dirty="0"/>
              <a:t>IEEE </a:t>
            </a:r>
            <a:r>
              <a:rPr lang="en-GB" sz="1800" b="0" dirty="0" smtClean="0"/>
              <a:t>802.11-19/0094r0</a:t>
            </a:r>
          </a:p>
          <a:p>
            <a:r>
              <a:rPr lang="en-GB" sz="1800" b="0" dirty="0" smtClean="0"/>
              <a:t>[19/0384</a:t>
            </a:r>
            <a:r>
              <a:rPr lang="en-GB" sz="1800" b="0" dirty="0"/>
              <a:t>]</a:t>
            </a:r>
            <a:r>
              <a:rPr lang="en-GB" sz="1800" b="0" dirty="0" smtClean="0"/>
              <a:t> “Joint </a:t>
            </a:r>
            <a:r>
              <a:rPr lang="en-GB" sz="1800" b="0" dirty="0"/>
              <a:t>Processing MU-MIMO – </a:t>
            </a:r>
            <a:r>
              <a:rPr lang="en-GB" sz="1800" b="0" dirty="0" smtClean="0"/>
              <a:t>Update”, </a:t>
            </a:r>
            <a:r>
              <a:rPr lang="en-GB" sz="1800" b="0" dirty="0"/>
              <a:t>IEEE </a:t>
            </a:r>
            <a:r>
              <a:rPr lang="en-GB" sz="1800" b="0" dirty="0" smtClean="0"/>
              <a:t>802.11-19/0384r0</a:t>
            </a:r>
            <a:endParaRPr lang="en-GB" sz="1800" b="0" dirty="0"/>
          </a:p>
          <a:p>
            <a:r>
              <a:rPr lang="en-GB" sz="1800" b="0" dirty="0" smtClean="0"/>
              <a:t>[</a:t>
            </a:r>
            <a:r>
              <a:rPr lang="en-US" sz="1800" b="0" dirty="0" smtClean="0"/>
              <a:t>19/0401] “</a:t>
            </a:r>
            <a:r>
              <a:rPr lang="en-US" sz="1800" b="0" dirty="0"/>
              <a:t>Coordinated Null Steering for </a:t>
            </a:r>
            <a:r>
              <a:rPr lang="en-US" sz="1800" b="0" dirty="0" smtClean="0"/>
              <a:t>EHT”, </a:t>
            </a:r>
            <a:r>
              <a:rPr lang="en-GB" sz="1800" b="0" dirty="0"/>
              <a:t>IEEE </a:t>
            </a:r>
            <a:r>
              <a:rPr lang="en-GB" sz="1800" b="0" dirty="0" smtClean="0"/>
              <a:t>802.11-19/0401r1</a:t>
            </a:r>
            <a:endParaRPr lang="en-GB" sz="1800" b="0" dirty="0"/>
          </a:p>
          <a:p>
            <a:pPr marL="0" indent="0">
              <a:buNone/>
            </a:pPr>
            <a:endParaRPr lang="en-GB" sz="1800" b="0" dirty="0" smtClean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2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 2AP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867400"/>
            <a:ext cx="7772400" cy="457200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 smtClean="0"/>
              <a:t>(Source: contribution 19/0384)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58" y="2256760"/>
            <a:ext cx="4191000" cy="3440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371600" y="1718920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kern="0" dirty="0" smtClean="0"/>
              <a:t>Per-AP power fixed, X=10dB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923" y="2256760"/>
            <a:ext cx="4198428" cy="3440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629037" y="1718920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kern="0" dirty="0" smtClean="0"/>
              <a:t>Per-AP power fixed, X=20dB</a:t>
            </a:r>
          </a:p>
        </p:txBody>
      </p:sp>
    </p:spTree>
    <p:extLst>
      <p:ext uri="{BB962C8B-B14F-4D97-AF65-F5344CB8AC3E}">
        <p14:creationId xmlns:p14="http://schemas.microsoft.com/office/powerpoint/2010/main" val="1506469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 4AP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867400"/>
            <a:ext cx="7772400" cy="457200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 smtClean="0"/>
              <a:t>(Source: contribution 19/0384)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371600" y="1718920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kern="0" dirty="0" smtClean="0"/>
              <a:t>Per-AP power fixed, X=10dB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629037" y="1718920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kern="0" dirty="0" smtClean="0"/>
              <a:t>Per-AP power fixed, X=20dB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24610"/>
            <a:ext cx="4114800" cy="339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738" y="2293665"/>
            <a:ext cx="4172798" cy="34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19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/>
              <a:t>In contribution </a:t>
            </a:r>
            <a:r>
              <a:rPr lang="en-US" sz="1800" b="0" dirty="0" smtClean="0"/>
              <a:t>19/0094, </a:t>
            </a:r>
            <a:r>
              <a:rPr lang="en-US" sz="1800" b="0" dirty="0"/>
              <a:t>we provided </a:t>
            </a:r>
            <a:r>
              <a:rPr lang="en-US" sz="1800" b="0" dirty="0" smtClean="0"/>
              <a:t>performance results for JT </a:t>
            </a:r>
            <a:r>
              <a:rPr lang="en-US" sz="1800" b="0" dirty="0"/>
              <a:t>MU-MIMO </a:t>
            </a:r>
            <a:r>
              <a:rPr lang="en-US" sz="1800" b="0" dirty="0" smtClean="0"/>
              <a:t>under different phase errors, and an initial estimate of the achievable residual CFO error.</a:t>
            </a:r>
            <a:endParaRPr lang="en-US" sz="1800" b="0" dirty="0"/>
          </a:p>
          <a:p>
            <a:r>
              <a:rPr lang="en-US" sz="1800" b="0" dirty="0" smtClean="0"/>
              <a:t>In contribution 19/0384, we extended the results in 19/0094 to include asymmetrical path-loss. </a:t>
            </a:r>
          </a:p>
          <a:p>
            <a:r>
              <a:rPr lang="en-US" sz="1800" b="0" dirty="0" smtClean="0"/>
              <a:t>In contribution 19/0401, coordinated BF and Nulling (CBF) is discussed at a high level but no simulation results are provided.</a:t>
            </a:r>
          </a:p>
          <a:p>
            <a:r>
              <a:rPr lang="en-US" sz="1800" b="0" dirty="0" smtClean="0"/>
              <a:t>In this contribution we :</a:t>
            </a:r>
          </a:p>
          <a:p>
            <a:pPr lvl="1"/>
            <a:r>
              <a:rPr lang="en-US" sz="1600" dirty="0" smtClean="0"/>
              <a:t>Extend the results in 19/0384 to </a:t>
            </a:r>
            <a:r>
              <a:rPr lang="en-US" sz="1600" dirty="0" err="1" smtClean="0"/>
              <a:t>CBF</a:t>
            </a:r>
            <a:r>
              <a:rPr lang="en-US" sz="1600" dirty="0" smtClean="0"/>
              <a:t> for apples-to-apples comparison of the potential performance gains assuming the same scenarios</a:t>
            </a:r>
          </a:p>
          <a:p>
            <a:pPr lvl="1"/>
            <a:r>
              <a:rPr lang="en-US" sz="1600" dirty="0" smtClean="0"/>
              <a:t>Provide real CFO measurements results to validate the potential achievable CFO estimation accuracy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Coordinated Beamforming with Nulling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19600"/>
          </a:xfrm>
        </p:spPr>
        <p:txBody>
          <a:bodyPr/>
          <a:lstStyle/>
          <a:p>
            <a:r>
              <a:rPr lang="en-US" sz="1800" dirty="0" err="1" smtClean="0">
                <a:sym typeface="Wingdings" panose="05000000000000000000" pitchFamily="2" charset="2"/>
              </a:rPr>
              <a:t>CBF</a:t>
            </a:r>
            <a:r>
              <a:rPr lang="en-US" sz="1800" dirty="0" smtClean="0">
                <a:sym typeface="Wingdings" panose="05000000000000000000" pitchFamily="2" charset="2"/>
              </a:rPr>
              <a:t> system model: </a:t>
            </a:r>
            <a:r>
              <a:rPr lang="en-US" sz="1800" b="0" dirty="0" smtClean="0">
                <a:sym typeface="Wingdings" panose="05000000000000000000" pitchFamily="2" charset="2"/>
              </a:rPr>
              <a:t>Each </a:t>
            </a:r>
            <a:r>
              <a:rPr lang="en-US" sz="1800" b="0" dirty="0">
                <a:sym typeface="Wingdings" panose="05000000000000000000" pitchFamily="2" charset="2"/>
              </a:rPr>
              <a:t>AP SU/MU </a:t>
            </a:r>
            <a:r>
              <a:rPr lang="en-US" sz="1800" b="0" dirty="0" err="1">
                <a:sym typeface="Wingdings" panose="05000000000000000000" pitchFamily="2" charset="2"/>
              </a:rPr>
              <a:t>beamforms</a:t>
            </a:r>
            <a:r>
              <a:rPr lang="en-US" sz="1800" b="0" dirty="0">
                <a:sym typeface="Wingdings" panose="05000000000000000000" pitchFamily="2" charset="2"/>
              </a:rPr>
              <a:t> to self-BSS clients, while simultaneously placing nulls at OBSS clients.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Transmissions across APs are assumed to be time/frequency synchronized</a:t>
            </a:r>
            <a:r>
              <a:rPr lang="en-US" sz="1600" dirty="0" smtClean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sz="1600" b="1" dirty="0">
                <a:sym typeface="Wingdings" panose="05000000000000000000" pitchFamily="2" charset="2"/>
              </a:rPr>
              <a:t>CSI assumption: </a:t>
            </a:r>
            <a:r>
              <a:rPr lang="en-US" sz="1600" dirty="0">
                <a:sym typeface="Wingdings" panose="05000000000000000000" pitchFamily="2" charset="2"/>
              </a:rPr>
              <a:t>Each AP knows its channel to all clients (self-BSS and OBSS</a:t>
            </a:r>
            <a:r>
              <a:rPr lang="en-US" sz="1600" dirty="0" smtClean="0">
                <a:sym typeface="Wingdings" panose="05000000000000000000" pitchFamily="2" charset="2"/>
              </a:rPr>
              <a:t>).</a:t>
            </a:r>
            <a:endParaRPr lang="en-US" sz="1600" b="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Total </a:t>
            </a:r>
            <a:r>
              <a:rPr lang="en-US" sz="1800" b="0" dirty="0">
                <a:sym typeface="Wingdings" panose="05000000000000000000" pitchFamily="2" charset="2"/>
              </a:rPr>
              <a:t>number of </a:t>
            </a:r>
            <a:r>
              <a:rPr lang="en-US" sz="1800" b="0" dirty="0" smtClean="0">
                <a:sym typeface="Wingdings" panose="05000000000000000000" pitchFamily="2" charset="2"/>
              </a:rPr>
              <a:t>beamformed and nulled spatial directions at each AP is </a:t>
            </a:r>
            <a:r>
              <a:rPr lang="en-US" sz="1800" b="0" dirty="0">
                <a:sym typeface="Wingdings" panose="05000000000000000000" pitchFamily="2" charset="2"/>
              </a:rPr>
              <a:t>limited by </a:t>
            </a:r>
            <a:r>
              <a:rPr lang="en-US" sz="1800" b="0" dirty="0" smtClean="0">
                <a:sym typeface="Wingdings" panose="05000000000000000000" pitchFamily="2" charset="2"/>
              </a:rPr>
              <a:t>degrees of freedom available to that AP.</a:t>
            </a:r>
          </a:p>
          <a:p>
            <a:pPr lvl="1"/>
            <a:r>
              <a:rPr lang="en-US" sz="1600" b="0" dirty="0" smtClean="0">
                <a:sym typeface="Wingdings" panose="05000000000000000000" pitchFamily="2" charset="2"/>
              </a:rPr>
              <a:t>Total number of simultaneous spatial streams across all BSS is limited by the size of the </a:t>
            </a:r>
            <a:r>
              <a:rPr lang="en-US" sz="1600" dirty="0">
                <a:sym typeface="Wingdings" panose="05000000000000000000" pitchFamily="2" charset="2"/>
              </a:rPr>
              <a:t>smallest </a:t>
            </a:r>
            <a:r>
              <a:rPr lang="en-US" sz="1600" dirty="0" smtClean="0">
                <a:sym typeface="Wingdings" panose="05000000000000000000" pitchFamily="2" charset="2"/>
              </a:rPr>
              <a:t>participating AP</a:t>
            </a:r>
            <a:r>
              <a:rPr lang="en-US" sz="1600" b="0" dirty="0" smtClean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sz="1600" b="1" dirty="0" smtClean="0">
                <a:sym typeface="Wingdings" panose="05000000000000000000" pitchFamily="2" charset="2"/>
              </a:rPr>
              <a:t>Example: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b="0" dirty="0" smtClean="0">
                <a:sym typeface="Wingdings" panose="05000000000000000000" pitchFamily="2" charset="2"/>
              </a:rPr>
              <a:t>if all APs are 4x4, max number of simultaneous spatial streams limited to 4.</a:t>
            </a:r>
          </a:p>
          <a:p>
            <a:r>
              <a:rPr lang="en-US" sz="1800" b="0" dirty="0" smtClean="0"/>
              <a:t>We </a:t>
            </a:r>
            <a:r>
              <a:rPr lang="en-US" sz="1800" b="0" dirty="0"/>
              <a:t>compare </a:t>
            </a:r>
            <a:r>
              <a:rPr lang="en-US" sz="1800" b="0" dirty="0" err="1"/>
              <a:t>CBF</a:t>
            </a:r>
            <a:r>
              <a:rPr lang="en-US" sz="1800" b="0" dirty="0"/>
              <a:t> </a:t>
            </a:r>
            <a:r>
              <a:rPr lang="en-US" sz="1800" b="0" dirty="0" smtClean="0"/>
              <a:t>versus </a:t>
            </a:r>
            <a:r>
              <a:rPr lang="en-US" sz="1800" b="0" dirty="0"/>
              <a:t>the following baseline (same as used for JT MU-MIMO simulations in 19/0384): 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Each AP SU/MU </a:t>
            </a:r>
            <a:r>
              <a:rPr lang="en-US" sz="1600" dirty="0" err="1">
                <a:sym typeface="Wingdings" panose="05000000000000000000" pitchFamily="2" charset="2"/>
              </a:rPr>
              <a:t>beamforms</a:t>
            </a:r>
            <a:r>
              <a:rPr lang="en-US" sz="1600" dirty="0">
                <a:sym typeface="Wingdings" panose="05000000000000000000" pitchFamily="2" charset="2"/>
              </a:rPr>
              <a:t> to clients within its BSS without regard to OBSS clients, and only one AP transmits at a time.</a:t>
            </a:r>
            <a:endParaRPr lang="en-US" sz="1600" dirty="0"/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Overall throughput is the average of all the per-BSS throughputs.</a:t>
            </a:r>
            <a:endParaRPr lang="en-US" sz="1600" dirty="0"/>
          </a:p>
          <a:p>
            <a:endParaRPr lang="en-US" sz="1600" b="0" dirty="0" smtClean="0"/>
          </a:p>
          <a:p>
            <a:pPr lvl="2"/>
            <a:endParaRPr lang="en-US" sz="1400" dirty="0">
              <a:latin typeface="Cambria Math"/>
            </a:endParaRP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3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CBF simulation results: 2AP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600" b="0" dirty="0" smtClean="0"/>
              <a:t>Simulation configuration is same as what was used for JT MU-MMO in contribution 19/0384 (see appendix for JT results):</a:t>
            </a:r>
          </a:p>
          <a:p>
            <a:pPr lvl="1"/>
            <a:r>
              <a:rPr lang="en-US" sz="1400" b="0" dirty="0" smtClean="0"/>
              <a:t>All APs are 4 ant and all STAs are 2 ant, Channel 11nD 80MHz</a:t>
            </a:r>
          </a:p>
          <a:p>
            <a:pPr lvl="1"/>
            <a:r>
              <a:rPr lang="en-US" sz="1400" dirty="0" smtClean="0"/>
              <a:t>BSS1:</a:t>
            </a:r>
            <a:r>
              <a:rPr lang="en-US" sz="1400" b="0" dirty="0" smtClean="0"/>
              <a:t> {AP1 &lt;--&gt; STA1}, </a:t>
            </a:r>
            <a:r>
              <a:rPr lang="en-US" sz="1400" dirty="0" smtClean="0"/>
              <a:t>BSS2: </a:t>
            </a:r>
            <a:r>
              <a:rPr lang="en-US" sz="1400" b="0" dirty="0" smtClean="0"/>
              <a:t>{AP2 &lt;--&gt; STA2, STA3}</a:t>
            </a:r>
          </a:p>
          <a:p>
            <a:pPr lvl="1"/>
            <a:r>
              <a:rPr lang="en-US" sz="1400" dirty="0" smtClean="0"/>
              <a:t>Baseline:</a:t>
            </a:r>
            <a:r>
              <a:rPr lang="en-US" sz="1400" b="0" dirty="0" smtClean="0"/>
              <a:t> BSS1 </a:t>
            </a:r>
            <a:r>
              <a:rPr lang="en-US" sz="1400" b="0" dirty="0" err="1" smtClean="0"/>
              <a:t>Nss</a:t>
            </a:r>
            <a:r>
              <a:rPr lang="en-US" sz="1400" b="0" dirty="0" smtClean="0"/>
              <a:t> = [2] and BSS2 </a:t>
            </a:r>
            <a:r>
              <a:rPr lang="en-US" sz="1400" b="0" dirty="0" err="1" smtClean="0"/>
              <a:t>Nss</a:t>
            </a:r>
            <a:r>
              <a:rPr lang="en-US" sz="1400" b="0" dirty="0" smtClean="0"/>
              <a:t> = [2 1], with </a:t>
            </a:r>
            <a:r>
              <a:rPr lang="en-US" sz="1400" b="0" dirty="0"/>
              <a:t> 50% time </a:t>
            </a:r>
            <a:r>
              <a:rPr lang="en-US" sz="1400" b="0" dirty="0" smtClean="0"/>
              <a:t>sharing</a:t>
            </a:r>
          </a:p>
          <a:p>
            <a:pPr lvl="1"/>
            <a:r>
              <a:rPr lang="en-US" sz="1400" b="0" dirty="0" smtClean="0"/>
              <a:t>AP-STA relative path loss matrix:</a:t>
            </a:r>
          </a:p>
          <a:p>
            <a:pPr lvl="2"/>
            <a:r>
              <a:rPr lang="en-US" sz="1200" dirty="0"/>
              <a:t>X is varied across 10, 20dB and </a:t>
            </a:r>
            <a:r>
              <a:rPr lang="en-US" sz="1200" dirty="0" smtClean="0"/>
              <a:t>denotes </a:t>
            </a:r>
            <a:r>
              <a:rPr lang="en-US" sz="1200" dirty="0"/>
              <a:t>higher path loss relative to </a:t>
            </a:r>
            <a:r>
              <a:rPr lang="en-US" sz="1200" dirty="0" smtClean="0"/>
              <a:t>0dB</a:t>
            </a:r>
            <a:endParaRPr lang="en-US" sz="12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600" dirty="0" smtClean="0"/>
          </a:p>
          <a:p>
            <a:r>
              <a:rPr lang="en-US" sz="1600" dirty="0" err="1" smtClean="0"/>
              <a:t>CBF</a:t>
            </a:r>
            <a:r>
              <a:rPr lang="en-US" sz="1600" dirty="0"/>
              <a:t>:</a:t>
            </a:r>
            <a:r>
              <a:rPr lang="en-US" sz="1600" b="0" dirty="0"/>
              <a:t> </a:t>
            </a:r>
            <a:r>
              <a:rPr lang="en-US" sz="1600" b="0" dirty="0" smtClean="0"/>
              <a:t>Both APs simultaneously transmit, with each AP transmitting </a:t>
            </a:r>
            <a:r>
              <a:rPr lang="en-US" sz="1600" b="0" dirty="0" err="1" smtClean="0"/>
              <a:t>Nss</a:t>
            </a:r>
            <a:r>
              <a:rPr lang="en-US" sz="1600" b="0" dirty="0" smtClean="0"/>
              <a:t>=2 and using additional two degrees of freedom for interference nulling. We consider two cases:</a:t>
            </a:r>
          </a:p>
          <a:p>
            <a:pPr lvl="1"/>
            <a:r>
              <a:rPr lang="en-US" sz="1400" b="0" dirty="0" smtClean="0"/>
              <a:t>Case 1: BSS1 </a:t>
            </a:r>
            <a:r>
              <a:rPr lang="en-US" sz="1400" b="0" dirty="0" err="1"/>
              <a:t>Nss</a:t>
            </a:r>
            <a:r>
              <a:rPr lang="en-US" sz="1400" b="0" dirty="0"/>
              <a:t> = </a:t>
            </a:r>
            <a:r>
              <a:rPr lang="en-US" sz="1400" b="0" dirty="0" smtClean="0"/>
              <a:t>[2] </a:t>
            </a:r>
            <a:r>
              <a:rPr lang="en-US" sz="1400" b="0" dirty="0"/>
              <a:t>and BSS2 </a:t>
            </a:r>
            <a:r>
              <a:rPr lang="en-US" sz="1400" b="0" dirty="0" err="1"/>
              <a:t>Nss</a:t>
            </a:r>
            <a:r>
              <a:rPr lang="en-US" sz="1400" b="0" dirty="0"/>
              <a:t> = </a:t>
            </a:r>
            <a:r>
              <a:rPr lang="en-US" sz="1400" b="0" dirty="0" smtClean="0"/>
              <a:t>[1 </a:t>
            </a:r>
            <a:r>
              <a:rPr lang="en-US" sz="1400" b="0" dirty="0"/>
              <a:t>1</a:t>
            </a:r>
            <a:r>
              <a:rPr lang="en-US" sz="1400" b="0" dirty="0" smtClean="0"/>
              <a:t>]</a:t>
            </a:r>
          </a:p>
          <a:p>
            <a:pPr lvl="1"/>
            <a:r>
              <a:rPr lang="en-US" sz="1400" dirty="0" smtClean="0"/>
              <a:t>Case 2: </a:t>
            </a:r>
            <a:r>
              <a:rPr lang="en-US" sz="1400" dirty="0"/>
              <a:t>BSS1 </a:t>
            </a:r>
            <a:r>
              <a:rPr lang="en-US" sz="1400" dirty="0" err="1"/>
              <a:t>Nss</a:t>
            </a:r>
            <a:r>
              <a:rPr lang="en-US" sz="1400" dirty="0"/>
              <a:t> = [2] and BSS2 </a:t>
            </a:r>
            <a:r>
              <a:rPr lang="en-US" sz="1400" dirty="0" err="1"/>
              <a:t>Nss</a:t>
            </a:r>
            <a:r>
              <a:rPr lang="en-US" sz="1400" dirty="0"/>
              <a:t> = </a:t>
            </a:r>
            <a:r>
              <a:rPr lang="en-US" sz="1400" dirty="0" smtClean="0"/>
              <a:t>[2]. For this case, AP2 serves only one client per TX, selecting either STA2 or STA3 in a round-robin fashion.</a:t>
            </a:r>
            <a:endParaRPr lang="en-US" sz="1400" dirty="0"/>
          </a:p>
          <a:p>
            <a:pPr lvl="1"/>
            <a:endParaRPr lang="en-US" sz="1400" b="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353749"/>
              </p:ext>
            </p:extLst>
          </p:nvPr>
        </p:nvGraphicFramePr>
        <p:xfrm>
          <a:off x="2209800" y="3810000"/>
          <a:ext cx="35814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1193800"/>
                <a:gridCol w="1193800"/>
                <a:gridCol w="1193800"/>
              </a:tblGrid>
              <a:tr h="1882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AP2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19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CBF simulation results: 2AP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10" y="2514600"/>
            <a:ext cx="4308523" cy="3421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685800"/>
          </a:xfrm>
        </p:spPr>
        <p:txBody>
          <a:bodyPr/>
          <a:lstStyle/>
          <a:p>
            <a:r>
              <a:rPr lang="en-US" sz="1800" b="0" dirty="0" smtClean="0"/>
              <a:t>CBF worse than baseline at low SNR; shows some gains at high SNR for specific configurations and/or large relative path loss</a:t>
            </a:r>
          </a:p>
          <a:p>
            <a:endParaRPr lang="en-US" sz="1800" b="0" dirty="0" smtClean="0"/>
          </a:p>
          <a:p>
            <a:pPr marL="0" lvl="2" indent="0">
              <a:buNone/>
            </a:pPr>
            <a:r>
              <a:rPr lang="en-US" sz="1200" dirty="0" smtClean="0"/>
              <a:t> 	</a:t>
            </a:r>
            <a:endParaRPr lang="en-US" sz="1800" b="0" dirty="0" smtClean="0"/>
          </a:p>
          <a:p>
            <a:pPr marL="457200" lvl="1" indent="0">
              <a:buNone/>
            </a:pPr>
            <a:endParaRPr lang="en-US" sz="1400" b="0" dirty="0"/>
          </a:p>
        </p:txBody>
      </p:sp>
      <p:sp>
        <p:nvSpPr>
          <p:cNvPr id="8" name="Rectangle 7"/>
          <p:cNvSpPr/>
          <p:nvPr/>
        </p:nvSpPr>
        <p:spPr>
          <a:xfrm>
            <a:off x="2774841" y="6047601"/>
            <a:ext cx="40958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The </a:t>
            </a:r>
            <a:r>
              <a:rPr lang="en-US" sz="1400" dirty="0"/>
              <a:t>X-axis “AP-</a:t>
            </a:r>
            <a:r>
              <a:rPr lang="en-US" sz="1400" dirty="0" err="1"/>
              <a:t>STA</a:t>
            </a:r>
            <a:r>
              <a:rPr lang="en-US" sz="1400" dirty="0"/>
              <a:t> SNR” in the plots assumes </a:t>
            </a:r>
            <a:r>
              <a:rPr lang="en-US" sz="1400" dirty="0" smtClean="0"/>
              <a:t>X=0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14600"/>
            <a:ext cx="4277617" cy="339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101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CBF simulation results: </a:t>
            </a:r>
            <a:r>
              <a:rPr lang="en-US" dirty="0" smtClean="0"/>
              <a:t>4AP </a:t>
            </a:r>
            <a:r>
              <a:rPr lang="en-US" dirty="0"/>
              <a:t>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sz="1600" b="0" dirty="0"/>
              <a:t>Simulation configuration is same as what was used for JT in IEEE March 2019 contribution 384 (see appendix for JT results):</a:t>
            </a:r>
          </a:p>
          <a:p>
            <a:pPr lvl="1"/>
            <a:r>
              <a:rPr lang="en-US" sz="1400" dirty="0" smtClean="0"/>
              <a:t> BSS1</a:t>
            </a:r>
            <a:r>
              <a:rPr lang="en-US" sz="1400" dirty="0"/>
              <a:t>:</a:t>
            </a:r>
            <a:r>
              <a:rPr lang="en-US" sz="1400" b="0" dirty="0"/>
              <a:t> {AP1 &lt;--&gt; STA1}, </a:t>
            </a:r>
            <a:r>
              <a:rPr lang="en-US" sz="1400" dirty="0"/>
              <a:t>BSS2: </a:t>
            </a:r>
            <a:r>
              <a:rPr lang="en-US" sz="1400" b="0" dirty="0"/>
              <a:t>{AP2 &lt;--&gt; STA2, STA3</a:t>
            </a:r>
            <a:r>
              <a:rPr lang="en-US" sz="1400" b="0" dirty="0" smtClean="0"/>
              <a:t>},</a:t>
            </a:r>
          </a:p>
          <a:p>
            <a:pPr marL="800100" lvl="2" indent="0">
              <a:buNone/>
            </a:pPr>
            <a:r>
              <a:rPr lang="en-US" sz="1400" dirty="0" smtClean="0"/>
              <a:t>BSS3: </a:t>
            </a:r>
            <a:r>
              <a:rPr lang="en-US" sz="1400" dirty="0"/>
              <a:t>{</a:t>
            </a:r>
            <a:r>
              <a:rPr lang="en-US" sz="1400" dirty="0" smtClean="0"/>
              <a:t>AP3 </a:t>
            </a:r>
            <a:r>
              <a:rPr lang="en-US" sz="1400" dirty="0"/>
              <a:t>&lt;--&gt; </a:t>
            </a:r>
            <a:r>
              <a:rPr lang="en-US" sz="1400" dirty="0" smtClean="0"/>
              <a:t>STA4}, BSS4: </a:t>
            </a:r>
            <a:r>
              <a:rPr lang="en-US" sz="1400" b="0" dirty="0"/>
              <a:t>{</a:t>
            </a:r>
            <a:r>
              <a:rPr lang="en-US" sz="1400" b="0" dirty="0" smtClean="0"/>
              <a:t>AP4 </a:t>
            </a:r>
            <a:r>
              <a:rPr lang="en-US" sz="1400" b="0" dirty="0"/>
              <a:t>&lt;--&gt; </a:t>
            </a:r>
            <a:r>
              <a:rPr lang="en-US" sz="1400" b="0" dirty="0" smtClean="0"/>
              <a:t>STA5, STA6}</a:t>
            </a:r>
            <a:endParaRPr lang="en-US" sz="1400" b="0" dirty="0"/>
          </a:p>
          <a:p>
            <a:pPr lvl="1"/>
            <a:r>
              <a:rPr lang="en-US" sz="1400" dirty="0"/>
              <a:t>Baseline:</a:t>
            </a:r>
            <a:r>
              <a:rPr lang="en-US" sz="1400" b="0" dirty="0"/>
              <a:t> 25% time sharing </a:t>
            </a:r>
            <a:r>
              <a:rPr lang="en-US" sz="1400" b="0" dirty="0" smtClean="0"/>
              <a:t>across BSS1, BSS3 </a:t>
            </a:r>
            <a:r>
              <a:rPr lang="en-US" sz="1400" b="0" dirty="0" err="1"/>
              <a:t>Nss</a:t>
            </a:r>
            <a:r>
              <a:rPr lang="en-US" sz="1400" b="0" dirty="0"/>
              <a:t> = [2] and </a:t>
            </a:r>
            <a:r>
              <a:rPr lang="en-US" sz="1400" b="0" dirty="0" smtClean="0"/>
              <a:t>BSS2, BSS4 </a:t>
            </a:r>
            <a:r>
              <a:rPr lang="en-US" sz="1400" b="0" dirty="0" err="1"/>
              <a:t>Nss</a:t>
            </a:r>
            <a:r>
              <a:rPr lang="en-US" sz="1400" b="0" dirty="0"/>
              <a:t> = [2 1</a:t>
            </a:r>
            <a:r>
              <a:rPr lang="en-US" sz="1400" b="0" dirty="0" smtClean="0"/>
              <a:t>]</a:t>
            </a:r>
            <a:endParaRPr lang="en-US" sz="1400" b="0" dirty="0"/>
          </a:p>
          <a:p>
            <a:pPr lvl="1"/>
            <a:r>
              <a:rPr lang="en-US" sz="1400" b="0" dirty="0"/>
              <a:t>AP-STA relative path loss matrix: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CBF</a:t>
            </a:r>
            <a:r>
              <a:rPr lang="en-US" sz="1600" dirty="0"/>
              <a:t>:</a:t>
            </a:r>
            <a:r>
              <a:rPr lang="en-US" sz="1600" b="0" dirty="0"/>
              <a:t> </a:t>
            </a:r>
            <a:r>
              <a:rPr lang="en-US" sz="1600" b="0" dirty="0" smtClean="0"/>
              <a:t>Each AP transmits </a:t>
            </a:r>
            <a:r>
              <a:rPr lang="en-US" sz="1600" b="0" dirty="0" err="1" smtClean="0"/>
              <a:t>Nss</a:t>
            </a:r>
            <a:r>
              <a:rPr lang="en-US" sz="1600" b="0" dirty="0" smtClean="0"/>
              <a:t>=1 to its STA, while using 3 degrees of </a:t>
            </a:r>
            <a:r>
              <a:rPr lang="en-US" sz="1600" b="0" dirty="0"/>
              <a:t> </a:t>
            </a:r>
            <a:r>
              <a:rPr lang="en-US" sz="1600" b="0" dirty="0" smtClean="0"/>
              <a:t>freedom towards interference-nulling for the other 3 BSS.</a:t>
            </a:r>
          </a:p>
          <a:p>
            <a:pPr lvl="1"/>
            <a:r>
              <a:rPr lang="en-US" sz="1400" b="0" dirty="0" smtClean="0"/>
              <a:t>BSS2 time-shares between STA2/STA3 </a:t>
            </a:r>
            <a:r>
              <a:rPr lang="en-US" sz="1400" b="0" dirty="0"/>
              <a:t>(50</a:t>
            </a:r>
            <a:r>
              <a:rPr lang="en-US" sz="1400" b="0" dirty="0" smtClean="0"/>
              <a:t>%) and BSS4 time-shares between STA5/STA6 (50%)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04818"/>
              </p:ext>
            </p:extLst>
          </p:nvPr>
        </p:nvGraphicFramePr>
        <p:xfrm>
          <a:off x="2133600" y="3429000"/>
          <a:ext cx="4648200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929640"/>
                <a:gridCol w="929640"/>
                <a:gridCol w="929640"/>
                <a:gridCol w="929640"/>
                <a:gridCol w="929640"/>
              </a:tblGrid>
              <a:tr h="149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AP3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AP4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STA2/STA3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STA5/STA6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1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CBF simulation results: 4AP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685800"/>
          </a:xfrm>
        </p:spPr>
        <p:txBody>
          <a:bodyPr/>
          <a:lstStyle/>
          <a:p>
            <a:r>
              <a:rPr lang="en-US" sz="1800" b="0" dirty="0" smtClean="0"/>
              <a:t>Any </a:t>
            </a:r>
            <a:r>
              <a:rPr lang="en-US" sz="1800" b="0" dirty="0"/>
              <a:t>potential gain for CBF requires </a:t>
            </a:r>
            <a:r>
              <a:rPr lang="en-US" sz="1800" b="0" dirty="0" smtClean="0"/>
              <a:t>relative path loss &gt;= 20dB</a:t>
            </a:r>
            <a:endParaRPr lang="en-US" sz="1800" b="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10" y="2877692"/>
            <a:ext cx="4308523" cy="3421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77692"/>
            <a:ext cx="4252950" cy="3421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11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343400"/>
          </a:xfrm>
        </p:spPr>
        <p:txBody>
          <a:bodyPr/>
          <a:lstStyle/>
          <a:p>
            <a:r>
              <a:rPr lang="en-US" sz="1800" dirty="0" smtClean="0"/>
              <a:t>Comparison with JT (19/0384 , see Appendix):</a:t>
            </a:r>
          </a:p>
          <a:p>
            <a:pPr lvl="1"/>
            <a:r>
              <a:rPr lang="en-US" sz="1600" dirty="0"/>
              <a:t>For </a:t>
            </a:r>
            <a:r>
              <a:rPr lang="en-US" sz="1600" dirty="0" smtClean="0"/>
              <a:t>the same 2AP configuration, </a:t>
            </a:r>
            <a:r>
              <a:rPr lang="en-US" sz="1600" dirty="0"/>
              <a:t>JT can achieve ~2x gain over baseline, compared </a:t>
            </a:r>
            <a:r>
              <a:rPr lang="en-US" sz="1600" dirty="0" smtClean="0"/>
              <a:t>to best-case gain of ~</a:t>
            </a:r>
            <a:r>
              <a:rPr lang="en-US" sz="1600" dirty="0"/>
              <a:t>1.2x </a:t>
            </a:r>
            <a:r>
              <a:rPr lang="en-US" sz="1600" dirty="0" smtClean="0"/>
              <a:t>with CBF at high SNR and high relative path loss.</a:t>
            </a:r>
            <a:endParaRPr lang="en-US" sz="1600" dirty="0"/>
          </a:p>
          <a:p>
            <a:pPr lvl="1"/>
            <a:r>
              <a:rPr lang="en-US" sz="1600" dirty="0"/>
              <a:t>For </a:t>
            </a:r>
            <a:r>
              <a:rPr lang="en-US" sz="1600" dirty="0" smtClean="0"/>
              <a:t>the same 4AP configuration, </a:t>
            </a:r>
            <a:r>
              <a:rPr lang="en-US" sz="1600" dirty="0"/>
              <a:t>JT can achieve ~4x gain over baseline, compared to </a:t>
            </a:r>
            <a:r>
              <a:rPr lang="en-US" sz="1600" dirty="0" smtClean="0"/>
              <a:t>best-case gain of ~1.3x </a:t>
            </a:r>
            <a:r>
              <a:rPr lang="en-US" sz="1600" dirty="0"/>
              <a:t>with </a:t>
            </a:r>
            <a:r>
              <a:rPr lang="en-US" sz="1600" dirty="0" smtClean="0"/>
              <a:t>CBF at high relative path loss.</a:t>
            </a:r>
            <a:endParaRPr lang="en-US" sz="1600" dirty="0"/>
          </a:p>
          <a:p>
            <a:pPr lvl="1"/>
            <a:endParaRPr lang="en-US" sz="1400" dirty="0" smtClean="0"/>
          </a:p>
          <a:p>
            <a:r>
              <a:rPr lang="en-US" sz="1800" b="0" dirty="0" smtClean="0"/>
              <a:t>In general, gains of CBF are limited by the rank of the AP itself - the same number of spatial streams could be used for own BSS transmissions.</a:t>
            </a:r>
          </a:p>
          <a:p>
            <a:pPr lvl="1"/>
            <a:r>
              <a:rPr lang="en-US" sz="1600" dirty="0" smtClean="0"/>
              <a:t>Note in the scenarios explored the average </a:t>
            </a:r>
            <a:r>
              <a:rPr lang="en-US" sz="1600" dirty="0" err="1" smtClean="0"/>
              <a:t>Nss</a:t>
            </a:r>
            <a:r>
              <a:rPr lang="en-US" sz="1600" dirty="0" smtClean="0"/>
              <a:t> of the baseline scenario is 2.5 but for </a:t>
            </a:r>
            <a:r>
              <a:rPr lang="en-US" sz="1600" dirty="0" err="1" smtClean="0"/>
              <a:t>CBF</a:t>
            </a:r>
            <a:r>
              <a:rPr lang="en-US" sz="1600" dirty="0" smtClean="0"/>
              <a:t> we used all 4 spatial dimensions </a:t>
            </a:r>
          </a:p>
          <a:p>
            <a:pPr marL="457200" lvl="1" indent="0">
              <a:buNone/>
            </a:pPr>
            <a:r>
              <a:rPr lang="en-US" sz="1600" dirty="0" smtClean="0"/>
              <a:t> </a:t>
            </a:r>
            <a:endParaRPr lang="en-US" sz="1600" b="0" dirty="0" smtClean="0"/>
          </a:p>
          <a:p>
            <a:r>
              <a:rPr lang="en-US" sz="1800" b="0" dirty="0" smtClean="0"/>
              <a:t>In contrast, the gains of JT MU-MIMO can scale with the number of APs and STA.</a:t>
            </a:r>
            <a:endParaRPr lang="en-US" sz="1400" dirty="0"/>
          </a:p>
          <a:p>
            <a:pPr marL="5715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25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estimation using </a:t>
            </a:r>
            <a:r>
              <a:rPr lang="en-US" dirty="0" err="1" smtClean="0"/>
              <a:t>11ax</a:t>
            </a:r>
            <a:r>
              <a:rPr lang="en-US" dirty="0" smtClean="0"/>
              <a:t> AP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191000"/>
          </a:xfrm>
        </p:spPr>
        <p:txBody>
          <a:bodyPr/>
          <a:lstStyle/>
          <a:p>
            <a:r>
              <a:rPr lang="en-US" sz="1800" b="0" dirty="0"/>
              <a:t>In contribution </a:t>
            </a:r>
            <a:r>
              <a:rPr lang="en-US" sz="1800" b="0" dirty="0" smtClean="0"/>
              <a:t>19/0094, we highlighted the importance of accurate CFO estimation to minimize phase drift across APs for JT MU-MIMO.</a:t>
            </a:r>
          </a:p>
          <a:p>
            <a:r>
              <a:rPr lang="en-US" sz="1800" b="0" dirty="0" smtClean="0"/>
              <a:t>We conducted  the following </a:t>
            </a:r>
            <a:r>
              <a:rPr lang="en-US" sz="1800" b="0" dirty="0"/>
              <a:t>e</a:t>
            </a:r>
            <a:r>
              <a:rPr lang="en-US" sz="1800" b="0" dirty="0" smtClean="0"/>
              <a:t>xperiment with a pair of 11ax chips at high SNR:</a:t>
            </a:r>
          </a:p>
          <a:p>
            <a:pPr lvl="1"/>
            <a:r>
              <a:rPr lang="en-US" sz="1600" b="0" dirty="0" smtClean="0"/>
              <a:t>Transmitted back-to-back 11ax frames from one chip to another, with IFS = 16us and single 4x HE-LTF per frame.</a:t>
            </a:r>
          </a:p>
          <a:p>
            <a:pPr lvl="1"/>
            <a:r>
              <a:rPr lang="en-US" sz="1600" b="0" dirty="0" smtClean="0"/>
              <a:t>Captured ADC samples on receiving chip and post-processed in SW.</a:t>
            </a:r>
          </a:p>
          <a:p>
            <a:r>
              <a:rPr lang="en-US" sz="1800" b="0" dirty="0" smtClean="0"/>
              <a:t>Post-processing:</a:t>
            </a:r>
          </a:p>
          <a:p>
            <a:pPr lvl="1"/>
            <a:r>
              <a:rPr lang="en-US" sz="1600" b="0" dirty="0" smtClean="0"/>
              <a:t>Estimated CFO between TX and RX chips by measuring net phase rotation on HE-LTF across neighboring packets, divided by time separation between the LTFs (=124us).</a:t>
            </a:r>
          </a:p>
          <a:p>
            <a:r>
              <a:rPr lang="en-US" sz="1800" b="0" dirty="0" smtClean="0"/>
              <a:t>Standard-deviation of estimated CFO across 15 measurements &lt; 10Hz</a:t>
            </a:r>
          </a:p>
          <a:p>
            <a:pPr lvl="1">
              <a:buFont typeface="Symbol" pitchFamily="18" charset="2"/>
              <a:buChar char="Þ"/>
            </a:pPr>
            <a:r>
              <a:rPr lang="en-US" sz="1800" dirty="0" smtClean="0"/>
              <a:t>Estimated CFO able to predict actual CFO within accuracy of 10Hz.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This validates </a:t>
            </a:r>
            <a:r>
              <a:rPr lang="en-US" sz="1800" b="0" dirty="0"/>
              <a:t>that </a:t>
            </a:r>
            <a:r>
              <a:rPr lang="en-US" sz="1800" b="0" dirty="0" smtClean="0"/>
              <a:t>very </a:t>
            </a:r>
            <a:r>
              <a:rPr lang="en-US" sz="1800" b="0" dirty="0"/>
              <a:t>accurate CFO </a:t>
            </a:r>
            <a:r>
              <a:rPr lang="en-US" sz="1800" b="0" dirty="0" smtClean="0"/>
              <a:t>estimation </a:t>
            </a:r>
            <a:r>
              <a:rPr lang="en-US" sz="1800" b="0" dirty="0"/>
              <a:t>across </a:t>
            </a:r>
            <a:r>
              <a:rPr lang="en-US" sz="1800" b="0" dirty="0" smtClean="0"/>
              <a:t>packets is possible </a:t>
            </a:r>
            <a:r>
              <a:rPr lang="en-US" sz="1800" b="0" dirty="0"/>
              <a:t>using a real </a:t>
            </a:r>
            <a:r>
              <a:rPr lang="en-US" sz="1800" b="0" dirty="0" smtClean="0"/>
              <a:t>product.</a:t>
            </a:r>
            <a:endParaRPr lang="en-US" sz="2000" b="0" dirty="0"/>
          </a:p>
          <a:p>
            <a:endParaRPr lang="en-US" sz="2200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577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336213</TotalTime>
  <Words>1343</Words>
  <Application>Microsoft Office PowerPoint</Application>
  <PresentationFormat>On-screen Show (4:3)</PresentationFormat>
  <Paragraphs>231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Comparison of Coordinated BF and Nulling with JT</vt:lpstr>
      <vt:lpstr>Abstract </vt:lpstr>
      <vt:lpstr>Coordinated Beamforming with Nulling</vt:lpstr>
      <vt:lpstr>CBF simulation results: 2AP (1)</vt:lpstr>
      <vt:lpstr>CBF simulation results: 2AP (2)</vt:lpstr>
      <vt:lpstr>CBF simulation results: 4AP (1)</vt:lpstr>
      <vt:lpstr>CBF simulation results: 4AP (2)</vt:lpstr>
      <vt:lpstr>Discussion of results</vt:lpstr>
      <vt:lpstr>CFO estimation using 11ax AP product</vt:lpstr>
      <vt:lpstr>Conclusions</vt:lpstr>
      <vt:lpstr>References</vt:lpstr>
      <vt:lpstr>appendix</vt:lpstr>
      <vt:lpstr>JT 2AP results</vt:lpstr>
      <vt:lpstr>JT 4AP results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Tx EVM</dc:title>
  <dc:creator>ron.porat@broadcom.com</dc:creator>
  <cp:keywords>September 2017</cp:keywords>
  <cp:lastModifiedBy>Ron Porat</cp:lastModifiedBy>
  <cp:revision>1921</cp:revision>
  <cp:lastPrinted>1998-02-10T13:28:06Z</cp:lastPrinted>
  <dcterms:created xsi:type="dcterms:W3CDTF">2007-05-21T21:00:37Z</dcterms:created>
  <dcterms:modified xsi:type="dcterms:W3CDTF">2019-05-10T00:56:40Z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