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4" r:id="rId3"/>
    <p:sldId id="412" r:id="rId4"/>
    <p:sldId id="414" r:id="rId5"/>
    <p:sldId id="421" r:id="rId6"/>
    <p:sldId id="403" r:id="rId7"/>
    <p:sldId id="422" r:id="rId8"/>
    <p:sldId id="417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90" d="100"/>
          <a:sy n="90" d="100"/>
        </p:scale>
        <p:origin x="-1470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36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0798r0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HARQ </a:t>
            </a:r>
            <a:r>
              <a:rPr lang="en-GB" sz="2400" dirty="0" smtClean="0"/>
              <a:t>Simulation Results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2019-05-09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90098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Ilan Reuven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Andrew Blanksby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b="0" dirty="0" smtClean="0"/>
              <a:t>Provide </a:t>
            </a:r>
            <a:r>
              <a:rPr lang="en-US" sz="1800" b="0" dirty="0" smtClean="0"/>
              <a:t>simulation results and thoughts on HARQ</a:t>
            </a:r>
            <a:endParaRPr lang="en-US" sz="18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Simulation </a:t>
            </a:r>
            <a:r>
              <a:rPr lang="en-US" sz="2800" dirty="0" smtClean="0"/>
              <a:t>Methodology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47244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err="1" smtClean="0"/>
              <a:t>11nD</a:t>
            </a:r>
            <a:r>
              <a:rPr lang="en-US" sz="1600" b="0" dirty="0" smtClean="0"/>
              <a:t> </a:t>
            </a:r>
            <a:r>
              <a:rPr lang="en-US" sz="1600" b="0" dirty="0" smtClean="0"/>
              <a:t>channel with </a:t>
            </a:r>
            <a:r>
              <a:rPr lang="en-US" sz="1600" b="0" dirty="0" err="1" smtClean="0"/>
              <a:t>LDPC</a:t>
            </a:r>
            <a:r>
              <a:rPr lang="en-US" sz="1600" b="0" dirty="0" smtClean="0"/>
              <a:t> coding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err="1" smtClean="0"/>
              <a:t>MIMO</a:t>
            </a:r>
            <a:r>
              <a:rPr lang="en-US" sz="1600" b="0" dirty="0" smtClean="0"/>
              <a:t> </a:t>
            </a:r>
            <a:r>
              <a:rPr lang="en-US" sz="1600" b="0" dirty="0" smtClean="0"/>
              <a:t>configurations studied based on practical configurations with an </a:t>
            </a:r>
            <a:r>
              <a:rPr lang="en-US" sz="1600" b="0" dirty="0" err="1" smtClean="0"/>
              <a:t>MMSE</a:t>
            </a:r>
            <a:r>
              <a:rPr lang="en-US" sz="1600" b="0" dirty="0" smtClean="0"/>
              <a:t> receiver: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600" dirty="0" err="1" smtClean="0"/>
              <a:t>2x2</a:t>
            </a:r>
            <a:r>
              <a:rPr lang="en-US" sz="1600" dirty="0" smtClean="0"/>
              <a:t> SU with BF and </a:t>
            </a:r>
            <a:r>
              <a:rPr lang="en-US" sz="1600" dirty="0" err="1" smtClean="0"/>
              <a:t>Nss</a:t>
            </a:r>
            <a:r>
              <a:rPr lang="en-US" sz="1600" dirty="0" smtClean="0"/>
              <a:t>=2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600" dirty="0" err="1" smtClean="0"/>
              <a:t>4x2</a:t>
            </a:r>
            <a:r>
              <a:rPr lang="en-US" sz="1600" dirty="0" smtClean="0"/>
              <a:t> SU with BF and </a:t>
            </a:r>
            <a:r>
              <a:rPr lang="en-US" sz="1600" dirty="0" err="1" smtClean="0"/>
              <a:t>Nss</a:t>
            </a:r>
            <a:r>
              <a:rPr lang="en-US" sz="1600" dirty="0" smtClean="0"/>
              <a:t>=2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600" dirty="0" err="1" smtClean="0"/>
              <a:t>4x2</a:t>
            </a:r>
            <a:r>
              <a:rPr lang="en-US" sz="1600" dirty="0" smtClean="0"/>
              <a:t> MU-</a:t>
            </a:r>
            <a:r>
              <a:rPr lang="en-US" sz="1600" dirty="0" err="1" smtClean="0"/>
              <a:t>MIMO</a:t>
            </a:r>
            <a:r>
              <a:rPr lang="en-US" sz="1600" dirty="0" smtClean="0"/>
              <a:t> with </a:t>
            </a:r>
            <a:r>
              <a:rPr lang="en-US" sz="1600" dirty="0" err="1" smtClean="0"/>
              <a:t>Nss</a:t>
            </a:r>
            <a:r>
              <a:rPr lang="en-US" sz="1600" dirty="0" smtClean="0"/>
              <a:t>=2 for one user and </a:t>
            </a:r>
            <a:r>
              <a:rPr lang="en-US" sz="1600" dirty="0" err="1" smtClean="0"/>
              <a:t>Nss</a:t>
            </a:r>
            <a:r>
              <a:rPr lang="en-US" sz="1600" dirty="0" smtClean="0"/>
              <a:t>=1 to another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Performance assumes </a:t>
            </a:r>
            <a:r>
              <a:rPr lang="en-US" sz="1600" b="0" dirty="0" err="1" smtClean="0"/>
              <a:t>CW</a:t>
            </a:r>
            <a:r>
              <a:rPr lang="en-US" sz="1600" b="0" dirty="0" smtClean="0"/>
              <a:t> based errors and re-transmission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HARQ </a:t>
            </a:r>
            <a:r>
              <a:rPr lang="en-US" sz="1600" b="0" dirty="0" smtClean="0"/>
              <a:t>CC and ARQ use all </a:t>
            </a:r>
            <a:r>
              <a:rPr lang="en-US" sz="1600" b="0" dirty="0" err="1" smtClean="0"/>
              <a:t>QAM</a:t>
            </a:r>
            <a:r>
              <a:rPr lang="en-US" sz="1600" b="0" dirty="0" smtClean="0"/>
              <a:t> sizes and current code rate combinations possible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HARQ Incremental </a:t>
            </a:r>
            <a:r>
              <a:rPr lang="en-US" sz="1600" b="0" dirty="0" smtClean="0"/>
              <a:t>Redundancy (</a:t>
            </a:r>
            <a:r>
              <a:rPr lang="en-US" sz="1600" b="0" dirty="0" smtClean="0"/>
              <a:t>IR) -  </a:t>
            </a:r>
            <a:r>
              <a:rPr lang="en-US" sz="1600" b="0" dirty="0" smtClean="0"/>
              <a:t>assumes two re-transmissions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Two sets of results: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b="0" dirty="0" smtClean="0"/>
              <a:t>MCS </a:t>
            </a:r>
            <a:r>
              <a:rPr lang="en-US" sz="1400" b="0" dirty="0"/>
              <a:t>chosen based on </a:t>
            </a:r>
            <a:r>
              <a:rPr lang="en-US" sz="1400" b="0" dirty="0" smtClean="0"/>
              <a:t>known long </a:t>
            </a:r>
            <a:r>
              <a:rPr lang="en-US" sz="1400" b="0" dirty="0"/>
              <a:t>term SNR (</a:t>
            </a:r>
            <a:r>
              <a:rPr lang="en-US" sz="1400" dirty="0"/>
              <a:t>not instantaneous)</a:t>
            </a:r>
            <a:endParaRPr lang="en-US" sz="1400" b="0" dirty="0"/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MCS chosen </a:t>
            </a:r>
            <a:r>
              <a:rPr lang="en-US" sz="1400" b="0" dirty="0" smtClean="0"/>
              <a:t>with </a:t>
            </a:r>
            <a:r>
              <a:rPr lang="en-US" sz="1400" b="0" dirty="0"/>
              <a:t>uniform </a:t>
            </a:r>
            <a:r>
              <a:rPr lang="en-US" sz="1400" dirty="0"/>
              <a:t>instantaneous </a:t>
            </a:r>
            <a:r>
              <a:rPr lang="en-US" sz="1400" b="0" dirty="0" smtClean="0"/>
              <a:t>SNR </a:t>
            </a:r>
            <a:r>
              <a:rPr lang="en-US" sz="1400" b="0" dirty="0"/>
              <a:t>feedback error within +/-</a:t>
            </a:r>
            <a:r>
              <a:rPr lang="en-US" sz="1400" b="0" dirty="0" err="1"/>
              <a:t>5dB</a:t>
            </a:r>
            <a:r>
              <a:rPr lang="en-US" sz="1400" b="0" dirty="0"/>
              <a:t> </a:t>
            </a:r>
          </a:p>
          <a:p>
            <a:pPr marL="914400" lvl="2" indent="-171450">
              <a:buFont typeface="Arial" panose="020B0604020202020204" pitchFamily="34" charset="0"/>
              <a:buChar char="•"/>
            </a:pPr>
            <a:r>
              <a:rPr lang="en-US" sz="1400" dirty="0"/>
              <a:t>This is an example based on field measurements showing </a:t>
            </a:r>
            <a:r>
              <a:rPr lang="en-US" sz="1400" dirty="0" smtClean="0"/>
              <a:t>a difference </a:t>
            </a:r>
            <a:r>
              <a:rPr lang="en-US" sz="1400" dirty="0"/>
              <a:t>between the reporting of SNR feedback of  vendors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/>
              <a:t>Alternate </a:t>
            </a:r>
            <a:r>
              <a:rPr lang="en-US" sz="1600" b="0" dirty="0" err="1" smtClean="0"/>
              <a:t>LDPC</a:t>
            </a:r>
            <a:r>
              <a:rPr lang="en-US" sz="1600" b="0" dirty="0" smtClean="0"/>
              <a:t> tone mapping between </a:t>
            </a:r>
            <a:r>
              <a:rPr lang="en-US" sz="1600" b="0" dirty="0"/>
              <a:t>successive transmissions to capture diversity gain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/>
              <a:t>Results show </a:t>
            </a:r>
            <a:r>
              <a:rPr lang="en-US" sz="1600" b="0" dirty="0" smtClean="0"/>
              <a:t>Goodput </a:t>
            </a:r>
            <a:r>
              <a:rPr lang="en-US" sz="1600" b="0" dirty="0"/>
              <a:t>[bits/s/Hz/spatial stream]. </a:t>
            </a:r>
            <a:endParaRPr lang="en-US" sz="1400" b="0" dirty="0"/>
          </a:p>
          <a:p>
            <a:pPr marL="0" indent="0">
              <a:buNone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First set: SU BF Results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8" name="Picture 3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498137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230" y="2209800"/>
            <a:ext cx="498137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30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lang="en-US" sz="2400" dirty="0" smtClean="0"/>
              <a:t>Second set: SU/MU-</a:t>
            </a:r>
            <a:r>
              <a:rPr lang="en-US" sz="2400" dirty="0" err="1" smtClean="0"/>
              <a:t>MIMO</a:t>
            </a:r>
            <a:r>
              <a:rPr lang="en-US" sz="2400" dirty="0" smtClean="0"/>
              <a:t> Results with </a:t>
            </a:r>
            <a:r>
              <a:rPr lang="en-US" sz="2400" dirty="0" smtClean="0"/>
              <a:t>+/-</a:t>
            </a:r>
            <a:r>
              <a:rPr lang="en-US" sz="2400" dirty="0" err="1" smtClean="0"/>
              <a:t>5dB</a:t>
            </a:r>
            <a:r>
              <a:rPr lang="en-US" sz="2400" dirty="0" smtClean="0"/>
              <a:t> SNR FB error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2050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2286000"/>
            <a:ext cx="5042044" cy="377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231" y="2286000"/>
            <a:ext cx="5121154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95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of Gains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As expected the gain of HARQ depends on the 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configuration and increases when the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doesn’t have accurate knowledge of SNR or with channel aging. </a:t>
            </a:r>
            <a:endParaRPr lang="en-US" sz="16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Other configurations with less antennas or assuming </a:t>
            </a:r>
            <a:r>
              <a:rPr lang="en-US" sz="1600" b="0" dirty="0" smtClean="0"/>
              <a:t>open loop 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</a:t>
            </a:r>
            <a:r>
              <a:rPr lang="en-US" sz="1600" b="0" dirty="0" smtClean="0"/>
              <a:t>may show more gains </a:t>
            </a:r>
          </a:p>
          <a:p>
            <a:pPr marL="0" indent="0">
              <a:buNone/>
            </a:pPr>
            <a:endParaRPr lang="en-US" sz="14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882288"/>
              </p:ext>
            </p:extLst>
          </p:nvPr>
        </p:nvGraphicFramePr>
        <p:xfrm>
          <a:off x="1752600" y="3581400"/>
          <a:ext cx="5638800" cy="2133602"/>
        </p:xfrm>
        <a:graphic>
          <a:graphicData uri="http://schemas.openxmlformats.org/drawingml/2006/table">
            <a:tbl>
              <a:tblPr firstRow="1" firstCol="1" bandRow="1"/>
              <a:tblGrid>
                <a:gridCol w="2361513"/>
                <a:gridCol w="1678921"/>
                <a:gridCol w="1598366"/>
              </a:tblGrid>
              <a:tr h="609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/>
                          <a:ea typeface="Calibri"/>
                        </a:rPr>
                        <a:t>MIMO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 Configuration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Typical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</a:rPr>
                        <a:t>CC 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gain [dB]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Typical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</a:rPr>
                        <a:t>IR 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gain [dB]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SU, </a:t>
                      </a:r>
                      <a:r>
                        <a:rPr lang="en-US" sz="1200" dirty="0" err="1">
                          <a:effectLst/>
                          <a:latin typeface="Calibri"/>
                          <a:ea typeface="Calibri"/>
                        </a:rPr>
                        <a:t>2x2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, BF, </a:t>
                      </a:r>
                      <a:r>
                        <a:rPr lang="en-US" sz="1200" i="1" dirty="0" err="1">
                          <a:effectLst/>
                          <a:latin typeface="Calibri"/>
                          <a:ea typeface="Calibri"/>
                        </a:rPr>
                        <a:t>N</a:t>
                      </a:r>
                      <a:r>
                        <a:rPr lang="en-US" sz="1200" i="1" baseline="-25000" dirty="0" err="1">
                          <a:effectLst/>
                          <a:latin typeface="Calibri"/>
                          <a:ea typeface="Calibri"/>
                        </a:rPr>
                        <a:t>SS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 = 2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2-3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SU, 4x2, BF, </a:t>
                      </a:r>
                      <a:r>
                        <a:rPr lang="en-US" sz="1200" i="1">
                          <a:effectLst/>
                          <a:latin typeface="Calibri"/>
                          <a:ea typeface="Calibri"/>
                        </a:rPr>
                        <a:t>N</a:t>
                      </a:r>
                      <a:r>
                        <a:rPr lang="en-US" sz="1200" i="1" baseline="-25000">
                          <a:effectLst/>
                          <a:latin typeface="Calibri"/>
                          <a:ea typeface="Calibri"/>
                        </a:rPr>
                        <a:t>SS</a:t>
                      </a: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 = 2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0-0.5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1.5-2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SU, 4x2, BF, </a:t>
                      </a:r>
                      <a:r>
                        <a:rPr lang="en-US" sz="1200" i="1">
                          <a:effectLst/>
                          <a:latin typeface="Calibri"/>
                          <a:ea typeface="Calibri"/>
                        </a:rPr>
                        <a:t>N</a:t>
                      </a:r>
                      <a:r>
                        <a:rPr lang="en-US" sz="1200" i="1" baseline="-25000">
                          <a:effectLst/>
                          <a:latin typeface="Calibri"/>
                          <a:ea typeface="Calibri"/>
                        </a:rPr>
                        <a:t>SS</a:t>
                      </a: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 = 2, ±5dB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0.5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2.5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</a:rPr>
                        <a:t>MU-</a:t>
                      </a:r>
                      <a:r>
                        <a:rPr lang="en-US" sz="1200" dirty="0" err="1" smtClean="0">
                          <a:effectLst/>
                          <a:latin typeface="Calibri"/>
                          <a:ea typeface="Calibri"/>
                        </a:rPr>
                        <a:t>MIMO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Calibri"/>
                          <a:ea typeface="Calibri"/>
                        </a:rPr>
                        <a:t>4x2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,  </a:t>
                      </a:r>
                      <a:r>
                        <a:rPr lang="en-US" sz="1200" i="1" dirty="0" err="1">
                          <a:effectLst/>
                          <a:latin typeface="Calibri"/>
                          <a:ea typeface="Calibri"/>
                        </a:rPr>
                        <a:t>N</a:t>
                      </a:r>
                      <a:r>
                        <a:rPr lang="en-US" sz="1200" i="1" baseline="-25000" dirty="0" err="1">
                          <a:effectLst/>
                          <a:latin typeface="Calibri"/>
                          <a:ea typeface="Calibri"/>
                        </a:rPr>
                        <a:t>SS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 = [2,1], ±</a:t>
                      </a:r>
                      <a:r>
                        <a:rPr lang="en-US" sz="1200" dirty="0" err="1">
                          <a:effectLst/>
                          <a:latin typeface="Calibri"/>
                          <a:ea typeface="Calibri"/>
                        </a:rPr>
                        <a:t>5dB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,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</a:rPr>
                        <a:t>aging 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=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</a:rPr>
                        <a:t>-</a:t>
                      </a:r>
                      <a:r>
                        <a:rPr lang="en-US" sz="1200" dirty="0" err="1" smtClean="0">
                          <a:effectLst/>
                          <a:latin typeface="Calibri"/>
                          <a:ea typeface="Calibri"/>
                        </a:rPr>
                        <a:t>30dBr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</a:rPr>
                        <a:t>3-3.5</a:t>
                      </a:r>
                      <a:endParaRPr lang="en-US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40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Based on our current </a:t>
            </a:r>
            <a:r>
              <a:rPr lang="en-US" sz="1600" b="0" dirty="0" smtClean="0"/>
              <a:t>results, IR </a:t>
            </a:r>
            <a:r>
              <a:rPr lang="en-US" sz="1600" b="0" dirty="0" smtClean="0"/>
              <a:t>with </a:t>
            </a:r>
            <a:r>
              <a:rPr lang="en-US" sz="1600" b="0" dirty="0" err="1" smtClean="0"/>
              <a:t>CW</a:t>
            </a:r>
            <a:r>
              <a:rPr lang="en-US" sz="1600" b="0" dirty="0" smtClean="0"/>
              <a:t> based feedback provide the minimum gain necessary for us to consider HARQ as a valuable technology.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0" dirty="0" smtClean="0"/>
              <a:t>Propose to continue investigating HARQ with focus on IR, </a:t>
            </a:r>
            <a:r>
              <a:rPr lang="en-US" sz="1600" b="0" dirty="0" err="1" smtClean="0"/>
              <a:t>CW</a:t>
            </a:r>
            <a:r>
              <a:rPr lang="en-US" sz="1600" b="0" dirty="0" smtClean="0"/>
              <a:t> based feedback and </a:t>
            </a:r>
            <a:r>
              <a:rPr lang="en-US" sz="1600" b="0" dirty="0" err="1" smtClean="0"/>
              <a:t>LDPC</a:t>
            </a:r>
            <a:r>
              <a:rPr lang="en-US" sz="1600" b="0" dirty="0" smtClean="0"/>
              <a:t>.</a:t>
            </a:r>
            <a:endParaRPr lang="en-US" sz="1600" b="0" dirty="0" smtClean="0"/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en-US" sz="1600" b="0" dirty="0"/>
              <a:t>11-18-1116-00-0eht-multi-ap-harq-for-eht.pptx</a:t>
            </a:r>
          </a:p>
          <a:p>
            <a:pPr marL="0" indent="0">
              <a:buNone/>
            </a:pPr>
            <a:endParaRPr lang="en-US" sz="16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5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0" indent="0">
              <a:buNone/>
            </a:pPr>
            <a:endParaRPr lang="en-US" sz="14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306491</TotalTime>
  <Words>429</Words>
  <Application>Microsoft Office PowerPoint</Application>
  <PresentationFormat>On-screen Show (4:3)</PresentationFormat>
  <Paragraphs>122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HARQ Simulation Results</vt:lpstr>
      <vt:lpstr>Abstract </vt:lpstr>
      <vt:lpstr>Simulation Methodology</vt:lpstr>
      <vt:lpstr>First set: SU BF Results</vt:lpstr>
      <vt:lpstr>Second set: SU/MU-MIMO Results with +/-5dB SNR FB error </vt:lpstr>
      <vt:lpstr>Summary of Gains</vt:lpstr>
      <vt:lpstr>Summary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1317</cp:revision>
  <cp:lastPrinted>1998-02-10T13:28:06Z</cp:lastPrinted>
  <dcterms:created xsi:type="dcterms:W3CDTF">2007-05-21T21:00:37Z</dcterms:created>
  <dcterms:modified xsi:type="dcterms:W3CDTF">2019-05-10T00:44:35Z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