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506" r:id="rId3"/>
    <p:sldId id="524" r:id="rId4"/>
    <p:sldId id="476" r:id="rId5"/>
    <p:sldId id="480" r:id="rId6"/>
    <p:sldId id="486" r:id="rId7"/>
    <p:sldId id="531" r:id="rId8"/>
    <p:sldId id="525" r:id="rId9"/>
    <p:sldId id="533" r:id="rId10"/>
    <p:sldId id="532" r:id="rId11"/>
    <p:sldId id="534" r:id="rId12"/>
    <p:sldId id="535" r:id="rId13"/>
    <p:sldId id="536" r:id="rId14"/>
    <p:sldId id="537" r:id="rId15"/>
    <p:sldId id="538" r:id="rId16"/>
    <p:sldId id="512" r:id="rId17"/>
    <p:sldId id="544" r:id="rId18"/>
    <p:sldId id="542" r:id="rId19"/>
    <p:sldId id="540" r:id="rId20"/>
    <p:sldId id="546" r:id="rId21"/>
    <p:sldId id="547" r:id="rId22"/>
    <p:sldId id="539" r:id="rId23"/>
    <p:sldId id="518" r:id="rId24"/>
    <p:sldId id="530" r:id="rId25"/>
    <p:sldId id="520" r:id="rId26"/>
    <p:sldId id="521" r:id="rId27"/>
    <p:sldId id="543" r:id="rId28"/>
    <p:sldId id="545" r:id="rId29"/>
    <p:sldId id="541" r:id="rId30"/>
    <p:sldId id="548" r:id="rId3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86385" autoAdjust="0"/>
  </p:normalViewPr>
  <p:slideViewPr>
    <p:cSldViewPr>
      <p:cViewPr varScale="1">
        <p:scale>
          <a:sx n="114" d="100"/>
          <a:sy n="114" d="100"/>
        </p:scale>
        <p:origin x="156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6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63C1105-7BC0-4229-ABC1-1777BC126303}" type="datetime1">
              <a:rPr lang="en-US" smtClean="0"/>
              <a:t>7/14/2019</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93E9CEDA-2FA6-4991-91B0-7970E3E29C2B}" type="datetime1">
              <a:rPr lang="en-US" smtClean="0"/>
              <a:t>7/14/2019</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27DCC347-861B-48FC-8235-7DF7DA283310}" type="datetime1">
              <a:rPr lang="en-US" smtClean="0"/>
              <a:t>7/14/2019</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7F3F135-CA3F-42F4-B0BA-5FEFA162270B}" type="datetime1">
              <a:rPr lang="en-US" smtClean="0"/>
              <a:t>7/14/2019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ACB7AA2E-83C1-4D0B-A8A9-3F6E5A75299D}" type="datetime1">
              <a:rPr lang="en-US" smtClean="0"/>
              <a:t>7/14/2019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34E771F-FFC7-4272-91EF-32E6BD14C1F9}" type="datetime1">
              <a:rPr lang="en-US" smtClean="0"/>
              <a:t>7/14/2019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73166" y="533400"/>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612DD914-28E3-48E9-95B2-795D146A0783}" type="datetime1">
              <a:rPr lang="en-US" smtClean="0"/>
              <a:t>7/14/2019</a:t>
            </a:fld>
            <a:endParaRPr lang="en-US" dirty="0"/>
          </a:p>
        </p:txBody>
      </p:sp>
      <p:sp>
        <p:nvSpPr>
          <p:cNvPr id="5" name="Rectangle 5"/>
          <p:cNvSpPr>
            <a:spLocks noGrp="1" noChangeArrowheads="1"/>
          </p:cNvSpPr>
          <p:nvPr>
            <p:ph type="ftr" sz="quarter" idx="11"/>
          </p:nvPr>
        </p:nvSpPr>
        <p:spPr>
          <a:xfrm>
            <a:off x="6938677" y="6475413"/>
            <a:ext cx="1605248" cy="184666"/>
          </a:xfrm>
          <a:ln/>
        </p:spPr>
        <p:txBody>
          <a:bodyPr/>
          <a:lstStyle>
            <a:lvl1pPr>
              <a:defRPr/>
            </a:lvl1pPr>
          </a:lstStyle>
          <a:p>
            <a:pPr>
              <a:defRPr/>
            </a:pPr>
            <a:r>
              <a:rPr lang="en-US" dirty="0"/>
              <a:t>Yan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5BD699FD-85FF-490A-97AC-E05A81F58F71}" type="datetime1">
              <a:rPr lang="en-US" smtClean="0"/>
              <a:t>7/14/2019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8161E06B-6169-42B4-87D5-7393471668DE}" type="datetime1">
              <a:rPr lang="en-US" smtClean="0"/>
              <a:t>7/14/2019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E3E3AB5B-F140-4E7D-AA01-9A36E80ABDAE}" type="datetime1">
              <a:rPr lang="en-US" smtClean="0"/>
              <a:t>7/14/2019</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10A19BDB-791C-412A-8F6C-7A066000BAC5}" type="datetime1">
              <a:rPr lang="en-US" smtClean="0"/>
              <a:t>7/14/2019</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55BE695-A4AA-493C-BE51-894422319515}" type="datetime1">
              <a:rPr lang="en-US" smtClean="0"/>
              <a:t>7/14/2019</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56000" y="69453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8F109C2-D066-40AF-90A7-5A5BA5FC9D7F}" type="datetime1">
              <a:rPr lang="en-US" smtClean="0"/>
              <a:t>7/14/2019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53F832F-45D2-41E1-B7AD-123486DA65F2}" type="datetime1">
              <a:rPr lang="en-US" smtClean="0"/>
              <a:t>7/14/2019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Yan Zhang et al (Marvell)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EBFC9B66-E50A-4B16-ACCC-929E49062D61}" type="datetime1">
              <a:rPr lang="en-US" smtClean="0"/>
              <a:t>7/14/2019</a:t>
            </a:fld>
            <a:endParaRPr lang="en-US" dirty="0"/>
          </a:p>
        </p:txBody>
      </p:sp>
      <p:sp>
        <p:nvSpPr>
          <p:cNvPr id="1029" name="Rectangle 5"/>
          <p:cNvSpPr>
            <a:spLocks noGrp="1" noChangeArrowheads="1"/>
          </p:cNvSpPr>
          <p:nvPr>
            <p:ph type="ftr" sz="quarter" idx="3"/>
          </p:nvPr>
        </p:nvSpPr>
        <p:spPr bwMode="auto">
          <a:xfrm>
            <a:off x="6938677" y="6475413"/>
            <a:ext cx="16052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Yan Zhang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802.11-19/0792</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Comparisons of HARQ transmission schemes for 11be</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2019-6-24</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936154" cy="276999"/>
          </a:xfrm>
        </p:spPr>
        <p:txBody>
          <a:bodyPr/>
          <a:lstStyle/>
          <a:p>
            <a:pPr>
              <a:defRPr/>
            </a:pPr>
            <a:fld id="{35D3532B-E66A-4E1C-A6D4-868FB219B364}" type="datetime1">
              <a:rPr lang="en-US" smtClean="0"/>
              <a:t>7/14/2019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367608797"/>
              </p:ext>
            </p:extLst>
          </p:nvPr>
        </p:nvGraphicFramePr>
        <p:xfrm>
          <a:off x="685800" y="2824688"/>
          <a:ext cx="7772401" cy="219059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Sudhir Srinivasa</a:t>
                      </a:r>
                    </a:p>
                    <a:p>
                      <a:pPr marL="0" marR="0" algn="ctr">
                        <a:spcBef>
                          <a:spcPts val="0"/>
                        </a:spcBef>
                        <a:spcAft>
                          <a:spcPts val="0"/>
                        </a:spcAft>
                      </a:pPr>
                      <a:r>
                        <a:rPr lang="en-US" sz="1400" dirty="0">
                          <a:effectLst/>
                          <a:latin typeface="Times New Roman"/>
                          <a:ea typeface="Times New Roman"/>
                        </a:rPr>
                        <a:t>Liwen Chu</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Times New Roman"/>
                          <a:ea typeface="Times New Roman"/>
                        </a:rPr>
                        <a:t>Mao Yu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Marvell</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yzhang@marvell.com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938677" y="6475413"/>
            <a:ext cx="1605248" cy="184666"/>
          </a:xfrm>
        </p:spPr>
        <p:txBody>
          <a:bodyPr/>
          <a:lstStyle/>
          <a:p>
            <a:pPr>
              <a:defRPr/>
            </a:pPr>
            <a:r>
              <a:rPr lang="nb-NO" dirty="0"/>
              <a:t>Yan Zhang et al (Marvell)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762000"/>
            <a:ext cx="8229600" cy="512837"/>
          </a:xfrm>
        </p:spPr>
        <p:txBody>
          <a:bodyPr/>
          <a:lstStyle/>
          <a:p>
            <a:r>
              <a:rPr lang="en-US" sz="2000" dirty="0"/>
              <a:t>HARQ vs ARQ Goodput Comparison, with first Tx PER varying 10-40% </a:t>
            </a:r>
            <a:endParaRPr lang="en-US" sz="2000" b="0" dirty="0"/>
          </a:p>
        </p:txBody>
      </p:sp>
      <p:sp>
        <p:nvSpPr>
          <p:cNvPr id="4" name="Date Placeholder 3"/>
          <p:cNvSpPr>
            <a:spLocks noGrp="1"/>
          </p:cNvSpPr>
          <p:nvPr>
            <p:ph type="dt" sz="half" idx="10"/>
          </p:nvPr>
        </p:nvSpPr>
        <p:spPr/>
        <p:txBody>
          <a:bodyPr/>
          <a:lstStyle/>
          <a:p>
            <a:pPr>
              <a:defRPr/>
            </a:pPr>
            <a:fld id="{9E5542DF-1959-4EFE-A2B3-45D7586C1DB8}"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7118" y="5359055"/>
            <a:ext cx="7772400" cy="462307"/>
          </a:xfrm>
          <a:prstGeom prst="rect">
            <a:avLst/>
          </a:prstGeom>
          <a:noFill/>
        </p:spPr>
        <p:txBody>
          <a:bodyPr wrap="square" rtlCol="0">
            <a:spAutoFit/>
          </a:bodyPr>
          <a:lstStyle/>
          <a:p>
            <a:pPr marL="0" indent="0">
              <a:buNone/>
            </a:pPr>
            <a:r>
              <a:rPr lang="en-US" sz="1200" b="0" dirty="0"/>
              <a:t>Spectral efficiency gain of HARQ Punctured CC and HARQ IR over ARQ with rate adaptation is significant when first Tx PER is above 20% for both MPDU based and codeword based retransmissions. </a:t>
            </a:r>
          </a:p>
        </p:txBody>
      </p:sp>
      <p:graphicFrame>
        <p:nvGraphicFramePr>
          <p:cNvPr id="8" name="Table 7">
            <a:extLst>
              <a:ext uri="{FF2B5EF4-FFF2-40B4-BE49-F238E27FC236}">
                <a16:creationId xmlns:a16="http://schemas.microsoft.com/office/drawing/2014/main" id="{B1296D39-5AED-441B-B691-C1D5FD72F393}"/>
              </a:ext>
            </a:extLst>
          </p:cNvPr>
          <p:cNvGraphicFramePr>
            <a:graphicFrameLocks noGrp="1"/>
          </p:cNvGraphicFramePr>
          <p:nvPr>
            <p:extLst>
              <p:ext uri="{D42A27DB-BD31-4B8C-83A1-F6EECF244321}">
                <p14:modId xmlns:p14="http://schemas.microsoft.com/office/powerpoint/2010/main" val="523024520"/>
              </p:ext>
            </p:extLst>
          </p:nvPr>
        </p:nvGraphicFramePr>
        <p:xfrm>
          <a:off x="1757077" y="1424192"/>
          <a:ext cx="5181600" cy="126183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437294766"/>
                    </a:ext>
                  </a:extLst>
                </a:gridCol>
                <a:gridCol w="990600">
                  <a:extLst>
                    <a:ext uri="{9D8B030D-6E8A-4147-A177-3AD203B41FA5}">
                      <a16:colId xmlns:a16="http://schemas.microsoft.com/office/drawing/2014/main" val="1218505380"/>
                    </a:ext>
                  </a:extLst>
                </a:gridCol>
                <a:gridCol w="990600">
                  <a:extLst>
                    <a:ext uri="{9D8B030D-6E8A-4147-A177-3AD203B41FA5}">
                      <a16:colId xmlns:a16="http://schemas.microsoft.com/office/drawing/2014/main" val="229964876"/>
                    </a:ext>
                  </a:extLst>
                </a:gridCol>
                <a:gridCol w="990600">
                  <a:extLst>
                    <a:ext uri="{9D8B030D-6E8A-4147-A177-3AD203B41FA5}">
                      <a16:colId xmlns:a16="http://schemas.microsoft.com/office/drawing/2014/main" val="2142018294"/>
                    </a:ext>
                  </a:extLst>
                </a:gridCol>
                <a:gridCol w="990600">
                  <a:extLst>
                    <a:ext uri="{9D8B030D-6E8A-4147-A177-3AD203B41FA5}">
                      <a16:colId xmlns:a16="http://schemas.microsoft.com/office/drawing/2014/main" val="2534780644"/>
                    </a:ext>
                  </a:extLst>
                </a:gridCol>
              </a:tblGrid>
              <a:tr h="315459">
                <a:tc>
                  <a:txBody>
                    <a:bodyPr/>
                    <a:lstStyle/>
                    <a:p>
                      <a:pPr marL="0" algn="l" defTabSz="914400" rtl="0" eaLnBrk="1" latinLnBrk="0" hangingPunct="1"/>
                      <a:r>
                        <a:rPr lang="en-US" sz="1100" b="1" kern="1200" dirty="0">
                          <a:solidFill>
                            <a:schemeClr val="tx1"/>
                          </a:solidFill>
                          <a:latin typeface="+mn-lt"/>
                          <a:ea typeface="+mn-ea"/>
                          <a:cs typeface="+mn-cs"/>
                        </a:rPr>
                        <a:t>Median SE gain</a:t>
                      </a:r>
                    </a:p>
                  </a:txBody>
                  <a:tcPr/>
                </a:tc>
                <a:tc>
                  <a:txBody>
                    <a:bodyPr/>
                    <a:lstStyle/>
                    <a:p>
                      <a:pPr marL="0" algn="l" defTabSz="914400" rtl="0" eaLnBrk="1" latinLnBrk="0" hangingPunct="1"/>
                      <a:r>
                        <a:rPr lang="en-US" sz="1100" b="1" kern="1200" dirty="0">
                          <a:solidFill>
                            <a:schemeClr val="tx1"/>
                          </a:solidFill>
                          <a:latin typeface="+mn-lt"/>
                          <a:ea typeface="+mn-ea"/>
                          <a:cs typeface="+mn-cs"/>
                        </a:rPr>
                        <a:t>10%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20%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30%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40% PER</a:t>
                      </a:r>
                    </a:p>
                  </a:txBody>
                  <a:tcPr/>
                </a:tc>
                <a:extLst>
                  <a:ext uri="{0D108BD9-81ED-4DB2-BD59-A6C34878D82A}">
                    <a16:rowId xmlns:a16="http://schemas.microsoft.com/office/drawing/2014/main" val="2940614982"/>
                  </a:ext>
                </a:extLst>
              </a:tr>
              <a:tr h="315459">
                <a:tc>
                  <a:txBody>
                    <a:bodyPr/>
                    <a:lstStyle/>
                    <a:p>
                      <a:pPr marL="0" algn="l" defTabSz="914400" rtl="0" eaLnBrk="1" latinLnBrk="0" hangingPunct="1"/>
                      <a:r>
                        <a:rPr lang="en-US" sz="1100" b="1" kern="1200" dirty="0">
                          <a:solidFill>
                            <a:schemeClr val="tx1"/>
                          </a:solidFill>
                          <a:latin typeface="+mn-lt"/>
                          <a:ea typeface="+mn-ea"/>
                          <a:cs typeface="+mn-cs"/>
                        </a:rPr>
                        <a:t>CC</a:t>
                      </a:r>
                    </a:p>
                  </a:txBody>
                  <a:tcPr/>
                </a:tc>
                <a:tc>
                  <a:txBody>
                    <a:bodyPr/>
                    <a:lstStyle/>
                    <a:p>
                      <a:pPr marL="0" algn="l" defTabSz="914400" rtl="0" eaLnBrk="1" latinLnBrk="0" hangingPunct="1"/>
                      <a:r>
                        <a:rPr lang="en-US" sz="1100" b="1" kern="1200" dirty="0">
                          <a:solidFill>
                            <a:schemeClr val="tx1"/>
                          </a:solidFill>
                          <a:latin typeface="+mn-lt"/>
                          <a:ea typeface="+mn-ea"/>
                          <a:cs typeface="+mn-cs"/>
                        </a:rPr>
                        <a:t>11.5%</a:t>
                      </a:r>
                    </a:p>
                  </a:txBody>
                  <a:tcPr/>
                </a:tc>
                <a:tc>
                  <a:txBody>
                    <a:bodyPr/>
                    <a:lstStyle/>
                    <a:p>
                      <a:pPr marL="0" algn="l" defTabSz="914400" rtl="0" eaLnBrk="1" latinLnBrk="0" hangingPunct="1"/>
                      <a:r>
                        <a:rPr lang="en-US" sz="1100" b="1" kern="1200" dirty="0">
                          <a:solidFill>
                            <a:schemeClr val="tx1"/>
                          </a:solidFill>
                          <a:latin typeface="+mn-lt"/>
                          <a:ea typeface="+mn-ea"/>
                          <a:cs typeface="+mn-cs"/>
                        </a:rPr>
                        <a:t>24.6%</a:t>
                      </a:r>
                    </a:p>
                  </a:txBody>
                  <a:tcPr/>
                </a:tc>
                <a:tc>
                  <a:txBody>
                    <a:bodyPr/>
                    <a:lstStyle/>
                    <a:p>
                      <a:pPr marL="0" algn="l" defTabSz="914400" rtl="0" eaLnBrk="1" latinLnBrk="0" hangingPunct="1"/>
                      <a:r>
                        <a:rPr lang="en-US" sz="1100" b="1" kern="1200" dirty="0">
                          <a:solidFill>
                            <a:schemeClr val="tx1"/>
                          </a:solidFill>
                          <a:latin typeface="+mn-lt"/>
                          <a:ea typeface="+mn-ea"/>
                          <a:cs typeface="+mn-cs"/>
                        </a:rPr>
                        <a:t>37.0%</a:t>
                      </a:r>
                    </a:p>
                  </a:txBody>
                  <a:tcPr/>
                </a:tc>
                <a:tc>
                  <a:txBody>
                    <a:bodyPr/>
                    <a:lstStyle/>
                    <a:p>
                      <a:pPr marL="0" algn="l" defTabSz="914400" rtl="0" eaLnBrk="1" latinLnBrk="0" hangingPunct="1"/>
                      <a:r>
                        <a:rPr lang="en-US" sz="1100" b="1" kern="1200" dirty="0">
                          <a:solidFill>
                            <a:schemeClr val="tx1"/>
                          </a:solidFill>
                          <a:latin typeface="+mn-lt"/>
                          <a:ea typeface="+mn-ea"/>
                          <a:cs typeface="+mn-cs"/>
                        </a:rPr>
                        <a:t>49.8%</a:t>
                      </a:r>
                    </a:p>
                  </a:txBody>
                  <a:tcPr/>
                </a:tc>
                <a:extLst>
                  <a:ext uri="{0D108BD9-81ED-4DB2-BD59-A6C34878D82A}">
                    <a16:rowId xmlns:a16="http://schemas.microsoft.com/office/drawing/2014/main" val="3913679720"/>
                  </a:ext>
                </a:extLst>
              </a:tr>
              <a:tr h="315459">
                <a:tc>
                  <a:txBody>
                    <a:bodyPr/>
                    <a:lstStyle/>
                    <a:p>
                      <a:pPr marL="0" algn="l" defTabSz="914400" rtl="0" eaLnBrk="1" latinLnBrk="0" hangingPunct="1"/>
                      <a:r>
                        <a:rPr lang="en-US" sz="1100" b="1" kern="1200" dirty="0">
                          <a:solidFill>
                            <a:schemeClr val="tx1"/>
                          </a:solidFill>
                          <a:latin typeface="+mn-lt"/>
                          <a:ea typeface="+mn-ea"/>
                          <a:cs typeface="+mn-cs"/>
                        </a:rPr>
                        <a:t>Punctured CC</a:t>
                      </a:r>
                    </a:p>
                  </a:txBody>
                  <a:tcPr/>
                </a:tc>
                <a:tc>
                  <a:txBody>
                    <a:bodyPr/>
                    <a:lstStyle/>
                    <a:p>
                      <a:pPr marL="0" algn="l" defTabSz="914400" rtl="0" eaLnBrk="1" latinLnBrk="0" hangingPunct="1"/>
                      <a:r>
                        <a:rPr lang="en-US" sz="1100" b="1" kern="1200" dirty="0">
                          <a:solidFill>
                            <a:schemeClr val="tx1"/>
                          </a:solidFill>
                          <a:latin typeface="+mn-lt"/>
                          <a:ea typeface="+mn-ea"/>
                          <a:cs typeface="+mn-cs"/>
                        </a:rPr>
                        <a:t>18.4%</a:t>
                      </a:r>
                    </a:p>
                  </a:txBody>
                  <a:tcPr/>
                </a:tc>
                <a:tc>
                  <a:txBody>
                    <a:bodyPr/>
                    <a:lstStyle/>
                    <a:p>
                      <a:pPr marL="0" algn="l" defTabSz="914400" rtl="0" eaLnBrk="1" latinLnBrk="0" hangingPunct="1"/>
                      <a:r>
                        <a:rPr lang="en-US" sz="1100" b="1" kern="1200" dirty="0">
                          <a:solidFill>
                            <a:schemeClr val="tx1"/>
                          </a:solidFill>
                          <a:latin typeface="+mn-lt"/>
                          <a:ea typeface="+mn-ea"/>
                          <a:cs typeface="+mn-cs"/>
                        </a:rPr>
                        <a:t>37.9%</a:t>
                      </a:r>
                    </a:p>
                  </a:txBody>
                  <a:tcPr/>
                </a:tc>
                <a:tc>
                  <a:txBody>
                    <a:bodyPr/>
                    <a:lstStyle/>
                    <a:p>
                      <a:pPr marL="0" algn="l" defTabSz="914400" rtl="0" eaLnBrk="1" latinLnBrk="0" hangingPunct="1"/>
                      <a:r>
                        <a:rPr lang="en-US" sz="1100" b="1" kern="1200" dirty="0">
                          <a:solidFill>
                            <a:schemeClr val="tx1"/>
                          </a:solidFill>
                          <a:latin typeface="+mn-lt"/>
                          <a:ea typeface="+mn-ea"/>
                          <a:cs typeface="+mn-cs"/>
                        </a:rPr>
                        <a:t>57.8%</a:t>
                      </a:r>
                    </a:p>
                  </a:txBody>
                  <a:tcPr/>
                </a:tc>
                <a:tc>
                  <a:txBody>
                    <a:bodyPr/>
                    <a:lstStyle/>
                    <a:p>
                      <a:pPr marL="0" algn="l" defTabSz="914400" rtl="0" eaLnBrk="1" latinLnBrk="0" hangingPunct="1"/>
                      <a:r>
                        <a:rPr lang="en-US" sz="1100" b="1" kern="1200" dirty="0">
                          <a:solidFill>
                            <a:schemeClr val="tx1"/>
                          </a:solidFill>
                          <a:latin typeface="+mn-lt"/>
                          <a:ea typeface="+mn-ea"/>
                          <a:cs typeface="+mn-cs"/>
                        </a:rPr>
                        <a:t>78.5%</a:t>
                      </a:r>
                    </a:p>
                  </a:txBody>
                  <a:tcPr/>
                </a:tc>
                <a:extLst>
                  <a:ext uri="{0D108BD9-81ED-4DB2-BD59-A6C34878D82A}">
                    <a16:rowId xmlns:a16="http://schemas.microsoft.com/office/drawing/2014/main" val="3142268776"/>
                  </a:ext>
                </a:extLst>
              </a:tr>
              <a:tr h="315459">
                <a:tc>
                  <a:txBody>
                    <a:bodyPr/>
                    <a:lstStyle/>
                    <a:p>
                      <a:pPr marL="0" algn="l" defTabSz="914400" rtl="0" eaLnBrk="1" latinLnBrk="0" hangingPunct="1"/>
                      <a:r>
                        <a:rPr lang="en-US" sz="1100" b="1" kern="1200" dirty="0">
                          <a:solidFill>
                            <a:schemeClr val="tx1"/>
                          </a:solidFill>
                          <a:latin typeface="+mn-lt"/>
                          <a:ea typeface="+mn-ea"/>
                          <a:cs typeface="+mn-cs"/>
                        </a:rPr>
                        <a:t>IR</a:t>
                      </a:r>
                    </a:p>
                  </a:txBody>
                  <a:tcPr/>
                </a:tc>
                <a:tc>
                  <a:txBody>
                    <a:bodyPr/>
                    <a:lstStyle/>
                    <a:p>
                      <a:pPr marL="0" algn="l" defTabSz="914400" rtl="0" eaLnBrk="1" latinLnBrk="0" hangingPunct="1"/>
                      <a:r>
                        <a:rPr lang="en-US" sz="1100" b="1" kern="1200" dirty="0">
                          <a:solidFill>
                            <a:schemeClr val="tx1"/>
                          </a:solidFill>
                          <a:latin typeface="+mn-lt"/>
                          <a:ea typeface="+mn-ea"/>
                          <a:cs typeface="+mn-cs"/>
                        </a:rPr>
                        <a:t>18.2%</a:t>
                      </a:r>
                    </a:p>
                  </a:txBody>
                  <a:tcPr/>
                </a:tc>
                <a:tc>
                  <a:txBody>
                    <a:bodyPr/>
                    <a:lstStyle/>
                    <a:p>
                      <a:pPr marL="0" algn="l" defTabSz="914400" rtl="0" eaLnBrk="1" latinLnBrk="0" hangingPunct="1"/>
                      <a:r>
                        <a:rPr lang="en-US" sz="1100" b="1" kern="1200" dirty="0">
                          <a:solidFill>
                            <a:schemeClr val="tx1"/>
                          </a:solidFill>
                          <a:latin typeface="+mn-lt"/>
                          <a:ea typeface="+mn-ea"/>
                          <a:cs typeface="+mn-cs"/>
                        </a:rPr>
                        <a:t>39.1%</a:t>
                      </a:r>
                    </a:p>
                  </a:txBody>
                  <a:tcPr/>
                </a:tc>
                <a:tc>
                  <a:txBody>
                    <a:bodyPr/>
                    <a:lstStyle/>
                    <a:p>
                      <a:pPr marL="0" algn="l" defTabSz="914400" rtl="0" eaLnBrk="1" latinLnBrk="0" hangingPunct="1"/>
                      <a:r>
                        <a:rPr lang="en-US" sz="1100" b="1" kern="1200" dirty="0">
                          <a:solidFill>
                            <a:schemeClr val="tx1"/>
                          </a:solidFill>
                          <a:latin typeface="+mn-lt"/>
                          <a:ea typeface="+mn-ea"/>
                          <a:cs typeface="+mn-cs"/>
                        </a:rPr>
                        <a:t>61.3%</a:t>
                      </a:r>
                    </a:p>
                  </a:txBody>
                  <a:tcPr/>
                </a:tc>
                <a:tc>
                  <a:txBody>
                    <a:bodyPr/>
                    <a:lstStyle/>
                    <a:p>
                      <a:pPr marL="0" algn="l" defTabSz="914400" rtl="0" eaLnBrk="1" latinLnBrk="0" hangingPunct="1"/>
                      <a:r>
                        <a:rPr lang="en-US" sz="1100" b="1" kern="1200" dirty="0">
                          <a:solidFill>
                            <a:schemeClr val="tx1"/>
                          </a:solidFill>
                          <a:latin typeface="+mn-lt"/>
                          <a:ea typeface="+mn-ea"/>
                          <a:cs typeface="+mn-cs"/>
                        </a:rPr>
                        <a:t>85.3%</a:t>
                      </a:r>
                    </a:p>
                  </a:txBody>
                  <a:tcPr/>
                </a:tc>
                <a:extLst>
                  <a:ext uri="{0D108BD9-81ED-4DB2-BD59-A6C34878D82A}">
                    <a16:rowId xmlns:a16="http://schemas.microsoft.com/office/drawing/2014/main" val="207185148"/>
                  </a:ext>
                </a:extLst>
              </a:tr>
            </a:tbl>
          </a:graphicData>
        </a:graphic>
      </p:graphicFrame>
      <p:sp>
        <p:nvSpPr>
          <p:cNvPr id="7" name="TextBox 6">
            <a:extLst>
              <a:ext uri="{FF2B5EF4-FFF2-40B4-BE49-F238E27FC236}">
                <a16:creationId xmlns:a16="http://schemas.microsoft.com/office/drawing/2014/main" id="{3BEECC0D-6476-4069-94FB-16096235756D}"/>
              </a:ext>
            </a:extLst>
          </p:cNvPr>
          <p:cNvSpPr txBox="1"/>
          <p:nvPr/>
        </p:nvSpPr>
        <p:spPr>
          <a:xfrm>
            <a:off x="533400" y="2875866"/>
            <a:ext cx="7438703" cy="276999"/>
          </a:xfrm>
          <a:prstGeom prst="rect">
            <a:avLst/>
          </a:prstGeom>
          <a:noFill/>
        </p:spPr>
        <p:txBody>
          <a:bodyPr wrap="none" rtlCol="0">
            <a:spAutoFit/>
          </a:bodyPr>
          <a:lstStyle/>
          <a:p>
            <a:r>
              <a:rPr lang="en-US" dirty="0"/>
              <a:t>Table 3. Spectral efficiency gain of HARQ schemes over ARQ with rate adaptation with MPDU based retransmission</a:t>
            </a:r>
          </a:p>
        </p:txBody>
      </p:sp>
      <p:graphicFrame>
        <p:nvGraphicFramePr>
          <p:cNvPr id="10" name="Table 9">
            <a:extLst>
              <a:ext uri="{FF2B5EF4-FFF2-40B4-BE49-F238E27FC236}">
                <a16:creationId xmlns:a16="http://schemas.microsoft.com/office/drawing/2014/main" id="{5E61B969-C983-4230-9C13-CE0F1A3012E9}"/>
              </a:ext>
            </a:extLst>
          </p:cNvPr>
          <p:cNvGraphicFramePr>
            <a:graphicFrameLocks noGrp="1"/>
          </p:cNvGraphicFramePr>
          <p:nvPr>
            <p:extLst>
              <p:ext uri="{D42A27DB-BD31-4B8C-83A1-F6EECF244321}">
                <p14:modId xmlns:p14="http://schemas.microsoft.com/office/powerpoint/2010/main" val="963743909"/>
              </p:ext>
            </p:extLst>
          </p:nvPr>
        </p:nvGraphicFramePr>
        <p:xfrm>
          <a:off x="1757077" y="3357384"/>
          <a:ext cx="5181600" cy="126183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437294766"/>
                    </a:ext>
                  </a:extLst>
                </a:gridCol>
                <a:gridCol w="990600">
                  <a:extLst>
                    <a:ext uri="{9D8B030D-6E8A-4147-A177-3AD203B41FA5}">
                      <a16:colId xmlns:a16="http://schemas.microsoft.com/office/drawing/2014/main" val="1218505380"/>
                    </a:ext>
                  </a:extLst>
                </a:gridCol>
                <a:gridCol w="990600">
                  <a:extLst>
                    <a:ext uri="{9D8B030D-6E8A-4147-A177-3AD203B41FA5}">
                      <a16:colId xmlns:a16="http://schemas.microsoft.com/office/drawing/2014/main" val="229964876"/>
                    </a:ext>
                  </a:extLst>
                </a:gridCol>
                <a:gridCol w="990600">
                  <a:extLst>
                    <a:ext uri="{9D8B030D-6E8A-4147-A177-3AD203B41FA5}">
                      <a16:colId xmlns:a16="http://schemas.microsoft.com/office/drawing/2014/main" val="2142018294"/>
                    </a:ext>
                  </a:extLst>
                </a:gridCol>
                <a:gridCol w="990600">
                  <a:extLst>
                    <a:ext uri="{9D8B030D-6E8A-4147-A177-3AD203B41FA5}">
                      <a16:colId xmlns:a16="http://schemas.microsoft.com/office/drawing/2014/main" val="2534780644"/>
                    </a:ext>
                  </a:extLst>
                </a:gridCol>
              </a:tblGrid>
              <a:tr h="315459">
                <a:tc>
                  <a:txBody>
                    <a:bodyPr/>
                    <a:lstStyle/>
                    <a:p>
                      <a:pPr marL="0" algn="l" defTabSz="914400" rtl="0" eaLnBrk="1" latinLnBrk="0" hangingPunct="1"/>
                      <a:r>
                        <a:rPr lang="en-US" sz="1100" b="1" kern="1200" dirty="0">
                          <a:solidFill>
                            <a:schemeClr val="tx1"/>
                          </a:solidFill>
                          <a:latin typeface="+mn-lt"/>
                          <a:ea typeface="+mn-ea"/>
                          <a:cs typeface="+mn-cs"/>
                        </a:rPr>
                        <a:t>Median SE gain</a:t>
                      </a:r>
                    </a:p>
                  </a:txBody>
                  <a:tcPr/>
                </a:tc>
                <a:tc>
                  <a:txBody>
                    <a:bodyPr/>
                    <a:lstStyle/>
                    <a:p>
                      <a:pPr marL="0" algn="l" defTabSz="914400" rtl="0" eaLnBrk="1" latinLnBrk="0" hangingPunct="1"/>
                      <a:r>
                        <a:rPr lang="en-US" sz="1100" b="1" kern="1200" dirty="0">
                          <a:solidFill>
                            <a:schemeClr val="tx1"/>
                          </a:solidFill>
                          <a:latin typeface="+mn-lt"/>
                          <a:ea typeface="+mn-ea"/>
                          <a:cs typeface="+mn-cs"/>
                        </a:rPr>
                        <a:t>10%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20%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30%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40% PER</a:t>
                      </a:r>
                    </a:p>
                  </a:txBody>
                  <a:tcPr/>
                </a:tc>
                <a:extLst>
                  <a:ext uri="{0D108BD9-81ED-4DB2-BD59-A6C34878D82A}">
                    <a16:rowId xmlns:a16="http://schemas.microsoft.com/office/drawing/2014/main" val="2940614982"/>
                  </a:ext>
                </a:extLst>
              </a:tr>
              <a:tr h="315459">
                <a:tc>
                  <a:txBody>
                    <a:bodyPr/>
                    <a:lstStyle/>
                    <a:p>
                      <a:pPr marL="0" algn="l" defTabSz="914400" rtl="0" eaLnBrk="1" latinLnBrk="0" hangingPunct="1"/>
                      <a:r>
                        <a:rPr lang="en-US" sz="1100" b="1" kern="1200" dirty="0">
                          <a:solidFill>
                            <a:schemeClr val="tx1"/>
                          </a:solidFill>
                          <a:latin typeface="+mn-lt"/>
                          <a:ea typeface="+mn-ea"/>
                          <a:cs typeface="+mn-cs"/>
                        </a:rPr>
                        <a:t>CC</a:t>
                      </a:r>
                    </a:p>
                  </a:txBody>
                  <a:tcPr/>
                </a:tc>
                <a:tc>
                  <a:txBody>
                    <a:bodyPr/>
                    <a:lstStyle/>
                    <a:p>
                      <a:pPr marL="0" algn="l" defTabSz="914400" rtl="0" eaLnBrk="1" latinLnBrk="0" hangingPunct="1"/>
                      <a:r>
                        <a:rPr lang="en-US" sz="1100" b="1" kern="1200" dirty="0">
                          <a:solidFill>
                            <a:schemeClr val="tx1"/>
                          </a:solidFill>
                          <a:latin typeface="+mn-lt"/>
                          <a:ea typeface="+mn-ea"/>
                          <a:cs typeface="+mn-cs"/>
                        </a:rPr>
                        <a:t>9.6%</a:t>
                      </a:r>
                    </a:p>
                  </a:txBody>
                  <a:tcPr/>
                </a:tc>
                <a:tc>
                  <a:txBody>
                    <a:bodyPr/>
                    <a:lstStyle/>
                    <a:p>
                      <a:pPr marL="0" algn="l" defTabSz="914400" rtl="0" eaLnBrk="1" latinLnBrk="0" hangingPunct="1"/>
                      <a:r>
                        <a:rPr lang="en-US" sz="1100" b="1" kern="1200" dirty="0">
                          <a:solidFill>
                            <a:schemeClr val="tx1"/>
                          </a:solidFill>
                          <a:latin typeface="+mn-lt"/>
                          <a:ea typeface="+mn-ea"/>
                          <a:cs typeface="+mn-cs"/>
                        </a:rPr>
                        <a:t>24.0%</a:t>
                      </a:r>
                    </a:p>
                  </a:txBody>
                  <a:tcPr/>
                </a:tc>
                <a:tc>
                  <a:txBody>
                    <a:bodyPr/>
                    <a:lstStyle/>
                    <a:p>
                      <a:pPr marL="0" algn="l" defTabSz="914400" rtl="0" eaLnBrk="1" latinLnBrk="0" hangingPunct="1"/>
                      <a:r>
                        <a:rPr lang="en-US" sz="1100" b="1" kern="1200" dirty="0">
                          <a:solidFill>
                            <a:schemeClr val="tx1"/>
                          </a:solidFill>
                          <a:latin typeface="+mn-lt"/>
                          <a:ea typeface="+mn-ea"/>
                          <a:cs typeface="+mn-cs"/>
                        </a:rPr>
                        <a:t>40.7%</a:t>
                      </a:r>
                    </a:p>
                  </a:txBody>
                  <a:tcPr/>
                </a:tc>
                <a:tc>
                  <a:txBody>
                    <a:bodyPr/>
                    <a:lstStyle/>
                    <a:p>
                      <a:pPr marL="0" algn="l" defTabSz="914400" rtl="0" eaLnBrk="1" latinLnBrk="0" hangingPunct="1"/>
                      <a:r>
                        <a:rPr lang="en-US" sz="1100" b="1" kern="1200" dirty="0">
                          <a:solidFill>
                            <a:schemeClr val="tx1"/>
                          </a:solidFill>
                          <a:latin typeface="+mn-lt"/>
                          <a:ea typeface="+mn-ea"/>
                          <a:cs typeface="+mn-cs"/>
                        </a:rPr>
                        <a:t>59.9%</a:t>
                      </a:r>
                    </a:p>
                  </a:txBody>
                  <a:tcPr/>
                </a:tc>
                <a:extLst>
                  <a:ext uri="{0D108BD9-81ED-4DB2-BD59-A6C34878D82A}">
                    <a16:rowId xmlns:a16="http://schemas.microsoft.com/office/drawing/2014/main" val="3913679720"/>
                  </a:ext>
                </a:extLst>
              </a:tr>
              <a:tr h="315459">
                <a:tc>
                  <a:txBody>
                    <a:bodyPr/>
                    <a:lstStyle/>
                    <a:p>
                      <a:pPr marL="0" algn="l" defTabSz="914400" rtl="0" eaLnBrk="1" latinLnBrk="0" hangingPunct="1"/>
                      <a:r>
                        <a:rPr lang="en-US" sz="1100" b="1" kern="1200" dirty="0">
                          <a:solidFill>
                            <a:schemeClr val="tx1"/>
                          </a:solidFill>
                          <a:latin typeface="+mn-lt"/>
                          <a:ea typeface="+mn-ea"/>
                          <a:cs typeface="+mn-cs"/>
                        </a:rPr>
                        <a:t>Punctured CC</a:t>
                      </a:r>
                    </a:p>
                  </a:txBody>
                  <a:tcPr/>
                </a:tc>
                <a:tc>
                  <a:txBody>
                    <a:bodyPr/>
                    <a:lstStyle/>
                    <a:p>
                      <a:pPr marL="0" algn="l" defTabSz="914400" rtl="0" eaLnBrk="1" latinLnBrk="0" hangingPunct="1"/>
                      <a:r>
                        <a:rPr lang="en-US" sz="1100" b="1" kern="1200" dirty="0">
                          <a:solidFill>
                            <a:schemeClr val="tx1"/>
                          </a:solidFill>
                          <a:latin typeface="+mn-lt"/>
                          <a:ea typeface="+mn-ea"/>
                          <a:cs typeface="+mn-cs"/>
                        </a:rPr>
                        <a:t>12.4%</a:t>
                      </a:r>
                    </a:p>
                  </a:txBody>
                  <a:tcPr/>
                </a:tc>
                <a:tc>
                  <a:txBody>
                    <a:bodyPr/>
                    <a:lstStyle/>
                    <a:p>
                      <a:pPr marL="0" algn="l" defTabSz="914400" rtl="0" eaLnBrk="1" latinLnBrk="0" hangingPunct="1"/>
                      <a:r>
                        <a:rPr lang="en-US" sz="1100" b="1" kern="1200" dirty="0">
                          <a:solidFill>
                            <a:schemeClr val="tx1"/>
                          </a:solidFill>
                          <a:latin typeface="+mn-lt"/>
                          <a:ea typeface="+mn-ea"/>
                          <a:cs typeface="+mn-cs"/>
                        </a:rPr>
                        <a:t>32.0%</a:t>
                      </a:r>
                    </a:p>
                  </a:txBody>
                  <a:tcPr/>
                </a:tc>
                <a:tc>
                  <a:txBody>
                    <a:bodyPr/>
                    <a:lstStyle/>
                    <a:p>
                      <a:pPr marL="0" algn="l" defTabSz="914400" rtl="0" eaLnBrk="1" latinLnBrk="0" hangingPunct="1"/>
                      <a:r>
                        <a:rPr lang="en-US" sz="1100" b="1" kern="1200" dirty="0">
                          <a:solidFill>
                            <a:schemeClr val="tx1"/>
                          </a:solidFill>
                          <a:latin typeface="+mn-lt"/>
                          <a:ea typeface="+mn-ea"/>
                          <a:cs typeface="+mn-cs"/>
                        </a:rPr>
                        <a:t>53.7%</a:t>
                      </a:r>
                    </a:p>
                  </a:txBody>
                  <a:tcPr/>
                </a:tc>
                <a:tc>
                  <a:txBody>
                    <a:bodyPr/>
                    <a:lstStyle/>
                    <a:p>
                      <a:pPr marL="0" algn="l" defTabSz="914400" rtl="0" eaLnBrk="1" latinLnBrk="0" hangingPunct="1"/>
                      <a:r>
                        <a:rPr lang="en-US" sz="1100" b="1" kern="1200" dirty="0">
                          <a:solidFill>
                            <a:schemeClr val="tx1"/>
                          </a:solidFill>
                          <a:latin typeface="+mn-lt"/>
                          <a:ea typeface="+mn-ea"/>
                          <a:cs typeface="+mn-cs"/>
                        </a:rPr>
                        <a:t>79.1%</a:t>
                      </a:r>
                    </a:p>
                  </a:txBody>
                  <a:tcPr/>
                </a:tc>
                <a:extLst>
                  <a:ext uri="{0D108BD9-81ED-4DB2-BD59-A6C34878D82A}">
                    <a16:rowId xmlns:a16="http://schemas.microsoft.com/office/drawing/2014/main" val="3142268776"/>
                  </a:ext>
                </a:extLst>
              </a:tr>
              <a:tr h="315459">
                <a:tc>
                  <a:txBody>
                    <a:bodyPr/>
                    <a:lstStyle/>
                    <a:p>
                      <a:pPr marL="0" algn="l" defTabSz="914400" rtl="0" eaLnBrk="1" latinLnBrk="0" hangingPunct="1"/>
                      <a:r>
                        <a:rPr lang="en-US" sz="1100" b="1" kern="1200" dirty="0">
                          <a:solidFill>
                            <a:schemeClr val="tx1"/>
                          </a:solidFill>
                          <a:latin typeface="+mn-lt"/>
                          <a:ea typeface="+mn-ea"/>
                          <a:cs typeface="+mn-cs"/>
                        </a:rPr>
                        <a:t>IR</a:t>
                      </a:r>
                    </a:p>
                  </a:txBody>
                  <a:tcPr/>
                </a:tc>
                <a:tc>
                  <a:txBody>
                    <a:bodyPr/>
                    <a:lstStyle/>
                    <a:p>
                      <a:pPr marL="0" algn="l" defTabSz="914400" rtl="0" eaLnBrk="1" latinLnBrk="0" hangingPunct="1"/>
                      <a:r>
                        <a:rPr lang="en-US" sz="1100" b="1" kern="1200" dirty="0">
                          <a:solidFill>
                            <a:schemeClr val="tx1"/>
                          </a:solidFill>
                          <a:latin typeface="+mn-lt"/>
                          <a:ea typeface="+mn-ea"/>
                          <a:cs typeface="+mn-cs"/>
                        </a:rPr>
                        <a:t>13.0%</a:t>
                      </a:r>
                    </a:p>
                  </a:txBody>
                  <a:tcPr/>
                </a:tc>
                <a:tc>
                  <a:txBody>
                    <a:bodyPr/>
                    <a:lstStyle/>
                    <a:p>
                      <a:pPr marL="0" algn="l" defTabSz="914400" rtl="0" eaLnBrk="1" latinLnBrk="0" hangingPunct="1"/>
                      <a:r>
                        <a:rPr lang="en-US" sz="1100" b="1" kern="1200" dirty="0">
                          <a:solidFill>
                            <a:schemeClr val="tx1"/>
                          </a:solidFill>
                          <a:latin typeface="+mn-lt"/>
                          <a:ea typeface="+mn-ea"/>
                          <a:cs typeface="+mn-cs"/>
                        </a:rPr>
                        <a:t>32.7%</a:t>
                      </a:r>
                    </a:p>
                  </a:txBody>
                  <a:tcPr/>
                </a:tc>
                <a:tc>
                  <a:txBody>
                    <a:bodyPr/>
                    <a:lstStyle/>
                    <a:p>
                      <a:pPr marL="0" algn="l" defTabSz="914400" rtl="0" eaLnBrk="1" latinLnBrk="0" hangingPunct="1"/>
                      <a:r>
                        <a:rPr lang="en-US" sz="1100" b="1" kern="1200" dirty="0">
                          <a:solidFill>
                            <a:schemeClr val="tx1"/>
                          </a:solidFill>
                          <a:latin typeface="+mn-lt"/>
                          <a:ea typeface="+mn-ea"/>
                          <a:cs typeface="+mn-cs"/>
                        </a:rPr>
                        <a:t>56.6%</a:t>
                      </a:r>
                    </a:p>
                  </a:txBody>
                  <a:tcPr/>
                </a:tc>
                <a:tc>
                  <a:txBody>
                    <a:bodyPr/>
                    <a:lstStyle/>
                    <a:p>
                      <a:pPr marL="0" algn="l" defTabSz="914400" rtl="0" eaLnBrk="1" latinLnBrk="0" hangingPunct="1"/>
                      <a:r>
                        <a:rPr lang="en-US" sz="1100" b="1" kern="1200" dirty="0">
                          <a:solidFill>
                            <a:schemeClr val="tx1"/>
                          </a:solidFill>
                          <a:latin typeface="+mn-lt"/>
                          <a:ea typeface="+mn-ea"/>
                          <a:cs typeface="+mn-cs"/>
                        </a:rPr>
                        <a:t>84.2%</a:t>
                      </a:r>
                    </a:p>
                  </a:txBody>
                  <a:tcPr/>
                </a:tc>
                <a:extLst>
                  <a:ext uri="{0D108BD9-81ED-4DB2-BD59-A6C34878D82A}">
                    <a16:rowId xmlns:a16="http://schemas.microsoft.com/office/drawing/2014/main" val="207185148"/>
                  </a:ext>
                </a:extLst>
              </a:tr>
            </a:tbl>
          </a:graphicData>
        </a:graphic>
      </p:graphicFrame>
      <p:sp>
        <p:nvSpPr>
          <p:cNvPr id="11" name="TextBox 10">
            <a:extLst>
              <a:ext uri="{FF2B5EF4-FFF2-40B4-BE49-F238E27FC236}">
                <a16:creationId xmlns:a16="http://schemas.microsoft.com/office/drawing/2014/main" id="{40F2BFD8-B54D-467A-BC8E-9C024D37A9CA}"/>
              </a:ext>
            </a:extLst>
          </p:cNvPr>
          <p:cNvSpPr txBox="1"/>
          <p:nvPr/>
        </p:nvSpPr>
        <p:spPr>
          <a:xfrm>
            <a:off x="625636" y="4780767"/>
            <a:ext cx="7637475" cy="276999"/>
          </a:xfrm>
          <a:prstGeom prst="rect">
            <a:avLst/>
          </a:prstGeom>
          <a:noFill/>
        </p:spPr>
        <p:txBody>
          <a:bodyPr wrap="none" rtlCol="0">
            <a:spAutoFit/>
          </a:bodyPr>
          <a:lstStyle/>
          <a:p>
            <a:r>
              <a:rPr lang="en-US" dirty="0"/>
              <a:t>Table 4. Spectral efficiency gain of HARQ schemes over ARQ with rate adaptation with Codeword based retransmission</a:t>
            </a:r>
          </a:p>
        </p:txBody>
      </p:sp>
    </p:spTree>
    <p:extLst>
      <p:ext uri="{BB962C8B-B14F-4D97-AF65-F5344CB8AC3E}">
        <p14:creationId xmlns:p14="http://schemas.microsoft.com/office/powerpoint/2010/main" val="1822099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10478"/>
          </a:xfrm>
        </p:spPr>
        <p:txBody>
          <a:bodyPr/>
          <a:lstStyle/>
          <a:p>
            <a:r>
              <a:rPr lang="en-US" sz="2800" dirty="0"/>
              <a:t>HARQ vs ARQ Goodput Comparison, 80MHz 4x2 channel, 2SS, with Optimal MCS selection</a:t>
            </a:r>
            <a:endParaRPr lang="en-US" sz="2800" b="0" dirty="0"/>
          </a:p>
        </p:txBody>
      </p:sp>
      <p:sp>
        <p:nvSpPr>
          <p:cNvPr id="4" name="Date Placeholder 3"/>
          <p:cNvSpPr>
            <a:spLocks noGrp="1"/>
          </p:cNvSpPr>
          <p:nvPr>
            <p:ph type="dt" sz="half" idx="10"/>
          </p:nvPr>
        </p:nvSpPr>
        <p:spPr/>
        <p:txBody>
          <a:bodyPr/>
          <a:lstStyle/>
          <a:p>
            <a:pPr>
              <a:defRPr/>
            </a:pPr>
            <a:fld id="{55D7FB4A-D5B3-4DAD-A681-BFCB97452D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25575" y="4360868"/>
            <a:ext cx="7772400" cy="646973"/>
          </a:xfrm>
          <a:prstGeom prst="rect">
            <a:avLst/>
          </a:prstGeom>
          <a:noFill/>
        </p:spPr>
        <p:txBody>
          <a:bodyPr wrap="square" rtlCol="0">
            <a:spAutoFit/>
          </a:bodyPr>
          <a:lstStyle/>
          <a:p>
            <a:pPr marL="0" indent="0">
              <a:buNone/>
            </a:pPr>
            <a:r>
              <a:rPr lang="en-US" sz="1200" b="0" dirty="0"/>
              <a:t>For both MPDU based and codeword based retransmission schemes, HARQ Punctured CC and HARQ IR have small gain over ARQ with optimal MCS selection due to large beamforming gain.  The median gain of HARQ schemes over ARQ are shown below.</a:t>
            </a:r>
          </a:p>
        </p:txBody>
      </p:sp>
      <p:graphicFrame>
        <p:nvGraphicFramePr>
          <p:cNvPr id="10" name="Table 9">
            <a:extLst>
              <a:ext uri="{FF2B5EF4-FFF2-40B4-BE49-F238E27FC236}">
                <a16:creationId xmlns:a16="http://schemas.microsoft.com/office/drawing/2014/main" id="{1DB30C3E-CE1F-4080-8852-F9E3890DD22B}"/>
              </a:ext>
            </a:extLst>
          </p:cNvPr>
          <p:cNvGraphicFramePr>
            <a:graphicFrameLocks noGrp="1"/>
          </p:cNvGraphicFramePr>
          <p:nvPr>
            <p:extLst>
              <p:ext uri="{D42A27DB-BD31-4B8C-83A1-F6EECF244321}">
                <p14:modId xmlns:p14="http://schemas.microsoft.com/office/powerpoint/2010/main" val="3682318210"/>
              </p:ext>
            </p:extLst>
          </p:nvPr>
        </p:nvGraphicFramePr>
        <p:xfrm>
          <a:off x="2478088" y="5000620"/>
          <a:ext cx="3733800" cy="866778"/>
        </p:xfrm>
        <a:graphic>
          <a:graphicData uri="http://schemas.openxmlformats.org/drawingml/2006/table">
            <a:tbl>
              <a:tblPr firstRow="1" bandRow="1">
                <a:tableStyleId>{5C22544A-7EE6-4342-B048-85BDC9FD1C3A}</a:tableStyleId>
              </a:tblPr>
              <a:tblGrid>
                <a:gridCol w="1244600">
                  <a:extLst>
                    <a:ext uri="{9D8B030D-6E8A-4147-A177-3AD203B41FA5}">
                      <a16:colId xmlns:a16="http://schemas.microsoft.com/office/drawing/2014/main" val="1437294766"/>
                    </a:ext>
                  </a:extLst>
                </a:gridCol>
                <a:gridCol w="1244600">
                  <a:extLst>
                    <a:ext uri="{9D8B030D-6E8A-4147-A177-3AD203B41FA5}">
                      <a16:colId xmlns:a16="http://schemas.microsoft.com/office/drawing/2014/main" val="1218505380"/>
                    </a:ext>
                  </a:extLst>
                </a:gridCol>
                <a:gridCol w="1244600">
                  <a:extLst>
                    <a:ext uri="{9D8B030D-6E8A-4147-A177-3AD203B41FA5}">
                      <a16:colId xmlns:a16="http://schemas.microsoft.com/office/drawing/2014/main" val="2142018294"/>
                    </a:ext>
                  </a:extLst>
                </a:gridCol>
              </a:tblGrid>
              <a:tr h="288926">
                <a:tc>
                  <a:txBody>
                    <a:bodyPr/>
                    <a:lstStyle/>
                    <a:p>
                      <a:pPr marL="0" algn="l" defTabSz="914400" rtl="0" eaLnBrk="1" latinLnBrk="0" hangingPunct="1"/>
                      <a:r>
                        <a:rPr lang="en-US" sz="1100" b="1" kern="1200" dirty="0">
                          <a:solidFill>
                            <a:schemeClr val="tx1"/>
                          </a:solidFill>
                          <a:latin typeface="+mn-lt"/>
                          <a:ea typeface="+mn-ea"/>
                          <a:cs typeface="+mn-cs"/>
                        </a:rPr>
                        <a:t>Median gain(dB)</a:t>
                      </a:r>
                    </a:p>
                  </a:txBody>
                  <a:tcPr/>
                </a:tc>
                <a:tc>
                  <a:txBody>
                    <a:bodyPr/>
                    <a:lstStyle/>
                    <a:p>
                      <a:pPr marL="0" algn="l" defTabSz="914400" rtl="0" eaLnBrk="1" latinLnBrk="0" hangingPunct="1"/>
                      <a:r>
                        <a:rPr lang="en-US" sz="1100" b="1" kern="1200" dirty="0">
                          <a:solidFill>
                            <a:schemeClr val="tx1"/>
                          </a:solidFill>
                          <a:latin typeface="+mn-lt"/>
                          <a:ea typeface="+mn-ea"/>
                          <a:cs typeface="+mn-cs"/>
                        </a:rPr>
                        <a:t>MPDU based</a:t>
                      </a:r>
                    </a:p>
                  </a:txBody>
                  <a:tcPr/>
                </a:tc>
                <a:tc>
                  <a:txBody>
                    <a:bodyPr/>
                    <a:lstStyle/>
                    <a:p>
                      <a:pPr marL="0" algn="l" defTabSz="914400" rtl="0" eaLnBrk="1" latinLnBrk="0" hangingPunct="1"/>
                      <a:r>
                        <a:rPr lang="en-US" sz="1100" b="1" kern="1200" dirty="0">
                          <a:solidFill>
                            <a:schemeClr val="tx1"/>
                          </a:solidFill>
                          <a:latin typeface="+mn-lt"/>
                          <a:ea typeface="+mn-ea"/>
                          <a:cs typeface="+mn-cs"/>
                        </a:rPr>
                        <a:t>Codeword based </a:t>
                      </a:r>
                    </a:p>
                  </a:txBody>
                  <a:tcPr/>
                </a:tc>
                <a:extLst>
                  <a:ext uri="{0D108BD9-81ED-4DB2-BD59-A6C34878D82A}">
                    <a16:rowId xmlns:a16="http://schemas.microsoft.com/office/drawing/2014/main" val="2940614982"/>
                  </a:ext>
                </a:extLst>
              </a:tr>
              <a:tr h="288926">
                <a:tc>
                  <a:txBody>
                    <a:bodyPr/>
                    <a:lstStyle/>
                    <a:p>
                      <a:pPr marL="0" algn="l" defTabSz="914400" rtl="0" eaLnBrk="1" latinLnBrk="0" hangingPunct="1"/>
                      <a:r>
                        <a:rPr lang="en-US" sz="1100" b="1" kern="1200" dirty="0">
                          <a:solidFill>
                            <a:schemeClr val="tx1"/>
                          </a:solidFill>
                          <a:latin typeface="+mn-lt"/>
                          <a:ea typeface="+mn-ea"/>
                          <a:cs typeface="+mn-cs"/>
                        </a:rPr>
                        <a:t>Punctured CC</a:t>
                      </a:r>
                    </a:p>
                  </a:txBody>
                  <a:tcPr/>
                </a:tc>
                <a:tc>
                  <a:txBody>
                    <a:bodyPr/>
                    <a:lstStyle/>
                    <a:p>
                      <a:pPr marL="0" algn="l" defTabSz="914400" rtl="0" eaLnBrk="1" latinLnBrk="0" hangingPunct="1"/>
                      <a:r>
                        <a:rPr lang="en-US" sz="1100" b="1" kern="1200" dirty="0">
                          <a:solidFill>
                            <a:schemeClr val="tx1"/>
                          </a:solidFill>
                          <a:latin typeface="+mn-lt"/>
                          <a:ea typeface="+mn-ea"/>
                          <a:cs typeface="+mn-cs"/>
                        </a:rPr>
                        <a:t>0.80dB</a:t>
                      </a:r>
                    </a:p>
                  </a:txBody>
                  <a:tcPr/>
                </a:tc>
                <a:tc>
                  <a:txBody>
                    <a:bodyPr/>
                    <a:lstStyle/>
                    <a:p>
                      <a:pPr marL="0" algn="l" defTabSz="914400" rtl="0" eaLnBrk="1" latinLnBrk="0" hangingPunct="1"/>
                      <a:r>
                        <a:rPr lang="en-US" sz="1100" b="1" kern="1200" dirty="0">
                          <a:solidFill>
                            <a:schemeClr val="tx1"/>
                          </a:solidFill>
                          <a:latin typeface="+mn-lt"/>
                          <a:ea typeface="+mn-ea"/>
                          <a:cs typeface="+mn-cs"/>
                        </a:rPr>
                        <a:t>0.72dB</a:t>
                      </a:r>
                    </a:p>
                  </a:txBody>
                  <a:tcPr/>
                </a:tc>
                <a:extLst>
                  <a:ext uri="{0D108BD9-81ED-4DB2-BD59-A6C34878D82A}">
                    <a16:rowId xmlns:a16="http://schemas.microsoft.com/office/drawing/2014/main" val="3913679720"/>
                  </a:ext>
                </a:extLst>
              </a:tr>
              <a:tr h="288926">
                <a:tc>
                  <a:txBody>
                    <a:bodyPr/>
                    <a:lstStyle/>
                    <a:p>
                      <a:pPr marL="0" algn="l" defTabSz="914400" rtl="0" eaLnBrk="1" latinLnBrk="0" hangingPunct="1"/>
                      <a:r>
                        <a:rPr lang="en-US" sz="1100" b="1" kern="1200" dirty="0">
                          <a:solidFill>
                            <a:schemeClr val="tx1"/>
                          </a:solidFill>
                          <a:latin typeface="+mn-lt"/>
                          <a:ea typeface="+mn-ea"/>
                          <a:cs typeface="+mn-cs"/>
                        </a:rPr>
                        <a:t>IR</a:t>
                      </a:r>
                    </a:p>
                  </a:txBody>
                  <a:tcPr/>
                </a:tc>
                <a:tc>
                  <a:txBody>
                    <a:bodyPr/>
                    <a:lstStyle/>
                    <a:p>
                      <a:pPr marL="0" algn="l" defTabSz="914400" rtl="0" eaLnBrk="1" latinLnBrk="0" hangingPunct="1"/>
                      <a:r>
                        <a:rPr lang="en-US" sz="1100" b="1" kern="1200" dirty="0">
                          <a:solidFill>
                            <a:schemeClr val="tx1"/>
                          </a:solidFill>
                          <a:latin typeface="+mn-lt"/>
                          <a:ea typeface="+mn-ea"/>
                          <a:cs typeface="+mn-cs"/>
                        </a:rPr>
                        <a:t>0.62dB</a:t>
                      </a:r>
                    </a:p>
                  </a:txBody>
                  <a:tcPr/>
                </a:tc>
                <a:tc>
                  <a:txBody>
                    <a:bodyPr/>
                    <a:lstStyle/>
                    <a:p>
                      <a:pPr marL="0" algn="l" defTabSz="914400" rtl="0" eaLnBrk="1" latinLnBrk="0" hangingPunct="1"/>
                      <a:r>
                        <a:rPr lang="en-US" sz="1100" b="1" kern="1200" dirty="0">
                          <a:solidFill>
                            <a:schemeClr val="tx1"/>
                          </a:solidFill>
                          <a:latin typeface="+mn-lt"/>
                          <a:ea typeface="+mn-ea"/>
                          <a:cs typeface="+mn-cs"/>
                        </a:rPr>
                        <a:t>0.48dB</a:t>
                      </a:r>
                    </a:p>
                  </a:txBody>
                  <a:tcPr/>
                </a:tc>
                <a:extLst>
                  <a:ext uri="{0D108BD9-81ED-4DB2-BD59-A6C34878D82A}">
                    <a16:rowId xmlns:a16="http://schemas.microsoft.com/office/drawing/2014/main" val="207185148"/>
                  </a:ext>
                </a:extLst>
              </a:tr>
            </a:tbl>
          </a:graphicData>
        </a:graphic>
      </p:graphicFrame>
      <p:sp>
        <p:nvSpPr>
          <p:cNvPr id="11" name="TextBox 10">
            <a:extLst>
              <a:ext uri="{FF2B5EF4-FFF2-40B4-BE49-F238E27FC236}">
                <a16:creationId xmlns:a16="http://schemas.microsoft.com/office/drawing/2014/main" id="{25181BF7-0760-407D-80BB-AE9F99C676C1}"/>
              </a:ext>
            </a:extLst>
          </p:cNvPr>
          <p:cNvSpPr txBox="1"/>
          <p:nvPr/>
        </p:nvSpPr>
        <p:spPr>
          <a:xfrm>
            <a:off x="1627737" y="5949090"/>
            <a:ext cx="5434501" cy="276999"/>
          </a:xfrm>
          <a:prstGeom prst="rect">
            <a:avLst/>
          </a:prstGeom>
          <a:noFill/>
        </p:spPr>
        <p:txBody>
          <a:bodyPr wrap="none" rtlCol="0">
            <a:spAutoFit/>
          </a:bodyPr>
          <a:lstStyle/>
          <a:p>
            <a:r>
              <a:rPr lang="en-US" dirty="0"/>
              <a:t>Table 5 Median SNR gain of HARQ schemes over ARQ with optimal MCS selection</a:t>
            </a:r>
          </a:p>
        </p:txBody>
      </p:sp>
      <p:pic>
        <p:nvPicPr>
          <p:cNvPr id="12" name="Picture 11">
            <a:extLst>
              <a:ext uri="{FF2B5EF4-FFF2-40B4-BE49-F238E27FC236}">
                <a16:creationId xmlns:a16="http://schemas.microsoft.com/office/drawing/2014/main" id="{1E8F7F01-F7DB-4090-95AB-2EF76A19820B}"/>
              </a:ext>
            </a:extLst>
          </p:cNvPr>
          <p:cNvPicPr>
            <a:picLocks noChangeAspect="1"/>
          </p:cNvPicPr>
          <p:nvPr/>
        </p:nvPicPr>
        <p:blipFill>
          <a:blip r:embed="rId2"/>
          <a:stretch>
            <a:fillRect/>
          </a:stretch>
        </p:blipFill>
        <p:spPr>
          <a:xfrm>
            <a:off x="4344988" y="1600200"/>
            <a:ext cx="4341812" cy="2699609"/>
          </a:xfrm>
          <a:prstGeom prst="rect">
            <a:avLst/>
          </a:prstGeom>
        </p:spPr>
      </p:pic>
      <p:pic>
        <p:nvPicPr>
          <p:cNvPr id="13" name="Picture 12">
            <a:extLst>
              <a:ext uri="{FF2B5EF4-FFF2-40B4-BE49-F238E27FC236}">
                <a16:creationId xmlns:a16="http://schemas.microsoft.com/office/drawing/2014/main" id="{E9C2168B-19A4-4249-B6A7-E628F1658B6A}"/>
              </a:ext>
            </a:extLst>
          </p:cNvPr>
          <p:cNvPicPr>
            <a:picLocks noChangeAspect="1"/>
          </p:cNvPicPr>
          <p:nvPr/>
        </p:nvPicPr>
        <p:blipFill>
          <a:blip r:embed="rId3"/>
          <a:stretch>
            <a:fillRect/>
          </a:stretch>
        </p:blipFill>
        <p:spPr>
          <a:xfrm>
            <a:off x="228600" y="1566059"/>
            <a:ext cx="4223359" cy="2767890"/>
          </a:xfrm>
          <a:prstGeom prst="rect">
            <a:avLst/>
          </a:prstGeom>
        </p:spPr>
      </p:pic>
    </p:spTree>
    <p:extLst>
      <p:ext uri="{BB962C8B-B14F-4D97-AF65-F5344CB8AC3E}">
        <p14:creationId xmlns:p14="http://schemas.microsoft.com/office/powerpoint/2010/main" val="140741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276999"/>
          </a:xfrm>
        </p:spPr>
        <p:txBody>
          <a:bodyPr/>
          <a:lstStyle/>
          <a:p>
            <a:r>
              <a:rPr lang="en-US" sz="2800" dirty="0"/>
              <a:t>ARQ first transmission PER performance, 80MHz 4x2 channel, 2SS</a:t>
            </a:r>
            <a:endParaRPr lang="en-US" sz="2800" b="0" dirty="0"/>
          </a:p>
        </p:txBody>
      </p:sp>
      <p:sp>
        <p:nvSpPr>
          <p:cNvPr id="4" name="Date Placeholder 3"/>
          <p:cNvSpPr>
            <a:spLocks noGrp="1"/>
          </p:cNvSpPr>
          <p:nvPr>
            <p:ph type="dt" sz="half" idx="10"/>
          </p:nvPr>
        </p:nvSpPr>
        <p:spPr/>
        <p:txBody>
          <a:bodyPr/>
          <a:lstStyle/>
          <a:p>
            <a:pPr>
              <a:defRPr/>
            </a:pPr>
            <a:fld id="{55D7FB4A-D5B3-4DAD-A681-BFCB97452D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34079" y="4040287"/>
            <a:ext cx="7772400" cy="646973"/>
          </a:xfrm>
          <a:prstGeom prst="rect">
            <a:avLst/>
          </a:prstGeom>
          <a:noFill/>
        </p:spPr>
        <p:txBody>
          <a:bodyPr wrap="square" rtlCol="0">
            <a:spAutoFit/>
          </a:bodyPr>
          <a:lstStyle/>
          <a:p>
            <a:pPr marL="0" indent="0">
              <a:buNone/>
            </a:pPr>
            <a:r>
              <a:rPr lang="en-US" sz="1200" b="0" dirty="0"/>
              <a:t>Due to large beamforming gain, PER varies from 10% to 40% within 1dB range for all MCS levels. Hence MCS selection based on SNR measurements may result in PER varying from 10% to 40%. SNR ranges for some MCS levels are shown below</a:t>
            </a:r>
          </a:p>
        </p:txBody>
      </p:sp>
      <p:graphicFrame>
        <p:nvGraphicFramePr>
          <p:cNvPr id="10" name="Table 9">
            <a:extLst>
              <a:ext uri="{FF2B5EF4-FFF2-40B4-BE49-F238E27FC236}">
                <a16:creationId xmlns:a16="http://schemas.microsoft.com/office/drawing/2014/main" id="{1DB30C3E-CE1F-4080-8852-F9E3890DD22B}"/>
              </a:ext>
            </a:extLst>
          </p:cNvPr>
          <p:cNvGraphicFramePr>
            <a:graphicFrameLocks noGrp="1"/>
          </p:cNvGraphicFramePr>
          <p:nvPr>
            <p:extLst>
              <p:ext uri="{D42A27DB-BD31-4B8C-83A1-F6EECF244321}">
                <p14:modId xmlns:p14="http://schemas.microsoft.com/office/powerpoint/2010/main" val="2042678752"/>
              </p:ext>
            </p:extLst>
          </p:nvPr>
        </p:nvGraphicFramePr>
        <p:xfrm>
          <a:off x="1143000" y="4718020"/>
          <a:ext cx="6248400" cy="126183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437294766"/>
                    </a:ext>
                  </a:extLst>
                </a:gridCol>
                <a:gridCol w="990600">
                  <a:extLst>
                    <a:ext uri="{9D8B030D-6E8A-4147-A177-3AD203B41FA5}">
                      <a16:colId xmlns:a16="http://schemas.microsoft.com/office/drawing/2014/main" val="1218505380"/>
                    </a:ext>
                  </a:extLst>
                </a:gridCol>
                <a:gridCol w="990600">
                  <a:extLst>
                    <a:ext uri="{9D8B030D-6E8A-4147-A177-3AD203B41FA5}">
                      <a16:colId xmlns:a16="http://schemas.microsoft.com/office/drawing/2014/main" val="229964876"/>
                    </a:ext>
                  </a:extLst>
                </a:gridCol>
                <a:gridCol w="990600">
                  <a:extLst>
                    <a:ext uri="{9D8B030D-6E8A-4147-A177-3AD203B41FA5}">
                      <a16:colId xmlns:a16="http://schemas.microsoft.com/office/drawing/2014/main" val="2142018294"/>
                    </a:ext>
                  </a:extLst>
                </a:gridCol>
                <a:gridCol w="914400">
                  <a:extLst>
                    <a:ext uri="{9D8B030D-6E8A-4147-A177-3AD203B41FA5}">
                      <a16:colId xmlns:a16="http://schemas.microsoft.com/office/drawing/2014/main" val="2534780644"/>
                    </a:ext>
                  </a:extLst>
                </a:gridCol>
                <a:gridCol w="1143000">
                  <a:extLst>
                    <a:ext uri="{9D8B030D-6E8A-4147-A177-3AD203B41FA5}">
                      <a16:colId xmlns:a16="http://schemas.microsoft.com/office/drawing/2014/main" val="493430051"/>
                    </a:ext>
                  </a:extLst>
                </a:gridCol>
              </a:tblGrid>
              <a:tr h="315459">
                <a:tc>
                  <a:txBody>
                    <a:bodyPr/>
                    <a:lstStyle/>
                    <a:p>
                      <a:pPr marL="0" algn="l" defTabSz="914400" rtl="0" eaLnBrk="1" latinLnBrk="0" hangingPunct="1"/>
                      <a:r>
                        <a:rPr lang="en-US" sz="1100" b="1" kern="1200" dirty="0">
                          <a:solidFill>
                            <a:schemeClr val="tx1"/>
                          </a:solidFill>
                          <a:latin typeface="+mn-lt"/>
                          <a:ea typeface="+mn-ea"/>
                          <a:cs typeface="+mn-cs"/>
                        </a:rPr>
                        <a:t>Required SNR</a:t>
                      </a:r>
                    </a:p>
                  </a:txBody>
                  <a:tcPr/>
                </a:tc>
                <a:tc>
                  <a:txBody>
                    <a:bodyPr/>
                    <a:lstStyle/>
                    <a:p>
                      <a:pPr marL="0" algn="l" defTabSz="914400" rtl="0" eaLnBrk="1" latinLnBrk="0" hangingPunct="1"/>
                      <a:r>
                        <a:rPr lang="en-US" sz="1100" b="1" kern="1200" dirty="0">
                          <a:solidFill>
                            <a:schemeClr val="tx1"/>
                          </a:solidFill>
                          <a:latin typeface="+mn-lt"/>
                          <a:ea typeface="+mn-ea"/>
                          <a:cs typeface="+mn-cs"/>
                        </a:rPr>
                        <a:t>10%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20%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30%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40%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SNR range</a:t>
                      </a:r>
                    </a:p>
                  </a:txBody>
                  <a:tcPr/>
                </a:tc>
                <a:extLst>
                  <a:ext uri="{0D108BD9-81ED-4DB2-BD59-A6C34878D82A}">
                    <a16:rowId xmlns:a16="http://schemas.microsoft.com/office/drawing/2014/main" val="2940614982"/>
                  </a:ext>
                </a:extLst>
              </a:tr>
              <a:tr h="315459">
                <a:tc>
                  <a:txBody>
                    <a:bodyPr/>
                    <a:lstStyle/>
                    <a:p>
                      <a:pPr marL="0" algn="l" defTabSz="914400" rtl="0" eaLnBrk="1" latinLnBrk="0" hangingPunct="1"/>
                      <a:r>
                        <a:rPr lang="en-US" sz="1100" b="1" kern="1200" dirty="0">
                          <a:solidFill>
                            <a:schemeClr val="tx1"/>
                          </a:solidFill>
                          <a:latin typeface="+mn-lt"/>
                          <a:ea typeface="+mn-ea"/>
                          <a:cs typeface="+mn-cs"/>
                        </a:rPr>
                        <a:t>MCS 7</a:t>
                      </a:r>
                    </a:p>
                  </a:txBody>
                  <a:tcPr/>
                </a:tc>
                <a:tc>
                  <a:txBody>
                    <a:bodyPr/>
                    <a:lstStyle/>
                    <a:p>
                      <a:pPr marL="0" algn="l" defTabSz="914400" rtl="0" eaLnBrk="1" latinLnBrk="0" hangingPunct="1"/>
                      <a:r>
                        <a:rPr lang="en-US" sz="1100" b="1" kern="1200" dirty="0">
                          <a:solidFill>
                            <a:schemeClr val="tx1"/>
                          </a:solidFill>
                          <a:latin typeface="+mn-lt"/>
                          <a:ea typeface="+mn-ea"/>
                          <a:cs typeface="+mn-cs"/>
                        </a:rPr>
                        <a:t>22.87dB</a:t>
                      </a:r>
                    </a:p>
                  </a:txBody>
                  <a:tcPr/>
                </a:tc>
                <a:tc>
                  <a:txBody>
                    <a:bodyPr/>
                    <a:lstStyle/>
                    <a:p>
                      <a:pPr marL="0" algn="l" defTabSz="914400" rtl="0" eaLnBrk="1" latinLnBrk="0" hangingPunct="1"/>
                      <a:r>
                        <a:rPr lang="en-US" sz="1100" b="1" kern="1200" dirty="0">
                          <a:solidFill>
                            <a:schemeClr val="tx1"/>
                          </a:solidFill>
                          <a:latin typeface="+mn-lt"/>
                          <a:ea typeface="+mn-ea"/>
                          <a:cs typeface="+mn-cs"/>
                        </a:rPr>
                        <a:t>22.52dB</a:t>
                      </a:r>
                    </a:p>
                  </a:txBody>
                  <a:tcPr/>
                </a:tc>
                <a:tc>
                  <a:txBody>
                    <a:bodyPr/>
                    <a:lstStyle/>
                    <a:p>
                      <a:pPr marL="0" algn="l" defTabSz="914400" rtl="0" eaLnBrk="1" latinLnBrk="0" hangingPunct="1"/>
                      <a:r>
                        <a:rPr lang="en-US" sz="1100" b="1" kern="1200" dirty="0">
                          <a:solidFill>
                            <a:schemeClr val="tx1"/>
                          </a:solidFill>
                          <a:latin typeface="+mn-lt"/>
                          <a:ea typeface="+mn-ea"/>
                          <a:cs typeface="+mn-cs"/>
                        </a:rPr>
                        <a:t>22.17dB</a:t>
                      </a:r>
                    </a:p>
                  </a:txBody>
                  <a:tcPr/>
                </a:tc>
                <a:tc>
                  <a:txBody>
                    <a:bodyPr/>
                    <a:lstStyle/>
                    <a:p>
                      <a:pPr marL="0" algn="l" defTabSz="914400" rtl="0" eaLnBrk="1" latinLnBrk="0" hangingPunct="1"/>
                      <a:r>
                        <a:rPr lang="en-US" sz="1100" b="1" kern="1200" dirty="0">
                          <a:solidFill>
                            <a:schemeClr val="tx1"/>
                          </a:solidFill>
                          <a:latin typeface="+mn-lt"/>
                          <a:ea typeface="+mn-ea"/>
                          <a:cs typeface="+mn-cs"/>
                        </a:rPr>
                        <a:t>21.88dB</a:t>
                      </a:r>
                    </a:p>
                  </a:txBody>
                  <a:tcPr/>
                </a:tc>
                <a:tc>
                  <a:txBody>
                    <a:bodyPr/>
                    <a:lstStyle/>
                    <a:p>
                      <a:pPr marL="0" algn="l" defTabSz="914400" rtl="0" eaLnBrk="1" latinLnBrk="0" hangingPunct="1"/>
                      <a:r>
                        <a:rPr lang="en-US" sz="1100" b="1" kern="1200" dirty="0">
                          <a:solidFill>
                            <a:schemeClr val="tx1"/>
                          </a:solidFill>
                          <a:latin typeface="+mn-lt"/>
                          <a:ea typeface="+mn-ea"/>
                          <a:cs typeface="+mn-cs"/>
                        </a:rPr>
                        <a:t>0.99dB</a:t>
                      </a:r>
                    </a:p>
                  </a:txBody>
                  <a:tcPr/>
                </a:tc>
                <a:extLst>
                  <a:ext uri="{0D108BD9-81ED-4DB2-BD59-A6C34878D82A}">
                    <a16:rowId xmlns:a16="http://schemas.microsoft.com/office/drawing/2014/main" val="3913679720"/>
                  </a:ext>
                </a:extLst>
              </a:tr>
              <a:tr h="315459">
                <a:tc>
                  <a:txBody>
                    <a:bodyPr/>
                    <a:lstStyle/>
                    <a:p>
                      <a:pPr marL="0" algn="l" defTabSz="914400" rtl="0" eaLnBrk="1" latinLnBrk="0" hangingPunct="1"/>
                      <a:r>
                        <a:rPr lang="en-US" sz="1100" b="1" kern="1200" dirty="0">
                          <a:solidFill>
                            <a:schemeClr val="tx1"/>
                          </a:solidFill>
                          <a:latin typeface="+mn-lt"/>
                          <a:ea typeface="+mn-ea"/>
                          <a:cs typeface="+mn-cs"/>
                        </a:rPr>
                        <a:t>MCS 9</a:t>
                      </a:r>
                    </a:p>
                  </a:txBody>
                  <a:tcPr/>
                </a:tc>
                <a:tc>
                  <a:txBody>
                    <a:bodyPr/>
                    <a:lstStyle/>
                    <a:p>
                      <a:pPr marL="0" algn="l" defTabSz="914400" rtl="0" eaLnBrk="1" latinLnBrk="0" hangingPunct="1"/>
                      <a:r>
                        <a:rPr lang="en-US" sz="1100" b="1" kern="1200" dirty="0">
                          <a:solidFill>
                            <a:schemeClr val="tx1"/>
                          </a:solidFill>
                          <a:latin typeface="+mn-lt"/>
                          <a:ea typeface="+mn-ea"/>
                          <a:cs typeface="+mn-cs"/>
                        </a:rPr>
                        <a:t>27.81dB</a:t>
                      </a:r>
                    </a:p>
                  </a:txBody>
                  <a:tcPr/>
                </a:tc>
                <a:tc>
                  <a:txBody>
                    <a:bodyPr/>
                    <a:lstStyle/>
                    <a:p>
                      <a:pPr marL="0" algn="l" defTabSz="914400" rtl="0" eaLnBrk="1" latinLnBrk="0" hangingPunct="1"/>
                      <a:r>
                        <a:rPr lang="en-US" sz="1100" b="1" kern="1200" dirty="0">
                          <a:solidFill>
                            <a:schemeClr val="tx1"/>
                          </a:solidFill>
                          <a:latin typeface="+mn-lt"/>
                          <a:ea typeface="+mn-ea"/>
                          <a:cs typeface="+mn-cs"/>
                        </a:rPr>
                        <a:t>27.47dB</a:t>
                      </a:r>
                    </a:p>
                  </a:txBody>
                  <a:tcPr/>
                </a:tc>
                <a:tc>
                  <a:txBody>
                    <a:bodyPr/>
                    <a:lstStyle/>
                    <a:p>
                      <a:pPr marL="0" algn="l" defTabSz="914400" rtl="0" eaLnBrk="1" latinLnBrk="0" hangingPunct="1"/>
                      <a:r>
                        <a:rPr lang="en-US" sz="1100" b="1" kern="1200" dirty="0">
                          <a:solidFill>
                            <a:schemeClr val="tx1"/>
                          </a:solidFill>
                          <a:latin typeface="+mn-lt"/>
                          <a:ea typeface="+mn-ea"/>
                          <a:cs typeface="+mn-cs"/>
                        </a:rPr>
                        <a:t>27.12dB</a:t>
                      </a:r>
                    </a:p>
                  </a:txBody>
                  <a:tcPr/>
                </a:tc>
                <a:tc>
                  <a:txBody>
                    <a:bodyPr/>
                    <a:lstStyle/>
                    <a:p>
                      <a:pPr marL="0" algn="l" defTabSz="914400" rtl="0" eaLnBrk="1" latinLnBrk="0" hangingPunct="1"/>
                      <a:r>
                        <a:rPr lang="en-US" sz="1100" b="1" kern="1200" dirty="0">
                          <a:solidFill>
                            <a:schemeClr val="tx1"/>
                          </a:solidFill>
                          <a:latin typeface="+mn-lt"/>
                          <a:ea typeface="+mn-ea"/>
                          <a:cs typeface="+mn-cs"/>
                        </a:rPr>
                        <a:t>26.87dB</a:t>
                      </a:r>
                    </a:p>
                  </a:txBody>
                  <a:tcPr/>
                </a:tc>
                <a:tc>
                  <a:txBody>
                    <a:bodyPr/>
                    <a:lstStyle/>
                    <a:p>
                      <a:pPr marL="0" algn="l" defTabSz="914400" rtl="0" eaLnBrk="1" latinLnBrk="0" hangingPunct="1"/>
                      <a:r>
                        <a:rPr lang="en-US" sz="1100" b="1" kern="1200" dirty="0">
                          <a:solidFill>
                            <a:schemeClr val="tx1"/>
                          </a:solidFill>
                          <a:latin typeface="+mn-lt"/>
                          <a:ea typeface="+mn-ea"/>
                          <a:cs typeface="+mn-cs"/>
                        </a:rPr>
                        <a:t>0.95dB</a:t>
                      </a:r>
                    </a:p>
                  </a:txBody>
                  <a:tcPr/>
                </a:tc>
                <a:extLst>
                  <a:ext uri="{0D108BD9-81ED-4DB2-BD59-A6C34878D82A}">
                    <a16:rowId xmlns:a16="http://schemas.microsoft.com/office/drawing/2014/main" val="3142268776"/>
                  </a:ext>
                </a:extLst>
              </a:tr>
              <a:tr h="315459">
                <a:tc>
                  <a:txBody>
                    <a:bodyPr/>
                    <a:lstStyle/>
                    <a:p>
                      <a:pPr marL="0" algn="l" defTabSz="914400" rtl="0" eaLnBrk="1" latinLnBrk="0" hangingPunct="1"/>
                      <a:r>
                        <a:rPr lang="en-US" sz="1100" b="1" kern="1200" dirty="0">
                          <a:solidFill>
                            <a:schemeClr val="tx1"/>
                          </a:solidFill>
                          <a:latin typeface="+mn-lt"/>
                          <a:ea typeface="+mn-ea"/>
                          <a:cs typeface="+mn-cs"/>
                        </a:rPr>
                        <a:t>MCS 11</a:t>
                      </a:r>
                    </a:p>
                  </a:txBody>
                  <a:tcPr/>
                </a:tc>
                <a:tc>
                  <a:txBody>
                    <a:bodyPr/>
                    <a:lstStyle/>
                    <a:p>
                      <a:pPr marL="0" algn="l" defTabSz="914400" rtl="0" eaLnBrk="1" latinLnBrk="0" hangingPunct="1"/>
                      <a:r>
                        <a:rPr lang="en-US" sz="1100" b="1" kern="1200" dirty="0">
                          <a:solidFill>
                            <a:schemeClr val="tx1"/>
                          </a:solidFill>
                          <a:latin typeface="+mn-lt"/>
                          <a:ea typeface="+mn-ea"/>
                          <a:cs typeface="+mn-cs"/>
                        </a:rPr>
                        <a:t>32.91dB</a:t>
                      </a:r>
                    </a:p>
                  </a:txBody>
                  <a:tcPr/>
                </a:tc>
                <a:tc>
                  <a:txBody>
                    <a:bodyPr/>
                    <a:lstStyle/>
                    <a:p>
                      <a:pPr marL="0" algn="l" defTabSz="914400" rtl="0" eaLnBrk="1" latinLnBrk="0" hangingPunct="1"/>
                      <a:r>
                        <a:rPr lang="en-US" sz="1100" b="1" kern="1200" dirty="0">
                          <a:solidFill>
                            <a:schemeClr val="tx1"/>
                          </a:solidFill>
                          <a:latin typeface="+mn-lt"/>
                          <a:ea typeface="+mn-ea"/>
                          <a:cs typeface="+mn-cs"/>
                        </a:rPr>
                        <a:t>32.61dB</a:t>
                      </a:r>
                    </a:p>
                  </a:txBody>
                  <a:tcPr/>
                </a:tc>
                <a:tc>
                  <a:txBody>
                    <a:bodyPr/>
                    <a:lstStyle/>
                    <a:p>
                      <a:pPr marL="0" algn="l" defTabSz="914400" rtl="0" eaLnBrk="1" latinLnBrk="0" hangingPunct="1"/>
                      <a:r>
                        <a:rPr lang="en-US" sz="1100" b="1" kern="1200" dirty="0">
                          <a:solidFill>
                            <a:schemeClr val="tx1"/>
                          </a:solidFill>
                          <a:latin typeface="+mn-lt"/>
                          <a:ea typeface="+mn-ea"/>
                          <a:cs typeface="+mn-cs"/>
                        </a:rPr>
                        <a:t>32.31dB</a:t>
                      </a:r>
                    </a:p>
                  </a:txBody>
                  <a:tcPr/>
                </a:tc>
                <a:tc>
                  <a:txBody>
                    <a:bodyPr/>
                    <a:lstStyle/>
                    <a:p>
                      <a:pPr marL="0" algn="l" defTabSz="914400" rtl="0" eaLnBrk="1" latinLnBrk="0" hangingPunct="1"/>
                      <a:r>
                        <a:rPr lang="en-US" sz="1100" b="1" kern="1200" dirty="0">
                          <a:solidFill>
                            <a:schemeClr val="tx1"/>
                          </a:solidFill>
                          <a:latin typeface="+mn-lt"/>
                          <a:ea typeface="+mn-ea"/>
                          <a:cs typeface="+mn-cs"/>
                        </a:rPr>
                        <a:t>32.01dB</a:t>
                      </a:r>
                    </a:p>
                  </a:txBody>
                  <a:tcPr/>
                </a:tc>
                <a:tc>
                  <a:txBody>
                    <a:bodyPr/>
                    <a:lstStyle/>
                    <a:p>
                      <a:pPr marL="0" algn="l" defTabSz="914400" rtl="0" eaLnBrk="1" latinLnBrk="0" hangingPunct="1"/>
                      <a:r>
                        <a:rPr lang="en-US" sz="1100" b="1" kern="1200" dirty="0">
                          <a:solidFill>
                            <a:schemeClr val="tx1"/>
                          </a:solidFill>
                          <a:latin typeface="+mn-lt"/>
                          <a:ea typeface="+mn-ea"/>
                          <a:cs typeface="+mn-cs"/>
                        </a:rPr>
                        <a:t>0.90dB</a:t>
                      </a:r>
                    </a:p>
                  </a:txBody>
                  <a:tcPr/>
                </a:tc>
                <a:extLst>
                  <a:ext uri="{0D108BD9-81ED-4DB2-BD59-A6C34878D82A}">
                    <a16:rowId xmlns:a16="http://schemas.microsoft.com/office/drawing/2014/main" val="207185148"/>
                  </a:ext>
                </a:extLst>
              </a:tr>
            </a:tbl>
          </a:graphicData>
        </a:graphic>
      </p:graphicFrame>
      <p:sp>
        <p:nvSpPr>
          <p:cNvPr id="3" name="TextBox 2">
            <a:extLst>
              <a:ext uri="{FF2B5EF4-FFF2-40B4-BE49-F238E27FC236}">
                <a16:creationId xmlns:a16="http://schemas.microsoft.com/office/drawing/2014/main" id="{5A7F673E-0807-4273-891D-563343A19440}"/>
              </a:ext>
            </a:extLst>
          </p:cNvPr>
          <p:cNvSpPr txBox="1"/>
          <p:nvPr/>
        </p:nvSpPr>
        <p:spPr>
          <a:xfrm>
            <a:off x="1741326" y="6077950"/>
            <a:ext cx="5207323" cy="276999"/>
          </a:xfrm>
          <a:prstGeom prst="rect">
            <a:avLst/>
          </a:prstGeom>
          <a:noFill/>
        </p:spPr>
        <p:txBody>
          <a:bodyPr wrap="none" rtlCol="0">
            <a:spAutoFit/>
          </a:bodyPr>
          <a:lstStyle/>
          <a:p>
            <a:r>
              <a:rPr lang="en-US" dirty="0"/>
              <a:t>Table 6 Required SNR values to achieve packet first transmission PER 10%-40%</a:t>
            </a:r>
          </a:p>
        </p:txBody>
      </p:sp>
      <p:pic>
        <p:nvPicPr>
          <p:cNvPr id="11" name="Picture 10">
            <a:extLst>
              <a:ext uri="{FF2B5EF4-FFF2-40B4-BE49-F238E27FC236}">
                <a16:creationId xmlns:a16="http://schemas.microsoft.com/office/drawing/2014/main" id="{B44C82E6-69C4-410A-87EA-4B602B805153}"/>
              </a:ext>
            </a:extLst>
          </p:cNvPr>
          <p:cNvPicPr>
            <a:picLocks noChangeAspect="1"/>
          </p:cNvPicPr>
          <p:nvPr/>
        </p:nvPicPr>
        <p:blipFill>
          <a:blip r:embed="rId2"/>
          <a:stretch>
            <a:fillRect/>
          </a:stretch>
        </p:blipFill>
        <p:spPr>
          <a:xfrm>
            <a:off x="685800" y="1187426"/>
            <a:ext cx="7266921" cy="3027600"/>
          </a:xfrm>
          <a:prstGeom prst="rect">
            <a:avLst/>
          </a:prstGeom>
        </p:spPr>
      </p:pic>
    </p:spTree>
    <p:extLst>
      <p:ext uri="{BB962C8B-B14F-4D97-AF65-F5344CB8AC3E}">
        <p14:creationId xmlns:p14="http://schemas.microsoft.com/office/powerpoint/2010/main" val="1542375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630163"/>
            <a:ext cx="8229600" cy="512837"/>
          </a:xfrm>
        </p:spPr>
        <p:txBody>
          <a:bodyPr/>
          <a:lstStyle/>
          <a:p>
            <a:r>
              <a:rPr lang="en-US" sz="2000" dirty="0"/>
              <a:t>HARQ vs ARQ Goodput Comparison, with first Tx PER varying 10-40%, MPDU based retransmission</a:t>
            </a:r>
            <a:endParaRPr lang="en-US" sz="2000" b="0" dirty="0"/>
          </a:p>
        </p:txBody>
      </p:sp>
      <p:sp>
        <p:nvSpPr>
          <p:cNvPr id="4" name="Date Placeholder 3"/>
          <p:cNvSpPr>
            <a:spLocks noGrp="1"/>
          </p:cNvSpPr>
          <p:nvPr>
            <p:ph type="dt" sz="half" idx="10"/>
          </p:nvPr>
        </p:nvSpPr>
        <p:spPr/>
        <p:txBody>
          <a:bodyPr/>
          <a:lstStyle/>
          <a:p>
            <a:pPr>
              <a:defRPr/>
            </a:pPr>
            <a:fld id="{9E5542DF-1959-4EFE-A2B3-45D7586C1DB8}"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739691"/>
            <a:ext cx="7772400" cy="646973"/>
          </a:xfrm>
          <a:prstGeom prst="rect">
            <a:avLst/>
          </a:prstGeom>
          <a:noFill/>
        </p:spPr>
        <p:txBody>
          <a:bodyPr wrap="square" rtlCol="0">
            <a:spAutoFit/>
          </a:bodyPr>
          <a:lstStyle/>
          <a:p>
            <a:pPr marL="0" indent="0">
              <a:buNone/>
            </a:pPr>
            <a:r>
              <a:rPr lang="en-US" sz="1200" b="0" dirty="0"/>
              <a:t>HARQ Punctured CC and HARQ IR have comparable performances when first Tx PER varies from 30% to 40%, while the former has some gain over the latter when first Tx PER varies from 10%  to 20%. The median throughput gains of HARQ schemes over ARQ with rate adaptation are shown in the table 7.</a:t>
            </a:r>
          </a:p>
        </p:txBody>
      </p:sp>
      <p:pic>
        <p:nvPicPr>
          <p:cNvPr id="7" name="Picture 6">
            <a:extLst>
              <a:ext uri="{FF2B5EF4-FFF2-40B4-BE49-F238E27FC236}">
                <a16:creationId xmlns:a16="http://schemas.microsoft.com/office/drawing/2014/main" id="{1677252C-9D0C-4D4F-B99A-8C1A143CCA46}"/>
              </a:ext>
            </a:extLst>
          </p:cNvPr>
          <p:cNvPicPr>
            <a:picLocks noChangeAspect="1"/>
          </p:cNvPicPr>
          <p:nvPr/>
        </p:nvPicPr>
        <p:blipFill>
          <a:blip r:embed="rId2"/>
          <a:stretch>
            <a:fillRect/>
          </a:stretch>
        </p:blipFill>
        <p:spPr>
          <a:xfrm>
            <a:off x="381000" y="1219200"/>
            <a:ext cx="8305800" cy="4520491"/>
          </a:xfrm>
          <a:prstGeom prst="rect">
            <a:avLst/>
          </a:prstGeom>
        </p:spPr>
      </p:pic>
    </p:spTree>
    <p:extLst>
      <p:ext uri="{BB962C8B-B14F-4D97-AF65-F5344CB8AC3E}">
        <p14:creationId xmlns:p14="http://schemas.microsoft.com/office/powerpoint/2010/main" val="44413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630163"/>
            <a:ext cx="8229600" cy="512837"/>
          </a:xfrm>
        </p:spPr>
        <p:txBody>
          <a:bodyPr/>
          <a:lstStyle/>
          <a:p>
            <a:r>
              <a:rPr lang="en-US" sz="2000" dirty="0"/>
              <a:t>HARQ vs ARQ Goodput Comparison, with first Tx PER varying 10-40%, Codeword based retransmission</a:t>
            </a:r>
            <a:endParaRPr lang="en-US" sz="2000" b="0" dirty="0"/>
          </a:p>
        </p:txBody>
      </p:sp>
      <p:sp>
        <p:nvSpPr>
          <p:cNvPr id="4" name="Date Placeholder 3"/>
          <p:cNvSpPr>
            <a:spLocks noGrp="1"/>
          </p:cNvSpPr>
          <p:nvPr>
            <p:ph type="dt" sz="half" idx="10"/>
          </p:nvPr>
        </p:nvSpPr>
        <p:spPr/>
        <p:txBody>
          <a:bodyPr/>
          <a:lstStyle/>
          <a:p>
            <a:pPr>
              <a:defRPr/>
            </a:pPr>
            <a:fld id="{9E5542DF-1959-4EFE-A2B3-45D7586C1DB8}"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56844" y="5562688"/>
            <a:ext cx="7772400" cy="831639"/>
          </a:xfrm>
          <a:prstGeom prst="rect">
            <a:avLst/>
          </a:prstGeom>
          <a:noFill/>
        </p:spPr>
        <p:txBody>
          <a:bodyPr wrap="square" rtlCol="0">
            <a:spAutoFit/>
          </a:bodyPr>
          <a:lstStyle/>
          <a:p>
            <a:pPr marL="0" indent="0">
              <a:buNone/>
            </a:pPr>
            <a:r>
              <a:rPr lang="en-US" sz="1200" b="0" dirty="0"/>
              <a:t>With codeword based retransmission, goodput of all transmission schemes improved compared to MPDU based retransmission. The spectral efficiency gains of HARQ schemes over ARQ with rate adaptation are much smaller that of MPDU based schemes. The median throughput gains of HARQ schemes over ARQ with rate adaptation are shown in the table 8.</a:t>
            </a:r>
          </a:p>
        </p:txBody>
      </p:sp>
      <p:pic>
        <p:nvPicPr>
          <p:cNvPr id="3" name="Picture 2">
            <a:extLst>
              <a:ext uri="{FF2B5EF4-FFF2-40B4-BE49-F238E27FC236}">
                <a16:creationId xmlns:a16="http://schemas.microsoft.com/office/drawing/2014/main" id="{81547ACB-6C83-40B0-8F72-50942E6A64BD}"/>
              </a:ext>
            </a:extLst>
          </p:cNvPr>
          <p:cNvPicPr>
            <a:picLocks noChangeAspect="1"/>
          </p:cNvPicPr>
          <p:nvPr/>
        </p:nvPicPr>
        <p:blipFill>
          <a:blip r:embed="rId2"/>
          <a:stretch>
            <a:fillRect/>
          </a:stretch>
        </p:blipFill>
        <p:spPr>
          <a:xfrm>
            <a:off x="528656" y="1346325"/>
            <a:ext cx="8086688" cy="3957602"/>
          </a:xfrm>
          <a:prstGeom prst="rect">
            <a:avLst/>
          </a:prstGeom>
        </p:spPr>
      </p:pic>
    </p:spTree>
    <p:extLst>
      <p:ext uri="{BB962C8B-B14F-4D97-AF65-F5344CB8AC3E}">
        <p14:creationId xmlns:p14="http://schemas.microsoft.com/office/powerpoint/2010/main" val="686289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762000"/>
            <a:ext cx="8229600" cy="512837"/>
          </a:xfrm>
        </p:spPr>
        <p:txBody>
          <a:bodyPr/>
          <a:lstStyle/>
          <a:p>
            <a:r>
              <a:rPr lang="en-US" sz="2000" dirty="0"/>
              <a:t>HARQ vs ARQ Goodput Comparison, with first Tx PER varying 10-40% </a:t>
            </a:r>
            <a:endParaRPr lang="en-US" sz="2000" b="0" dirty="0"/>
          </a:p>
        </p:txBody>
      </p:sp>
      <p:sp>
        <p:nvSpPr>
          <p:cNvPr id="4" name="Date Placeholder 3"/>
          <p:cNvSpPr>
            <a:spLocks noGrp="1"/>
          </p:cNvSpPr>
          <p:nvPr>
            <p:ph type="dt" sz="half" idx="10"/>
          </p:nvPr>
        </p:nvSpPr>
        <p:spPr/>
        <p:txBody>
          <a:bodyPr/>
          <a:lstStyle/>
          <a:p>
            <a:pPr>
              <a:defRPr/>
            </a:pPr>
            <a:fld id="{9E5542DF-1959-4EFE-A2B3-45D7586C1DB8}"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695078" y="4942687"/>
            <a:ext cx="7772400" cy="462307"/>
          </a:xfrm>
          <a:prstGeom prst="rect">
            <a:avLst/>
          </a:prstGeom>
          <a:noFill/>
        </p:spPr>
        <p:txBody>
          <a:bodyPr wrap="square" rtlCol="0">
            <a:spAutoFit/>
          </a:bodyPr>
          <a:lstStyle/>
          <a:p>
            <a:pPr marL="0" indent="0">
              <a:buNone/>
            </a:pPr>
            <a:r>
              <a:rPr lang="en-US" sz="1200" b="0" dirty="0"/>
              <a:t>Spectral efficiency gain of HARQ Punctured CC and HARQ IR over ARQ with rate adaptation is significant when first Tx PER is above 20% for MPDU based retransmissions, while it is much smaller for codeword based retransmissions.</a:t>
            </a:r>
          </a:p>
        </p:txBody>
      </p:sp>
      <p:graphicFrame>
        <p:nvGraphicFramePr>
          <p:cNvPr id="8" name="Table 7">
            <a:extLst>
              <a:ext uri="{FF2B5EF4-FFF2-40B4-BE49-F238E27FC236}">
                <a16:creationId xmlns:a16="http://schemas.microsoft.com/office/drawing/2014/main" id="{B1296D39-5AED-441B-B691-C1D5FD72F393}"/>
              </a:ext>
            </a:extLst>
          </p:cNvPr>
          <p:cNvGraphicFramePr>
            <a:graphicFrameLocks noGrp="1"/>
          </p:cNvGraphicFramePr>
          <p:nvPr>
            <p:extLst>
              <p:ext uri="{D42A27DB-BD31-4B8C-83A1-F6EECF244321}">
                <p14:modId xmlns:p14="http://schemas.microsoft.com/office/powerpoint/2010/main" val="59531615"/>
              </p:ext>
            </p:extLst>
          </p:nvPr>
        </p:nvGraphicFramePr>
        <p:xfrm>
          <a:off x="1752600" y="1427236"/>
          <a:ext cx="5186077" cy="934964"/>
        </p:xfrm>
        <a:graphic>
          <a:graphicData uri="http://schemas.openxmlformats.org/drawingml/2006/table">
            <a:tbl>
              <a:tblPr firstRow="1" bandRow="1">
                <a:tableStyleId>{5C22544A-7EE6-4342-B048-85BDC9FD1C3A}</a:tableStyleId>
              </a:tblPr>
              <a:tblGrid>
                <a:gridCol w="1220253">
                  <a:extLst>
                    <a:ext uri="{9D8B030D-6E8A-4147-A177-3AD203B41FA5}">
                      <a16:colId xmlns:a16="http://schemas.microsoft.com/office/drawing/2014/main" val="1437294766"/>
                    </a:ext>
                  </a:extLst>
                </a:gridCol>
                <a:gridCol w="991456">
                  <a:extLst>
                    <a:ext uri="{9D8B030D-6E8A-4147-A177-3AD203B41FA5}">
                      <a16:colId xmlns:a16="http://schemas.microsoft.com/office/drawing/2014/main" val="1218505380"/>
                    </a:ext>
                  </a:extLst>
                </a:gridCol>
                <a:gridCol w="991456">
                  <a:extLst>
                    <a:ext uri="{9D8B030D-6E8A-4147-A177-3AD203B41FA5}">
                      <a16:colId xmlns:a16="http://schemas.microsoft.com/office/drawing/2014/main" val="229964876"/>
                    </a:ext>
                  </a:extLst>
                </a:gridCol>
                <a:gridCol w="991456">
                  <a:extLst>
                    <a:ext uri="{9D8B030D-6E8A-4147-A177-3AD203B41FA5}">
                      <a16:colId xmlns:a16="http://schemas.microsoft.com/office/drawing/2014/main" val="2142018294"/>
                    </a:ext>
                  </a:extLst>
                </a:gridCol>
                <a:gridCol w="991456">
                  <a:extLst>
                    <a:ext uri="{9D8B030D-6E8A-4147-A177-3AD203B41FA5}">
                      <a16:colId xmlns:a16="http://schemas.microsoft.com/office/drawing/2014/main" val="2534780644"/>
                    </a:ext>
                  </a:extLst>
                </a:gridCol>
              </a:tblGrid>
              <a:tr h="314007">
                <a:tc>
                  <a:txBody>
                    <a:bodyPr/>
                    <a:lstStyle/>
                    <a:p>
                      <a:pPr marL="0" algn="l" defTabSz="914400" rtl="0" eaLnBrk="1" latinLnBrk="0" hangingPunct="1"/>
                      <a:r>
                        <a:rPr lang="en-US" sz="1100" b="1" kern="1200" dirty="0">
                          <a:solidFill>
                            <a:schemeClr val="tx1"/>
                          </a:solidFill>
                          <a:latin typeface="+mn-lt"/>
                          <a:ea typeface="+mn-ea"/>
                          <a:cs typeface="+mn-cs"/>
                        </a:rPr>
                        <a:t>Median SE gain</a:t>
                      </a:r>
                    </a:p>
                  </a:txBody>
                  <a:tcPr/>
                </a:tc>
                <a:tc>
                  <a:txBody>
                    <a:bodyPr/>
                    <a:lstStyle/>
                    <a:p>
                      <a:pPr marL="0" algn="l" defTabSz="914400" rtl="0" eaLnBrk="1" latinLnBrk="0" hangingPunct="1"/>
                      <a:r>
                        <a:rPr lang="en-US" sz="1100" b="1" kern="1200" dirty="0">
                          <a:solidFill>
                            <a:schemeClr val="tx1"/>
                          </a:solidFill>
                          <a:latin typeface="+mn-lt"/>
                          <a:ea typeface="+mn-ea"/>
                          <a:cs typeface="+mn-cs"/>
                        </a:rPr>
                        <a:t>10%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20%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30%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40% PER</a:t>
                      </a:r>
                    </a:p>
                  </a:txBody>
                  <a:tcPr/>
                </a:tc>
                <a:extLst>
                  <a:ext uri="{0D108BD9-81ED-4DB2-BD59-A6C34878D82A}">
                    <a16:rowId xmlns:a16="http://schemas.microsoft.com/office/drawing/2014/main" val="2940614982"/>
                  </a:ext>
                </a:extLst>
              </a:tr>
              <a:tr h="306950">
                <a:tc>
                  <a:txBody>
                    <a:bodyPr/>
                    <a:lstStyle/>
                    <a:p>
                      <a:pPr marL="0" algn="l" defTabSz="914400" rtl="0" eaLnBrk="1" latinLnBrk="0" hangingPunct="1"/>
                      <a:r>
                        <a:rPr lang="en-US" sz="1100" b="1" kern="1200" dirty="0">
                          <a:solidFill>
                            <a:schemeClr val="tx1"/>
                          </a:solidFill>
                          <a:latin typeface="+mn-lt"/>
                          <a:ea typeface="+mn-ea"/>
                          <a:cs typeface="+mn-cs"/>
                        </a:rPr>
                        <a:t>Punctured CC</a:t>
                      </a:r>
                    </a:p>
                  </a:txBody>
                  <a:tcPr/>
                </a:tc>
                <a:tc>
                  <a:txBody>
                    <a:bodyPr/>
                    <a:lstStyle/>
                    <a:p>
                      <a:pPr marL="0" algn="l" defTabSz="914400" rtl="0" eaLnBrk="1" latinLnBrk="0" hangingPunct="1"/>
                      <a:r>
                        <a:rPr lang="en-US" sz="1100" b="1" kern="1200" dirty="0">
                          <a:solidFill>
                            <a:schemeClr val="tx1"/>
                          </a:solidFill>
                          <a:latin typeface="+mn-lt"/>
                          <a:ea typeface="+mn-ea"/>
                          <a:cs typeface="+mn-cs"/>
                        </a:rPr>
                        <a:t>11%</a:t>
                      </a:r>
                    </a:p>
                  </a:txBody>
                  <a:tcPr/>
                </a:tc>
                <a:tc>
                  <a:txBody>
                    <a:bodyPr/>
                    <a:lstStyle/>
                    <a:p>
                      <a:pPr marL="0" algn="l" defTabSz="914400" rtl="0" eaLnBrk="1" latinLnBrk="0" hangingPunct="1"/>
                      <a:r>
                        <a:rPr lang="en-US" sz="1100" b="1" kern="1200" dirty="0">
                          <a:solidFill>
                            <a:schemeClr val="tx1"/>
                          </a:solidFill>
                          <a:latin typeface="+mn-lt"/>
                          <a:ea typeface="+mn-ea"/>
                          <a:cs typeface="+mn-cs"/>
                        </a:rPr>
                        <a:t>29%</a:t>
                      </a:r>
                    </a:p>
                  </a:txBody>
                  <a:tcPr/>
                </a:tc>
                <a:tc>
                  <a:txBody>
                    <a:bodyPr/>
                    <a:lstStyle/>
                    <a:p>
                      <a:pPr marL="0" algn="l" defTabSz="914400" rtl="0" eaLnBrk="1" latinLnBrk="0" hangingPunct="1"/>
                      <a:r>
                        <a:rPr lang="en-US" sz="1100" b="1" kern="1200" dirty="0">
                          <a:solidFill>
                            <a:schemeClr val="tx1"/>
                          </a:solidFill>
                          <a:latin typeface="+mn-lt"/>
                          <a:ea typeface="+mn-ea"/>
                          <a:cs typeface="+mn-cs"/>
                        </a:rPr>
                        <a:t>50%</a:t>
                      </a:r>
                    </a:p>
                  </a:txBody>
                  <a:tcPr/>
                </a:tc>
                <a:tc>
                  <a:txBody>
                    <a:bodyPr/>
                    <a:lstStyle/>
                    <a:p>
                      <a:pPr marL="0" algn="l" defTabSz="914400" rtl="0" eaLnBrk="1" latinLnBrk="0" hangingPunct="1"/>
                      <a:r>
                        <a:rPr lang="en-US" sz="1100" b="1" kern="1200" dirty="0">
                          <a:solidFill>
                            <a:schemeClr val="tx1"/>
                          </a:solidFill>
                          <a:latin typeface="+mn-lt"/>
                          <a:ea typeface="+mn-ea"/>
                          <a:cs typeface="+mn-cs"/>
                        </a:rPr>
                        <a:t>72%</a:t>
                      </a:r>
                    </a:p>
                  </a:txBody>
                  <a:tcPr/>
                </a:tc>
                <a:extLst>
                  <a:ext uri="{0D108BD9-81ED-4DB2-BD59-A6C34878D82A}">
                    <a16:rowId xmlns:a16="http://schemas.microsoft.com/office/drawing/2014/main" val="3913679720"/>
                  </a:ext>
                </a:extLst>
              </a:tr>
              <a:tr h="314007">
                <a:tc>
                  <a:txBody>
                    <a:bodyPr/>
                    <a:lstStyle/>
                    <a:p>
                      <a:pPr marL="0" algn="l" defTabSz="914400" rtl="0" eaLnBrk="1" latinLnBrk="0" hangingPunct="1"/>
                      <a:r>
                        <a:rPr lang="en-US" sz="1100" b="1" kern="1200" dirty="0">
                          <a:solidFill>
                            <a:schemeClr val="tx1"/>
                          </a:solidFill>
                          <a:latin typeface="+mn-lt"/>
                          <a:ea typeface="+mn-ea"/>
                          <a:cs typeface="+mn-cs"/>
                        </a:rPr>
                        <a:t>IR</a:t>
                      </a:r>
                    </a:p>
                  </a:txBody>
                  <a:tcPr/>
                </a:tc>
                <a:tc>
                  <a:txBody>
                    <a:bodyPr/>
                    <a:lstStyle/>
                    <a:p>
                      <a:pPr marL="0" algn="l" defTabSz="914400" rtl="0" eaLnBrk="1" latinLnBrk="0" hangingPunct="1"/>
                      <a:r>
                        <a:rPr lang="en-US" sz="1100" b="1" kern="1200" dirty="0">
                          <a:solidFill>
                            <a:schemeClr val="tx1"/>
                          </a:solidFill>
                          <a:latin typeface="+mn-lt"/>
                          <a:ea typeface="+mn-ea"/>
                          <a:cs typeface="+mn-cs"/>
                        </a:rPr>
                        <a:t>7%</a:t>
                      </a:r>
                    </a:p>
                  </a:txBody>
                  <a:tcPr/>
                </a:tc>
                <a:tc>
                  <a:txBody>
                    <a:bodyPr/>
                    <a:lstStyle/>
                    <a:p>
                      <a:pPr marL="0" algn="l" defTabSz="914400" rtl="0" eaLnBrk="1" latinLnBrk="0" hangingPunct="1"/>
                      <a:r>
                        <a:rPr lang="en-US" sz="1100" b="1" kern="1200" dirty="0">
                          <a:solidFill>
                            <a:schemeClr val="tx1"/>
                          </a:solidFill>
                          <a:latin typeface="+mn-lt"/>
                          <a:ea typeface="+mn-ea"/>
                          <a:cs typeface="+mn-cs"/>
                        </a:rPr>
                        <a:t>25%</a:t>
                      </a:r>
                    </a:p>
                  </a:txBody>
                  <a:tcPr/>
                </a:tc>
                <a:tc>
                  <a:txBody>
                    <a:bodyPr/>
                    <a:lstStyle/>
                    <a:p>
                      <a:pPr marL="0" algn="l" defTabSz="914400" rtl="0" eaLnBrk="1" latinLnBrk="0" hangingPunct="1"/>
                      <a:r>
                        <a:rPr lang="en-US" sz="1100" b="1" kern="1200" dirty="0">
                          <a:solidFill>
                            <a:schemeClr val="tx1"/>
                          </a:solidFill>
                          <a:latin typeface="+mn-lt"/>
                          <a:ea typeface="+mn-ea"/>
                          <a:cs typeface="+mn-cs"/>
                        </a:rPr>
                        <a:t>47%</a:t>
                      </a:r>
                    </a:p>
                  </a:txBody>
                  <a:tcPr/>
                </a:tc>
                <a:tc>
                  <a:txBody>
                    <a:bodyPr/>
                    <a:lstStyle/>
                    <a:p>
                      <a:pPr marL="0" algn="l" defTabSz="914400" rtl="0" eaLnBrk="1" latinLnBrk="0" hangingPunct="1"/>
                      <a:r>
                        <a:rPr lang="en-US" sz="1100" b="1" kern="1200" dirty="0">
                          <a:solidFill>
                            <a:schemeClr val="tx1"/>
                          </a:solidFill>
                          <a:latin typeface="+mn-lt"/>
                          <a:ea typeface="+mn-ea"/>
                          <a:cs typeface="+mn-cs"/>
                        </a:rPr>
                        <a:t>70%</a:t>
                      </a:r>
                    </a:p>
                  </a:txBody>
                  <a:tcPr/>
                </a:tc>
                <a:extLst>
                  <a:ext uri="{0D108BD9-81ED-4DB2-BD59-A6C34878D82A}">
                    <a16:rowId xmlns:a16="http://schemas.microsoft.com/office/drawing/2014/main" val="207185148"/>
                  </a:ext>
                </a:extLst>
              </a:tr>
            </a:tbl>
          </a:graphicData>
        </a:graphic>
      </p:graphicFrame>
      <p:sp>
        <p:nvSpPr>
          <p:cNvPr id="7" name="TextBox 6">
            <a:extLst>
              <a:ext uri="{FF2B5EF4-FFF2-40B4-BE49-F238E27FC236}">
                <a16:creationId xmlns:a16="http://schemas.microsoft.com/office/drawing/2014/main" id="{3BEECC0D-6476-4069-94FB-16096235756D}"/>
              </a:ext>
            </a:extLst>
          </p:cNvPr>
          <p:cNvSpPr txBox="1"/>
          <p:nvPr/>
        </p:nvSpPr>
        <p:spPr>
          <a:xfrm>
            <a:off x="625636" y="2595259"/>
            <a:ext cx="7438703" cy="276999"/>
          </a:xfrm>
          <a:prstGeom prst="rect">
            <a:avLst/>
          </a:prstGeom>
          <a:noFill/>
        </p:spPr>
        <p:txBody>
          <a:bodyPr wrap="none" rtlCol="0">
            <a:spAutoFit/>
          </a:bodyPr>
          <a:lstStyle/>
          <a:p>
            <a:r>
              <a:rPr lang="en-US" dirty="0"/>
              <a:t>Table 7. Spectral efficiency gain of HARQ schemes over ARQ with rate adaptation with MPDU based retransmission</a:t>
            </a:r>
          </a:p>
        </p:txBody>
      </p:sp>
      <p:sp>
        <p:nvSpPr>
          <p:cNvPr id="11" name="TextBox 10">
            <a:extLst>
              <a:ext uri="{FF2B5EF4-FFF2-40B4-BE49-F238E27FC236}">
                <a16:creationId xmlns:a16="http://schemas.microsoft.com/office/drawing/2014/main" id="{40F2BFD8-B54D-467A-BC8E-9C024D37A9CA}"/>
              </a:ext>
            </a:extLst>
          </p:cNvPr>
          <p:cNvSpPr txBox="1"/>
          <p:nvPr/>
        </p:nvSpPr>
        <p:spPr>
          <a:xfrm>
            <a:off x="526249" y="4526319"/>
            <a:ext cx="7637475" cy="276999"/>
          </a:xfrm>
          <a:prstGeom prst="rect">
            <a:avLst/>
          </a:prstGeom>
          <a:noFill/>
        </p:spPr>
        <p:txBody>
          <a:bodyPr wrap="none" rtlCol="0">
            <a:spAutoFit/>
          </a:bodyPr>
          <a:lstStyle/>
          <a:p>
            <a:r>
              <a:rPr lang="en-US" dirty="0"/>
              <a:t>Table 8. Spectral efficiency gain of HARQ schemes over ARQ with rate adaptation with Codeword based retransmission</a:t>
            </a:r>
          </a:p>
        </p:txBody>
      </p:sp>
      <p:graphicFrame>
        <p:nvGraphicFramePr>
          <p:cNvPr id="12" name="Table 11">
            <a:extLst>
              <a:ext uri="{FF2B5EF4-FFF2-40B4-BE49-F238E27FC236}">
                <a16:creationId xmlns:a16="http://schemas.microsoft.com/office/drawing/2014/main" id="{3E7CED50-5975-4C28-BA8C-CF7C9A8BA040}"/>
              </a:ext>
            </a:extLst>
          </p:cNvPr>
          <p:cNvGraphicFramePr>
            <a:graphicFrameLocks noGrp="1"/>
          </p:cNvGraphicFramePr>
          <p:nvPr>
            <p:extLst>
              <p:ext uri="{D42A27DB-BD31-4B8C-83A1-F6EECF244321}">
                <p14:modId xmlns:p14="http://schemas.microsoft.com/office/powerpoint/2010/main" val="3384055432"/>
              </p:ext>
            </p:extLst>
          </p:nvPr>
        </p:nvGraphicFramePr>
        <p:xfrm>
          <a:off x="1752600" y="3402829"/>
          <a:ext cx="5186077" cy="934964"/>
        </p:xfrm>
        <a:graphic>
          <a:graphicData uri="http://schemas.openxmlformats.org/drawingml/2006/table">
            <a:tbl>
              <a:tblPr firstRow="1" bandRow="1">
                <a:tableStyleId>{5C22544A-7EE6-4342-B048-85BDC9FD1C3A}</a:tableStyleId>
              </a:tblPr>
              <a:tblGrid>
                <a:gridCol w="1220253">
                  <a:extLst>
                    <a:ext uri="{9D8B030D-6E8A-4147-A177-3AD203B41FA5}">
                      <a16:colId xmlns:a16="http://schemas.microsoft.com/office/drawing/2014/main" val="1437294766"/>
                    </a:ext>
                  </a:extLst>
                </a:gridCol>
                <a:gridCol w="991456">
                  <a:extLst>
                    <a:ext uri="{9D8B030D-6E8A-4147-A177-3AD203B41FA5}">
                      <a16:colId xmlns:a16="http://schemas.microsoft.com/office/drawing/2014/main" val="1218505380"/>
                    </a:ext>
                  </a:extLst>
                </a:gridCol>
                <a:gridCol w="991456">
                  <a:extLst>
                    <a:ext uri="{9D8B030D-6E8A-4147-A177-3AD203B41FA5}">
                      <a16:colId xmlns:a16="http://schemas.microsoft.com/office/drawing/2014/main" val="229964876"/>
                    </a:ext>
                  </a:extLst>
                </a:gridCol>
                <a:gridCol w="991456">
                  <a:extLst>
                    <a:ext uri="{9D8B030D-6E8A-4147-A177-3AD203B41FA5}">
                      <a16:colId xmlns:a16="http://schemas.microsoft.com/office/drawing/2014/main" val="2142018294"/>
                    </a:ext>
                  </a:extLst>
                </a:gridCol>
                <a:gridCol w="991456">
                  <a:extLst>
                    <a:ext uri="{9D8B030D-6E8A-4147-A177-3AD203B41FA5}">
                      <a16:colId xmlns:a16="http://schemas.microsoft.com/office/drawing/2014/main" val="2534780644"/>
                    </a:ext>
                  </a:extLst>
                </a:gridCol>
              </a:tblGrid>
              <a:tr h="314007">
                <a:tc>
                  <a:txBody>
                    <a:bodyPr/>
                    <a:lstStyle/>
                    <a:p>
                      <a:pPr marL="0" algn="l" defTabSz="914400" rtl="0" eaLnBrk="1" latinLnBrk="0" hangingPunct="1"/>
                      <a:r>
                        <a:rPr lang="en-US" sz="1100" b="1" kern="1200" dirty="0">
                          <a:solidFill>
                            <a:schemeClr val="tx1"/>
                          </a:solidFill>
                          <a:latin typeface="+mn-lt"/>
                          <a:ea typeface="+mn-ea"/>
                          <a:cs typeface="+mn-cs"/>
                        </a:rPr>
                        <a:t>Median SE gain</a:t>
                      </a:r>
                    </a:p>
                  </a:txBody>
                  <a:tcPr/>
                </a:tc>
                <a:tc>
                  <a:txBody>
                    <a:bodyPr/>
                    <a:lstStyle/>
                    <a:p>
                      <a:pPr marL="0" algn="l" defTabSz="914400" rtl="0" eaLnBrk="1" latinLnBrk="0" hangingPunct="1"/>
                      <a:r>
                        <a:rPr lang="en-US" sz="1100" b="1" kern="1200" dirty="0">
                          <a:solidFill>
                            <a:schemeClr val="tx1"/>
                          </a:solidFill>
                          <a:latin typeface="+mn-lt"/>
                          <a:ea typeface="+mn-ea"/>
                          <a:cs typeface="+mn-cs"/>
                        </a:rPr>
                        <a:t>10%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20%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30%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40% PER</a:t>
                      </a:r>
                    </a:p>
                  </a:txBody>
                  <a:tcPr/>
                </a:tc>
                <a:extLst>
                  <a:ext uri="{0D108BD9-81ED-4DB2-BD59-A6C34878D82A}">
                    <a16:rowId xmlns:a16="http://schemas.microsoft.com/office/drawing/2014/main" val="2940614982"/>
                  </a:ext>
                </a:extLst>
              </a:tr>
              <a:tr h="306950">
                <a:tc>
                  <a:txBody>
                    <a:bodyPr/>
                    <a:lstStyle/>
                    <a:p>
                      <a:pPr marL="0" algn="l" defTabSz="914400" rtl="0" eaLnBrk="1" latinLnBrk="0" hangingPunct="1"/>
                      <a:r>
                        <a:rPr lang="en-US" sz="1100" b="1" kern="1200" dirty="0">
                          <a:solidFill>
                            <a:schemeClr val="tx1"/>
                          </a:solidFill>
                          <a:latin typeface="+mn-lt"/>
                          <a:ea typeface="+mn-ea"/>
                          <a:cs typeface="+mn-cs"/>
                        </a:rPr>
                        <a:t>Punctured CC</a:t>
                      </a:r>
                    </a:p>
                  </a:txBody>
                  <a:tcPr/>
                </a:tc>
                <a:tc>
                  <a:txBody>
                    <a:bodyPr/>
                    <a:lstStyle/>
                    <a:p>
                      <a:pPr marL="0" algn="l" defTabSz="914400" rtl="0" eaLnBrk="1" latinLnBrk="0" hangingPunct="1"/>
                      <a:r>
                        <a:rPr lang="en-US" sz="1100" b="1" kern="1200" dirty="0">
                          <a:solidFill>
                            <a:schemeClr val="tx1"/>
                          </a:solidFill>
                          <a:latin typeface="+mn-lt"/>
                          <a:ea typeface="+mn-ea"/>
                          <a:cs typeface="+mn-cs"/>
                        </a:rPr>
                        <a:t>1.5%</a:t>
                      </a:r>
                    </a:p>
                  </a:txBody>
                  <a:tcPr/>
                </a:tc>
                <a:tc>
                  <a:txBody>
                    <a:bodyPr/>
                    <a:lstStyle/>
                    <a:p>
                      <a:pPr marL="0" algn="l" defTabSz="914400" rtl="0" eaLnBrk="1" latinLnBrk="0" hangingPunct="1"/>
                      <a:r>
                        <a:rPr lang="en-US" sz="1100" b="1" kern="1200" dirty="0">
                          <a:solidFill>
                            <a:schemeClr val="tx1"/>
                          </a:solidFill>
                          <a:latin typeface="+mn-lt"/>
                          <a:ea typeface="+mn-ea"/>
                          <a:cs typeface="+mn-cs"/>
                        </a:rPr>
                        <a:t>6.5%</a:t>
                      </a:r>
                    </a:p>
                  </a:txBody>
                  <a:tcPr/>
                </a:tc>
                <a:tc>
                  <a:txBody>
                    <a:bodyPr/>
                    <a:lstStyle/>
                    <a:p>
                      <a:pPr marL="0" algn="l" defTabSz="914400" rtl="0" eaLnBrk="1" latinLnBrk="0" hangingPunct="1"/>
                      <a:r>
                        <a:rPr lang="en-US" sz="1100" b="1" kern="1200" dirty="0">
                          <a:solidFill>
                            <a:schemeClr val="tx1"/>
                          </a:solidFill>
                          <a:latin typeface="+mn-lt"/>
                          <a:ea typeface="+mn-ea"/>
                          <a:cs typeface="+mn-cs"/>
                        </a:rPr>
                        <a:t>17.7%</a:t>
                      </a:r>
                    </a:p>
                  </a:txBody>
                  <a:tcPr/>
                </a:tc>
                <a:tc>
                  <a:txBody>
                    <a:bodyPr/>
                    <a:lstStyle/>
                    <a:p>
                      <a:pPr marL="0" algn="l" defTabSz="914400" rtl="0" eaLnBrk="1" latinLnBrk="0" hangingPunct="1"/>
                      <a:r>
                        <a:rPr lang="en-US" sz="1100" b="1" kern="1200" dirty="0">
                          <a:solidFill>
                            <a:schemeClr val="tx1"/>
                          </a:solidFill>
                          <a:latin typeface="+mn-lt"/>
                          <a:ea typeface="+mn-ea"/>
                          <a:cs typeface="+mn-cs"/>
                        </a:rPr>
                        <a:t>33.6%</a:t>
                      </a:r>
                    </a:p>
                  </a:txBody>
                  <a:tcPr/>
                </a:tc>
                <a:extLst>
                  <a:ext uri="{0D108BD9-81ED-4DB2-BD59-A6C34878D82A}">
                    <a16:rowId xmlns:a16="http://schemas.microsoft.com/office/drawing/2014/main" val="3913679720"/>
                  </a:ext>
                </a:extLst>
              </a:tr>
              <a:tr h="314007">
                <a:tc>
                  <a:txBody>
                    <a:bodyPr/>
                    <a:lstStyle/>
                    <a:p>
                      <a:pPr marL="0" algn="l" defTabSz="914400" rtl="0" eaLnBrk="1" latinLnBrk="0" hangingPunct="1"/>
                      <a:r>
                        <a:rPr lang="en-US" sz="1100" b="1" kern="1200" dirty="0">
                          <a:solidFill>
                            <a:schemeClr val="tx1"/>
                          </a:solidFill>
                          <a:latin typeface="+mn-lt"/>
                          <a:ea typeface="+mn-ea"/>
                          <a:cs typeface="+mn-cs"/>
                        </a:rPr>
                        <a:t>IR</a:t>
                      </a:r>
                    </a:p>
                  </a:txBody>
                  <a:tcPr/>
                </a:tc>
                <a:tc>
                  <a:txBody>
                    <a:bodyPr/>
                    <a:lstStyle/>
                    <a:p>
                      <a:pPr marL="0" algn="l" defTabSz="914400" rtl="0" eaLnBrk="1" latinLnBrk="0" hangingPunct="1"/>
                      <a:r>
                        <a:rPr lang="en-US" sz="1100" b="1" kern="1200" dirty="0">
                          <a:solidFill>
                            <a:schemeClr val="tx1"/>
                          </a:solidFill>
                          <a:latin typeface="+mn-lt"/>
                          <a:ea typeface="+mn-ea"/>
                          <a:cs typeface="+mn-cs"/>
                        </a:rPr>
                        <a:t>0.9%</a:t>
                      </a:r>
                    </a:p>
                  </a:txBody>
                  <a:tcPr/>
                </a:tc>
                <a:tc>
                  <a:txBody>
                    <a:bodyPr/>
                    <a:lstStyle/>
                    <a:p>
                      <a:pPr marL="0" algn="l" defTabSz="914400" rtl="0" eaLnBrk="1" latinLnBrk="0" hangingPunct="1"/>
                      <a:r>
                        <a:rPr lang="en-US" sz="1100" b="1" kern="1200" dirty="0">
                          <a:solidFill>
                            <a:schemeClr val="tx1"/>
                          </a:solidFill>
                          <a:latin typeface="+mn-lt"/>
                          <a:ea typeface="+mn-ea"/>
                          <a:cs typeface="+mn-cs"/>
                        </a:rPr>
                        <a:t>5.9%</a:t>
                      </a:r>
                    </a:p>
                  </a:txBody>
                  <a:tcPr/>
                </a:tc>
                <a:tc>
                  <a:txBody>
                    <a:bodyPr/>
                    <a:lstStyle/>
                    <a:p>
                      <a:pPr marL="0" algn="l" defTabSz="914400" rtl="0" eaLnBrk="1" latinLnBrk="0" hangingPunct="1"/>
                      <a:r>
                        <a:rPr lang="en-US" sz="1100" b="1" kern="1200" dirty="0">
                          <a:solidFill>
                            <a:schemeClr val="tx1"/>
                          </a:solidFill>
                          <a:latin typeface="+mn-lt"/>
                          <a:ea typeface="+mn-ea"/>
                          <a:cs typeface="+mn-cs"/>
                        </a:rPr>
                        <a:t>17.4%</a:t>
                      </a:r>
                    </a:p>
                  </a:txBody>
                  <a:tcPr/>
                </a:tc>
                <a:tc>
                  <a:txBody>
                    <a:bodyPr/>
                    <a:lstStyle/>
                    <a:p>
                      <a:pPr marL="0" algn="l" defTabSz="914400" rtl="0" eaLnBrk="1" latinLnBrk="0" hangingPunct="1"/>
                      <a:r>
                        <a:rPr lang="en-US" sz="1100" b="1" kern="1200" dirty="0">
                          <a:solidFill>
                            <a:schemeClr val="tx1"/>
                          </a:solidFill>
                          <a:latin typeface="+mn-lt"/>
                          <a:ea typeface="+mn-ea"/>
                          <a:cs typeface="+mn-cs"/>
                        </a:rPr>
                        <a:t>34.2%</a:t>
                      </a:r>
                    </a:p>
                  </a:txBody>
                  <a:tcPr/>
                </a:tc>
                <a:extLst>
                  <a:ext uri="{0D108BD9-81ED-4DB2-BD59-A6C34878D82A}">
                    <a16:rowId xmlns:a16="http://schemas.microsoft.com/office/drawing/2014/main" val="207185148"/>
                  </a:ext>
                </a:extLst>
              </a:tr>
            </a:tbl>
          </a:graphicData>
        </a:graphic>
      </p:graphicFrame>
    </p:spTree>
    <p:extLst>
      <p:ext uri="{BB962C8B-B14F-4D97-AF65-F5344CB8AC3E}">
        <p14:creationId xmlns:p14="http://schemas.microsoft.com/office/powerpoint/2010/main" val="2304129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8001000" cy="276999"/>
          </a:xfrm>
        </p:spPr>
        <p:txBody>
          <a:bodyPr/>
          <a:lstStyle/>
          <a:p>
            <a:r>
              <a:rPr lang="en-US" sz="2800" b="0" dirty="0"/>
              <a:t>Discussions on HARQ Punctured CC Memory</a:t>
            </a:r>
          </a:p>
        </p:txBody>
      </p:sp>
      <p:sp>
        <p:nvSpPr>
          <p:cNvPr id="3" name="Content Placeholder 2"/>
          <p:cNvSpPr>
            <a:spLocks noGrp="1"/>
          </p:cNvSpPr>
          <p:nvPr>
            <p:ph idx="1"/>
          </p:nvPr>
        </p:nvSpPr>
        <p:spPr>
          <a:xfrm>
            <a:off x="233451" y="977684"/>
            <a:ext cx="8310474" cy="5124623"/>
          </a:xfrm>
        </p:spPr>
        <p:txBody>
          <a:bodyPr/>
          <a:lstStyle/>
          <a:p>
            <a:pPr>
              <a:buClr>
                <a:srgbClr val="FF0000"/>
              </a:buClr>
              <a:buFont typeface="Arial" panose="020B0604020202020204" pitchFamily="34" charset="0"/>
              <a:buChar char="•"/>
            </a:pPr>
            <a:r>
              <a:rPr lang="en-US" sz="1600" b="0" dirty="0"/>
              <a:t>Based on our simulations, buffer memory requirements will significantly reduced after two transmissions for SU BF 2x2, 2SS case, as shown in the Table 9. (SNR operating point corresponds to packet first transmission PER around 40% for each MCS level).</a:t>
            </a:r>
          </a:p>
        </p:txBody>
      </p:sp>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
        <p:nvSpPr>
          <p:cNvPr id="10" name="TextBox 9">
            <a:extLst>
              <a:ext uri="{FF2B5EF4-FFF2-40B4-BE49-F238E27FC236}">
                <a16:creationId xmlns:a16="http://schemas.microsoft.com/office/drawing/2014/main" id="{A9AA41AC-392E-42B8-BD95-70AD8AB912F0}"/>
              </a:ext>
            </a:extLst>
          </p:cNvPr>
          <p:cNvSpPr txBox="1"/>
          <p:nvPr/>
        </p:nvSpPr>
        <p:spPr>
          <a:xfrm>
            <a:off x="1133788" y="6048570"/>
            <a:ext cx="6422399" cy="276999"/>
          </a:xfrm>
          <a:prstGeom prst="rect">
            <a:avLst/>
          </a:prstGeom>
          <a:noFill/>
        </p:spPr>
        <p:txBody>
          <a:bodyPr wrap="none" rtlCol="0">
            <a:spAutoFit/>
          </a:bodyPr>
          <a:lstStyle/>
          <a:p>
            <a:r>
              <a:rPr lang="en-US" dirty="0"/>
              <a:t>Table 9 PER statistics after each transmission with HARQ Punctured CC scheme for SU BF 2x2, 2SS</a:t>
            </a:r>
          </a:p>
        </p:txBody>
      </p:sp>
      <p:graphicFrame>
        <p:nvGraphicFramePr>
          <p:cNvPr id="11" name="Table 10">
            <a:extLst>
              <a:ext uri="{FF2B5EF4-FFF2-40B4-BE49-F238E27FC236}">
                <a16:creationId xmlns:a16="http://schemas.microsoft.com/office/drawing/2014/main" id="{A4317EAC-9EA9-43F8-9735-3B3515BE28AC}"/>
              </a:ext>
            </a:extLst>
          </p:cNvPr>
          <p:cNvGraphicFramePr>
            <a:graphicFrameLocks noGrp="1"/>
          </p:cNvGraphicFramePr>
          <p:nvPr>
            <p:extLst>
              <p:ext uri="{D42A27DB-BD31-4B8C-83A1-F6EECF244321}">
                <p14:modId xmlns:p14="http://schemas.microsoft.com/office/powerpoint/2010/main" val="1558757769"/>
              </p:ext>
            </p:extLst>
          </p:nvPr>
        </p:nvGraphicFramePr>
        <p:xfrm>
          <a:off x="883488" y="1801212"/>
          <a:ext cx="7010400" cy="4094484"/>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102447069"/>
                    </a:ext>
                  </a:extLst>
                </a:gridCol>
                <a:gridCol w="1752600">
                  <a:extLst>
                    <a:ext uri="{9D8B030D-6E8A-4147-A177-3AD203B41FA5}">
                      <a16:colId xmlns:a16="http://schemas.microsoft.com/office/drawing/2014/main" val="1808497009"/>
                    </a:ext>
                  </a:extLst>
                </a:gridCol>
                <a:gridCol w="1752600">
                  <a:extLst>
                    <a:ext uri="{9D8B030D-6E8A-4147-A177-3AD203B41FA5}">
                      <a16:colId xmlns:a16="http://schemas.microsoft.com/office/drawing/2014/main" val="1656944127"/>
                    </a:ext>
                  </a:extLst>
                </a:gridCol>
                <a:gridCol w="1752600">
                  <a:extLst>
                    <a:ext uri="{9D8B030D-6E8A-4147-A177-3AD203B41FA5}">
                      <a16:colId xmlns:a16="http://schemas.microsoft.com/office/drawing/2014/main" val="24225351"/>
                    </a:ext>
                  </a:extLst>
                </a:gridCol>
              </a:tblGrid>
              <a:tr h="341207">
                <a:tc>
                  <a:txBody>
                    <a:bodyPr/>
                    <a:lstStyle/>
                    <a:p>
                      <a:pPr marL="0" algn="ctr" defTabSz="914400" rtl="0" eaLnBrk="1" latinLnBrk="0" hangingPunct="1"/>
                      <a:r>
                        <a:rPr lang="en-US" sz="1200" b="1" kern="1200" dirty="0">
                          <a:solidFill>
                            <a:schemeClr val="tx1"/>
                          </a:solidFill>
                          <a:latin typeface="+mn-lt"/>
                          <a:ea typeface="+mn-ea"/>
                          <a:cs typeface="+mn-cs"/>
                        </a:rPr>
                        <a:t>PER</a:t>
                      </a:r>
                    </a:p>
                  </a:txBody>
                  <a:tcPr/>
                </a:tc>
                <a:tc>
                  <a:txBody>
                    <a:bodyPr/>
                    <a:lstStyle/>
                    <a:p>
                      <a:pPr marL="0" algn="l" defTabSz="914400" rtl="0" eaLnBrk="1" latinLnBrk="0" hangingPunct="1"/>
                      <a:r>
                        <a:rPr lang="en-US" sz="1200" b="1" kern="1200" dirty="0">
                          <a:solidFill>
                            <a:schemeClr val="tx1"/>
                          </a:solidFill>
                          <a:latin typeface="+mn-lt"/>
                          <a:ea typeface="+mn-ea"/>
                          <a:cs typeface="+mn-cs"/>
                        </a:rPr>
                        <a:t>1</a:t>
                      </a:r>
                      <a:r>
                        <a:rPr lang="en-US" sz="1200" b="1" kern="1200" baseline="30000" dirty="0">
                          <a:solidFill>
                            <a:schemeClr val="tx1"/>
                          </a:solidFill>
                          <a:latin typeface="+mn-lt"/>
                          <a:ea typeface="+mn-ea"/>
                          <a:cs typeface="+mn-cs"/>
                        </a:rPr>
                        <a:t>st</a:t>
                      </a:r>
                      <a:r>
                        <a:rPr lang="en-US" sz="1200" b="1" kern="1200" dirty="0">
                          <a:solidFill>
                            <a:schemeClr val="tx1"/>
                          </a:solidFill>
                          <a:latin typeface="+mn-lt"/>
                          <a:ea typeface="+mn-ea"/>
                          <a:cs typeface="+mn-cs"/>
                        </a:rPr>
                        <a:t> Transmission</a:t>
                      </a:r>
                    </a:p>
                  </a:txBody>
                  <a:tcPr/>
                </a:tc>
                <a:tc>
                  <a:txBody>
                    <a:bodyPr/>
                    <a:lstStyle/>
                    <a:p>
                      <a:pPr marL="0" algn="l" defTabSz="914400" rtl="0" eaLnBrk="1" latinLnBrk="0" hangingPunct="1"/>
                      <a:r>
                        <a:rPr lang="en-US" sz="1200" b="1" kern="1200" dirty="0">
                          <a:solidFill>
                            <a:schemeClr val="tx1"/>
                          </a:solidFill>
                          <a:latin typeface="+mn-lt"/>
                          <a:ea typeface="+mn-ea"/>
                          <a:cs typeface="+mn-cs"/>
                        </a:rPr>
                        <a:t>2</a:t>
                      </a:r>
                      <a:r>
                        <a:rPr lang="en-US" sz="1200" b="1" kern="1200" baseline="30000" dirty="0">
                          <a:solidFill>
                            <a:schemeClr val="tx1"/>
                          </a:solidFill>
                          <a:latin typeface="+mn-lt"/>
                          <a:ea typeface="+mn-ea"/>
                          <a:cs typeface="+mn-cs"/>
                        </a:rPr>
                        <a:t>nd</a:t>
                      </a:r>
                      <a:r>
                        <a:rPr lang="en-US" sz="1200" b="1" kern="1200" dirty="0">
                          <a:solidFill>
                            <a:schemeClr val="tx1"/>
                          </a:solidFill>
                          <a:latin typeface="+mn-lt"/>
                          <a:ea typeface="+mn-ea"/>
                          <a:cs typeface="+mn-cs"/>
                        </a:rPr>
                        <a:t> Transmission</a:t>
                      </a:r>
                    </a:p>
                  </a:txBody>
                  <a:tcPr/>
                </a:tc>
                <a:tc>
                  <a:txBody>
                    <a:bodyPr/>
                    <a:lstStyle/>
                    <a:p>
                      <a:pPr marL="0" algn="l" defTabSz="914400" rtl="0" eaLnBrk="1" latinLnBrk="0" hangingPunct="1"/>
                      <a:r>
                        <a:rPr lang="en-US" sz="1200" b="1" kern="1200" dirty="0">
                          <a:solidFill>
                            <a:schemeClr val="tx1"/>
                          </a:solidFill>
                          <a:latin typeface="+mn-lt"/>
                          <a:ea typeface="+mn-ea"/>
                          <a:cs typeface="+mn-cs"/>
                        </a:rPr>
                        <a:t>3</a:t>
                      </a:r>
                      <a:r>
                        <a:rPr lang="en-US" sz="1200" b="1" kern="1200" baseline="30000" dirty="0">
                          <a:solidFill>
                            <a:schemeClr val="tx1"/>
                          </a:solidFill>
                          <a:latin typeface="+mn-lt"/>
                          <a:ea typeface="+mn-ea"/>
                          <a:cs typeface="+mn-cs"/>
                        </a:rPr>
                        <a:t>rd</a:t>
                      </a:r>
                      <a:r>
                        <a:rPr lang="en-US" sz="1200" b="1" kern="1200" dirty="0">
                          <a:solidFill>
                            <a:schemeClr val="tx1"/>
                          </a:solidFill>
                          <a:latin typeface="+mn-lt"/>
                          <a:ea typeface="+mn-ea"/>
                          <a:cs typeface="+mn-cs"/>
                        </a:rPr>
                        <a:t> Transmission</a:t>
                      </a:r>
                    </a:p>
                  </a:txBody>
                  <a:tcPr/>
                </a:tc>
                <a:extLst>
                  <a:ext uri="{0D108BD9-81ED-4DB2-BD59-A6C34878D82A}">
                    <a16:rowId xmlns:a16="http://schemas.microsoft.com/office/drawing/2014/main" val="2886682104"/>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0</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39.8%</a:t>
                      </a:r>
                    </a:p>
                  </a:txBody>
                  <a:tcPr/>
                </a:tc>
                <a:tc>
                  <a:txBody>
                    <a:bodyPr/>
                    <a:lstStyle/>
                    <a:p>
                      <a:pPr marL="0" algn="ctr" defTabSz="914400" rtl="0" eaLnBrk="1" latinLnBrk="0" hangingPunct="1"/>
                      <a:r>
                        <a:rPr lang="en-US" sz="1200" b="1" kern="1200" dirty="0">
                          <a:solidFill>
                            <a:schemeClr val="tx1"/>
                          </a:solidFill>
                          <a:latin typeface="+mn-lt"/>
                          <a:ea typeface="+mn-ea"/>
                          <a:cs typeface="+mn-cs"/>
                        </a:rPr>
                        <a:t>31.5%</a:t>
                      </a:r>
                    </a:p>
                  </a:txBody>
                  <a:tcPr/>
                </a:tc>
                <a:tc>
                  <a:txBody>
                    <a:bodyPr/>
                    <a:lstStyle/>
                    <a:p>
                      <a:pPr marL="0" algn="ctr" defTabSz="914400" rtl="0" eaLnBrk="1" latinLnBrk="0" hangingPunct="1"/>
                      <a:r>
                        <a:rPr lang="en-US" sz="1200" b="1" kern="1200" dirty="0">
                          <a:solidFill>
                            <a:schemeClr val="tx1"/>
                          </a:solidFill>
                          <a:latin typeface="+mn-lt"/>
                          <a:ea typeface="+mn-ea"/>
                          <a:cs typeface="+mn-cs"/>
                        </a:rPr>
                        <a:t>0.5%</a:t>
                      </a:r>
                    </a:p>
                  </a:txBody>
                  <a:tcPr/>
                </a:tc>
                <a:extLst>
                  <a:ext uri="{0D108BD9-81ED-4DB2-BD59-A6C34878D82A}">
                    <a16:rowId xmlns:a16="http://schemas.microsoft.com/office/drawing/2014/main" val="2997060135"/>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1</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40.8%</a:t>
                      </a:r>
                    </a:p>
                  </a:txBody>
                  <a:tcPr/>
                </a:tc>
                <a:tc>
                  <a:txBody>
                    <a:bodyPr/>
                    <a:lstStyle/>
                    <a:p>
                      <a:pPr marL="0" algn="ctr" defTabSz="914400" rtl="0" eaLnBrk="1" latinLnBrk="0" hangingPunct="1"/>
                      <a:r>
                        <a:rPr lang="en-US" sz="1200" b="1" kern="1200" dirty="0">
                          <a:solidFill>
                            <a:schemeClr val="tx1"/>
                          </a:solidFill>
                          <a:latin typeface="+mn-lt"/>
                          <a:ea typeface="+mn-ea"/>
                          <a:cs typeface="+mn-cs"/>
                        </a:rPr>
                        <a:t>30.9%</a:t>
                      </a:r>
                    </a:p>
                  </a:txBody>
                  <a:tcPr/>
                </a:tc>
                <a:tc>
                  <a:txBody>
                    <a:bodyPr/>
                    <a:lstStyle/>
                    <a:p>
                      <a:pPr marL="0" algn="ctr" defTabSz="914400" rtl="0" eaLnBrk="1" latinLnBrk="0" hangingPunct="1"/>
                      <a:r>
                        <a:rPr lang="en-US" sz="1200" b="1" kern="1200" dirty="0">
                          <a:solidFill>
                            <a:schemeClr val="tx1"/>
                          </a:solidFill>
                          <a:latin typeface="+mn-lt"/>
                          <a:ea typeface="+mn-ea"/>
                          <a:cs typeface="+mn-cs"/>
                        </a:rPr>
                        <a:t>0.4%</a:t>
                      </a:r>
                    </a:p>
                  </a:txBody>
                  <a:tcPr/>
                </a:tc>
                <a:extLst>
                  <a:ext uri="{0D108BD9-81ED-4DB2-BD59-A6C34878D82A}">
                    <a16:rowId xmlns:a16="http://schemas.microsoft.com/office/drawing/2014/main" val="155398098"/>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3</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40.8%</a:t>
                      </a:r>
                    </a:p>
                  </a:txBody>
                  <a:tcPr/>
                </a:tc>
                <a:tc>
                  <a:txBody>
                    <a:bodyPr/>
                    <a:lstStyle/>
                    <a:p>
                      <a:pPr marL="0" algn="ctr" defTabSz="914400" rtl="0" eaLnBrk="1" latinLnBrk="0" hangingPunct="1"/>
                      <a:r>
                        <a:rPr lang="en-US" sz="1200" b="1" kern="1200" dirty="0">
                          <a:solidFill>
                            <a:schemeClr val="tx1"/>
                          </a:solidFill>
                          <a:latin typeface="+mn-lt"/>
                          <a:ea typeface="+mn-ea"/>
                          <a:cs typeface="+mn-cs"/>
                        </a:rPr>
                        <a:t>9.8%</a:t>
                      </a:r>
                    </a:p>
                  </a:txBody>
                  <a:tcPr/>
                </a:tc>
                <a:tc>
                  <a:txBody>
                    <a:bodyPr/>
                    <a:lstStyle/>
                    <a:p>
                      <a:pPr marL="0" algn="ctr" defTabSz="914400" rtl="0" eaLnBrk="1" latinLnBrk="0" hangingPunct="1"/>
                      <a:r>
                        <a:rPr lang="en-US" sz="1200" b="1" kern="1200" dirty="0">
                          <a:solidFill>
                            <a:schemeClr val="tx1"/>
                          </a:solidFill>
                          <a:latin typeface="+mn-lt"/>
                          <a:ea typeface="+mn-ea"/>
                          <a:cs typeface="+mn-cs"/>
                        </a:rPr>
                        <a:t>0.3%</a:t>
                      </a:r>
                    </a:p>
                  </a:txBody>
                  <a:tcPr/>
                </a:tc>
                <a:extLst>
                  <a:ext uri="{0D108BD9-81ED-4DB2-BD59-A6C34878D82A}">
                    <a16:rowId xmlns:a16="http://schemas.microsoft.com/office/drawing/2014/main" val="252490796"/>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4</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40.1%</a:t>
                      </a:r>
                    </a:p>
                  </a:txBody>
                  <a:tcPr/>
                </a:tc>
                <a:tc>
                  <a:txBody>
                    <a:bodyPr/>
                    <a:lstStyle/>
                    <a:p>
                      <a:pPr marL="0" algn="ctr" defTabSz="914400" rtl="0" eaLnBrk="1" latinLnBrk="0" hangingPunct="1"/>
                      <a:r>
                        <a:rPr lang="en-US" sz="1200" b="1" kern="1200" dirty="0">
                          <a:solidFill>
                            <a:schemeClr val="tx1"/>
                          </a:solidFill>
                          <a:latin typeface="+mn-lt"/>
                          <a:ea typeface="+mn-ea"/>
                          <a:cs typeface="+mn-cs"/>
                        </a:rPr>
                        <a:t>11.7%</a:t>
                      </a:r>
                    </a:p>
                  </a:txBody>
                  <a:tcPr/>
                </a:tc>
                <a:tc>
                  <a:txBody>
                    <a:bodyPr/>
                    <a:lstStyle/>
                    <a:p>
                      <a:pPr marL="0" algn="ctr" defTabSz="914400" rtl="0" eaLnBrk="1" latinLnBrk="0" hangingPunct="1"/>
                      <a:r>
                        <a:rPr lang="en-US" sz="1200" b="1" kern="1200" dirty="0">
                          <a:solidFill>
                            <a:schemeClr val="tx1"/>
                          </a:solidFill>
                          <a:latin typeface="+mn-lt"/>
                          <a:ea typeface="+mn-ea"/>
                          <a:cs typeface="+mn-cs"/>
                        </a:rPr>
                        <a:t>0.1%</a:t>
                      </a:r>
                    </a:p>
                  </a:txBody>
                  <a:tcPr/>
                </a:tc>
                <a:extLst>
                  <a:ext uri="{0D108BD9-81ED-4DB2-BD59-A6C34878D82A}">
                    <a16:rowId xmlns:a16="http://schemas.microsoft.com/office/drawing/2014/main" val="4171243218"/>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5</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39.8%</a:t>
                      </a:r>
                    </a:p>
                  </a:txBody>
                  <a:tcPr/>
                </a:tc>
                <a:tc>
                  <a:txBody>
                    <a:bodyPr/>
                    <a:lstStyle/>
                    <a:p>
                      <a:pPr marL="0" algn="ctr" defTabSz="914400" rtl="0" eaLnBrk="1" latinLnBrk="0" hangingPunct="1"/>
                      <a:r>
                        <a:rPr lang="en-US" sz="1200" b="1" kern="1200" dirty="0">
                          <a:solidFill>
                            <a:schemeClr val="tx1"/>
                          </a:solidFill>
                          <a:latin typeface="+mn-lt"/>
                          <a:ea typeface="+mn-ea"/>
                          <a:cs typeface="+mn-cs"/>
                        </a:rPr>
                        <a:t>6.9%</a:t>
                      </a:r>
                    </a:p>
                  </a:txBody>
                  <a:tcPr/>
                </a:tc>
                <a:tc>
                  <a:txBody>
                    <a:bodyPr/>
                    <a:lstStyle/>
                    <a:p>
                      <a:pPr marL="0" algn="ctr" defTabSz="914400" rtl="0" eaLnBrk="1" latinLnBrk="0" hangingPunct="1"/>
                      <a:r>
                        <a:rPr lang="en-US" sz="1200" b="1" kern="1200" dirty="0">
                          <a:solidFill>
                            <a:schemeClr val="tx1"/>
                          </a:solidFill>
                          <a:latin typeface="+mn-lt"/>
                          <a:ea typeface="+mn-ea"/>
                          <a:cs typeface="+mn-cs"/>
                        </a:rPr>
                        <a:t>0</a:t>
                      </a:r>
                    </a:p>
                  </a:txBody>
                  <a:tcPr/>
                </a:tc>
                <a:extLst>
                  <a:ext uri="{0D108BD9-81ED-4DB2-BD59-A6C34878D82A}">
                    <a16:rowId xmlns:a16="http://schemas.microsoft.com/office/drawing/2014/main" val="1845335532"/>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6</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40.2%</a:t>
                      </a:r>
                    </a:p>
                  </a:txBody>
                  <a:tcPr/>
                </a:tc>
                <a:tc>
                  <a:txBody>
                    <a:bodyPr/>
                    <a:lstStyle/>
                    <a:p>
                      <a:pPr marL="0" algn="ctr" defTabSz="914400" rtl="0" eaLnBrk="1" latinLnBrk="0" hangingPunct="1"/>
                      <a:r>
                        <a:rPr lang="en-US" sz="1200" b="1" kern="1200" dirty="0">
                          <a:solidFill>
                            <a:schemeClr val="tx1"/>
                          </a:solidFill>
                          <a:latin typeface="+mn-lt"/>
                          <a:ea typeface="+mn-ea"/>
                          <a:cs typeface="+mn-cs"/>
                        </a:rPr>
                        <a:t>9.7%</a:t>
                      </a:r>
                    </a:p>
                  </a:txBody>
                  <a:tcPr/>
                </a:tc>
                <a:tc>
                  <a:txBody>
                    <a:bodyPr/>
                    <a:lstStyle/>
                    <a:p>
                      <a:pPr marL="0" algn="ctr" defTabSz="914400" rtl="0" eaLnBrk="1" latinLnBrk="0" hangingPunct="1"/>
                      <a:r>
                        <a:rPr lang="en-US" sz="1200" b="1" kern="1200" dirty="0">
                          <a:solidFill>
                            <a:schemeClr val="tx1"/>
                          </a:solidFill>
                          <a:latin typeface="+mn-lt"/>
                          <a:ea typeface="+mn-ea"/>
                          <a:cs typeface="+mn-cs"/>
                        </a:rPr>
                        <a:t>0</a:t>
                      </a:r>
                    </a:p>
                  </a:txBody>
                  <a:tcPr/>
                </a:tc>
                <a:extLst>
                  <a:ext uri="{0D108BD9-81ED-4DB2-BD59-A6C34878D82A}">
                    <a16:rowId xmlns:a16="http://schemas.microsoft.com/office/drawing/2014/main" val="2334234744"/>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7</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40.1%</a:t>
                      </a:r>
                    </a:p>
                  </a:txBody>
                  <a:tcPr/>
                </a:tc>
                <a:tc>
                  <a:txBody>
                    <a:bodyPr/>
                    <a:lstStyle/>
                    <a:p>
                      <a:pPr marL="0" algn="ctr" defTabSz="914400" rtl="0" eaLnBrk="1" latinLnBrk="0" hangingPunct="1"/>
                      <a:r>
                        <a:rPr lang="en-US" sz="1200" b="1" kern="1200" dirty="0">
                          <a:solidFill>
                            <a:schemeClr val="tx1"/>
                          </a:solidFill>
                          <a:latin typeface="+mn-lt"/>
                          <a:ea typeface="+mn-ea"/>
                          <a:cs typeface="+mn-cs"/>
                        </a:rPr>
                        <a:t>13.9%</a:t>
                      </a:r>
                    </a:p>
                  </a:txBody>
                  <a:tcPr/>
                </a:tc>
                <a:tc>
                  <a:txBody>
                    <a:bodyPr/>
                    <a:lstStyle/>
                    <a:p>
                      <a:pPr marL="0" algn="ctr" defTabSz="914400" rtl="0" eaLnBrk="1" latinLnBrk="0" hangingPunct="1"/>
                      <a:r>
                        <a:rPr lang="en-US" sz="1200" b="1" kern="1200" dirty="0">
                          <a:solidFill>
                            <a:schemeClr val="tx1"/>
                          </a:solidFill>
                          <a:latin typeface="+mn-lt"/>
                          <a:ea typeface="+mn-ea"/>
                          <a:cs typeface="+mn-cs"/>
                        </a:rPr>
                        <a:t>0</a:t>
                      </a:r>
                    </a:p>
                  </a:txBody>
                  <a:tcPr/>
                </a:tc>
                <a:extLst>
                  <a:ext uri="{0D108BD9-81ED-4DB2-BD59-A6C34878D82A}">
                    <a16:rowId xmlns:a16="http://schemas.microsoft.com/office/drawing/2014/main" val="56989629"/>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8</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39.3%</a:t>
                      </a:r>
                    </a:p>
                  </a:txBody>
                  <a:tcPr/>
                </a:tc>
                <a:tc>
                  <a:txBody>
                    <a:bodyPr/>
                    <a:lstStyle/>
                    <a:p>
                      <a:pPr marL="0" algn="ctr" defTabSz="914400" rtl="0" eaLnBrk="1" latinLnBrk="0" hangingPunct="1"/>
                      <a:r>
                        <a:rPr lang="en-US" sz="1200" b="1" kern="1200" dirty="0">
                          <a:solidFill>
                            <a:schemeClr val="tx1"/>
                          </a:solidFill>
                          <a:latin typeface="+mn-lt"/>
                          <a:ea typeface="+mn-ea"/>
                          <a:cs typeface="+mn-cs"/>
                        </a:rPr>
                        <a:t>8.7%</a:t>
                      </a:r>
                    </a:p>
                  </a:txBody>
                  <a:tcPr/>
                </a:tc>
                <a:tc>
                  <a:txBody>
                    <a:bodyPr/>
                    <a:lstStyle/>
                    <a:p>
                      <a:pPr marL="0" algn="ctr" defTabSz="914400" rtl="0" eaLnBrk="1" latinLnBrk="0" hangingPunct="1"/>
                      <a:r>
                        <a:rPr lang="en-US" sz="1200" b="1" kern="1200" dirty="0">
                          <a:solidFill>
                            <a:schemeClr val="tx1"/>
                          </a:solidFill>
                          <a:latin typeface="+mn-lt"/>
                          <a:ea typeface="+mn-ea"/>
                          <a:cs typeface="+mn-cs"/>
                        </a:rPr>
                        <a:t>0.1%</a:t>
                      </a:r>
                    </a:p>
                  </a:txBody>
                  <a:tcPr/>
                </a:tc>
                <a:extLst>
                  <a:ext uri="{0D108BD9-81ED-4DB2-BD59-A6C34878D82A}">
                    <a16:rowId xmlns:a16="http://schemas.microsoft.com/office/drawing/2014/main" val="1859210343"/>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9</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40.2%</a:t>
                      </a:r>
                    </a:p>
                  </a:txBody>
                  <a:tcPr/>
                </a:tc>
                <a:tc>
                  <a:txBody>
                    <a:bodyPr/>
                    <a:lstStyle/>
                    <a:p>
                      <a:pPr marL="0" algn="ctr" defTabSz="914400" rtl="0" eaLnBrk="1" latinLnBrk="0" hangingPunct="1"/>
                      <a:r>
                        <a:rPr lang="en-US" sz="1200" b="1" kern="1200" dirty="0">
                          <a:solidFill>
                            <a:schemeClr val="tx1"/>
                          </a:solidFill>
                          <a:latin typeface="+mn-lt"/>
                          <a:ea typeface="+mn-ea"/>
                          <a:cs typeface="+mn-cs"/>
                        </a:rPr>
                        <a:t>10.7%</a:t>
                      </a:r>
                    </a:p>
                  </a:txBody>
                  <a:tcPr/>
                </a:tc>
                <a:tc>
                  <a:txBody>
                    <a:bodyPr/>
                    <a:lstStyle/>
                    <a:p>
                      <a:pPr marL="0" algn="ctr" defTabSz="914400" rtl="0" eaLnBrk="1" latinLnBrk="0" hangingPunct="1"/>
                      <a:r>
                        <a:rPr lang="en-US" sz="1200" b="1" kern="1200" dirty="0">
                          <a:solidFill>
                            <a:schemeClr val="tx1"/>
                          </a:solidFill>
                          <a:latin typeface="+mn-lt"/>
                          <a:ea typeface="+mn-ea"/>
                          <a:cs typeface="+mn-cs"/>
                        </a:rPr>
                        <a:t>0</a:t>
                      </a:r>
                    </a:p>
                  </a:txBody>
                  <a:tcPr/>
                </a:tc>
                <a:extLst>
                  <a:ext uri="{0D108BD9-81ED-4DB2-BD59-A6C34878D82A}">
                    <a16:rowId xmlns:a16="http://schemas.microsoft.com/office/drawing/2014/main" val="2428973137"/>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10</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40.6%</a:t>
                      </a:r>
                    </a:p>
                  </a:txBody>
                  <a:tcPr/>
                </a:tc>
                <a:tc>
                  <a:txBody>
                    <a:bodyPr/>
                    <a:lstStyle/>
                    <a:p>
                      <a:pPr marL="0" algn="ctr" defTabSz="914400" rtl="0" eaLnBrk="1" latinLnBrk="0" hangingPunct="1"/>
                      <a:r>
                        <a:rPr lang="en-US" sz="1200" b="1" kern="1200" dirty="0">
                          <a:solidFill>
                            <a:schemeClr val="tx1"/>
                          </a:solidFill>
                          <a:latin typeface="+mn-lt"/>
                          <a:ea typeface="+mn-ea"/>
                          <a:cs typeface="+mn-cs"/>
                        </a:rPr>
                        <a:t>8.3%</a:t>
                      </a:r>
                    </a:p>
                  </a:txBody>
                  <a:tcPr/>
                </a:tc>
                <a:tc>
                  <a:txBody>
                    <a:bodyPr/>
                    <a:lstStyle/>
                    <a:p>
                      <a:pPr marL="0" algn="ctr" defTabSz="914400" rtl="0" eaLnBrk="1" latinLnBrk="0" hangingPunct="1"/>
                      <a:r>
                        <a:rPr lang="en-US" sz="1200" b="1" kern="1200" dirty="0">
                          <a:solidFill>
                            <a:schemeClr val="tx1"/>
                          </a:solidFill>
                          <a:latin typeface="+mn-lt"/>
                          <a:ea typeface="+mn-ea"/>
                          <a:cs typeface="+mn-cs"/>
                        </a:rPr>
                        <a:t>0.1</a:t>
                      </a:r>
                    </a:p>
                  </a:txBody>
                  <a:tcPr/>
                </a:tc>
                <a:extLst>
                  <a:ext uri="{0D108BD9-81ED-4DB2-BD59-A6C34878D82A}">
                    <a16:rowId xmlns:a16="http://schemas.microsoft.com/office/drawing/2014/main" val="3600855159"/>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11</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39.7%</a:t>
                      </a:r>
                    </a:p>
                  </a:txBody>
                  <a:tcPr/>
                </a:tc>
                <a:tc>
                  <a:txBody>
                    <a:bodyPr/>
                    <a:lstStyle/>
                    <a:p>
                      <a:pPr marL="0" algn="ctr" defTabSz="914400" rtl="0" eaLnBrk="1" latinLnBrk="0" hangingPunct="1"/>
                      <a:r>
                        <a:rPr lang="en-US" sz="1200" b="1" kern="1200" dirty="0">
                          <a:solidFill>
                            <a:schemeClr val="tx1"/>
                          </a:solidFill>
                          <a:latin typeface="+mn-lt"/>
                          <a:ea typeface="+mn-ea"/>
                          <a:cs typeface="+mn-cs"/>
                        </a:rPr>
                        <a:t>9.9%</a:t>
                      </a:r>
                    </a:p>
                  </a:txBody>
                  <a:tcPr/>
                </a:tc>
                <a:tc>
                  <a:txBody>
                    <a:bodyPr/>
                    <a:lstStyle/>
                    <a:p>
                      <a:pPr marL="0" algn="ctr" defTabSz="914400" rtl="0" eaLnBrk="1" latinLnBrk="0" hangingPunct="1"/>
                      <a:r>
                        <a:rPr lang="en-US" sz="1200" b="1" kern="1200" dirty="0">
                          <a:solidFill>
                            <a:schemeClr val="tx1"/>
                          </a:solidFill>
                          <a:latin typeface="+mn-lt"/>
                          <a:ea typeface="+mn-ea"/>
                          <a:cs typeface="+mn-cs"/>
                        </a:rPr>
                        <a:t>0</a:t>
                      </a:r>
                    </a:p>
                  </a:txBody>
                  <a:tcPr/>
                </a:tc>
                <a:extLst>
                  <a:ext uri="{0D108BD9-81ED-4DB2-BD59-A6C34878D82A}">
                    <a16:rowId xmlns:a16="http://schemas.microsoft.com/office/drawing/2014/main" val="1101484699"/>
                  </a:ext>
                </a:extLst>
              </a:tr>
            </a:tbl>
          </a:graphicData>
        </a:graphic>
      </p:graphicFrame>
    </p:spTree>
    <p:extLst>
      <p:ext uri="{BB962C8B-B14F-4D97-AF65-F5344CB8AC3E}">
        <p14:creationId xmlns:p14="http://schemas.microsoft.com/office/powerpoint/2010/main" val="3809665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sz="2800" b="0" dirty="0"/>
              <a:t>Discussions on HARQ Punctured CC Memory</a:t>
            </a:r>
          </a:p>
        </p:txBody>
      </p:sp>
      <p:sp>
        <p:nvSpPr>
          <p:cNvPr id="3" name="Content Placeholder 2"/>
          <p:cNvSpPr>
            <a:spLocks noGrp="1"/>
          </p:cNvSpPr>
          <p:nvPr>
            <p:ph idx="1"/>
          </p:nvPr>
        </p:nvSpPr>
        <p:spPr>
          <a:xfrm>
            <a:off x="233451" y="977684"/>
            <a:ext cx="8310474" cy="5124623"/>
          </a:xfrm>
        </p:spPr>
        <p:txBody>
          <a:bodyPr/>
          <a:lstStyle/>
          <a:p>
            <a:pPr>
              <a:buClr>
                <a:srgbClr val="FF0000"/>
              </a:buClr>
              <a:buFont typeface="Arial" panose="020B0604020202020204" pitchFamily="34" charset="0"/>
              <a:buChar char="•"/>
            </a:pPr>
            <a:r>
              <a:rPr lang="en-US" sz="1600" b="0" dirty="0"/>
              <a:t>Similarly buffer memory requirements will significantly reduced after two transmissions for SU BF 4x2, 2SS case, as shown in the Table 10. </a:t>
            </a:r>
          </a:p>
        </p:txBody>
      </p:sp>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
        <p:nvSpPr>
          <p:cNvPr id="10" name="TextBox 9">
            <a:extLst>
              <a:ext uri="{FF2B5EF4-FFF2-40B4-BE49-F238E27FC236}">
                <a16:creationId xmlns:a16="http://schemas.microsoft.com/office/drawing/2014/main" id="{A9AA41AC-392E-42B8-BD95-70AD8AB912F0}"/>
              </a:ext>
            </a:extLst>
          </p:cNvPr>
          <p:cNvSpPr txBox="1"/>
          <p:nvPr/>
        </p:nvSpPr>
        <p:spPr>
          <a:xfrm>
            <a:off x="1127240" y="5909402"/>
            <a:ext cx="6537815" cy="276999"/>
          </a:xfrm>
          <a:prstGeom prst="rect">
            <a:avLst/>
          </a:prstGeom>
          <a:noFill/>
        </p:spPr>
        <p:txBody>
          <a:bodyPr wrap="none" rtlCol="0">
            <a:spAutoFit/>
          </a:bodyPr>
          <a:lstStyle/>
          <a:p>
            <a:r>
              <a:rPr lang="en-US" dirty="0"/>
              <a:t>Table 10 PER statistics after each transmission with HARQ Punctured CC scheme for SU BF 4x2, 2SS</a:t>
            </a:r>
          </a:p>
        </p:txBody>
      </p:sp>
      <p:graphicFrame>
        <p:nvGraphicFramePr>
          <p:cNvPr id="7" name="Table 6">
            <a:extLst>
              <a:ext uri="{FF2B5EF4-FFF2-40B4-BE49-F238E27FC236}">
                <a16:creationId xmlns:a16="http://schemas.microsoft.com/office/drawing/2014/main" id="{32E4B4B4-9DE1-48F7-9719-3873FD915DD5}"/>
              </a:ext>
            </a:extLst>
          </p:cNvPr>
          <p:cNvGraphicFramePr>
            <a:graphicFrameLocks noGrp="1"/>
          </p:cNvGraphicFramePr>
          <p:nvPr>
            <p:extLst>
              <p:ext uri="{D42A27DB-BD31-4B8C-83A1-F6EECF244321}">
                <p14:modId xmlns:p14="http://schemas.microsoft.com/office/powerpoint/2010/main" val="3113027752"/>
              </p:ext>
            </p:extLst>
          </p:nvPr>
        </p:nvGraphicFramePr>
        <p:xfrm>
          <a:off x="1524000" y="1625605"/>
          <a:ext cx="6096000" cy="4139291"/>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807053417"/>
                    </a:ext>
                  </a:extLst>
                </a:gridCol>
                <a:gridCol w="2032000">
                  <a:extLst>
                    <a:ext uri="{9D8B030D-6E8A-4147-A177-3AD203B41FA5}">
                      <a16:colId xmlns:a16="http://schemas.microsoft.com/office/drawing/2014/main" val="2488178548"/>
                    </a:ext>
                  </a:extLst>
                </a:gridCol>
                <a:gridCol w="2032000">
                  <a:extLst>
                    <a:ext uri="{9D8B030D-6E8A-4147-A177-3AD203B41FA5}">
                      <a16:colId xmlns:a16="http://schemas.microsoft.com/office/drawing/2014/main" val="3066835134"/>
                    </a:ext>
                  </a:extLst>
                </a:gridCol>
              </a:tblGrid>
              <a:tr h="318407">
                <a:tc>
                  <a:txBody>
                    <a:bodyPr/>
                    <a:lstStyle/>
                    <a:p>
                      <a:pPr marL="0" algn="ctr" defTabSz="914400" rtl="0" eaLnBrk="1" latinLnBrk="0" hangingPunct="1"/>
                      <a:r>
                        <a:rPr lang="en-US" sz="1200" b="1" kern="1200" dirty="0">
                          <a:solidFill>
                            <a:schemeClr val="tx1"/>
                          </a:solidFill>
                          <a:latin typeface="+mn-lt"/>
                          <a:ea typeface="+mn-ea"/>
                          <a:cs typeface="+mn-cs"/>
                        </a:rPr>
                        <a:t>PER</a:t>
                      </a:r>
                    </a:p>
                  </a:txBody>
                  <a:tcPr/>
                </a:tc>
                <a:tc>
                  <a:txBody>
                    <a:bodyPr/>
                    <a:lstStyle/>
                    <a:p>
                      <a:pPr marL="0" algn="l" defTabSz="914400" rtl="0" eaLnBrk="1" latinLnBrk="0" hangingPunct="1"/>
                      <a:r>
                        <a:rPr lang="en-US" sz="1200" b="1" kern="1200" dirty="0">
                          <a:solidFill>
                            <a:schemeClr val="tx1"/>
                          </a:solidFill>
                          <a:latin typeface="+mn-lt"/>
                          <a:ea typeface="+mn-ea"/>
                          <a:cs typeface="+mn-cs"/>
                        </a:rPr>
                        <a:t>1</a:t>
                      </a:r>
                      <a:r>
                        <a:rPr lang="en-US" sz="1200" b="1" kern="1200" baseline="30000" dirty="0">
                          <a:solidFill>
                            <a:schemeClr val="tx1"/>
                          </a:solidFill>
                          <a:latin typeface="+mn-lt"/>
                          <a:ea typeface="+mn-ea"/>
                          <a:cs typeface="+mn-cs"/>
                        </a:rPr>
                        <a:t>st</a:t>
                      </a:r>
                      <a:r>
                        <a:rPr lang="en-US" sz="1200" b="1" kern="1200" dirty="0">
                          <a:solidFill>
                            <a:schemeClr val="tx1"/>
                          </a:solidFill>
                          <a:latin typeface="+mn-lt"/>
                          <a:ea typeface="+mn-ea"/>
                          <a:cs typeface="+mn-cs"/>
                        </a:rPr>
                        <a:t> Transmission</a:t>
                      </a:r>
                    </a:p>
                  </a:txBody>
                  <a:tcPr/>
                </a:tc>
                <a:tc>
                  <a:txBody>
                    <a:bodyPr/>
                    <a:lstStyle/>
                    <a:p>
                      <a:pPr marL="0" algn="l" defTabSz="914400" rtl="0" eaLnBrk="1" latinLnBrk="0" hangingPunct="1"/>
                      <a:r>
                        <a:rPr lang="en-US" sz="1200" b="1" kern="1200" dirty="0">
                          <a:solidFill>
                            <a:schemeClr val="tx1"/>
                          </a:solidFill>
                          <a:latin typeface="+mn-lt"/>
                          <a:ea typeface="+mn-ea"/>
                          <a:cs typeface="+mn-cs"/>
                        </a:rPr>
                        <a:t>2</a:t>
                      </a:r>
                      <a:r>
                        <a:rPr lang="en-US" sz="1200" b="1" kern="1200" baseline="30000" dirty="0">
                          <a:solidFill>
                            <a:schemeClr val="tx1"/>
                          </a:solidFill>
                          <a:latin typeface="+mn-lt"/>
                          <a:ea typeface="+mn-ea"/>
                          <a:cs typeface="+mn-cs"/>
                        </a:rPr>
                        <a:t>nd</a:t>
                      </a:r>
                      <a:r>
                        <a:rPr lang="en-US" sz="1200" b="1" kern="1200" dirty="0">
                          <a:solidFill>
                            <a:schemeClr val="tx1"/>
                          </a:solidFill>
                          <a:latin typeface="+mn-lt"/>
                          <a:ea typeface="+mn-ea"/>
                          <a:cs typeface="+mn-cs"/>
                        </a:rPr>
                        <a:t> Transmission</a:t>
                      </a:r>
                    </a:p>
                  </a:txBody>
                  <a:tcPr/>
                </a:tc>
                <a:extLst>
                  <a:ext uri="{0D108BD9-81ED-4DB2-BD59-A6C34878D82A}">
                    <a16:rowId xmlns:a16="http://schemas.microsoft.com/office/drawing/2014/main" val="525366597"/>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0</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40.9%</a:t>
                      </a:r>
                    </a:p>
                  </a:txBody>
                  <a:tcPr/>
                </a:tc>
                <a:tc>
                  <a:txBody>
                    <a:bodyPr/>
                    <a:lstStyle/>
                    <a:p>
                      <a:pPr marL="0" algn="ctr" defTabSz="914400" rtl="0" eaLnBrk="1" latinLnBrk="0" hangingPunct="1"/>
                      <a:r>
                        <a:rPr lang="en-US" sz="1200" b="1" kern="1200" dirty="0">
                          <a:solidFill>
                            <a:schemeClr val="tx1"/>
                          </a:solidFill>
                          <a:latin typeface="+mn-lt"/>
                          <a:ea typeface="+mn-ea"/>
                          <a:cs typeface="+mn-cs"/>
                        </a:rPr>
                        <a:t>29.5%</a:t>
                      </a:r>
                    </a:p>
                  </a:txBody>
                  <a:tcPr/>
                </a:tc>
                <a:extLst>
                  <a:ext uri="{0D108BD9-81ED-4DB2-BD59-A6C34878D82A}">
                    <a16:rowId xmlns:a16="http://schemas.microsoft.com/office/drawing/2014/main" val="3764661709"/>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1</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39.5%</a:t>
                      </a:r>
                    </a:p>
                  </a:txBody>
                  <a:tcPr/>
                </a:tc>
                <a:tc>
                  <a:txBody>
                    <a:bodyPr/>
                    <a:lstStyle/>
                    <a:p>
                      <a:pPr marL="0" algn="ctr" defTabSz="914400" rtl="0" eaLnBrk="1" latinLnBrk="0" hangingPunct="1"/>
                      <a:r>
                        <a:rPr lang="en-US" sz="1200" b="1" kern="1200" dirty="0">
                          <a:solidFill>
                            <a:schemeClr val="tx1"/>
                          </a:solidFill>
                          <a:latin typeface="+mn-lt"/>
                          <a:ea typeface="+mn-ea"/>
                          <a:cs typeface="+mn-cs"/>
                        </a:rPr>
                        <a:t>32.6%</a:t>
                      </a:r>
                    </a:p>
                  </a:txBody>
                  <a:tcPr/>
                </a:tc>
                <a:extLst>
                  <a:ext uri="{0D108BD9-81ED-4DB2-BD59-A6C34878D82A}">
                    <a16:rowId xmlns:a16="http://schemas.microsoft.com/office/drawing/2014/main" val="2900345550"/>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2</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39.1%</a:t>
                      </a:r>
                    </a:p>
                  </a:txBody>
                  <a:tcPr/>
                </a:tc>
                <a:tc>
                  <a:txBody>
                    <a:bodyPr/>
                    <a:lstStyle/>
                    <a:p>
                      <a:pPr marL="0" algn="ctr" defTabSz="914400" rtl="0" eaLnBrk="1" latinLnBrk="0" hangingPunct="1"/>
                      <a:r>
                        <a:rPr lang="en-US" sz="1200" b="1" kern="1200" dirty="0">
                          <a:solidFill>
                            <a:schemeClr val="tx1"/>
                          </a:solidFill>
                          <a:latin typeface="+mn-lt"/>
                          <a:ea typeface="+mn-ea"/>
                          <a:cs typeface="+mn-cs"/>
                        </a:rPr>
                        <a:t>33%</a:t>
                      </a:r>
                    </a:p>
                  </a:txBody>
                  <a:tcPr/>
                </a:tc>
                <a:extLst>
                  <a:ext uri="{0D108BD9-81ED-4DB2-BD59-A6C34878D82A}">
                    <a16:rowId xmlns:a16="http://schemas.microsoft.com/office/drawing/2014/main" val="1012223081"/>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3</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39.9%</a:t>
                      </a:r>
                    </a:p>
                  </a:txBody>
                  <a:tcPr/>
                </a:tc>
                <a:tc>
                  <a:txBody>
                    <a:bodyPr/>
                    <a:lstStyle/>
                    <a:p>
                      <a:pPr marL="0" algn="ctr" defTabSz="914400" rtl="0" eaLnBrk="1" latinLnBrk="0" hangingPunct="1"/>
                      <a:r>
                        <a:rPr lang="en-US" sz="1200" b="1" kern="1200" dirty="0">
                          <a:solidFill>
                            <a:schemeClr val="tx1"/>
                          </a:solidFill>
                          <a:latin typeface="+mn-lt"/>
                          <a:ea typeface="+mn-ea"/>
                          <a:cs typeface="+mn-cs"/>
                        </a:rPr>
                        <a:t>15.8%</a:t>
                      </a:r>
                    </a:p>
                  </a:txBody>
                  <a:tcPr/>
                </a:tc>
                <a:extLst>
                  <a:ext uri="{0D108BD9-81ED-4DB2-BD59-A6C34878D82A}">
                    <a16:rowId xmlns:a16="http://schemas.microsoft.com/office/drawing/2014/main" val="1492685234"/>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4</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39.7%</a:t>
                      </a:r>
                    </a:p>
                  </a:txBody>
                  <a:tcPr/>
                </a:tc>
                <a:tc>
                  <a:txBody>
                    <a:bodyPr/>
                    <a:lstStyle/>
                    <a:p>
                      <a:pPr marL="0" algn="ctr" defTabSz="914400" rtl="0" eaLnBrk="1" latinLnBrk="0" hangingPunct="1"/>
                      <a:r>
                        <a:rPr lang="en-US" sz="1200" b="1" kern="1200" dirty="0">
                          <a:solidFill>
                            <a:schemeClr val="tx1"/>
                          </a:solidFill>
                          <a:latin typeface="+mn-lt"/>
                          <a:ea typeface="+mn-ea"/>
                          <a:cs typeface="+mn-cs"/>
                        </a:rPr>
                        <a:t>14%</a:t>
                      </a:r>
                    </a:p>
                  </a:txBody>
                  <a:tcPr/>
                </a:tc>
                <a:extLst>
                  <a:ext uri="{0D108BD9-81ED-4DB2-BD59-A6C34878D82A}">
                    <a16:rowId xmlns:a16="http://schemas.microsoft.com/office/drawing/2014/main" val="3170345157"/>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5</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40.4%</a:t>
                      </a:r>
                    </a:p>
                  </a:txBody>
                  <a:tcPr/>
                </a:tc>
                <a:tc>
                  <a:txBody>
                    <a:bodyPr/>
                    <a:lstStyle/>
                    <a:p>
                      <a:pPr marL="0" algn="ctr" defTabSz="914400" rtl="0" eaLnBrk="1" latinLnBrk="0" hangingPunct="1"/>
                      <a:r>
                        <a:rPr lang="en-US" sz="1200" b="1" kern="1200" dirty="0">
                          <a:solidFill>
                            <a:schemeClr val="tx1"/>
                          </a:solidFill>
                          <a:latin typeface="+mn-lt"/>
                          <a:ea typeface="+mn-ea"/>
                          <a:cs typeface="+mn-cs"/>
                        </a:rPr>
                        <a:t>4.6%</a:t>
                      </a:r>
                    </a:p>
                  </a:txBody>
                  <a:tcPr/>
                </a:tc>
                <a:extLst>
                  <a:ext uri="{0D108BD9-81ED-4DB2-BD59-A6C34878D82A}">
                    <a16:rowId xmlns:a16="http://schemas.microsoft.com/office/drawing/2014/main" val="2768698484"/>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6</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39.4%</a:t>
                      </a:r>
                    </a:p>
                  </a:txBody>
                  <a:tcPr/>
                </a:tc>
                <a:tc>
                  <a:txBody>
                    <a:bodyPr/>
                    <a:lstStyle/>
                    <a:p>
                      <a:pPr marL="0" algn="ctr" defTabSz="914400" rtl="0" eaLnBrk="1" latinLnBrk="0" hangingPunct="1"/>
                      <a:r>
                        <a:rPr lang="en-US" sz="1200" b="1" kern="1200" dirty="0">
                          <a:solidFill>
                            <a:schemeClr val="tx1"/>
                          </a:solidFill>
                          <a:latin typeface="+mn-lt"/>
                          <a:ea typeface="+mn-ea"/>
                          <a:cs typeface="+mn-cs"/>
                        </a:rPr>
                        <a:t>7.4%</a:t>
                      </a:r>
                    </a:p>
                  </a:txBody>
                  <a:tcPr/>
                </a:tc>
                <a:extLst>
                  <a:ext uri="{0D108BD9-81ED-4DB2-BD59-A6C34878D82A}">
                    <a16:rowId xmlns:a16="http://schemas.microsoft.com/office/drawing/2014/main" val="174814538"/>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7</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39.7%</a:t>
                      </a:r>
                    </a:p>
                  </a:txBody>
                  <a:tcPr/>
                </a:tc>
                <a:tc>
                  <a:txBody>
                    <a:bodyPr/>
                    <a:lstStyle/>
                    <a:p>
                      <a:pPr marL="0" algn="ctr" defTabSz="914400" rtl="0" eaLnBrk="1" latinLnBrk="0" hangingPunct="1"/>
                      <a:r>
                        <a:rPr lang="en-US" sz="1200" b="1" kern="1200" dirty="0">
                          <a:solidFill>
                            <a:schemeClr val="tx1"/>
                          </a:solidFill>
                          <a:latin typeface="+mn-lt"/>
                          <a:ea typeface="+mn-ea"/>
                          <a:cs typeface="+mn-cs"/>
                        </a:rPr>
                        <a:t>15.4%</a:t>
                      </a:r>
                    </a:p>
                  </a:txBody>
                  <a:tcPr/>
                </a:tc>
                <a:extLst>
                  <a:ext uri="{0D108BD9-81ED-4DB2-BD59-A6C34878D82A}">
                    <a16:rowId xmlns:a16="http://schemas.microsoft.com/office/drawing/2014/main" val="3538338212"/>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8</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a:t>
                      </a:r>
                    </a:p>
                  </a:txBody>
                  <a:tcPr/>
                </a:tc>
                <a:tc>
                  <a:txBody>
                    <a:bodyPr/>
                    <a:lstStyle/>
                    <a:p>
                      <a:pPr marL="0" algn="ctr" defTabSz="914400" rtl="0" eaLnBrk="1" latinLnBrk="0" hangingPunct="1"/>
                      <a:r>
                        <a:rPr lang="en-US" sz="1200" b="1" kern="1200" dirty="0">
                          <a:solidFill>
                            <a:schemeClr val="tx1"/>
                          </a:solidFill>
                          <a:latin typeface="+mn-lt"/>
                          <a:ea typeface="+mn-ea"/>
                          <a:cs typeface="+mn-cs"/>
                        </a:rPr>
                        <a:t>9%</a:t>
                      </a:r>
                    </a:p>
                  </a:txBody>
                  <a:tcPr/>
                </a:tc>
                <a:extLst>
                  <a:ext uri="{0D108BD9-81ED-4DB2-BD59-A6C34878D82A}">
                    <a16:rowId xmlns:a16="http://schemas.microsoft.com/office/drawing/2014/main" val="4041321897"/>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9</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40.2%</a:t>
                      </a:r>
                    </a:p>
                  </a:txBody>
                  <a:tcPr/>
                </a:tc>
                <a:tc>
                  <a:txBody>
                    <a:bodyPr/>
                    <a:lstStyle/>
                    <a:p>
                      <a:pPr marL="0" algn="ctr" defTabSz="914400" rtl="0" eaLnBrk="1" latinLnBrk="0" hangingPunct="1"/>
                      <a:r>
                        <a:rPr lang="en-US" sz="1200" b="1" kern="1200" dirty="0">
                          <a:solidFill>
                            <a:schemeClr val="tx1"/>
                          </a:solidFill>
                          <a:latin typeface="+mn-lt"/>
                          <a:ea typeface="+mn-ea"/>
                          <a:cs typeface="+mn-cs"/>
                        </a:rPr>
                        <a:t>2.5%</a:t>
                      </a:r>
                    </a:p>
                  </a:txBody>
                  <a:tcPr/>
                </a:tc>
                <a:extLst>
                  <a:ext uri="{0D108BD9-81ED-4DB2-BD59-A6C34878D82A}">
                    <a16:rowId xmlns:a16="http://schemas.microsoft.com/office/drawing/2014/main" val="2923902567"/>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10</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39.4%</a:t>
                      </a:r>
                    </a:p>
                  </a:txBody>
                  <a:tcPr/>
                </a:tc>
                <a:tc>
                  <a:txBody>
                    <a:bodyPr/>
                    <a:lstStyle/>
                    <a:p>
                      <a:pPr marL="0" algn="ctr" defTabSz="914400" rtl="0" eaLnBrk="1" latinLnBrk="0" hangingPunct="1"/>
                      <a:r>
                        <a:rPr lang="en-US" sz="1200" b="1" kern="1200" dirty="0">
                          <a:solidFill>
                            <a:schemeClr val="tx1"/>
                          </a:solidFill>
                          <a:latin typeface="+mn-lt"/>
                          <a:ea typeface="+mn-ea"/>
                          <a:cs typeface="+mn-cs"/>
                        </a:rPr>
                        <a:t>1.4%</a:t>
                      </a:r>
                    </a:p>
                  </a:txBody>
                  <a:tcPr/>
                </a:tc>
                <a:extLst>
                  <a:ext uri="{0D108BD9-81ED-4DB2-BD59-A6C34878D82A}">
                    <a16:rowId xmlns:a16="http://schemas.microsoft.com/office/drawing/2014/main" val="3526024350"/>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11</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39.7%</a:t>
                      </a:r>
                    </a:p>
                  </a:txBody>
                  <a:tcPr/>
                </a:tc>
                <a:tc>
                  <a:txBody>
                    <a:bodyPr/>
                    <a:lstStyle/>
                    <a:p>
                      <a:pPr marL="0" algn="ctr" defTabSz="914400" rtl="0" eaLnBrk="1" latinLnBrk="0" hangingPunct="1"/>
                      <a:r>
                        <a:rPr lang="en-US" sz="1200" b="1" kern="1200" dirty="0">
                          <a:solidFill>
                            <a:schemeClr val="tx1"/>
                          </a:solidFill>
                          <a:latin typeface="+mn-lt"/>
                          <a:ea typeface="+mn-ea"/>
                          <a:cs typeface="+mn-cs"/>
                        </a:rPr>
                        <a:t>1%</a:t>
                      </a:r>
                    </a:p>
                  </a:txBody>
                  <a:tcPr/>
                </a:tc>
                <a:extLst>
                  <a:ext uri="{0D108BD9-81ED-4DB2-BD59-A6C34878D82A}">
                    <a16:rowId xmlns:a16="http://schemas.microsoft.com/office/drawing/2014/main" val="2086851216"/>
                  </a:ext>
                </a:extLst>
              </a:tr>
            </a:tbl>
          </a:graphicData>
        </a:graphic>
      </p:graphicFrame>
    </p:spTree>
    <p:extLst>
      <p:ext uri="{BB962C8B-B14F-4D97-AF65-F5344CB8AC3E}">
        <p14:creationId xmlns:p14="http://schemas.microsoft.com/office/powerpoint/2010/main" val="2298622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sz="2800" b="0" dirty="0"/>
              <a:t>Discussions on HARQ Punctured CC Memory</a:t>
            </a:r>
          </a:p>
        </p:txBody>
      </p:sp>
      <p:sp>
        <p:nvSpPr>
          <p:cNvPr id="3" name="Content Placeholder 2"/>
          <p:cNvSpPr>
            <a:spLocks noGrp="1"/>
          </p:cNvSpPr>
          <p:nvPr>
            <p:ph idx="1"/>
          </p:nvPr>
        </p:nvSpPr>
        <p:spPr>
          <a:xfrm>
            <a:off x="233451" y="927146"/>
            <a:ext cx="8310474" cy="5124623"/>
          </a:xfrm>
        </p:spPr>
        <p:txBody>
          <a:bodyPr/>
          <a:lstStyle/>
          <a:p>
            <a:pPr>
              <a:buClr>
                <a:srgbClr val="FF0000"/>
              </a:buClr>
              <a:buFont typeface="Arial" panose="020B0604020202020204" pitchFamily="34" charset="0"/>
              <a:buChar char="•"/>
            </a:pPr>
            <a:r>
              <a:rPr lang="en-US" sz="1600" b="0" dirty="0"/>
              <a:t>With codeword based retransmission, buffer size can be further reduced. </a:t>
            </a:r>
          </a:p>
          <a:p>
            <a:pPr>
              <a:buClr>
                <a:srgbClr val="FF0000"/>
              </a:buClr>
              <a:buFont typeface="Arial" panose="020B0604020202020204" pitchFamily="34" charset="0"/>
              <a:buChar char="•"/>
            </a:pPr>
            <a:r>
              <a:rPr lang="en-US" sz="1600" b="0" dirty="0"/>
              <a:t>The following figures show the distribution of number of incorrectly decoded codewords after 1, 2 and 3 transmissions with HARQ Punctured CC when SNR operating points correspond to packet first transmission PER around 40% for SU BF 2x2, 2SS transmission.</a:t>
            </a:r>
          </a:p>
        </p:txBody>
      </p:sp>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18</a:t>
            </a:fld>
            <a:endParaRPr lang="en-US"/>
          </a:p>
        </p:txBody>
      </p:sp>
      <p:sp>
        <p:nvSpPr>
          <p:cNvPr id="8" name="TextBox 7">
            <a:extLst>
              <a:ext uri="{FF2B5EF4-FFF2-40B4-BE49-F238E27FC236}">
                <a16:creationId xmlns:a16="http://schemas.microsoft.com/office/drawing/2014/main" id="{48D216B4-3C8A-4391-A946-205080C7BA6C}"/>
              </a:ext>
            </a:extLst>
          </p:cNvPr>
          <p:cNvSpPr txBox="1"/>
          <p:nvPr/>
        </p:nvSpPr>
        <p:spPr>
          <a:xfrm>
            <a:off x="539913" y="5791201"/>
            <a:ext cx="8289898" cy="461665"/>
          </a:xfrm>
          <a:prstGeom prst="rect">
            <a:avLst/>
          </a:prstGeom>
          <a:noFill/>
        </p:spPr>
        <p:txBody>
          <a:bodyPr wrap="none" rtlCol="0">
            <a:spAutoFit/>
          </a:bodyPr>
          <a:lstStyle/>
          <a:p>
            <a:r>
              <a:rPr lang="en-US" dirty="0"/>
              <a:t>A large percentage of failed first transmission have all codewords incorrectly received, but this is reduced by more than</a:t>
            </a:r>
            <a:br>
              <a:rPr lang="en-US" dirty="0"/>
            </a:br>
            <a:r>
              <a:rPr lang="en-US" dirty="0"/>
              <a:t>half for MCS 0 and MCS 1, and reduced by more than 85% for MCS 3 and MCS 4. There are very few errors after 3 transmissions. </a:t>
            </a:r>
          </a:p>
        </p:txBody>
      </p:sp>
      <p:pic>
        <p:nvPicPr>
          <p:cNvPr id="7" name="Picture 6">
            <a:extLst>
              <a:ext uri="{FF2B5EF4-FFF2-40B4-BE49-F238E27FC236}">
                <a16:creationId xmlns:a16="http://schemas.microsoft.com/office/drawing/2014/main" id="{FE9D1DF0-EDF6-4272-B401-943246A100D7}"/>
              </a:ext>
            </a:extLst>
          </p:cNvPr>
          <p:cNvPicPr>
            <a:picLocks noChangeAspect="1"/>
          </p:cNvPicPr>
          <p:nvPr/>
        </p:nvPicPr>
        <p:blipFill>
          <a:blip r:embed="rId2"/>
          <a:stretch>
            <a:fillRect/>
          </a:stretch>
        </p:blipFill>
        <p:spPr>
          <a:xfrm>
            <a:off x="696913" y="2106053"/>
            <a:ext cx="7761287" cy="3685147"/>
          </a:xfrm>
          <a:prstGeom prst="rect">
            <a:avLst/>
          </a:prstGeom>
        </p:spPr>
      </p:pic>
    </p:spTree>
    <p:extLst>
      <p:ext uri="{BB962C8B-B14F-4D97-AF65-F5344CB8AC3E}">
        <p14:creationId xmlns:p14="http://schemas.microsoft.com/office/powerpoint/2010/main" val="2612066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19</a:t>
            </a:fld>
            <a:endParaRPr lang="en-US"/>
          </a:p>
        </p:txBody>
      </p:sp>
      <p:sp>
        <p:nvSpPr>
          <p:cNvPr id="8" name="TextBox 7">
            <a:extLst>
              <a:ext uri="{FF2B5EF4-FFF2-40B4-BE49-F238E27FC236}">
                <a16:creationId xmlns:a16="http://schemas.microsoft.com/office/drawing/2014/main" id="{48D216B4-3C8A-4391-A946-205080C7BA6C}"/>
              </a:ext>
            </a:extLst>
          </p:cNvPr>
          <p:cNvSpPr txBox="1"/>
          <p:nvPr/>
        </p:nvSpPr>
        <p:spPr>
          <a:xfrm>
            <a:off x="680103" y="5851229"/>
            <a:ext cx="8051756" cy="646331"/>
          </a:xfrm>
          <a:prstGeom prst="rect">
            <a:avLst/>
          </a:prstGeom>
          <a:noFill/>
        </p:spPr>
        <p:txBody>
          <a:bodyPr wrap="none" rtlCol="0">
            <a:spAutoFit/>
          </a:bodyPr>
          <a:lstStyle/>
          <a:p>
            <a:r>
              <a:rPr lang="en-US" dirty="0"/>
              <a:t>A large percentage of failed first transmission have all codewords incorrectly received, but this is reduced by </a:t>
            </a:r>
            <a:br>
              <a:rPr lang="en-US" dirty="0"/>
            </a:br>
            <a:r>
              <a:rPr lang="en-US" dirty="0"/>
              <a:t>more than 90% for MCS 5-11 after 2 transmissions. There are almost no errors after 3 transmissions except MCS 8 and MCS10 </a:t>
            </a:r>
            <a:br>
              <a:rPr lang="en-US" dirty="0"/>
            </a:br>
            <a:r>
              <a:rPr lang="en-US" dirty="0"/>
              <a:t>each have one instance of one codeword error.</a:t>
            </a:r>
          </a:p>
        </p:txBody>
      </p:sp>
      <p:pic>
        <p:nvPicPr>
          <p:cNvPr id="2" name="Picture 1">
            <a:extLst>
              <a:ext uri="{FF2B5EF4-FFF2-40B4-BE49-F238E27FC236}">
                <a16:creationId xmlns:a16="http://schemas.microsoft.com/office/drawing/2014/main" id="{1AF3A0BF-2DB0-41CD-9BBC-A8F0D67F2500}"/>
              </a:ext>
            </a:extLst>
          </p:cNvPr>
          <p:cNvPicPr>
            <a:picLocks noChangeAspect="1"/>
          </p:cNvPicPr>
          <p:nvPr/>
        </p:nvPicPr>
        <p:blipFill>
          <a:blip r:embed="rId2"/>
          <a:stretch>
            <a:fillRect/>
          </a:stretch>
        </p:blipFill>
        <p:spPr>
          <a:xfrm>
            <a:off x="609599" y="609600"/>
            <a:ext cx="8122259" cy="2895600"/>
          </a:xfrm>
          <a:prstGeom prst="rect">
            <a:avLst/>
          </a:prstGeom>
        </p:spPr>
      </p:pic>
      <p:pic>
        <p:nvPicPr>
          <p:cNvPr id="3" name="Picture 2">
            <a:extLst>
              <a:ext uri="{FF2B5EF4-FFF2-40B4-BE49-F238E27FC236}">
                <a16:creationId xmlns:a16="http://schemas.microsoft.com/office/drawing/2014/main" id="{FE9F587C-0D22-445F-99D6-F2D386A508A0}"/>
              </a:ext>
            </a:extLst>
          </p:cNvPr>
          <p:cNvPicPr>
            <a:picLocks noChangeAspect="1"/>
          </p:cNvPicPr>
          <p:nvPr/>
        </p:nvPicPr>
        <p:blipFill>
          <a:blip r:embed="rId3"/>
          <a:stretch>
            <a:fillRect/>
          </a:stretch>
        </p:blipFill>
        <p:spPr>
          <a:xfrm>
            <a:off x="533400" y="3385847"/>
            <a:ext cx="8198458" cy="2584735"/>
          </a:xfrm>
          <a:prstGeom prst="rect">
            <a:avLst/>
          </a:prstGeom>
        </p:spPr>
      </p:pic>
    </p:spTree>
    <p:extLst>
      <p:ext uri="{BB962C8B-B14F-4D97-AF65-F5344CB8AC3E}">
        <p14:creationId xmlns:p14="http://schemas.microsoft.com/office/powerpoint/2010/main" val="2545238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0" dirty="0"/>
              <a:t>HARQ Review</a:t>
            </a:r>
          </a:p>
        </p:txBody>
      </p:sp>
      <p:sp>
        <p:nvSpPr>
          <p:cNvPr id="3" name="Content Placeholder 2"/>
          <p:cNvSpPr>
            <a:spLocks noGrp="1"/>
          </p:cNvSpPr>
          <p:nvPr>
            <p:ph idx="1"/>
          </p:nvPr>
        </p:nvSpPr>
        <p:spPr>
          <a:xfrm>
            <a:off x="458788" y="1463898"/>
            <a:ext cx="8304212" cy="4708301"/>
          </a:xfrm>
        </p:spPr>
        <p:txBody>
          <a:bodyPr/>
          <a:lstStyle/>
          <a:p>
            <a:pPr>
              <a:buClr>
                <a:srgbClr val="FF0000"/>
              </a:buClr>
            </a:pPr>
            <a:r>
              <a:rPr lang="en-US" sz="2000" b="0" dirty="0"/>
              <a:t>HARQ CC is studied in [1][2][3], and show some performance gain over ARQ. To realize the gain, frequency diversity across transmissions is needed to achieve the potential gain via BCC </a:t>
            </a:r>
            <a:r>
              <a:rPr lang="en-US" sz="2000" b="0" dirty="0" err="1"/>
              <a:t>interleaver</a:t>
            </a:r>
            <a:r>
              <a:rPr lang="en-US" sz="2000" b="0" dirty="0"/>
              <a:t> or LDPC tone mapper patterns varying across transmissions.</a:t>
            </a:r>
          </a:p>
          <a:p>
            <a:pPr>
              <a:buClr>
                <a:srgbClr val="FF0000"/>
              </a:buClr>
            </a:pPr>
            <a:r>
              <a:rPr lang="en-US" sz="2000" b="0" dirty="0"/>
              <a:t>HARQ IR is shown to have larger performance gain over ARQ in [4][5]. However, this is done with BCC encoding, which is only applied to RU size less than or equal to 242 tones, and MCS up to 9. Hence the gain cannot be realized for the most use cases which utilize larger RU sizes and LDPC encoding. </a:t>
            </a:r>
          </a:p>
          <a:p>
            <a:pPr>
              <a:buClr>
                <a:srgbClr val="FF0000"/>
              </a:buClr>
            </a:pPr>
            <a:r>
              <a:rPr lang="en-US" sz="2000" b="0" dirty="0"/>
              <a:t>A modified HARQ CC scheme and HARQ IR scheme for LDPC encoding are explored and evaluated along with ARQ and HARQ CC.</a:t>
            </a:r>
          </a:p>
          <a:p>
            <a:pPr>
              <a:buClr>
                <a:srgbClr val="FF0000"/>
              </a:buClr>
            </a:pPr>
            <a:endParaRPr lang="en-US" b="0" dirty="0"/>
          </a:p>
          <a:p>
            <a:pPr lvl="1">
              <a:buClr>
                <a:srgbClr val="FF0000"/>
              </a:buClr>
            </a:pPr>
            <a:endParaRPr lang="en-US" b="0" dirty="0"/>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108A93D1-5751-4526-B676-DD1FABA2E8BC}"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708275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sz="2800" b="0" dirty="0"/>
              <a:t>Discussions on HARQ Punctured Memory</a:t>
            </a:r>
          </a:p>
        </p:txBody>
      </p:sp>
      <p:sp>
        <p:nvSpPr>
          <p:cNvPr id="3" name="Content Placeholder 2"/>
          <p:cNvSpPr>
            <a:spLocks noGrp="1"/>
          </p:cNvSpPr>
          <p:nvPr>
            <p:ph idx="1"/>
          </p:nvPr>
        </p:nvSpPr>
        <p:spPr>
          <a:xfrm>
            <a:off x="233451" y="1066799"/>
            <a:ext cx="8310474" cy="5124623"/>
          </a:xfrm>
        </p:spPr>
        <p:txBody>
          <a:bodyPr/>
          <a:lstStyle/>
          <a:p>
            <a:pPr>
              <a:buClr>
                <a:srgbClr val="FF0000"/>
              </a:buClr>
              <a:buFont typeface="Arial" panose="020B0604020202020204" pitchFamily="34" charset="0"/>
              <a:buChar char="•"/>
            </a:pPr>
            <a:r>
              <a:rPr lang="en-US" sz="1600" b="0" dirty="0"/>
              <a:t>The following figures show the number of incorrectly decoded codewords after 1 and 2 transmissions with HARQ Punctured CC when SNR operating points correspond to packet first transmission PER around 40% for SU BF 4x2, 2SS transmission.</a:t>
            </a:r>
          </a:p>
        </p:txBody>
      </p:sp>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20</a:t>
            </a:fld>
            <a:endParaRPr lang="en-US"/>
          </a:p>
        </p:txBody>
      </p:sp>
      <p:sp>
        <p:nvSpPr>
          <p:cNvPr id="8" name="TextBox 7">
            <a:extLst>
              <a:ext uri="{FF2B5EF4-FFF2-40B4-BE49-F238E27FC236}">
                <a16:creationId xmlns:a16="http://schemas.microsoft.com/office/drawing/2014/main" id="{48D216B4-3C8A-4391-A946-205080C7BA6C}"/>
              </a:ext>
            </a:extLst>
          </p:cNvPr>
          <p:cNvSpPr txBox="1"/>
          <p:nvPr/>
        </p:nvSpPr>
        <p:spPr>
          <a:xfrm>
            <a:off x="539913" y="5791201"/>
            <a:ext cx="7596951" cy="461665"/>
          </a:xfrm>
          <a:prstGeom prst="rect">
            <a:avLst/>
          </a:prstGeom>
          <a:noFill/>
        </p:spPr>
        <p:txBody>
          <a:bodyPr wrap="none" rtlCol="0">
            <a:spAutoFit/>
          </a:bodyPr>
          <a:lstStyle/>
          <a:p>
            <a:r>
              <a:rPr lang="en-US" dirty="0"/>
              <a:t>Number of wrong codewords among most of the packets are greatly reduced to below 8 codewords after 2 transmission </a:t>
            </a:r>
            <a:br>
              <a:rPr lang="en-US" dirty="0"/>
            </a:br>
            <a:r>
              <a:rPr lang="en-US" dirty="0"/>
              <a:t>with HARQ Punctured CC for MCS0 – MCS3. Few packets have all codewords wrong after 2 transmissions.</a:t>
            </a:r>
          </a:p>
        </p:txBody>
      </p:sp>
      <p:pic>
        <p:nvPicPr>
          <p:cNvPr id="7" name="Picture 6">
            <a:extLst>
              <a:ext uri="{FF2B5EF4-FFF2-40B4-BE49-F238E27FC236}">
                <a16:creationId xmlns:a16="http://schemas.microsoft.com/office/drawing/2014/main" id="{0229CEC4-2532-44E0-8718-C9715644EC97}"/>
              </a:ext>
            </a:extLst>
          </p:cNvPr>
          <p:cNvPicPr>
            <a:picLocks noChangeAspect="1"/>
          </p:cNvPicPr>
          <p:nvPr/>
        </p:nvPicPr>
        <p:blipFill>
          <a:blip r:embed="rId2"/>
          <a:stretch>
            <a:fillRect/>
          </a:stretch>
        </p:blipFill>
        <p:spPr>
          <a:xfrm>
            <a:off x="685800" y="1981200"/>
            <a:ext cx="7543799" cy="3636792"/>
          </a:xfrm>
          <a:prstGeom prst="rect">
            <a:avLst/>
          </a:prstGeom>
        </p:spPr>
      </p:pic>
    </p:spTree>
    <p:extLst>
      <p:ext uri="{BB962C8B-B14F-4D97-AF65-F5344CB8AC3E}">
        <p14:creationId xmlns:p14="http://schemas.microsoft.com/office/powerpoint/2010/main" val="2619464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21</a:t>
            </a:fld>
            <a:endParaRPr lang="en-US"/>
          </a:p>
        </p:txBody>
      </p:sp>
      <p:sp>
        <p:nvSpPr>
          <p:cNvPr id="8" name="TextBox 7">
            <a:extLst>
              <a:ext uri="{FF2B5EF4-FFF2-40B4-BE49-F238E27FC236}">
                <a16:creationId xmlns:a16="http://schemas.microsoft.com/office/drawing/2014/main" id="{48D216B4-3C8A-4391-A946-205080C7BA6C}"/>
              </a:ext>
            </a:extLst>
          </p:cNvPr>
          <p:cNvSpPr txBox="1"/>
          <p:nvPr/>
        </p:nvSpPr>
        <p:spPr>
          <a:xfrm>
            <a:off x="682931" y="6005394"/>
            <a:ext cx="7883890" cy="461665"/>
          </a:xfrm>
          <a:prstGeom prst="rect">
            <a:avLst/>
          </a:prstGeom>
          <a:noFill/>
        </p:spPr>
        <p:txBody>
          <a:bodyPr wrap="none" rtlCol="0">
            <a:spAutoFit/>
          </a:bodyPr>
          <a:lstStyle/>
          <a:p>
            <a:r>
              <a:rPr lang="en-US" dirty="0"/>
              <a:t>Number of wrong codewords of most packets are less than 10 for the first transmission, and the number of wrong codewords</a:t>
            </a:r>
            <a:br>
              <a:rPr lang="en-US" dirty="0"/>
            </a:br>
            <a:r>
              <a:rPr lang="en-US" dirty="0"/>
              <a:t>for all packets are greatly reduced below 5 for MCS5 and above, and most of the packets only have one wrong codewords. </a:t>
            </a:r>
          </a:p>
        </p:txBody>
      </p:sp>
      <p:pic>
        <p:nvPicPr>
          <p:cNvPr id="19" name="Picture 18">
            <a:extLst>
              <a:ext uri="{FF2B5EF4-FFF2-40B4-BE49-F238E27FC236}">
                <a16:creationId xmlns:a16="http://schemas.microsoft.com/office/drawing/2014/main" id="{1F2B535A-35FD-4BA1-87EC-E7861777317D}"/>
              </a:ext>
            </a:extLst>
          </p:cNvPr>
          <p:cNvPicPr>
            <a:picLocks noChangeAspect="1"/>
          </p:cNvPicPr>
          <p:nvPr/>
        </p:nvPicPr>
        <p:blipFill>
          <a:blip r:embed="rId2"/>
          <a:stretch>
            <a:fillRect/>
          </a:stretch>
        </p:blipFill>
        <p:spPr>
          <a:xfrm>
            <a:off x="152400" y="3276600"/>
            <a:ext cx="8610600" cy="2720440"/>
          </a:xfrm>
          <a:prstGeom prst="rect">
            <a:avLst/>
          </a:prstGeom>
        </p:spPr>
      </p:pic>
      <p:pic>
        <p:nvPicPr>
          <p:cNvPr id="2" name="Picture 1">
            <a:extLst>
              <a:ext uri="{FF2B5EF4-FFF2-40B4-BE49-F238E27FC236}">
                <a16:creationId xmlns:a16="http://schemas.microsoft.com/office/drawing/2014/main" id="{BC4338F3-A2EF-4BEB-B403-18EED048ABD5}"/>
              </a:ext>
            </a:extLst>
          </p:cNvPr>
          <p:cNvPicPr>
            <a:picLocks noChangeAspect="1"/>
          </p:cNvPicPr>
          <p:nvPr/>
        </p:nvPicPr>
        <p:blipFill>
          <a:blip r:embed="rId3"/>
          <a:stretch>
            <a:fillRect/>
          </a:stretch>
        </p:blipFill>
        <p:spPr>
          <a:xfrm>
            <a:off x="76200" y="617954"/>
            <a:ext cx="8763000" cy="2685706"/>
          </a:xfrm>
          <a:prstGeom prst="rect">
            <a:avLst/>
          </a:prstGeom>
        </p:spPr>
      </p:pic>
    </p:spTree>
    <p:extLst>
      <p:ext uri="{BB962C8B-B14F-4D97-AF65-F5344CB8AC3E}">
        <p14:creationId xmlns:p14="http://schemas.microsoft.com/office/powerpoint/2010/main" val="3409332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b="0" dirty="0"/>
              <a:t>Discussions on HARQ Memory</a:t>
            </a:r>
          </a:p>
        </p:txBody>
      </p:sp>
      <p:sp>
        <p:nvSpPr>
          <p:cNvPr id="3" name="Content Placeholder 2"/>
          <p:cNvSpPr>
            <a:spLocks noGrp="1"/>
          </p:cNvSpPr>
          <p:nvPr>
            <p:ph idx="1"/>
          </p:nvPr>
        </p:nvSpPr>
        <p:spPr>
          <a:xfrm>
            <a:off x="237645" y="1148755"/>
            <a:ext cx="8310474" cy="5124623"/>
          </a:xfrm>
        </p:spPr>
        <p:txBody>
          <a:bodyPr/>
          <a:lstStyle/>
          <a:p>
            <a:pPr>
              <a:buClr>
                <a:srgbClr val="FF0000"/>
              </a:buClr>
              <a:buFont typeface="Arial" panose="020B0604020202020204" pitchFamily="34" charset="0"/>
              <a:buChar char="•"/>
            </a:pPr>
            <a:r>
              <a:rPr lang="en-US" sz="1600" b="0" dirty="0"/>
              <a:t>If receiver cannot buffer the LLRs for certain MPDUs due to memory limitations, it can signal this information to the transmitter. Once transmitter receives the signaling, it will adjust the subsequent retransmissions accordingly, i.e., retransmit the same coded bits as those sent in the first transmission.</a:t>
            </a:r>
          </a:p>
          <a:p>
            <a:pPr>
              <a:buClr>
                <a:srgbClr val="FF0000"/>
              </a:buClr>
              <a:buFont typeface="Arial" panose="020B0604020202020204" pitchFamily="34" charset="0"/>
              <a:buChar char="•"/>
            </a:pPr>
            <a:r>
              <a:rPr lang="en-US" sz="1600" b="0" dirty="0"/>
              <a:t>Alternatively, transmitter can estimate how many MPDUs receiver can buffer based on receiver buffer capacity exchanged at the HARQ request/response stage. Based on received Block Ack information, transmitter can roughly estimates how many retransmission MPDUs and new MPDUs can be aggregated in the next A-MPDU so that receiver has enough memory to buffer the MPDUs under normal circumstances. </a:t>
            </a:r>
          </a:p>
          <a:p>
            <a:pPr>
              <a:buClr>
                <a:srgbClr val="FF0000"/>
              </a:buClr>
              <a:buFont typeface="Arial" panose="020B0604020202020204" pitchFamily="34" charset="0"/>
              <a:buChar char="•"/>
            </a:pPr>
            <a:r>
              <a:rPr lang="en-US" sz="1600" b="0" dirty="0"/>
              <a:t>In order to prevent the LLR buffer overflow, transmitter should give retransmission MPDUs higher priority, so that the receiver can flush out LLR buffer reserved for the retransmission MPDUs in time.</a:t>
            </a:r>
          </a:p>
        </p:txBody>
      </p:sp>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22</a:t>
            </a:fld>
            <a:endParaRPr lang="en-US"/>
          </a:p>
        </p:txBody>
      </p:sp>
    </p:spTree>
    <p:extLst>
      <p:ext uri="{BB962C8B-B14F-4D97-AF65-F5344CB8AC3E}">
        <p14:creationId xmlns:p14="http://schemas.microsoft.com/office/powerpoint/2010/main" val="126674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b="0" dirty="0"/>
              <a:t>Discussion and Conclusions</a:t>
            </a:r>
          </a:p>
        </p:txBody>
      </p:sp>
      <p:sp>
        <p:nvSpPr>
          <p:cNvPr id="3" name="Content Placeholder 2"/>
          <p:cNvSpPr>
            <a:spLocks noGrp="1"/>
          </p:cNvSpPr>
          <p:nvPr>
            <p:ph idx="1"/>
          </p:nvPr>
        </p:nvSpPr>
        <p:spPr>
          <a:xfrm>
            <a:off x="255123" y="990600"/>
            <a:ext cx="8310474" cy="3186418"/>
          </a:xfrm>
        </p:spPr>
        <p:txBody>
          <a:bodyPr/>
          <a:lstStyle/>
          <a:p>
            <a:pPr>
              <a:buClr>
                <a:srgbClr val="FF0000"/>
              </a:buClr>
              <a:buFont typeface="Arial" panose="020B0604020202020204" pitchFamily="34" charset="0"/>
              <a:buChar char="•"/>
            </a:pPr>
            <a:r>
              <a:rPr lang="en-US" sz="1600" b="0" dirty="0"/>
              <a:t>As shown in slides 7 and 12, first transmission PER can varies from 10% to 40% even when SNR operating point only varies </a:t>
            </a:r>
            <a:r>
              <a:rPr lang="en-US" sz="1600" b="0"/>
              <a:t>within 2dB </a:t>
            </a:r>
            <a:r>
              <a:rPr lang="en-US" sz="1600" b="0" dirty="0"/>
              <a:t>or smaller when beamforming gain is high. SNR measurements most likely varies around this range compared to the real channel. Hence it is very difficult to achieve optimal ARQ link adaptation, i.e., achieving 10% PER for selected MCS. </a:t>
            </a:r>
          </a:p>
          <a:p>
            <a:pPr>
              <a:buClr>
                <a:srgbClr val="FF0000"/>
              </a:buClr>
              <a:buFont typeface="Arial" panose="020B0604020202020204" pitchFamily="34" charset="0"/>
              <a:buChar char="•"/>
            </a:pPr>
            <a:r>
              <a:rPr lang="en-US" sz="1600" b="0" dirty="0"/>
              <a:t>As shown in slides 9-10, and 13-14, both HARQ Punctured CC and HARQ IR can have significant throughput gain over ARQ with rate adaptation when first transmission PER is above 20%. </a:t>
            </a:r>
          </a:p>
          <a:p>
            <a:pPr>
              <a:buClr>
                <a:srgbClr val="FF0000"/>
              </a:buClr>
              <a:buFont typeface="Arial" panose="020B0604020202020204" pitchFamily="34" charset="0"/>
              <a:buChar char="•"/>
            </a:pPr>
            <a:r>
              <a:rPr lang="en-US" sz="1600" b="0" dirty="0"/>
              <a:t>HARQ regular CC requires BCC </a:t>
            </a:r>
            <a:r>
              <a:rPr lang="en-US" sz="1600" b="0" dirty="0" err="1"/>
              <a:t>interleaver</a:t>
            </a:r>
            <a:r>
              <a:rPr lang="en-US" sz="1600" b="0" dirty="0"/>
              <a:t> or LDPC tone mapper varying over different transmission to get the frequency diversity gain, while HARQ punctured CC and HARQ IR have no such requirement. The throughput gain from HARQ regular CC is much smaller than the other two schemes, as shown in tables 3 and 4.</a:t>
            </a:r>
          </a:p>
          <a:p>
            <a:pPr>
              <a:buClr>
                <a:srgbClr val="FF0000"/>
              </a:buClr>
            </a:pPr>
            <a:r>
              <a:rPr lang="en-US" sz="1600" b="0" dirty="0"/>
              <a:t>Although codeword based retransmission scheme can improve throughput for both HARQ and ARQ, and requires less buffer memory, it also requires more PHY and MAC changes. </a:t>
            </a:r>
          </a:p>
          <a:p>
            <a:pPr lvl="1">
              <a:buClr>
                <a:srgbClr val="FF0000"/>
              </a:buClr>
            </a:pPr>
            <a:r>
              <a:rPr lang="en-US" sz="1600" b="0" dirty="0"/>
              <a:t>MAC MBA needs to be modified to codeword level, and the number of codewords could be more than thousand for a large data packet.</a:t>
            </a:r>
          </a:p>
          <a:p>
            <a:pPr lvl="1">
              <a:buClr>
                <a:srgbClr val="FF0000"/>
              </a:buClr>
            </a:pPr>
            <a:r>
              <a:rPr lang="en-US" sz="1600" dirty="0"/>
              <a:t>PHY needs add signaling to indicate mapping between codewords and MPDUs</a:t>
            </a:r>
          </a:p>
          <a:p>
            <a:pPr lvl="1">
              <a:buClr>
                <a:srgbClr val="FF0000"/>
              </a:buClr>
            </a:pPr>
            <a:r>
              <a:rPr lang="en-US" sz="1600" dirty="0"/>
              <a:t>Each codeword need extra CRC information to prevent false detection, such as FCS appending at the end of each codeword.</a:t>
            </a:r>
          </a:p>
          <a:p>
            <a:pPr lvl="1">
              <a:buClr>
                <a:srgbClr val="FF0000"/>
              </a:buClr>
            </a:pPr>
            <a:endParaRPr lang="en-US" sz="1600" b="0" dirty="0"/>
          </a:p>
        </p:txBody>
      </p:sp>
      <p:sp>
        <p:nvSpPr>
          <p:cNvPr id="4" name="Date Placeholder 3"/>
          <p:cNvSpPr>
            <a:spLocks noGrp="1"/>
          </p:cNvSpPr>
          <p:nvPr>
            <p:ph type="dt" sz="half" idx="10"/>
          </p:nvPr>
        </p:nvSpPr>
        <p:spPr/>
        <p:txBody>
          <a:bodyPr/>
          <a:lstStyle/>
          <a:p>
            <a:pPr>
              <a:defRPr/>
            </a:pPr>
            <a:fld id="{D4429127-44BA-4A7E-A1FB-BB1A050932A1}"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23</a:t>
            </a:fld>
            <a:endParaRPr lang="en-US"/>
          </a:p>
        </p:txBody>
      </p:sp>
    </p:spTree>
    <p:extLst>
      <p:ext uri="{BB962C8B-B14F-4D97-AF65-F5344CB8AC3E}">
        <p14:creationId xmlns:p14="http://schemas.microsoft.com/office/powerpoint/2010/main" val="581357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b="0" dirty="0"/>
              <a:t>Conclusions and Proposals</a:t>
            </a:r>
          </a:p>
        </p:txBody>
      </p:sp>
      <p:sp>
        <p:nvSpPr>
          <p:cNvPr id="3" name="Content Placeholder 2"/>
          <p:cNvSpPr>
            <a:spLocks noGrp="1"/>
          </p:cNvSpPr>
          <p:nvPr>
            <p:ph idx="1"/>
          </p:nvPr>
        </p:nvSpPr>
        <p:spPr>
          <a:xfrm>
            <a:off x="266308" y="1066800"/>
            <a:ext cx="8310474" cy="3186418"/>
          </a:xfrm>
        </p:spPr>
        <p:txBody>
          <a:bodyPr/>
          <a:lstStyle/>
          <a:p>
            <a:pPr>
              <a:buClr>
                <a:srgbClr val="FF0000"/>
              </a:buClr>
              <a:buFont typeface="Arial" panose="020B0604020202020204" pitchFamily="34" charset="0"/>
              <a:buChar char="•"/>
            </a:pPr>
            <a:r>
              <a:rPr lang="en-US" sz="1800" b="0" dirty="0"/>
              <a:t>HARQ </a:t>
            </a:r>
            <a:r>
              <a:rPr lang="en-US" sz="1800" b="0"/>
              <a:t>transmission should </a:t>
            </a:r>
            <a:r>
              <a:rPr lang="en-US" sz="1800" b="0" dirty="0"/>
              <a:t>be adopted in 11be to compensate performance degradation due to inaccurate link adaptation, (e.g., avoid rate drop when PER reaches certain threshold), and reduce the number of retransmissions, thus improving STA throughput and network efficiency.</a:t>
            </a:r>
          </a:p>
          <a:p>
            <a:pPr>
              <a:buClr>
                <a:srgbClr val="FF0000"/>
              </a:buClr>
              <a:buFont typeface="Arial" panose="020B0604020202020204" pitchFamily="34" charset="0"/>
              <a:buChar char="•"/>
            </a:pPr>
            <a:r>
              <a:rPr lang="en-US" sz="1800" b="0" dirty="0"/>
              <a:t>The proposed HARQ Punctured CC requires least changes based on the current PHY design, and provides higher throughput gain than HARQ CC.</a:t>
            </a:r>
          </a:p>
          <a:p>
            <a:pPr>
              <a:buClr>
                <a:srgbClr val="FF0000"/>
              </a:buClr>
              <a:buFont typeface="Arial" panose="020B0604020202020204" pitchFamily="34" charset="0"/>
              <a:buChar char="•"/>
            </a:pPr>
            <a:r>
              <a:rPr lang="en-US" sz="1800" b="0" dirty="0"/>
              <a:t>The proposed HARQ IR requires larger buffer memory than HARQ punctured CC for most of the MCS transmission, and the throughput of two schemes are comparable for all simulated cases. </a:t>
            </a:r>
          </a:p>
          <a:p>
            <a:pPr>
              <a:buClr>
                <a:srgbClr val="FF0000"/>
              </a:buClr>
              <a:buFont typeface="Arial" panose="020B0604020202020204" pitchFamily="34" charset="0"/>
              <a:buChar char="•"/>
            </a:pPr>
            <a:r>
              <a:rPr lang="en-US" sz="1800" b="0" dirty="0"/>
              <a:t>HARQ Punctured CC should be adopted as an mandatory feature for HARQ transmission due to its advantages over other schemes. </a:t>
            </a:r>
            <a:endParaRPr lang="en-US" sz="2000" b="0" dirty="0"/>
          </a:p>
        </p:txBody>
      </p:sp>
      <p:sp>
        <p:nvSpPr>
          <p:cNvPr id="4" name="Date Placeholder 3"/>
          <p:cNvSpPr>
            <a:spLocks noGrp="1"/>
          </p:cNvSpPr>
          <p:nvPr>
            <p:ph type="dt" sz="half" idx="10"/>
          </p:nvPr>
        </p:nvSpPr>
        <p:spPr/>
        <p:txBody>
          <a:bodyPr/>
          <a:lstStyle/>
          <a:p>
            <a:pPr>
              <a:defRPr/>
            </a:pPr>
            <a:fld id="{88B39BB3-2171-435A-A0DC-2CD90EB752BE}"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24</a:t>
            </a:fld>
            <a:endParaRPr lang="en-US"/>
          </a:p>
        </p:txBody>
      </p:sp>
    </p:spTree>
    <p:extLst>
      <p:ext uri="{BB962C8B-B14F-4D97-AF65-F5344CB8AC3E}">
        <p14:creationId xmlns:p14="http://schemas.microsoft.com/office/powerpoint/2010/main" val="36707726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82404"/>
            <a:ext cx="7772400" cy="276999"/>
          </a:xfrm>
        </p:spPr>
        <p:txBody>
          <a:bodyPr/>
          <a:lstStyle/>
          <a:p>
            <a:r>
              <a:rPr lang="en-US" b="0" dirty="0"/>
              <a:t>Reference</a:t>
            </a:r>
          </a:p>
        </p:txBody>
      </p:sp>
      <p:sp>
        <p:nvSpPr>
          <p:cNvPr id="3" name="Content Placeholder 2"/>
          <p:cNvSpPr>
            <a:spLocks noGrp="1"/>
          </p:cNvSpPr>
          <p:nvPr>
            <p:ph idx="1"/>
          </p:nvPr>
        </p:nvSpPr>
        <p:spPr>
          <a:xfrm>
            <a:off x="233451" y="1432207"/>
            <a:ext cx="8310474" cy="3186418"/>
          </a:xfrm>
        </p:spPr>
        <p:txBody>
          <a:bodyPr/>
          <a:lstStyle/>
          <a:p>
            <a:pPr>
              <a:buClr>
                <a:srgbClr val="FF0000"/>
              </a:buClr>
            </a:pPr>
            <a:r>
              <a:rPr lang="en-US" sz="1800" b="0" dirty="0"/>
              <a:t>[1] IEEE 802.11-18/1955r0 “HARQ for EHT – Further Information”</a:t>
            </a:r>
          </a:p>
          <a:p>
            <a:pPr>
              <a:buClr>
                <a:srgbClr val="FF0000"/>
              </a:buClr>
            </a:pPr>
            <a:r>
              <a:rPr lang="en-US" sz="1800" b="0" dirty="0"/>
              <a:t>[2] IEEE 802.11-18/2029r1 “HARQ in EHT”</a:t>
            </a:r>
          </a:p>
          <a:p>
            <a:pPr>
              <a:buClr>
                <a:srgbClr val="FF0000"/>
              </a:buClr>
            </a:pPr>
            <a:r>
              <a:rPr lang="en-US" sz="1800" b="0" dirty="0"/>
              <a:t>[3] IEEE 802.11-18/1992r1  “HARQ feasibility”</a:t>
            </a:r>
          </a:p>
          <a:p>
            <a:pPr>
              <a:buClr>
                <a:srgbClr val="FF0000"/>
              </a:buClr>
            </a:pPr>
            <a:r>
              <a:rPr lang="en-US" sz="1800" b="0" dirty="0"/>
              <a:t>[4] IEEE 802.11-19/354r0 “Consideration on HARQ”</a:t>
            </a:r>
          </a:p>
          <a:p>
            <a:pPr>
              <a:buClr>
                <a:srgbClr val="FF0000"/>
              </a:buClr>
            </a:pPr>
            <a:r>
              <a:rPr lang="en-US" sz="1800" b="0" dirty="0"/>
              <a:t>[5] IEEE 802.11-19/390r0 “Effect of Preamble Decoding on HARQ in 802.11be”</a:t>
            </a:r>
          </a:p>
          <a:p>
            <a:pPr>
              <a:buClr>
                <a:srgbClr val="FF0000"/>
              </a:buClr>
              <a:buFont typeface="Arial" panose="020B0604020202020204" pitchFamily="34" charset="0"/>
              <a:buChar char="•"/>
            </a:pPr>
            <a:endParaRPr lang="en-US" sz="1800" b="0" dirty="0"/>
          </a:p>
          <a:p>
            <a:endParaRPr lang="en-US" sz="2000" b="0" dirty="0"/>
          </a:p>
        </p:txBody>
      </p:sp>
      <p:sp>
        <p:nvSpPr>
          <p:cNvPr id="4" name="Date Placeholder 3"/>
          <p:cNvSpPr>
            <a:spLocks noGrp="1"/>
          </p:cNvSpPr>
          <p:nvPr>
            <p:ph type="dt" sz="half" idx="10"/>
          </p:nvPr>
        </p:nvSpPr>
        <p:spPr/>
        <p:txBody>
          <a:bodyPr/>
          <a:lstStyle/>
          <a:p>
            <a:pPr>
              <a:defRPr/>
            </a:pPr>
            <a:fld id="{D658773B-86DE-47EF-9A23-E59CD53033AA}"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25</a:t>
            </a:fld>
            <a:endParaRPr lang="en-US"/>
          </a:p>
        </p:txBody>
      </p:sp>
    </p:spTree>
    <p:extLst>
      <p:ext uri="{BB962C8B-B14F-4D97-AF65-F5344CB8AC3E}">
        <p14:creationId xmlns:p14="http://schemas.microsoft.com/office/powerpoint/2010/main" val="29765083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82404"/>
            <a:ext cx="7772400" cy="276999"/>
          </a:xfrm>
        </p:spPr>
        <p:txBody>
          <a:bodyPr/>
          <a:lstStyle/>
          <a:p>
            <a:r>
              <a:rPr lang="en-US" b="0" dirty="0"/>
              <a:t>Appendix</a:t>
            </a:r>
          </a:p>
        </p:txBody>
      </p:sp>
      <p:sp>
        <p:nvSpPr>
          <p:cNvPr id="3" name="Content Placeholder 2"/>
          <p:cNvSpPr>
            <a:spLocks noGrp="1"/>
          </p:cNvSpPr>
          <p:nvPr>
            <p:ph idx="1"/>
          </p:nvPr>
        </p:nvSpPr>
        <p:spPr>
          <a:xfrm>
            <a:off x="233451" y="1432207"/>
            <a:ext cx="8310474" cy="3186418"/>
          </a:xfrm>
        </p:spPr>
        <p:txBody>
          <a:bodyPr/>
          <a:lstStyle/>
          <a:p>
            <a:pPr>
              <a:buClr>
                <a:srgbClr val="FF0000"/>
              </a:buClr>
            </a:pPr>
            <a:r>
              <a:rPr lang="en-US" sz="1800" b="0" dirty="0"/>
              <a:t>Wrong codewords statistics of each transmission for HARQ IR Codeword based retransmission, SU BF 2x2, 2SS</a:t>
            </a:r>
          </a:p>
          <a:p>
            <a:pPr>
              <a:buClr>
                <a:srgbClr val="FF0000"/>
              </a:buClr>
            </a:pPr>
            <a:r>
              <a:rPr lang="en-US" sz="1800" b="0" dirty="0"/>
              <a:t>Wrong codewords statistics of each transmission for HARQ IR Codeword based retransmission, SU BF 4x2, 2SS</a:t>
            </a:r>
          </a:p>
          <a:p>
            <a:pPr>
              <a:buClr>
                <a:srgbClr val="FF0000"/>
              </a:buClr>
            </a:pPr>
            <a:endParaRPr lang="en-US" sz="1800" b="0" dirty="0"/>
          </a:p>
          <a:p>
            <a:pPr>
              <a:buClr>
                <a:srgbClr val="FF0000"/>
              </a:buClr>
            </a:pPr>
            <a:endParaRPr lang="en-US" sz="1800" b="0" dirty="0"/>
          </a:p>
          <a:p>
            <a:pPr>
              <a:buClr>
                <a:srgbClr val="FF0000"/>
              </a:buClr>
              <a:buFont typeface="Arial" panose="020B0604020202020204" pitchFamily="34" charset="0"/>
              <a:buChar char="•"/>
            </a:pPr>
            <a:endParaRPr lang="en-US" sz="1800" b="0" dirty="0"/>
          </a:p>
          <a:p>
            <a:pPr>
              <a:buClr>
                <a:srgbClr val="FF0000"/>
              </a:buClr>
            </a:pPr>
            <a:endParaRPr lang="en-US" sz="1800" b="0" dirty="0"/>
          </a:p>
          <a:p>
            <a:pPr>
              <a:buClr>
                <a:srgbClr val="FF0000"/>
              </a:buClr>
              <a:buFont typeface="Arial" panose="020B0604020202020204" pitchFamily="34" charset="0"/>
              <a:buChar char="•"/>
            </a:pPr>
            <a:endParaRPr lang="en-US" sz="1800" b="0" dirty="0"/>
          </a:p>
          <a:p>
            <a:endParaRPr lang="en-US" sz="2000" b="0" dirty="0"/>
          </a:p>
        </p:txBody>
      </p:sp>
      <p:sp>
        <p:nvSpPr>
          <p:cNvPr id="4" name="Date Placeholder 3"/>
          <p:cNvSpPr>
            <a:spLocks noGrp="1"/>
          </p:cNvSpPr>
          <p:nvPr>
            <p:ph type="dt" sz="half" idx="10"/>
          </p:nvPr>
        </p:nvSpPr>
        <p:spPr/>
        <p:txBody>
          <a:bodyPr/>
          <a:lstStyle/>
          <a:p>
            <a:pPr>
              <a:defRPr/>
            </a:pPr>
            <a:fld id="{E3E0B5FE-1A4C-4F9D-BD42-46585999C6FD}"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26</a:t>
            </a:fld>
            <a:endParaRPr lang="en-US"/>
          </a:p>
        </p:txBody>
      </p:sp>
    </p:spTree>
    <p:extLst>
      <p:ext uri="{BB962C8B-B14F-4D97-AF65-F5344CB8AC3E}">
        <p14:creationId xmlns:p14="http://schemas.microsoft.com/office/powerpoint/2010/main" val="3428356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b="0" dirty="0"/>
              <a:t>Discussions on HARQ IR Memory</a:t>
            </a:r>
          </a:p>
        </p:txBody>
      </p:sp>
      <p:sp>
        <p:nvSpPr>
          <p:cNvPr id="3" name="Content Placeholder 2"/>
          <p:cNvSpPr>
            <a:spLocks noGrp="1"/>
          </p:cNvSpPr>
          <p:nvPr>
            <p:ph idx="1"/>
          </p:nvPr>
        </p:nvSpPr>
        <p:spPr>
          <a:xfrm>
            <a:off x="233451" y="977684"/>
            <a:ext cx="8310474" cy="5124623"/>
          </a:xfrm>
        </p:spPr>
        <p:txBody>
          <a:bodyPr/>
          <a:lstStyle/>
          <a:p>
            <a:pPr>
              <a:buClr>
                <a:srgbClr val="FF0000"/>
              </a:buClr>
              <a:buFont typeface="Arial" panose="020B0604020202020204" pitchFamily="34" charset="0"/>
              <a:buChar char="•"/>
            </a:pPr>
            <a:r>
              <a:rPr lang="en-US" sz="1600" b="0" dirty="0"/>
              <a:t>Based on our simulations, buffer memory requirements will significantly reduced after two transmissions for SU BF 2x2, 2SS case, as shown in the Appendix Table 1. </a:t>
            </a:r>
          </a:p>
        </p:txBody>
      </p:sp>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27</a:t>
            </a:fld>
            <a:endParaRPr lang="en-US"/>
          </a:p>
        </p:txBody>
      </p:sp>
      <p:sp>
        <p:nvSpPr>
          <p:cNvPr id="10" name="TextBox 9">
            <a:extLst>
              <a:ext uri="{FF2B5EF4-FFF2-40B4-BE49-F238E27FC236}">
                <a16:creationId xmlns:a16="http://schemas.microsoft.com/office/drawing/2014/main" id="{A9AA41AC-392E-42B8-BD95-70AD8AB912F0}"/>
              </a:ext>
            </a:extLst>
          </p:cNvPr>
          <p:cNvSpPr txBox="1"/>
          <p:nvPr/>
        </p:nvSpPr>
        <p:spPr>
          <a:xfrm>
            <a:off x="1447800" y="5938051"/>
            <a:ext cx="6427657" cy="276999"/>
          </a:xfrm>
          <a:prstGeom prst="rect">
            <a:avLst/>
          </a:prstGeom>
          <a:noFill/>
        </p:spPr>
        <p:txBody>
          <a:bodyPr wrap="none" rtlCol="0">
            <a:spAutoFit/>
          </a:bodyPr>
          <a:lstStyle/>
          <a:p>
            <a:r>
              <a:rPr lang="en-US" dirty="0"/>
              <a:t>Appendix Table 1  PER statistics after each transmission with HARQ IR scheme for SU BF 2x2, 2SS</a:t>
            </a:r>
          </a:p>
        </p:txBody>
      </p:sp>
      <p:graphicFrame>
        <p:nvGraphicFramePr>
          <p:cNvPr id="11" name="Table 10">
            <a:extLst>
              <a:ext uri="{FF2B5EF4-FFF2-40B4-BE49-F238E27FC236}">
                <a16:creationId xmlns:a16="http://schemas.microsoft.com/office/drawing/2014/main" id="{A4317EAC-9EA9-43F8-9735-3B3515BE28AC}"/>
              </a:ext>
            </a:extLst>
          </p:cNvPr>
          <p:cNvGraphicFramePr>
            <a:graphicFrameLocks noGrp="1"/>
          </p:cNvGraphicFramePr>
          <p:nvPr>
            <p:extLst>
              <p:ext uri="{D42A27DB-BD31-4B8C-83A1-F6EECF244321}">
                <p14:modId xmlns:p14="http://schemas.microsoft.com/office/powerpoint/2010/main" val="779234779"/>
              </p:ext>
            </p:extLst>
          </p:nvPr>
        </p:nvGraphicFramePr>
        <p:xfrm>
          <a:off x="839788" y="1657014"/>
          <a:ext cx="7010400" cy="4094484"/>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102447069"/>
                    </a:ext>
                  </a:extLst>
                </a:gridCol>
                <a:gridCol w="1752600">
                  <a:extLst>
                    <a:ext uri="{9D8B030D-6E8A-4147-A177-3AD203B41FA5}">
                      <a16:colId xmlns:a16="http://schemas.microsoft.com/office/drawing/2014/main" val="1808497009"/>
                    </a:ext>
                  </a:extLst>
                </a:gridCol>
                <a:gridCol w="1752600">
                  <a:extLst>
                    <a:ext uri="{9D8B030D-6E8A-4147-A177-3AD203B41FA5}">
                      <a16:colId xmlns:a16="http://schemas.microsoft.com/office/drawing/2014/main" val="1656944127"/>
                    </a:ext>
                  </a:extLst>
                </a:gridCol>
                <a:gridCol w="1752600">
                  <a:extLst>
                    <a:ext uri="{9D8B030D-6E8A-4147-A177-3AD203B41FA5}">
                      <a16:colId xmlns:a16="http://schemas.microsoft.com/office/drawing/2014/main" val="24225351"/>
                    </a:ext>
                  </a:extLst>
                </a:gridCol>
              </a:tblGrid>
              <a:tr h="341207">
                <a:tc>
                  <a:txBody>
                    <a:bodyPr/>
                    <a:lstStyle/>
                    <a:p>
                      <a:pPr marL="0" algn="ctr" defTabSz="914400" rtl="0" eaLnBrk="1" latinLnBrk="0" hangingPunct="1"/>
                      <a:r>
                        <a:rPr lang="en-US" sz="1200" b="1" kern="1200" dirty="0">
                          <a:solidFill>
                            <a:schemeClr val="tx1"/>
                          </a:solidFill>
                          <a:latin typeface="+mn-lt"/>
                          <a:ea typeface="+mn-ea"/>
                          <a:cs typeface="+mn-cs"/>
                        </a:rPr>
                        <a:t>PER</a:t>
                      </a:r>
                    </a:p>
                  </a:txBody>
                  <a:tcPr/>
                </a:tc>
                <a:tc>
                  <a:txBody>
                    <a:bodyPr/>
                    <a:lstStyle/>
                    <a:p>
                      <a:pPr marL="0" algn="l" defTabSz="914400" rtl="0" eaLnBrk="1" latinLnBrk="0" hangingPunct="1"/>
                      <a:r>
                        <a:rPr lang="en-US" sz="1200" b="1" kern="1200" dirty="0">
                          <a:solidFill>
                            <a:schemeClr val="tx1"/>
                          </a:solidFill>
                          <a:latin typeface="+mn-lt"/>
                          <a:ea typeface="+mn-ea"/>
                          <a:cs typeface="+mn-cs"/>
                        </a:rPr>
                        <a:t>1</a:t>
                      </a:r>
                      <a:r>
                        <a:rPr lang="en-US" sz="1200" b="1" kern="1200" baseline="30000" dirty="0">
                          <a:solidFill>
                            <a:schemeClr val="tx1"/>
                          </a:solidFill>
                          <a:latin typeface="+mn-lt"/>
                          <a:ea typeface="+mn-ea"/>
                          <a:cs typeface="+mn-cs"/>
                        </a:rPr>
                        <a:t>st</a:t>
                      </a:r>
                      <a:r>
                        <a:rPr lang="en-US" sz="1200" b="1" kern="1200" dirty="0">
                          <a:solidFill>
                            <a:schemeClr val="tx1"/>
                          </a:solidFill>
                          <a:latin typeface="+mn-lt"/>
                          <a:ea typeface="+mn-ea"/>
                          <a:cs typeface="+mn-cs"/>
                        </a:rPr>
                        <a:t> Transmission</a:t>
                      </a:r>
                    </a:p>
                  </a:txBody>
                  <a:tcPr/>
                </a:tc>
                <a:tc>
                  <a:txBody>
                    <a:bodyPr/>
                    <a:lstStyle/>
                    <a:p>
                      <a:pPr marL="0" algn="l" defTabSz="914400" rtl="0" eaLnBrk="1" latinLnBrk="0" hangingPunct="1"/>
                      <a:r>
                        <a:rPr lang="en-US" sz="1200" b="1" kern="1200" dirty="0">
                          <a:solidFill>
                            <a:schemeClr val="tx1"/>
                          </a:solidFill>
                          <a:latin typeface="+mn-lt"/>
                          <a:ea typeface="+mn-ea"/>
                          <a:cs typeface="+mn-cs"/>
                        </a:rPr>
                        <a:t>2</a:t>
                      </a:r>
                      <a:r>
                        <a:rPr lang="en-US" sz="1200" b="1" kern="1200" baseline="30000" dirty="0">
                          <a:solidFill>
                            <a:schemeClr val="tx1"/>
                          </a:solidFill>
                          <a:latin typeface="+mn-lt"/>
                          <a:ea typeface="+mn-ea"/>
                          <a:cs typeface="+mn-cs"/>
                        </a:rPr>
                        <a:t>nd</a:t>
                      </a:r>
                      <a:r>
                        <a:rPr lang="en-US" sz="1200" b="1" kern="1200" dirty="0">
                          <a:solidFill>
                            <a:schemeClr val="tx1"/>
                          </a:solidFill>
                          <a:latin typeface="+mn-lt"/>
                          <a:ea typeface="+mn-ea"/>
                          <a:cs typeface="+mn-cs"/>
                        </a:rPr>
                        <a:t> Transmission</a:t>
                      </a:r>
                    </a:p>
                  </a:txBody>
                  <a:tcPr/>
                </a:tc>
                <a:tc>
                  <a:txBody>
                    <a:bodyPr/>
                    <a:lstStyle/>
                    <a:p>
                      <a:pPr marL="0" algn="l" defTabSz="914400" rtl="0" eaLnBrk="1" latinLnBrk="0" hangingPunct="1"/>
                      <a:r>
                        <a:rPr lang="en-US" sz="1200" b="1" kern="1200" dirty="0">
                          <a:solidFill>
                            <a:schemeClr val="tx1"/>
                          </a:solidFill>
                          <a:latin typeface="+mn-lt"/>
                          <a:ea typeface="+mn-ea"/>
                          <a:cs typeface="+mn-cs"/>
                        </a:rPr>
                        <a:t>3</a:t>
                      </a:r>
                      <a:r>
                        <a:rPr lang="en-US" sz="1200" b="1" kern="1200" baseline="30000" dirty="0">
                          <a:solidFill>
                            <a:schemeClr val="tx1"/>
                          </a:solidFill>
                          <a:latin typeface="+mn-lt"/>
                          <a:ea typeface="+mn-ea"/>
                          <a:cs typeface="+mn-cs"/>
                        </a:rPr>
                        <a:t>rd</a:t>
                      </a:r>
                      <a:r>
                        <a:rPr lang="en-US" sz="1200" b="1" kern="1200" dirty="0">
                          <a:solidFill>
                            <a:schemeClr val="tx1"/>
                          </a:solidFill>
                          <a:latin typeface="+mn-lt"/>
                          <a:ea typeface="+mn-ea"/>
                          <a:cs typeface="+mn-cs"/>
                        </a:rPr>
                        <a:t> Transmission</a:t>
                      </a:r>
                    </a:p>
                  </a:txBody>
                  <a:tcPr/>
                </a:tc>
                <a:extLst>
                  <a:ext uri="{0D108BD9-81ED-4DB2-BD59-A6C34878D82A}">
                    <a16:rowId xmlns:a16="http://schemas.microsoft.com/office/drawing/2014/main" val="2886682104"/>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0</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39.8%</a:t>
                      </a:r>
                    </a:p>
                  </a:txBody>
                  <a:tcPr/>
                </a:tc>
                <a:tc>
                  <a:txBody>
                    <a:bodyPr/>
                    <a:lstStyle/>
                    <a:p>
                      <a:pPr marL="0" algn="ctr" defTabSz="914400" rtl="0" eaLnBrk="1" latinLnBrk="0" hangingPunct="1"/>
                      <a:r>
                        <a:rPr lang="en-US" sz="1200" b="1" kern="1200" dirty="0">
                          <a:solidFill>
                            <a:schemeClr val="tx1"/>
                          </a:solidFill>
                          <a:latin typeface="+mn-lt"/>
                          <a:ea typeface="+mn-ea"/>
                          <a:cs typeface="+mn-cs"/>
                        </a:rPr>
                        <a:t>31.5%</a:t>
                      </a:r>
                    </a:p>
                  </a:txBody>
                  <a:tcPr/>
                </a:tc>
                <a:tc>
                  <a:txBody>
                    <a:bodyPr/>
                    <a:lstStyle/>
                    <a:p>
                      <a:pPr marL="0" algn="ctr" defTabSz="914400" rtl="0" eaLnBrk="1" latinLnBrk="0" hangingPunct="1"/>
                      <a:r>
                        <a:rPr lang="en-US" sz="1200" b="1" kern="1200" dirty="0">
                          <a:solidFill>
                            <a:schemeClr val="tx1"/>
                          </a:solidFill>
                          <a:latin typeface="+mn-lt"/>
                          <a:ea typeface="+mn-ea"/>
                          <a:cs typeface="+mn-cs"/>
                        </a:rPr>
                        <a:t>0.5%</a:t>
                      </a:r>
                    </a:p>
                  </a:txBody>
                  <a:tcPr/>
                </a:tc>
                <a:extLst>
                  <a:ext uri="{0D108BD9-81ED-4DB2-BD59-A6C34878D82A}">
                    <a16:rowId xmlns:a16="http://schemas.microsoft.com/office/drawing/2014/main" val="2997060135"/>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1</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40.8%</a:t>
                      </a:r>
                    </a:p>
                  </a:txBody>
                  <a:tcPr/>
                </a:tc>
                <a:tc>
                  <a:txBody>
                    <a:bodyPr/>
                    <a:lstStyle/>
                    <a:p>
                      <a:pPr marL="0" algn="ctr" defTabSz="914400" rtl="0" eaLnBrk="1" latinLnBrk="0" hangingPunct="1"/>
                      <a:r>
                        <a:rPr lang="en-US" sz="1200" b="1" kern="1200" dirty="0">
                          <a:solidFill>
                            <a:schemeClr val="tx1"/>
                          </a:solidFill>
                          <a:latin typeface="+mn-lt"/>
                          <a:ea typeface="+mn-ea"/>
                          <a:cs typeface="+mn-cs"/>
                        </a:rPr>
                        <a:t>30.9%</a:t>
                      </a:r>
                    </a:p>
                  </a:txBody>
                  <a:tcPr/>
                </a:tc>
                <a:tc>
                  <a:txBody>
                    <a:bodyPr/>
                    <a:lstStyle/>
                    <a:p>
                      <a:pPr marL="0" algn="ctr" defTabSz="914400" rtl="0" eaLnBrk="1" latinLnBrk="0" hangingPunct="1"/>
                      <a:r>
                        <a:rPr lang="en-US" sz="1200" b="1" kern="1200" dirty="0">
                          <a:solidFill>
                            <a:schemeClr val="tx1"/>
                          </a:solidFill>
                          <a:latin typeface="+mn-lt"/>
                          <a:ea typeface="+mn-ea"/>
                          <a:cs typeface="+mn-cs"/>
                        </a:rPr>
                        <a:t>0.4%</a:t>
                      </a:r>
                    </a:p>
                  </a:txBody>
                  <a:tcPr/>
                </a:tc>
                <a:extLst>
                  <a:ext uri="{0D108BD9-81ED-4DB2-BD59-A6C34878D82A}">
                    <a16:rowId xmlns:a16="http://schemas.microsoft.com/office/drawing/2014/main" val="155398098"/>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3</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40.8%</a:t>
                      </a:r>
                    </a:p>
                  </a:txBody>
                  <a:tcPr/>
                </a:tc>
                <a:tc>
                  <a:txBody>
                    <a:bodyPr/>
                    <a:lstStyle/>
                    <a:p>
                      <a:pPr marL="0" algn="ctr" defTabSz="914400" rtl="0" eaLnBrk="1" latinLnBrk="0" hangingPunct="1"/>
                      <a:r>
                        <a:rPr lang="en-US" sz="1200" b="1" kern="1200" dirty="0">
                          <a:solidFill>
                            <a:schemeClr val="tx1"/>
                          </a:solidFill>
                          <a:latin typeface="+mn-lt"/>
                          <a:ea typeface="+mn-ea"/>
                          <a:cs typeface="+mn-cs"/>
                        </a:rPr>
                        <a:t>9.8%</a:t>
                      </a:r>
                    </a:p>
                  </a:txBody>
                  <a:tcPr/>
                </a:tc>
                <a:tc>
                  <a:txBody>
                    <a:bodyPr/>
                    <a:lstStyle/>
                    <a:p>
                      <a:pPr marL="0" algn="ctr" defTabSz="914400" rtl="0" eaLnBrk="1" latinLnBrk="0" hangingPunct="1"/>
                      <a:r>
                        <a:rPr lang="en-US" sz="1200" b="1" kern="1200" dirty="0">
                          <a:solidFill>
                            <a:schemeClr val="tx1"/>
                          </a:solidFill>
                          <a:latin typeface="+mn-lt"/>
                          <a:ea typeface="+mn-ea"/>
                          <a:cs typeface="+mn-cs"/>
                        </a:rPr>
                        <a:t>0.3%</a:t>
                      </a:r>
                    </a:p>
                  </a:txBody>
                  <a:tcPr/>
                </a:tc>
                <a:extLst>
                  <a:ext uri="{0D108BD9-81ED-4DB2-BD59-A6C34878D82A}">
                    <a16:rowId xmlns:a16="http://schemas.microsoft.com/office/drawing/2014/main" val="252490796"/>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4</a:t>
                      </a:r>
                    </a:p>
                  </a:txBody>
                  <a:tcPr/>
                </a:tc>
                <a:tc>
                  <a:txBody>
                    <a:bodyPr/>
                    <a:lstStyle/>
                    <a:p>
                      <a:pPr marL="0" algn="ctr" defTabSz="914400" rtl="0" eaLnBrk="1" latinLnBrk="0" hangingPunct="1"/>
                      <a:r>
                        <a:rPr lang="en-US" sz="1200" b="1" kern="1200" dirty="0">
                          <a:solidFill>
                            <a:schemeClr val="tx1"/>
                          </a:solidFill>
                          <a:latin typeface="+mn-lt"/>
                          <a:ea typeface="+mn-ea"/>
                          <a:cs typeface="+mn-cs"/>
                        </a:rPr>
                        <a:t>57.7%</a:t>
                      </a:r>
                    </a:p>
                  </a:txBody>
                  <a:tcPr/>
                </a:tc>
                <a:tc>
                  <a:txBody>
                    <a:bodyPr/>
                    <a:lstStyle/>
                    <a:p>
                      <a:pPr marL="0" algn="ctr" defTabSz="914400" rtl="0" eaLnBrk="1" latinLnBrk="0" hangingPunct="1"/>
                      <a:r>
                        <a:rPr lang="en-US" sz="1200" b="1" kern="1200" dirty="0">
                          <a:solidFill>
                            <a:schemeClr val="tx1"/>
                          </a:solidFill>
                          <a:latin typeface="+mn-lt"/>
                          <a:ea typeface="+mn-ea"/>
                          <a:cs typeface="+mn-cs"/>
                        </a:rPr>
                        <a:t>19.2%</a:t>
                      </a:r>
                    </a:p>
                  </a:txBody>
                  <a:tcPr/>
                </a:tc>
                <a:tc>
                  <a:txBody>
                    <a:bodyPr/>
                    <a:lstStyle/>
                    <a:p>
                      <a:pPr marL="0" algn="ctr" defTabSz="914400" rtl="0" eaLnBrk="1" latinLnBrk="0" hangingPunct="1"/>
                      <a:r>
                        <a:rPr lang="en-US" sz="1200" b="1" kern="1200" dirty="0">
                          <a:solidFill>
                            <a:schemeClr val="tx1"/>
                          </a:solidFill>
                          <a:latin typeface="+mn-lt"/>
                          <a:ea typeface="+mn-ea"/>
                          <a:cs typeface="+mn-cs"/>
                        </a:rPr>
                        <a:t>0.1%</a:t>
                      </a:r>
                    </a:p>
                  </a:txBody>
                  <a:tcPr/>
                </a:tc>
                <a:extLst>
                  <a:ext uri="{0D108BD9-81ED-4DB2-BD59-A6C34878D82A}">
                    <a16:rowId xmlns:a16="http://schemas.microsoft.com/office/drawing/2014/main" val="4171243218"/>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5</a:t>
                      </a:r>
                    </a:p>
                  </a:txBody>
                  <a:tcPr/>
                </a:tc>
                <a:tc>
                  <a:txBody>
                    <a:bodyPr/>
                    <a:lstStyle/>
                    <a:p>
                      <a:pPr marL="0" algn="ctr" defTabSz="914400" rtl="0" eaLnBrk="1" latinLnBrk="0" hangingPunct="1"/>
                      <a:r>
                        <a:rPr lang="en-US" sz="1200" b="1" kern="1200" dirty="0">
                          <a:solidFill>
                            <a:schemeClr val="tx1"/>
                          </a:solidFill>
                          <a:latin typeface="+mn-lt"/>
                          <a:ea typeface="+mn-ea"/>
                          <a:cs typeface="+mn-cs"/>
                        </a:rPr>
                        <a:t>47.5%</a:t>
                      </a:r>
                    </a:p>
                  </a:txBody>
                  <a:tcPr/>
                </a:tc>
                <a:tc>
                  <a:txBody>
                    <a:bodyPr/>
                    <a:lstStyle/>
                    <a:p>
                      <a:pPr marL="0" algn="ctr" defTabSz="914400" rtl="0" eaLnBrk="1" latinLnBrk="0" hangingPunct="1"/>
                      <a:r>
                        <a:rPr lang="en-US" sz="1200" b="1" kern="1200" dirty="0">
                          <a:solidFill>
                            <a:schemeClr val="tx1"/>
                          </a:solidFill>
                          <a:latin typeface="+mn-lt"/>
                          <a:ea typeface="+mn-ea"/>
                          <a:cs typeface="+mn-cs"/>
                        </a:rPr>
                        <a:t>0.5%</a:t>
                      </a:r>
                    </a:p>
                  </a:txBody>
                  <a:tcPr/>
                </a:tc>
                <a:tc>
                  <a:txBody>
                    <a:bodyPr/>
                    <a:lstStyle/>
                    <a:p>
                      <a:pPr marL="0" algn="ctr" defTabSz="914400" rtl="0" eaLnBrk="1" latinLnBrk="0" hangingPunct="1"/>
                      <a:r>
                        <a:rPr lang="en-US" sz="1200" b="1" kern="1200" dirty="0">
                          <a:solidFill>
                            <a:schemeClr val="tx1"/>
                          </a:solidFill>
                          <a:latin typeface="+mn-lt"/>
                          <a:ea typeface="+mn-ea"/>
                          <a:cs typeface="+mn-cs"/>
                        </a:rPr>
                        <a:t>0.2%</a:t>
                      </a:r>
                    </a:p>
                  </a:txBody>
                  <a:tcPr/>
                </a:tc>
                <a:extLst>
                  <a:ext uri="{0D108BD9-81ED-4DB2-BD59-A6C34878D82A}">
                    <a16:rowId xmlns:a16="http://schemas.microsoft.com/office/drawing/2014/main" val="1845335532"/>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6</a:t>
                      </a:r>
                    </a:p>
                  </a:txBody>
                  <a:tcPr/>
                </a:tc>
                <a:tc>
                  <a:txBody>
                    <a:bodyPr/>
                    <a:lstStyle/>
                    <a:p>
                      <a:pPr marL="0" algn="ctr" defTabSz="914400" rtl="0" eaLnBrk="1" latinLnBrk="0" hangingPunct="1"/>
                      <a:r>
                        <a:rPr lang="en-US" sz="1200" b="1" kern="1200" dirty="0">
                          <a:solidFill>
                            <a:schemeClr val="tx1"/>
                          </a:solidFill>
                          <a:latin typeface="+mn-lt"/>
                          <a:ea typeface="+mn-ea"/>
                          <a:cs typeface="+mn-cs"/>
                        </a:rPr>
                        <a:t>59.9%</a:t>
                      </a:r>
                    </a:p>
                  </a:txBody>
                  <a:tcPr/>
                </a:tc>
                <a:tc>
                  <a:txBody>
                    <a:bodyPr/>
                    <a:lstStyle/>
                    <a:p>
                      <a:pPr marL="0" algn="ctr" defTabSz="914400" rtl="0" eaLnBrk="1" latinLnBrk="0" hangingPunct="1"/>
                      <a:r>
                        <a:rPr lang="en-US" sz="1200" b="1" kern="1200" dirty="0">
                          <a:solidFill>
                            <a:schemeClr val="tx1"/>
                          </a:solidFill>
                          <a:latin typeface="+mn-lt"/>
                          <a:ea typeface="+mn-ea"/>
                          <a:cs typeface="+mn-cs"/>
                        </a:rPr>
                        <a:t>16.7%</a:t>
                      </a:r>
                    </a:p>
                  </a:txBody>
                  <a:tcPr/>
                </a:tc>
                <a:tc>
                  <a:txBody>
                    <a:bodyPr/>
                    <a:lstStyle/>
                    <a:p>
                      <a:pPr marL="0" algn="ctr" defTabSz="914400" rtl="0" eaLnBrk="1" latinLnBrk="0" hangingPunct="1"/>
                      <a:r>
                        <a:rPr lang="en-US" sz="1200" b="1" kern="1200" dirty="0">
                          <a:solidFill>
                            <a:schemeClr val="tx1"/>
                          </a:solidFill>
                          <a:latin typeface="+mn-lt"/>
                          <a:ea typeface="+mn-ea"/>
                          <a:cs typeface="+mn-cs"/>
                        </a:rPr>
                        <a:t>0</a:t>
                      </a:r>
                    </a:p>
                  </a:txBody>
                  <a:tcPr/>
                </a:tc>
                <a:extLst>
                  <a:ext uri="{0D108BD9-81ED-4DB2-BD59-A6C34878D82A}">
                    <a16:rowId xmlns:a16="http://schemas.microsoft.com/office/drawing/2014/main" val="2334234744"/>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7</a:t>
                      </a:r>
                    </a:p>
                  </a:txBody>
                  <a:tcPr/>
                </a:tc>
                <a:tc>
                  <a:txBody>
                    <a:bodyPr/>
                    <a:lstStyle/>
                    <a:p>
                      <a:pPr marL="0" algn="ctr" defTabSz="914400" rtl="0" eaLnBrk="1" latinLnBrk="0" hangingPunct="1"/>
                      <a:r>
                        <a:rPr lang="en-US" sz="1200" b="1" kern="1200" dirty="0">
                          <a:solidFill>
                            <a:schemeClr val="tx1"/>
                          </a:solidFill>
                          <a:latin typeface="+mn-lt"/>
                          <a:ea typeface="+mn-ea"/>
                          <a:cs typeface="+mn-cs"/>
                        </a:rPr>
                        <a:t>73.8%</a:t>
                      </a:r>
                    </a:p>
                  </a:txBody>
                  <a:tcPr/>
                </a:tc>
                <a:tc>
                  <a:txBody>
                    <a:bodyPr/>
                    <a:lstStyle/>
                    <a:p>
                      <a:pPr marL="0" algn="ctr" defTabSz="914400" rtl="0" eaLnBrk="1" latinLnBrk="0" hangingPunct="1"/>
                      <a:r>
                        <a:rPr lang="en-US" sz="1200" b="1" kern="1200" dirty="0">
                          <a:solidFill>
                            <a:schemeClr val="tx1"/>
                          </a:solidFill>
                          <a:latin typeface="+mn-lt"/>
                          <a:ea typeface="+mn-ea"/>
                          <a:cs typeface="+mn-cs"/>
                        </a:rPr>
                        <a:t>19.4%</a:t>
                      </a:r>
                    </a:p>
                  </a:txBody>
                  <a:tcPr/>
                </a:tc>
                <a:tc>
                  <a:txBody>
                    <a:bodyPr/>
                    <a:lstStyle/>
                    <a:p>
                      <a:pPr marL="0" algn="ctr" defTabSz="914400" rtl="0" eaLnBrk="1" latinLnBrk="0" hangingPunct="1"/>
                      <a:r>
                        <a:rPr lang="en-US" sz="1200" b="1" kern="1200" dirty="0">
                          <a:solidFill>
                            <a:schemeClr val="tx1"/>
                          </a:solidFill>
                          <a:latin typeface="+mn-lt"/>
                          <a:ea typeface="+mn-ea"/>
                          <a:cs typeface="+mn-cs"/>
                        </a:rPr>
                        <a:t>1.4%</a:t>
                      </a:r>
                    </a:p>
                  </a:txBody>
                  <a:tcPr/>
                </a:tc>
                <a:extLst>
                  <a:ext uri="{0D108BD9-81ED-4DB2-BD59-A6C34878D82A}">
                    <a16:rowId xmlns:a16="http://schemas.microsoft.com/office/drawing/2014/main" val="56989629"/>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8</a:t>
                      </a:r>
                    </a:p>
                  </a:txBody>
                  <a:tcPr/>
                </a:tc>
                <a:tc>
                  <a:txBody>
                    <a:bodyPr/>
                    <a:lstStyle/>
                    <a:p>
                      <a:pPr marL="0" algn="ctr" defTabSz="914400" rtl="0" eaLnBrk="1" latinLnBrk="0" hangingPunct="1"/>
                      <a:r>
                        <a:rPr lang="en-US" sz="1200" b="1" kern="1200" dirty="0">
                          <a:solidFill>
                            <a:schemeClr val="tx1"/>
                          </a:solidFill>
                          <a:latin typeface="+mn-lt"/>
                          <a:ea typeface="+mn-ea"/>
                          <a:cs typeface="+mn-cs"/>
                        </a:rPr>
                        <a:t>55.6%</a:t>
                      </a:r>
                    </a:p>
                  </a:txBody>
                  <a:tcPr/>
                </a:tc>
                <a:tc>
                  <a:txBody>
                    <a:bodyPr/>
                    <a:lstStyle/>
                    <a:p>
                      <a:pPr marL="0" algn="ctr" defTabSz="914400" rtl="0" eaLnBrk="1" latinLnBrk="0" hangingPunct="1"/>
                      <a:r>
                        <a:rPr lang="en-US" sz="1200" b="1" kern="1200" dirty="0">
                          <a:solidFill>
                            <a:schemeClr val="tx1"/>
                          </a:solidFill>
                          <a:latin typeface="+mn-lt"/>
                          <a:ea typeface="+mn-ea"/>
                          <a:cs typeface="+mn-cs"/>
                        </a:rPr>
                        <a:t>11.4%</a:t>
                      </a:r>
                    </a:p>
                  </a:txBody>
                  <a:tcPr/>
                </a:tc>
                <a:tc>
                  <a:txBody>
                    <a:bodyPr/>
                    <a:lstStyle/>
                    <a:p>
                      <a:pPr marL="0" algn="ctr" defTabSz="914400" rtl="0" eaLnBrk="1" latinLnBrk="0" hangingPunct="1"/>
                      <a:r>
                        <a:rPr lang="en-US" sz="1200" b="1" kern="1200" dirty="0">
                          <a:solidFill>
                            <a:schemeClr val="tx1"/>
                          </a:solidFill>
                          <a:latin typeface="+mn-lt"/>
                          <a:ea typeface="+mn-ea"/>
                          <a:cs typeface="+mn-cs"/>
                        </a:rPr>
                        <a:t>0</a:t>
                      </a:r>
                    </a:p>
                  </a:txBody>
                  <a:tcPr/>
                </a:tc>
                <a:extLst>
                  <a:ext uri="{0D108BD9-81ED-4DB2-BD59-A6C34878D82A}">
                    <a16:rowId xmlns:a16="http://schemas.microsoft.com/office/drawing/2014/main" val="1859210343"/>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9</a:t>
                      </a:r>
                    </a:p>
                  </a:txBody>
                  <a:tcPr/>
                </a:tc>
                <a:tc>
                  <a:txBody>
                    <a:bodyPr/>
                    <a:lstStyle/>
                    <a:p>
                      <a:pPr marL="0" algn="ctr" defTabSz="914400" rtl="0" eaLnBrk="1" latinLnBrk="0" hangingPunct="1"/>
                      <a:r>
                        <a:rPr lang="en-US" sz="1200" b="1" kern="1200" dirty="0">
                          <a:solidFill>
                            <a:schemeClr val="tx1"/>
                          </a:solidFill>
                          <a:latin typeface="+mn-lt"/>
                          <a:ea typeface="+mn-ea"/>
                          <a:cs typeface="+mn-cs"/>
                        </a:rPr>
                        <a:t>71.6%</a:t>
                      </a:r>
                    </a:p>
                  </a:txBody>
                  <a:tcPr/>
                </a:tc>
                <a:tc>
                  <a:txBody>
                    <a:bodyPr/>
                    <a:lstStyle/>
                    <a:p>
                      <a:pPr marL="0" algn="ctr" defTabSz="914400" rtl="0" eaLnBrk="1" latinLnBrk="0" hangingPunct="1"/>
                      <a:r>
                        <a:rPr lang="en-US" sz="1200" b="1" kern="1200" dirty="0">
                          <a:solidFill>
                            <a:schemeClr val="tx1"/>
                          </a:solidFill>
                          <a:latin typeface="+mn-lt"/>
                          <a:ea typeface="+mn-ea"/>
                          <a:cs typeface="+mn-cs"/>
                        </a:rPr>
                        <a:t>15.6%</a:t>
                      </a:r>
                    </a:p>
                  </a:txBody>
                  <a:tcPr/>
                </a:tc>
                <a:tc>
                  <a:txBody>
                    <a:bodyPr/>
                    <a:lstStyle/>
                    <a:p>
                      <a:pPr marL="0" algn="ctr" defTabSz="914400" rtl="0" eaLnBrk="1" latinLnBrk="0" hangingPunct="1"/>
                      <a:r>
                        <a:rPr lang="en-US" sz="1200" b="1" kern="1200" dirty="0">
                          <a:solidFill>
                            <a:schemeClr val="tx1"/>
                          </a:solidFill>
                          <a:latin typeface="+mn-lt"/>
                          <a:ea typeface="+mn-ea"/>
                          <a:cs typeface="+mn-cs"/>
                        </a:rPr>
                        <a:t>1.1%</a:t>
                      </a:r>
                    </a:p>
                  </a:txBody>
                  <a:tcPr/>
                </a:tc>
                <a:extLst>
                  <a:ext uri="{0D108BD9-81ED-4DB2-BD59-A6C34878D82A}">
                    <a16:rowId xmlns:a16="http://schemas.microsoft.com/office/drawing/2014/main" val="2428973137"/>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10</a:t>
                      </a:r>
                    </a:p>
                  </a:txBody>
                  <a:tcPr/>
                </a:tc>
                <a:tc>
                  <a:txBody>
                    <a:bodyPr/>
                    <a:lstStyle/>
                    <a:p>
                      <a:pPr marL="0" algn="ctr" defTabSz="914400" rtl="0" eaLnBrk="1" latinLnBrk="0" hangingPunct="1"/>
                      <a:r>
                        <a:rPr lang="en-US" sz="1200" b="1" kern="1200" dirty="0">
                          <a:solidFill>
                            <a:schemeClr val="tx1"/>
                          </a:solidFill>
                          <a:latin typeface="+mn-lt"/>
                          <a:ea typeface="+mn-ea"/>
                          <a:cs typeface="+mn-cs"/>
                        </a:rPr>
                        <a:t>57.8%</a:t>
                      </a:r>
                    </a:p>
                  </a:txBody>
                  <a:tcPr/>
                </a:tc>
                <a:tc>
                  <a:txBody>
                    <a:bodyPr/>
                    <a:lstStyle/>
                    <a:p>
                      <a:pPr marL="0" algn="ctr" defTabSz="914400" rtl="0" eaLnBrk="1" latinLnBrk="0" hangingPunct="1"/>
                      <a:r>
                        <a:rPr lang="en-US" sz="1200" b="1" kern="1200" dirty="0">
                          <a:solidFill>
                            <a:schemeClr val="tx1"/>
                          </a:solidFill>
                          <a:latin typeface="+mn-lt"/>
                          <a:ea typeface="+mn-ea"/>
                          <a:cs typeface="+mn-cs"/>
                        </a:rPr>
                        <a:t>14.8%</a:t>
                      </a:r>
                    </a:p>
                  </a:txBody>
                  <a:tcPr/>
                </a:tc>
                <a:tc>
                  <a:txBody>
                    <a:bodyPr/>
                    <a:lstStyle/>
                    <a:p>
                      <a:pPr marL="0" algn="ctr" defTabSz="914400" rtl="0" eaLnBrk="1" latinLnBrk="0" hangingPunct="1"/>
                      <a:r>
                        <a:rPr lang="en-US" sz="1200" b="1" kern="1200" dirty="0">
                          <a:solidFill>
                            <a:schemeClr val="tx1"/>
                          </a:solidFill>
                          <a:latin typeface="+mn-lt"/>
                          <a:ea typeface="+mn-ea"/>
                          <a:cs typeface="+mn-cs"/>
                        </a:rPr>
                        <a:t>0</a:t>
                      </a:r>
                    </a:p>
                  </a:txBody>
                  <a:tcPr/>
                </a:tc>
                <a:extLst>
                  <a:ext uri="{0D108BD9-81ED-4DB2-BD59-A6C34878D82A}">
                    <a16:rowId xmlns:a16="http://schemas.microsoft.com/office/drawing/2014/main" val="3600855159"/>
                  </a:ext>
                </a:extLst>
              </a:tr>
              <a:tr h="341207">
                <a:tc>
                  <a:txBody>
                    <a:bodyPr/>
                    <a:lstStyle/>
                    <a:p>
                      <a:pPr marL="0" algn="ctr" defTabSz="914400" rtl="0" eaLnBrk="1" latinLnBrk="0" hangingPunct="1"/>
                      <a:r>
                        <a:rPr lang="en-US" sz="1200" b="1" kern="1200" dirty="0">
                          <a:solidFill>
                            <a:schemeClr val="tx1"/>
                          </a:solidFill>
                          <a:latin typeface="+mn-lt"/>
                          <a:ea typeface="+mn-ea"/>
                          <a:cs typeface="+mn-cs"/>
                        </a:rPr>
                        <a:t>MCS 11</a:t>
                      </a:r>
                    </a:p>
                  </a:txBody>
                  <a:tcPr/>
                </a:tc>
                <a:tc>
                  <a:txBody>
                    <a:bodyPr/>
                    <a:lstStyle/>
                    <a:p>
                      <a:pPr marL="0" algn="ctr" defTabSz="914400" rtl="0" eaLnBrk="1" latinLnBrk="0" hangingPunct="1"/>
                      <a:r>
                        <a:rPr lang="en-US" sz="1200" b="1" kern="1200" dirty="0">
                          <a:solidFill>
                            <a:schemeClr val="tx1"/>
                          </a:solidFill>
                          <a:latin typeface="+mn-lt"/>
                          <a:ea typeface="+mn-ea"/>
                          <a:cs typeface="+mn-cs"/>
                        </a:rPr>
                        <a:t>74.3%</a:t>
                      </a:r>
                    </a:p>
                  </a:txBody>
                  <a:tcPr/>
                </a:tc>
                <a:tc>
                  <a:txBody>
                    <a:bodyPr/>
                    <a:lstStyle/>
                    <a:p>
                      <a:pPr marL="0" algn="ctr" defTabSz="914400" rtl="0" eaLnBrk="1" latinLnBrk="0" hangingPunct="1"/>
                      <a:r>
                        <a:rPr lang="en-US" sz="1200" b="1" kern="1200" dirty="0">
                          <a:solidFill>
                            <a:schemeClr val="tx1"/>
                          </a:solidFill>
                          <a:latin typeface="+mn-lt"/>
                          <a:ea typeface="+mn-ea"/>
                          <a:cs typeface="+mn-cs"/>
                        </a:rPr>
                        <a:t>16.3%</a:t>
                      </a:r>
                    </a:p>
                  </a:txBody>
                  <a:tcPr/>
                </a:tc>
                <a:tc>
                  <a:txBody>
                    <a:bodyPr/>
                    <a:lstStyle/>
                    <a:p>
                      <a:pPr marL="0" algn="ctr" defTabSz="914400" rtl="0" eaLnBrk="1" latinLnBrk="0" hangingPunct="1"/>
                      <a:r>
                        <a:rPr lang="en-US" sz="1200" b="1" kern="1200" dirty="0">
                          <a:solidFill>
                            <a:schemeClr val="tx1"/>
                          </a:solidFill>
                          <a:latin typeface="+mn-lt"/>
                          <a:ea typeface="+mn-ea"/>
                          <a:cs typeface="+mn-cs"/>
                        </a:rPr>
                        <a:t>0.4%</a:t>
                      </a:r>
                    </a:p>
                  </a:txBody>
                  <a:tcPr/>
                </a:tc>
                <a:extLst>
                  <a:ext uri="{0D108BD9-81ED-4DB2-BD59-A6C34878D82A}">
                    <a16:rowId xmlns:a16="http://schemas.microsoft.com/office/drawing/2014/main" val="1101484699"/>
                  </a:ext>
                </a:extLst>
              </a:tr>
            </a:tbl>
          </a:graphicData>
        </a:graphic>
      </p:graphicFrame>
    </p:spTree>
    <p:extLst>
      <p:ext uri="{BB962C8B-B14F-4D97-AF65-F5344CB8AC3E}">
        <p14:creationId xmlns:p14="http://schemas.microsoft.com/office/powerpoint/2010/main" val="21470712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b="0" dirty="0"/>
              <a:t>Discussions on HARQ  IR Memory</a:t>
            </a:r>
          </a:p>
        </p:txBody>
      </p:sp>
      <p:sp>
        <p:nvSpPr>
          <p:cNvPr id="3" name="Content Placeholder 2"/>
          <p:cNvSpPr>
            <a:spLocks noGrp="1"/>
          </p:cNvSpPr>
          <p:nvPr>
            <p:ph idx="1"/>
          </p:nvPr>
        </p:nvSpPr>
        <p:spPr>
          <a:xfrm>
            <a:off x="233451" y="977684"/>
            <a:ext cx="8310474" cy="5124623"/>
          </a:xfrm>
        </p:spPr>
        <p:txBody>
          <a:bodyPr/>
          <a:lstStyle/>
          <a:p>
            <a:pPr>
              <a:buClr>
                <a:srgbClr val="FF0000"/>
              </a:buClr>
              <a:buFont typeface="Arial" panose="020B0604020202020204" pitchFamily="34" charset="0"/>
              <a:buChar char="•"/>
            </a:pPr>
            <a:r>
              <a:rPr lang="en-US" sz="1600" b="0" dirty="0"/>
              <a:t>Based on our simulations, buffer memory requirements will significantly reduced after two transmissions for SU BF 4x2, 2SS case, as shown in the Appendix Table 2. </a:t>
            </a:r>
          </a:p>
        </p:txBody>
      </p:sp>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28</a:t>
            </a:fld>
            <a:endParaRPr lang="en-US"/>
          </a:p>
        </p:txBody>
      </p:sp>
      <p:sp>
        <p:nvSpPr>
          <p:cNvPr id="10" name="TextBox 9">
            <a:extLst>
              <a:ext uri="{FF2B5EF4-FFF2-40B4-BE49-F238E27FC236}">
                <a16:creationId xmlns:a16="http://schemas.microsoft.com/office/drawing/2014/main" id="{A9AA41AC-392E-42B8-BD95-70AD8AB912F0}"/>
              </a:ext>
            </a:extLst>
          </p:cNvPr>
          <p:cNvSpPr txBox="1"/>
          <p:nvPr/>
        </p:nvSpPr>
        <p:spPr>
          <a:xfrm>
            <a:off x="1127240" y="5909402"/>
            <a:ext cx="6430415" cy="276999"/>
          </a:xfrm>
          <a:prstGeom prst="rect">
            <a:avLst/>
          </a:prstGeom>
          <a:noFill/>
        </p:spPr>
        <p:txBody>
          <a:bodyPr wrap="none" rtlCol="0">
            <a:spAutoFit/>
          </a:bodyPr>
          <a:lstStyle/>
          <a:p>
            <a:r>
              <a:rPr lang="en-US" dirty="0"/>
              <a:t>Appendix Table 2 PER statistics after each transmission with HARQ IR scheme for SU BF 4x2, 2SS</a:t>
            </a:r>
          </a:p>
        </p:txBody>
      </p:sp>
      <p:graphicFrame>
        <p:nvGraphicFramePr>
          <p:cNvPr id="7" name="Table 6">
            <a:extLst>
              <a:ext uri="{FF2B5EF4-FFF2-40B4-BE49-F238E27FC236}">
                <a16:creationId xmlns:a16="http://schemas.microsoft.com/office/drawing/2014/main" id="{32E4B4B4-9DE1-48F7-9719-3873FD915DD5}"/>
              </a:ext>
            </a:extLst>
          </p:cNvPr>
          <p:cNvGraphicFramePr>
            <a:graphicFrameLocks noGrp="1"/>
          </p:cNvGraphicFramePr>
          <p:nvPr>
            <p:extLst>
              <p:ext uri="{D42A27DB-BD31-4B8C-83A1-F6EECF244321}">
                <p14:modId xmlns:p14="http://schemas.microsoft.com/office/powerpoint/2010/main" val="3002552132"/>
              </p:ext>
            </p:extLst>
          </p:nvPr>
        </p:nvGraphicFramePr>
        <p:xfrm>
          <a:off x="1524000" y="1625605"/>
          <a:ext cx="6096000" cy="4139291"/>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807053417"/>
                    </a:ext>
                  </a:extLst>
                </a:gridCol>
                <a:gridCol w="2032000">
                  <a:extLst>
                    <a:ext uri="{9D8B030D-6E8A-4147-A177-3AD203B41FA5}">
                      <a16:colId xmlns:a16="http://schemas.microsoft.com/office/drawing/2014/main" val="2488178548"/>
                    </a:ext>
                  </a:extLst>
                </a:gridCol>
                <a:gridCol w="2032000">
                  <a:extLst>
                    <a:ext uri="{9D8B030D-6E8A-4147-A177-3AD203B41FA5}">
                      <a16:colId xmlns:a16="http://schemas.microsoft.com/office/drawing/2014/main" val="3066835134"/>
                    </a:ext>
                  </a:extLst>
                </a:gridCol>
              </a:tblGrid>
              <a:tr h="318407">
                <a:tc>
                  <a:txBody>
                    <a:bodyPr/>
                    <a:lstStyle/>
                    <a:p>
                      <a:pPr marL="0" algn="ctr" defTabSz="914400" rtl="0" eaLnBrk="1" latinLnBrk="0" hangingPunct="1"/>
                      <a:r>
                        <a:rPr lang="en-US" sz="1200" b="1" kern="1200" dirty="0">
                          <a:solidFill>
                            <a:schemeClr val="tx1"/>
                          </a:solidFill>
                          <a:latin typeface="+mn-lt"/>
                          <a:ea typeface="+mn-ea"/>
                          <a:cs typeface="+mn-cs"/>
                        </a:rPr>
                        <a:t>PER</a:t>
                      </a:r>
                    </a:p>
                  </a:txBody>
                  <a:tcPr/>
                </a:tc>
                <a:tc>
                  <a:txBody>
                    <a:bodyPr/>
                    <a:lstStyle/>
                    <a:p>
                      <a:pPr marL="0" algn="l" defTabSz="914400" rtl="0" eaLnBrk="1" latinLnBrk="0" hangingPunct="1"/>
                      <a:r>
                        <a:rPr lang="en-US" sz="1200" b="1" kern="1200" dirty="0">
                          <a:solidFill>
                            <a:schemeClr val="tx1"/>
                          </a:solidFill>
                          <a:latin typeface="+mn-lt"/>
                          <a:ea typeface="+mn-ea"/>
                          <a:cs typeface="+mn-cs"/>
                        </a:rPr>
                        <a:t>1</a:t>
                      </a:r>
                      <a:r>
                        <a:rPr lang="en-US" sz="1200" b="1" kern="1200" baseline="30000" dirty="0">
                          <a:solidFill>
                            <a:schemeClr val="tx1"/>
                          </a:solidFill>
                          <a:latin typeface="+mn-lt"/>
                          <a:ea typeface="+mn-ea"/>
                          <a:cs typeface="+mn-cs"/>
                        </a:rPr>
                        <a:t>st</a:t>
                      </a:r>
                      <a:r>
                        <a:rPr lang="en-US" sz="1200" b="1" kern="1200" dirty="0">
                          <a:solidFill>
                            <a:schemeClr val="tx1"/>
                          </a:solidFill>
                          <a:latin typeface="+mn-lt"/>
                          <a:ea typeface="+mn-ea"/>
                          <a:cs typeface="+mn-cs"/>
                        </a:rPr>
                        <a:t> Transmission</a:t>
                      </a:r>
                    </a:p>
                  </a:txBody>
                  <a:tcPr/>
                </a:tc>
                <a:tc>
                  <a:txBody>
                    <a:bodyPr/>
                    <a:lstStyle/>
                    <a:p>
                      <a:pPr marL="0" algn="l" defTabSz="914400" rtl="0" eaLnBrk="1" latinLnBrk="0" hangingPunct="1"/>
                      <a:r>
                        <a:rPr lang="en-US" sz="1200" b="1" kern="1200" dirty="0">
                          <a:solidFill>
                            <a:schemeClr val="tx1"/>
                          </a:solidFill>
                          <a:latin typeface="+mn-lt"/>
                          <a:ea typeface="+mn-ea"/>
                          <a:cs typeface="+mn-cs"/>
                        </a:rPr>
                        <a:t>2</a:t>
                      </a:r>
                      <a:r>
                        <a:rPr lang="en-US" sz="1200" b="1" kern="1200" baseline="30000" dirty="0">
                          <a:solidFill>
                            <a:schemeClr val="tx1"/>
                          </a:solidFill>
                          <a:latin typeface="+mn-lt"/>
                          <a:ea typeface="+mn-ea"/>
                          <a:cs typeface="+mn-cs"/>
                        </a:rPr>
                        <a:t>nd</a:t>
                      </a:r>
                      <a:r>
                        <a:rPr lang="en-US" sz="1200" b="1" kern="1200" dirty="0">
                          <a:solidFill>
                            <a:schemeClr val="tx1"/>
                          </a:solidFill>
                          <a:latin typeface="+mn-lt"/>
                          <a:ea typeface="+mn-ea"/>
                          <a:cs typeface="+mn-cs"/>
                        </a:rPr>
                        <a:t> Transmission</a:t>
                      </a:r>
                    </a:p>
                  </a:txBody>
                  <a:tcPr/>
                </a:tc>
                <a:extLst>
                  <a:ext uri="{0D108BD9-81ED-4DB2-BD59-A6C34878D82A}">
                    <a16:rowId xmlns:a16="http://schemas.microsoft.com/office/drawing/2014/main" val="525366597"/>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0</a:t>
                      </a:r>
                    </a:p>
                  </a:txBody>
                  <a:tcPr/>
                </a:tc>
                <a:tc>
                  <a:txBody>
                    <a:bodyPr/>
                    <a:lstStyle/>
                    <a:p>
                      <a:pPr marL="0" algn="ctr" defTabSz="914400" rtl="0" eaLnBrk="1" latinLnBrk="0" hangingPunct="1"/>
                      <a:r>
                        <a:rPr lang="en-US" sz="1200" b="1" kern="1200" dirty="0">
                          <a:solidFill>
                            <a:schemeClr val="tx1"/>
                          </a:solidFill>
                          <a:latin typeface="+mn-lt"/>
                          <a:ea typeface="+mn-ea"/>
                          <a:cs typeface="+mn-cs"/>
                        </a:rPr>
                        <a:t>40.9%</a:t>
                      </a:r>
                    </a:p>
                  </a:txBody>
                  <a:tcPr/>
                </a:tc>
                <a:tc>
                  <a:txBody>
                    <a:bodyPr/>
                    <a:lstStyle/>
                    <a:p>
                      <a:pPr marL="0" algn="ctr" defTabSz="914400" rtl="0" eaLnBrk="1" latinLnBrk="0" hangingPunct="1"/>
                      <a:r>
                        <a:rPr lang="en-US" sz="1200" b="1" kern="1200" dirty="0">
                          <a:solidFill>
                            <a:schemeClr val="tx1"/>
                          </a:solidFill>
                          <a:latin typeface="+mn-lt"/>
                          <a:ea typeface="+mn-ea"/>
                          <a:cs typeface="+mn-cs"/>
                        </a:rPr>
                        <a:t>29.5%</a:t>
                      </a:r>
                    </a:p>
                  </a:txBody>
                  <a:tcPr/>
                </a:tc>
                <a:extLst>
                  <a:ext uri="{0D108BD9-81ED-4DB2-BD59-A6C34878D82A}">
                    <a16:rowId xmlns:a16="http://schemas.microsoft.com/office/drawing/2014/main" val="3764661709"/>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1</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39.5%</a:t>
                      </a:r>
                    </a:p>
                  </a:txBody>
                  <a:tcPr/>
                </a:tc>
                <a:tc>
                  <a:txBody>
                    <a:bodyPr/>
                    <a:lstStyle/>
                    <a:p>
                      <a:pPr marL="0" algn="ctr" defTabSz="914400" rtl="0" eaLnBrk="1" latinLnBrk="0" hangingPunct="1"/>
                      <a:r>
                        <a:rPr lang="en-US" sz="1200" b="1" kern="1200" dirty="0">
                          <a:solidFill>
                            <a:schemeClr val="tx1"/>
                          </a:solidFill>
                          <a:latin typeface="+mn-lt"/>
                          <a:ea typeface="+mn-ea"/>
                          <a:cs typeface="+mn-cs"/>
                        </a:rPr>
                        <a:t>32.6%</a:t>
                      </a:r>
                    </a:p>
                  </a:txBody>
                  <a:tcPr/>
                </a:tc>
                <a:extLst>
                  <a:ext uri="{0D108BD9-81ED-4DB2-BD59-A6C34878D82A}">
                    <a16:rowId xmlns:a16="http://schemas.microsoft.com/office/drawing/2014/main" val="2900345550"/>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2</a:t>
                      </a:r>
                    </a:p>
                  </a:txBody>
                  <a:tcPr/>
                </a:tc>
                <a:tc>
                  <a:txBody>
                    <a:bodyPr/>
                    <a:lstStyle/>
                    <a:p>
                      <a:pPr marL="0" algn="ctr" defTabSz="914400" rtl="0" eaLnBrk="1" latinLnBrk="0" hangingPunct="1"/>
                      <a:r>
                        <a:rPr lang="en-US" sz="1200" b="1" kern="1200" dirty="0">
                          <a:solidFill>
                            <a:schemeClr val="tx1"/>
                          </a:solidFill>
                          <a:latin typeface="+mn-lt"/>
                          <a:ea typeface="+mn-ea"/>
                          <a:cs typeface="+mn-cs"/>
                        </a:rPr>
                        <a:t>68.6%</a:t>
                      </a:r>
                    </a:p>
                  </a:txBody>
                  <a:tcPr/>
                </a:tc>
                <a:tc>
                  <a:txBody>
                    <a:bodyPr/>
                    <a:lstStyle/>
                    <a:p>
                      <a:pPr marL="0" algn="ctr" defTabSz="914400" rtl="0" eaLnBrk="1" latinLnBrk="0" hangingPunct="1"/>
                      <a:r>
                        <a:rPr lang="en-US" sz="1200" b="1" kern="1200" dirty="0">
                          <a:solidFill>
                            <a:schemeClr val="tx1"/>
                          </a:solidFill>
                          <a:latin typeface="+mn-lt"/>
                          <a:ea typeface="+mn-ea"/>
                          <a:cs typeface="+mn-cs"/>
                        </a:rPr>
                        <a:t>24.2%</a:t>
                      </a:r>
                    </a:p>
                  </a:txBody>
                  <a:tcPr/>
                </a:tc>
                <a:extLst>
                  <a:ext uri="{0D108BD9-81ED-4DB2-BD59-A6C34878D82A}">
                    <a16:rowId xmlns:a16="http://schemas.microsoft.com/office/drawing/2014/main" val="1012223081"/>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3</a:t>
                      </a:r>
                    </a:p>
                  </a:txBody>
                  <a:tcPr/>
                </a:tc>
                <a:tc>
                  <a:txBody>
                    <a:bodyPr/>
                    <a:lstStyle/>
                    <a:p>
                      <a:pPr marL="0" algn="ctr" defTabSz="914400" rtl="0" eaLnBrk="1" latinLnBrk="0" hangingPunct="1"/>
                      <a:r>
                        <a:rPr lang="en-US" sz="1200" b="1" kern="1200" dirty="0">
                          <a:solidFill>
                            <a:schemeClr val="tx1"/>
                          </a:solidFill>
                          <a:latin typeface="+mn-lt"/>
                          <a:ea typeface="+mn-ea"/>
                          <a:cs typeface="+mn-cs"/>
                        </a:rPr>
                        <a:t>39.9%</a:t>
                      </a:r>
                    </a:p>
                  </a:txBody>
                  <a:tcPr/>
                </a:tc>
                <a:tc>
                  <a:txBody>
                    <a:bodyPr/>
                    <a:lstStyle/>
                    <a:p>
                      <a:pPr marL="0" algn="ctr" defTabSz="914400" rtl="0" eaLnBrk="1" latinLnBrk="0" hangingPunct="1"/>
                      <a:r>
                        <a:rPr lang="en-US" sz="1200" b="1" kern="1200" dirty="0">
                          <a:solidFill>
                            <a:schemeClr val="tx1"/>
                          </a:solidFill>
                          <a:latin typeface="+mn-lt"/>
                          <a:ea typeface="+mn-ea"/>
                          <a:cs typeface="+mn-cs"/>
                        </a:rPr>
                        <a:t>15.8%</a:t>
                      </a:r>
                    </a:p>
                  </a:txBody>
                  <a:tcPr/>
                </a:tc>
                <a:extLst>
                  <a:ext uri="{0D108BD9-81ED-4DB2-BD59-A6C34878D82A}">
                    <a16:rowId xmlns:a16="http://schemas.microsoft.com/office/drawing/2014/main" val="1492685234"/>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4</a:t>
                      </a:r>
                    </a:p>
                  </a:txBody>
                  <a:tcPr/>
                </a:tc>
                <a:tc>
                  <a:txBody>
                    <a:bodyPr/>
                    <a:lstStyle/>
                    <a:p>
                      <a:pPr marL="0" algn="ctr" defTabSz="914400" rtl="0" eaLnBrk="1" latinLnBrk="0" hangingPunct="1"/>
                      <a:r>
                        <a:rPr lang="en-US" sz="1200" b="1" kern="1200" dirty="0">
                          <a:solidFill>
                            <a:schemeClr val="tx1"/>
                          </a:solidFill>
                          <a:latin typeface="+mn-lt"/>
                          <a:ea typeface="+mn-ea"/>
                          <a:cs typeface="+mn-cs"/>
                        </a:rPr>
                        <a:t>80.5%</a:t>
                      </a:r>
                    </a:p>
                  </a:txBody>
                  <a:tcPr/>
                </a:tc>
                <a:tc>
                  <a:txBody>
                    <a:bodyPr/>
                    <a:lstStyle/>
                    <a:p>
                      <a:pPr marL="0" algn="ctr" defTabSz="914400" rtl="0" eaLnBrk="1" latinLnBrk="0" hangingPunct="1"/>
                      <a:r>
                        <a:rPr lang="en-US" sz="1200" b="1" kern="1200" dirty="0">
                          <a:solidFill>
                            <a:schemeClr val="tx1"/>
                          </a:solidFill>
                          <a:latin typeface="+mn-lt"/>
                          <a:ea typeface="+mn-ea"/>
                          <a:cs typeface="+mn-cs"/>
                        </a:rPr>
                        <a:t>28.6%</a:t>
                      </a:r>
                    </a:p>
                  </a:txBody>
                  <a:tcPr/>
                </a:tc>
                <a:extLst>
                  <a:ext uri="{0D108BD9-81ED-4DB2-BD59-A6C34878D82A}">
                    <a16:rowId xmlns:a16="http://schemas.microsoft.com/office/drawing/2014/main" val="3170345157"/>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5</a:t>
                      </a:r>
                    </a:p>
                  </a:txBody>
                  <a:tcPr/>
                </a:tc>
                <a:tc>
                  <a:txBody>
                    <a:bodyPr/>
                    <a:lstStyle/>
                    <a:p>
                      <a:pPr marL="0" algn="ctr" defTabSz="914400" rtl="0" eaLnBrk="1" latinLnBrk="0" hangingPunct="1"/>
                      <a:r>
                        <a:rPr lang="en-US" sz="1200" b="1" kern="1200" dirty="0">
                          <a:solidFill>
                            <a:schemeClr val="tx1"/>
                          </a:solidFill>
                          <a:latin typeface="+mn-lt"/>
                          <a:ea typeface="+mn-ea"/>
                          <a:cs typeface="+mn-cs"/>
                        </a:rPr>
                        <a:t>61%</a:t>
                      </a:r>
                    </a:p>
                  </a:txBody>
                  <a:tcPr/>
                </a:tc>
                <a:tc>
                  <a:txBody>
                    <a:bodyPr/>
                    <a:lstStyle/>
                    <a:p>
                      <a:pPr marL="0" algn="ctr" defTabSz="914400" rtl="0" eaLnBrk="1" latinLnBrk="0" hangingPunct="1"/>
                      <a:r>
                        <a:rPr lang="en-US" sz="1200" b="1" kern="1200" dirty="0">
                          <a:solidFill>
                            <a:schemeClr val="tx1"/>
                          </a:solidFill>
                          <a:latin typeface="+mn-lt"/>
                          <a:ea typeface="+mn-ea"/>
                          <a:cs typeface="+mn-cs"/>
                        </a:rPr>
                        <a:t>0%</a:t>
                      </a:r>
                    </a:p>
                  </a:txBody>
                  <a:tcPr/>
                </a:tc>
                <a:extLst>
                  <a:ext uri="{0D108BD9-81ED-4DB2-BD59-A6C34878D82A}">
                    <a16:rowId xmlns:a16="http://schemas.microsoft.com/office/drawing/2014/main" val="2768698484"/>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6</a:t>
                      </a:r>
                    </a:p>
                  </a:txBody>
                  <a:tcPr/>
                </a:tc>
                <a:tc>
                  <a:txBody>
                    <a:bodyPr/>
                    <a:lstStyle/>
                    <a:p>
                      <a:pPr marL="0" algn="ctr" defTabSz="914400" rtl="0" eaLnBrk="1" latinLnBrk="0" hangingPunct="1"/>
                      <a:r>
                        <a:rPr lang="en-US" sz="1200" b="1" kern="1200" dirty="0">
                          <a:solidFill>
                            <a:schemeClr val="tx1"/>
                          </a:solidFill>
                          <a:latin typeface="+mn-lt"/>
                          <a:ea typeface="+mn-ea"/>
                          <a:cs typeface="+mn-cs"/>
                        </a:rPr>
                        <a:t>83.3%</a:t>
                      </a:r>
                    </a:p>
                  </a:txBody>
                  <a:tcPr/>
                </a:tc>
                <a:tc>
                  <a:txBody>
                    <a:bodyPr/>
                    <a:lstStyle/>
                    <a:p>
                      <a:pPr marL="0" algn="ctr" defTabSz="914400" rtl="0" eaLnBrk="1" latinLnBrk="0" hangingPunct="1"/>
                      <a:r>
                        <a:rPr lang="en-US" sz="1200" b="1" kern="1200" dirty="0">
                          <a:solidFill>
                            <a:schemeClr val="tx1"/>
                          </a:solidFill>
                          <a:latin typeface="+mn-lt"/>
                          <a:ea typeface="+mn-ea"/>
                          <a:cs typeface="+mn-cs"/>
                        </a:rPr>
                        <a:t>16.8%</a:t>
                      </a:r>
                    </a:p>
                  </a:txBody>
                  <a:tcPr/>
                </a:tc>
                <a:extLst>
                  <a:ext uri="{0D108BD9-81ED-4DB2-BD59-A6C34878D82A}">
                    <a16:rowId xmlns:a16="http://schemas.microsoft.com/office/drawing/2014/main" val="174814538"/>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7</a:t>
                      </a:r>
                    </a:p>
                  </a:txBody>
                  <a:tcPr/>
                </a:tc>
                <a:tc>
                  <a:txBody>
                    <a:bodyPr/>
                    <a:lstStyle/>
                    <a:p>
                      <a:pPr marL="0" algn="ctr" defTabSz="914400" rtl="0" eaLnBrk="1" latinLnBrk="0" hangingPunct="1"/>
                      <a:r>
                        <a:rPr lang="en-US" sz="1200" b="1" kern="1200" dirty="0">
                          <a:solidFill>
                            <a:schemeClr val="tx1"/>
                          </a:solidFill>
                          <a:latin typeface="+mn-lt"/>
                          <a:ea typeface="+mn-ea"/>
                          <a:cs typeface="+mn-cs"/>
                        </a:rPr>
                        <a:t>93.7%</a:t>
                      </a:r>
                    </a:p>
                  </a:txBody>
                  <a:tcPr/>
                </a:tc>
                <a:tc>
                  <a:txBody>
                    <a:bodyPr/>
                    <a:lstStyle/>
                    <a:p>
                      <a:pPr marL="0" algn="ctr" defTabSz="914400" rtl="0" eaLnBrk="1" latinLnBrk="0" hangingPunct="1"/>
                      <a:r>
                        <a:rPr lang="en-US" sz="1200" b="1" kern="1200" dirty="0">
                          <a:solidFill>
                            <a:schemeClr val="tx1"/>
                          </a:solidFill>
                          <a:latin typeface="+mn-lt"/>
                          <a:ea typeface="+mn-ea"/>
                          <a:cs typeface="+mn-cs"/>
                        </a:rPr>
                        <a:t>16.8%</a:t>
                      </a:r>
                    </a:p>
                  </a:txBody>
                  <a:tcPr/>
                </a:tc>
                <a:extLst>
                  <a:ext uri="{0D108BD9-81ED-4DB2-BD59-A6C34878D82A}">
                    <a16:rowId xmlns:a16="http://schemas.microsoft.com/office/drawing/2014/main" val="3538338212"/>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8</a:t>
                      </a:r>
                    </a:p>
                  </a:txBody>
                  <a:tcPr/>
                </a:tc>
                <a:tc>
                  <a:txBody>
                    <a:bodyPr/>
                    <a:lstStyle/>
                    <a:p>
                      <a:pPr marL="0" algn="ctr" defTabSz="914400" rtl="0" eaLnBrk="1" latinLnBrk="0" hangingPunct="1"/>
                      <a:r>
                        <a:rPr lang="en-US" sz="1200" b="1" kern="1200" dirty="0">
                          <a:solidFill>
                            <a:schemeClr val="tx1"/>
                          </a:solidFill>
                          <a:latin typeface="+mn-lt"/>
                          <a:ea typeface="+mn-ea"/>
                          <a:cs typeface="+mn-cs"/>
                        </a:rPr>
                        <a:t>85.5%</a:t>
                      </a:r>
                    </a:p>
                  </a:txBody>
                  <a:tcPr/>
                </a:tc>
                <a:tc>
                  <a:txBody>
                    <a:bodyPr/>
                    <a:lstStyle/>
                    <a:p>
                      <a:pPr marL="0" algn="ctr" defTabSz="914400" rtl="0" eaLnBrk="1" latinLnBrk="0" hangingPunct="1"/>
                      <a:r>
                        <a:rPr lang="en-US" sz="1200" b="1" kern="1200" dirty="0">
                          <a:solidFill>
                            <a:schemeClr val="tx1"/>
                          </a:solidFill>
                          <a:latin typeface="+mn-lt"/>
                          <a:ea typeface="+mn-ea"/>
                          <a:cs typeface="+mn-cs"/>
                        </a:rPr>
                        <a:t>17.1%</a:t>
                      </a:r>
                    </a:p>
                  </a:txBody>
                  <a:tcPr/>
                </a:tc>
                <a:extLst>
                  <a:ext uri="{0D108BD9-81ED-4DB2-BD59-A6C34878D82A}">
                    <a16:rowId xmlns:a16="http://schemas.microsoft.com/office/drawing/2014/main" val="4041321897"/>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9</a:t>
                      </a:r>
                    </a:p>
                  </a:txBody>
                  <a:tcPr/>
                </a:tc>
                <a:tc>
                  <a:txBody>
                    <a:bodyPr/>
                    <a:lstStyle/>
                    <a:p>
                      <a:pPr marL="0" algn="ctr" defTabSz="914400" rtl="0" eaLnBrk="1" latinLnBrk="0" hangingPunct="1"/>
                      <a:r>
                        <a:rPr lang="en-US" sz="1200" b="1" kern="1200" dirty="0">
                          <a:solidFill>
                            <a:schemeClr val="tx1"/>
                          </a:solidFill>
                          <a:latin typeface="+mn-lt"/>
                          <a:ea typeface="+mn-ea"/>
                          <a:cs typeface="+mn-cs"/>
                        </a:rPr>
                        <a:t>97.1</a:t>
                      </a:r>
                    </a:p>
                  </a:txBody>
                  <a:tcPr/>
                </a:tc>
                <a:tc>
                  <a:txBody>
                    <a:bodyPr/>
                    <a:lstStyle/>
                    <a:p>
                      <a:pPr marL="0" algn="ctr" defTabSz="914400" rtl="0" eaLnBrk="1" latinLnBrk="0" hangingPunct="1"/>
                      <a:r>
                        <a:rPr lang="en-US" sz="1200" b="1" kern="1200" dirty="0">
                          <a:solidFill>
                            <a:schemeClr val="tx1"/>
                          </a:solidFill>
                          <a:latin typeface="+mn-lt"/>
                          <a:ea typeface="+mn-ea"/>
                          <a:cs typeface="+mn-cs"/>
                        </a:rPr>
                        <a:t>15.3%</a:t>
                      </a:r>
                    </a:p>
                  </a:txBody>
                  <a:tcPr/>
                </a:tc>
                <a:extLst>
                  <a:ext uri="{0D108BD9-81ED-4DB2-BD59-A6C34878D82A}">
                    <a16:rowId xmlns:a16="http://schemas.microsoft.com/office/drawing/2014/main" val="2923902567"/>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10</a:t>
                      </a:r>
                    </a:p>
                  </a:txBody>
                  <a:tcPr/>
                </a:tc>
                <a:tc>
                  <a:txBody>
                    <a:bodyPr/>
                    <a:lstStyle/>
                    <a:p>
                      <a:pPr marL="0" algn="ctr" defTabSz="914400" rtl="0" eaLnBrk="1" latinLnBrk="0" hangingPunct="1"/>
                      <a:r>
                        <a:rPr lang="en-US" sz="1200" b="1" kern="1200" dirty="0">
                          <a:solidFill>
                            <a:schemeClr val="tx1"/>
                          </a:solidFill>
                          <a:latin typeface="+mn-lt"/>
                          <a:ea typeface="+mn-ea"/>
                          <a:cs typeface="+mn-cs"/>
                        </a:rPr>
                        <a:t>92%</a:t>
                      </a:r>
                    </a:p>
                  </a:txBody>
                  <a:tcPr/>
                </a:tc>
                <a:tc>
                  <a:txBody>
                    <a:bodyPr/>
                    <a:lstStyle/>
                    <a:p>
                      <a:pPr marL="0" algn="ctr" defTabSz="914400" rtl="0" eaLnBrk="1" latinLnBrk="0" hangingPunct="1"/>
                      <a:r>
                        <a:rPr lang="en-US" sz="1200" b="1" kern="1200" dirty="0">
                          <a:solidFill>
                            <a:schemeClr val="tx1"/>
                          </a:solidFill>
                          <a:latin typeface="+mn-lt"/>
                          <a:ea typeface="+mn-ea"/>
                          <a:cs typeface="+mn-cs"/>
                        </a:rPr>
                        <a:t>9%</a:t>
                      </a:r>
                    </a:p>
                  </a:txBody>
                  <a:tcPr/>
                </a:tc>
                <a:extLst>
                  <a:ext uri="{0D108BD9-81ED-4DB2-BD59-A6C34878D82A}">
                    <a16:rowId xmlns:a16="http://schemas.microsoft.com/office/drawing/2014/main" val="3526024350"/>
                  </a:ext>
                </a:extLst>
              </a:tr>
              <a:tr h="318407">
                <a:tc>
                  <a:txBody>
                    <a:bodyPr/>
                    <a:lstStyle/>
                    <a:p>
                      <a:pPr marL="0" algn="ctr" defTabSz="914400" rtl="0" eaLnBrk="1" latinLnBrk="0" hangingPunct="1"/>
                      <a:r>
                        <a:rPr lang="en-US" sz="1200" b="1" kern="1200" dirty="0">
                          <a:solidFill>
                            <a:schemeClr val="tx1"/>
                          </a:solidFill>
                          <a:latin typeface="+mn-lt"/>
                          <a:ea typeface="+mn-ea"/>
                          <a:cs typeface="+mn-cs"/>
                        </a:rPr>
                        <a:t>MCS 11</a:t>
                      </a:r>
                    </a:p>
                  </a:txBody>
                  <a:tcPr/>
                </a:tc>
                <a:tc>
                  <a:txBody>
                    <a:bodyPr/>
                    <a:lstStyle/>
                    <a:p>
                      <a:pPr marL="0" algn="ctr" defTabSz="914400" rtl="0" eaLnBrk="1" latinLnBrk="0" hangingPunct="1"/>
                      <a:r>
                        <a:rPr lang="en-US" sz="1200" b="1" kern="1200" dirty="0">
                          <a:solidFill>
                            <a:schemeClr val="tx1"/>
                          </a:solidFill>
                          <a:latin typeface="+mn-lt"/>
                          <a:ea typeface="+mn-ea"/>
                          <a:cs typeface="+mn-cs"/>
                        </a:rPr>
                        <a:t>98%</a:t>
                      </a:r>
                    </a:p>
                  </a:txBody>
                  <a:tcPr/>
                </a:tc>
                <a:tc>
                  <a:txBody>
                    <a:bodyPr/>
                    <a:lstStyle/>
                    <a:p>
                      <a:pPr marL="0" algn="ctr" defTabSz="914400" rtl="0" eaLnBrk="1" latinLnBrk="0" hangingPunct="1"/>
                      <a:r>
                        <a:rPr lang="en-US" sz="1200" b="1" kern="1200" dirty="0">
                          <a:solidFill>
                            <a:schemeClr val="tx1"/>
                          </a:solidFill>
                          <a:latin typeface="+mn-lt"/>
                          <a:ea typeface="+mn-ea"/>
                          <a:cs typeface="+mn-cs"/>
                        </a:rPr>
                        <a:t>13.2%</a:t>
                      </a:r>
                    </a:p>
                  </a:txBody>
                  <a:tcPr/>
                </a:tc>
                <a:extLst>
                  <a:ext uri="{0D108BD9-81ED-4DB2-BD59-A6C34878D82A}">
                    <a16:rowId xmlns:a16="http://schemas.microsoft.com/office/drawing/2014/main" val="2086851216"/>
                  </a:ext>
                </a:extLst>
              </a:tr>
            </a:tbl>
          </a:graphicData>
        </a:graphic>
      </p:graphicFrame>
    </p:spTree>
    <p:extLst>
      <p:ext uri="{BB962C8B-B14F-4D97-AF65-F5344CB8AC3E}">
        <p14:creationId xmlns:p14="http://schemas.microsoft.com/office/powerpoint/2010/main" val="174804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sz="2400" b="0" dirty="0"/>
              <a:t>Discussions on HARQ IR Memory</a:t>
            </a:r>
          </a:p>
        </p:txBody>
      </p:sp>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29</a:t>
            </a:fld>
            <a:endParaRPr lang="en-US"/>
          </a:p>
        </p:txBody>
      </p:sp>
      <p:sp>
        <p:nvSpPr>
          <p:cNvPr id="8" name="TextBox 7">
            <a:extLst>
              <a:ext uri="{FF2B5EF4-FFF2-40B4-BE49-F238E27FC236}">
                <a16:creationId xmlns:a16="http://schemas.microsoft.com/office/drawing/2014/main" id="{48D216B4-3C8A-4391-A946-205080C7BA6C}"/>
              </a:ext>
            </a:extLst>
          </p:cNvPr>
          <p:cNvSpPr txBox="1"/>
          <p:nvPr/>
        </p:nvSpPr>
        <p:spPr>
          <a:xfrm>
            <a:off x="680103" y="5851229"/>
            <a:ext cx="7074373" cy="461665"/>
          </a:xfrm>
          <a:prstGeom prst="rect">
            <a:avLst/>
          </a:prstGeom>
          <a:noFill/>
        </p:spPr>
        <p:txBody>
          <a:bodyPr wrap="none" rtlCol="0">
            <a:spAutoFit/>
          </a:bodyPr>
          <a:lstStyle/>
          <a:p>
            <a:r>
              <a:rPr lang="en-US" dirty="0"/>
              <a:t>A large percentage of failed first transmissions have all codewords incorrectly received, but this is reduced by </a:t>
            </a:r>
            <a:br>
              <a:rPr lang="en-US" dirty="0"/>
            </a:br>
            <a:r>
              <a:rPr lang="en-US" dirty="0"/>
              <a:t>more than 90% for MCS 4-11 after 2 transmissions. There are very few errors after 3 transmissions.</a:t>
            </a:r>
          </a:p>
        </p:txBody>
      </p:sp>
      <p:pic>
        <p:nvPicPr>
          <p:cNvPr id="7" name="Picture 6">
            <a:extLst>
              <a:ext uri="{FF2B5EF4-FFF2-40B4-BE49-F238E27FC236}">
                <a16:creationId xmlns:a16="http://schemas.microsoft.com/office/drawing/2014/main" id="{19121FBC-2F4C-45F9-82FC-D5B4FDE35FFF}"/>
              </a:ext>
            </a:extLst>
          </p:cNvPr>
          <p:cNvPicPr>
            <a:picLocks noChangeAspect="1"/>
          </p:cNvPicPr>
          <p:nvPr/>
        </p:nvPicPr>
        <p:blipFill>
          <a:blip r:embed="rId2"/>
          <a:stretch>
            <a:fillRect/>
          </a:stretch>
        </p:blipFill>
        <p:spPr>
          <a:xfrm>
            <a:off x="152400" y="900581"/>
            <a:ext cx="8534400" cy="2714400"/>
          </a:xfrm>
          <a:prstGeom prst="rect">
            <a:avLst/>
          </a:prstGeom>
        </p:spPr>
      </p:pic>
      <p:pic>
        <p:nvPicPr>
          <p:cNvPr id="9" name="Picture 8">
            <a:extLst>
              <a:ext uri="{FF2B5EF4-FFF2-40B4-BE49-F238E27FC236}">
                <a16:creationId xmlns:a16="http://schemas.microsoft.com/office/drawing/2014/main" id="{4BF3CD5B-95A6-4501-AA57-7D084D596FCF}"/>
              </a:ext>
            </a:extLst>
          </p:cNvPr>
          <p:cNvPicPr>
            <a:picLocks noChangeAspect="1"/>
          </p:cNvPicPr>
          <p:nvPr/>
        </p:nvPicPr>
        <p:blipFill>
          <a:blip r:embed="rId3"/>
          <a:stretch>
            <a:fillRect/>
          </a:stretch>
        </p:blipFill>
        <p:spPr>
          <a:xfrm>
            <a:off x="228600" y="3754022"/>
            <a:ext cx="8458200" cy="2103768"/>
          </a:xfrm>
          <a:prstGeom prst="rect">
            <a:avLst/>
          </a:prstGeom>
        </p:spPr>
      </p:pic>
    </p:spTree>
    <p:extLst>
      <p:ext uri="{BB962C8B-B14F-4D97-AF65-F5344CB8AC3E}">
        <p14:creationId xmlns:p14="http://schemas.microsoft.com/office/powerpoint/2010/main" val="4130075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0" dirty="0"/>
              <a:t>HARQ Punctured CC outline</a:t>
            </a:r>
          </a:p>
        </p:txBody>
      </p:sp>
      <p:sp>
        <p:nvSpPr>
          <p:cNvPr id="3" name="Content Placeholder 2"/>
          <p:cNvSpPr>
            <a:spLocks noGrp="1"/>
          </p:cNvSpPr>
          <p:nvPr>
            <p:ph idx="1"/>
          </p:nvPr>
        </p:nvSpPr>
        <p:spPr>
          <a:xfrm>
            <a:off x="458788" y="1463898"/>
            <a:ext cx="8304212" cy="4708301"/>
          </a:xfrm>
        </p:spPr>
        <p:txBody>
          <a:bodyPr/>
          <a:lstStyle/>
          <a:p>
            <a:pPr>
              <a:buClr>
                <a:srgbClr val="FF0000"/>
              </a:buClr>
            </a:pPr>
            <a:r>
              <a:rPr lang="en-US" b="0" dirty="0"/>
              <a:t>HARQ Punctured CC is improved upon regular HARQ CC to achieve higher throughput without adding much implementation complexities at both transmitter and receiver.</a:t>
            </a:r>
          </a:p>
          <a:p>
            <a:pPr lvl="1">
              <a:buClr>
                <a:srgbClr val="FF0000"/>
              </a:buClr>
            </a:pPr>
            <a:r>
              <a:rPr lang="en-US" b="0" dirty="0"/>
              <a:t>All coded bits corresponding to an MPDU are transmitted in the first transmission as in regular HARQ CC.</a:t>
            </a:r>
          </a:p>
          <a:p>
            <a:pPr lvl="1">
              <a:buClr>
                <a:srgbClr val="FF0000"/>
              </a:buClr>
            </a:pPr>
            <a:r>
              <a:rPr lang="en-US" dirty="0"/>
              <a:t>A portion of the coded bits are transmitted in the subsequent retransmissions for soft combining at receiver side. </a:t>
            </a:r>
          </a:p>
          <a:p>
            <a:pPr lvl="1">
              <a:buClr>
                <a:srgbClr val="FF0000"/>
              </a:buClr>
            </a:pPr>
            <a:r>
              <a:rPr lang="en-US" b="0" dirty="0"/>
              <a:t>The percentage of the coded bits transmitted in the subsequent retransmissions can be determined based </a:t>
            </a:r>
            <a:r>
              <a:rPr lang="en-US" dirty="0"/>
              <a:t>on the first transmission PER statistics.</a:t>
            </a:r>
          </a:p>
          <a:p>
            <a:pPr lvl="1">
              <a:buClr>
                <a:srgbClr val="FF0000"/>
              </a:buClr>
            </a:pPr>
            <a:endParaRPr lang="en-US" b="0" dirty="0"/>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3DE32FFF-4710-4B6F-93DE-73DF3D47F0D3}"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585445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6591"/>
            <a:ext cx="7772400" cy="276999"/>
          </a:xfrm>
        </p:spPr>
        <p:txBody>
          <a:bodyPr/>
          <a:lstStyle/>
          <a:p>
            <a:r>
              <a:rPr lang="en-US" sz="2400" b="0" dirty="0"/>
              <a:t>Discussions on HARQ IR Memory</a:t>
            </a:r>
          </a:p>
        </p:txBody>
      </p:sp>
      <p:sp>
        <p:nvSpPr>
          <p:cNvPr id="4" name="Date Placeholder 3"/>
          <p:cNvSpPr>
            <a:spLocks noGrp="1"/>
          </p:cNvSpPr>
          <p:nvPr>
            <p:ph type="dt" sz="half" idx="10"/>
          </p:nvPr>
        </p:nvSpPr>
        <p:spPr>
          <a:xfrm>
            <a:off x="696913" y="332601"/>
            <a:ext cx="936154" cy="276999"/>
          </a:xfrm>
        </p:spPr>
        <p:txBody>
          <a:bodyPr/>
          <a:lstStyle/>
          <a:p>
            <a:pPr>
              <a:defRPr/>
            </a:pPr>
            <a:fld id="{E138CF5C-0C55-4AF1-B513-63FBEA836F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30</a:t>
            </a:fld>
            <a:endParaRPr lang="en-US"/>
          </a:p>
        </p:txBody>
      </p:sp>
      <p:sp>
        <p:nvSpPr>
          <p:cNvPr id="8" name="TextBox 7">
            <a:extLst>
              <a:ext uri="{FF2B5EF4-FFF2-40B4-BE49-F238E27FC236}">
                <a16:creationId xmlns:a16="http://schemas.microsoft.com/office/drawing/2014/main" id="{48D216B4-3C8A-4391-A946-205080C7BA6C}"/>
              </a:ext>
            </a:extLst>
          </p:cNvPr>
          <p:cNvSpPr txBox="1"/>
          <p:nvPr/>
        </p:nvSpPr>
        <p:spPr>
          <a:xfrm>
            <a:off x="685800" y="6102909"/>
            <a:ext cx="8047396" cy="276999"/>
          </a:xfrm>
          <a:prstGeom prst="rect">
            <a:avLst/>
          </a:prstGeom>
          <a:noFill/>
        </p:spPr>
        <p:txBody>
          <a:bodyPr wrap="none" rtlCol="0">
            <a:spAutoFit/>
          </a:bodyPr>
          <a:lstStyle/>
          <a:p>
            <a:r>
              <a:rPr lang="en-US" dirty="0"/>
              <a:t>Number of wrong codewords are greatly reduced to less than 10 after 2 transmissions with HARQ IR for SU BF 4x2, 2SS case.</a:t>
            </a:r>
          </a:p>
        </p:txBody>
      </p:sp>
      <p:pic>
        <p:nvPicPr>
          <p:cNvPr id="3" name="Picture 2">
            <a:extLst>
              <a:ext uri="{FF2B5EF4-FFF2-40B4-BE49-F238E27FC236}">
                <a16:creationId xmlns:a16="http://schemas.microsoft.com/office/drawing/2014/main" id="{E8377EB8-5264-4162-8D14-1FDE996A6024}"/>
              </a:ext>
            </a:extLst>
          </p:cNvPr>
          <p:cNvPicPr>
            <a:picLocks noChangeAspect="1"/>
          </p:cNvPicPr>
          <p:nvPr/>
        </p:nvPicPr>
        <p:blipFill>
          <a:blip r:embed="rId2"/>
          <a:stretch>
            <a:fillRect/>
          </a:stretch>
        </p:blipFill>
        <p:spPr>
          <a:xfrm>
            <a:off x="228600" y="989094"/>
            <a:ext cx="8610600" cy="2592305"/>
          </a:xfrm>
          <a:prstGeom prst="rect">
            <a:avLst/>
          </a:prstGeom>
        </p:spPr>
      </p:pic>
      <p:pic>
        <p:nvPicPr>
          <p:cNvPr id="7" name="Picture 6">
            <a:extLst>
              <a:ext uri="{FF2B5EF4-FFF2-40B4-BE49-F238E27FC236}">
                <a16:creationId xmlns:a16="http://schemas.microsoft.com/office/drawing/2014/main" id="{EAAFDD06-2FAC-47E0-BC2D-90051C61C243}"/>
              </a:ext>
            </a:extLst>
          </p:cNvPr>
          <p:cNvPicPr>
            <a:picLocks noChangeAspect="1"/>
          </p:cNvPicPr>
          <p:nvPr/>
        </p:nvPicPr>
        <p:blipFill>
          <a:blip r:embed="rId3"/>
          <a:stretch>
            <a:fillRect/>
          </a:stretch>
        </p:blipFill>
        <p:spPr>
          <a:xfrm>
            <a:off x="152400" y="3676902"/>
            <a:ext cx="8686800" cy="2330501"/>
          </a:xfrm>
          <a:prstGeom prst="rect">
            <a:avLst/>
          </a:prstGeom>
        </p:spPr>
      </p:pic>
    </p:spTree>
    <p:extLst>
      <p:ext uri="{BB962C8B-B14F-4D97-AF65-F5344CB8AC3E}">
        <p14:creationId xmlns:p14="http://schemas.microsoft.com/office/powerpoint/2010/main" val="2640652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95512"/>
          </a:xfrm>
        </p:spPr>
        <p:txBody>
          <a:bodyPr/>
          <a:lstStyle/>
          <a:p>
            <a:r>
              <a:rPr lang="en-US" b="0" dirty="0"/>
              <a:t>HARQ IR outline</a:t>
            </a:r>
          </a:p>
        </p:txBody>
      </p:sp>
      <p:sp>
        <p:nvSpPr>
          <p:cNvPr id="3" name="Content Placeholder 2"/>
          <p:cNvSpPr>
            <a:spLocks noGrp="1"/>
          </p:cNvSpPr>
          <p:nvPr>
            <p:ph idx="1"/>
          </p:nvPr>
        </p:nvSpPr>
        <p:spPr>
          <a:xfrm>
            <a:off x="419894" y="1295400"/>
            <a:ext cx="8304212" cy="4708301"/>
          </a:xfrm>
        </p:spPr>
        <p:txBody>
          <a:bodyPr/>
          <a:lstStyle/>
          <a:p>
            <a:pPr>
              <a:buClr>
                <a:srgbClr val="FF0000"/>
              </a:buClr>
              <a:buFont typeface="Arial" panose="020B0604020202020204" pitchFamily="34" charset="0"/>
              <a:buChar char="•"/>
            </a:pPr>
            <a:r>
              <a:rPr lang="en-US" sz="1800" b="0" dirty="0"/>
              <a:t>The HARQ IR for LDPC encoding scheme can support all LDPC code rates and all codeword lengths employed in current WIFI standards.</a:t>
            </a:r>
          </a:p>
          <a:p>
            <a:pPr>
              <a:buClr>
                <a:srgbClr val="FF0000"/>
              </a:buClr>
              <a:buFont typeface="Arial" panose="020B0604020202020204" pitchFamily="34" charset="0"/>
              <a:buChar char="•"/>
            </a:pPr>
            <a:r>
              <a:rPr lang="en-US" sz="1800" b="0" dirty="0"/>
              <a:t>Rate ½ code designs still use the ones in current standard specs. All code rates higher than ½ will be achieved by puncturing rate ½ code for a given LDPC codeword length. </a:t>
            </a:r>
          </a:p>
          <a:p>
            <a:pPr>
              <a:buClr>
                <a:srgbClr val="FF0000"/>
              </a:buClr>
              <a:buFont typeface="Arial" panose="020B0604020202020204" pitchFamily="34" charset="0"/>
              <a:buChar char="•"/>
            </a:pPr>
            <a:r>
              <a:rPr lang="en-US" sz="1800" b="0" dirty="0"/>
              <a:t>All information bits and some parity bits are transmitted in the first transmission for the initial code rate. Additional parity bits are transmitted in the subsequent retransmissions to achieve a lower effective code rate if the initial code rate is higher than 1/2.</a:t>
            </a:r>
            <a:r>
              <a:rPr lang="en-US" sz="1800" dirty="0"/>
              <a:t> </a:t>
            </a:r>
            <a:r>
              <a:rPr lang="en-US" sz="1800" b="0" dirty="0"/>
              <a:t>The lower effective code rates for the subsequent retransmissions can be determined based on either CQI reports or relevant PER statistics. </a:t>
            </a:r>
          </a:p>
          <a:p>
            <a:pPr>
              <a:buClr>
                <a:srgbClr val="FF0000"/>
              </a:buClr>
              <a:buFont typeface="Arial" panose="020B0604020202020204" pitchFamily="34" charset="0"/>
              <a:buChar char="•"/>
            </a:pPr>
            <a:r>
              <a:rPr lang="en-US" sz="1800" b="0" dirty="0"/>
              <a:t>For MCS values with rate ½ code, use the same retransmission schemes as HARQ Punctured CC. </a:t>
            </a:r>
          </a:p>
          <a:p>
            <a:pPr lvl="1">
              <a:buClr>
                <a:srgbClr val="FF0000"/>
              </a:buClr>
              <a:buFont typeface="Wingdings" panose="05000000000000000000" pitchFamily="2" charset="2"/>
              <a:buChar char="ü"/>
            </a:pPr>
            <a:endParaRPr lang="en-US" sz="1600" dirty="0"/>
          </a:p>
          <a:p>
            <a:pPr marL="514350" indent="-457200">
              <a:buClr>
                <a:srgbClr val="FF0000"/>
              </a:buClr>
              <a:buFont typeface="Arial" panose="020B0604020202020204" pitchFamily="34" charset="0"/>
              <a:buChar char="•"/>
            </a:pPr>
            <a:endParaRPr lang="en-US" b="0" u="sng" dirty="0"/>
          </a:p>
          <a:p>
            <a:pPr marL="514350" indent="-457200">
              <a:buClr>
                <a:srgbClr val="FF0000"/>
              </a:buClr>
              <a:buFont typeface="Arial" panose="020B0604020202020204" pitchFamily="34" charset="0"/>
              <a:buChar char="•"/>
            </a:pPr>
            <a:endParaRPr lang="en-US" b="0" dirty="0"/>
          </a:p>
          <a:p>
            <a:endParaRPr lang="en-US" dirty="0"/>
          </a:p>
        </p:txBody>
      </p:sp>
      <p:sp>
        <p:nvSpPr>
          <p:cNvPr id="4" name="Date Placeholder 3"/>
          <p:cNvSpPr>
            <a:spLocks noGrp="1"/>
          </p:cNvSpPr>
          <p:nvPr>
            <p:ph type="dt" sz="half" idx="10"/>
          </p:nvPr>
        </p:nvSpPr>
        <p:spPr/>
        <p:txBody>
          <a:bodyPr/>
          <a:lstStyle/>
          <a:p>
            <a:pPr>
              <a:defRPr/>
            </a:pPr>
            <a:fld id="{66B2D92C-84A8-42F1-B995-6ECB42BF236E}"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54315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304800"/>
          </a:xfrm>
        </p:spPr>
        <p:txBody>
          <a:bodyPr/>
          <a:lstStyle/>
          <a:p>
            <a:r>
              <a:rPr lang="en-US" sz="2800" b="0" dirty="0"/>
              <a:t>Simulation setup</a:t>
            </a:r>
          </a:p>
        </p:txBody>
      </p:sp>
      <p:sp>
        <p:nvSpPr>
          <p:cNvPr id="3" name="Content Placeholder 2"/>
          <p:cNvSpPr>
            <a:spLocks noGrp="1"/>
          </p:cNvSpPr>
          <p:nvPr>
            <p:ph idx="1"/>
          </p:nvPr>
        </p:nvSpPr>
        <p:spPr>
          <a:xfrm>
            <a:off x="457199" y="1371600"/>
            <a:ext cx="8086725" cy="4419600"/>
          </a:xfrm>
        </p:spPr>
        <p:txBody>
          <a:bodyPr/>
          <a:lstStyle/>
          <a:p>
            <a:pPr>
              <a:buClr>
                <a:srgbClr val="FF0000"/>
              </a:buClr>
              <a:buFont typeface="Arial" panose="020B0604020202020204" pitchFamily="34" charset="0"/>
              <a:buChar char="•"/>
            </a:pPr>
            <a:r>
              <a:rPr lang="en-US" sz="2200" b="0" dirty="0"/>
              <a:t>20MHz 2x2 (2SS) and 80MHz 4x2 (2SS) DNLOS channel (channels are not normalized) without impairments</a:t>
            </a:r>
          </a:p>
          <a:p>
            <a:pPr>
              <a:buClr>
                <a:srgbClr val="FF0000"/>
              </a:buClr>
              <a:buFont typeface="Arial" panose="020B0604020202020204" pitchFamily="34" charset="0"/>
              <a:buChar char="•"/>
            </a:pPr>
            <a:r>
              <a:rPr lang="en-US" sz="2200" b="0" dirty="0"/>
              <a:t>SU BF, LDPC encoder</a:t>
            </a:r>
          </a:p>
          <a:p>
            <a:pPr>
              <a:buClr>
                <a:srgbClr val="FF0000"/>
              </a:buClr>
              <a:buFont typeface="Arial" panose="020B0604020202020204" pitchFamily="34" charset="0"/>
              <a:buChar char="•"/>
            </a:pPr>
            <a:r>
              <a:rPr lang="en-US" sz="2200" b="0" dirty="0"/>
              <a:t>4x HE-LTF, MCS0-11</a:t>
            </a:r>
          </a:p>
          <a:p>
            <a:pPr>
              <a:buClr>
                <a:srgbClr val="FF0000"/>
              </a:buClr>
              <a:buFont typeface="Arial" panose="020B0604020202020204" pitchFamily="34" charset="0"/>
              <a:buChar char="•"/>
            </a:pPr>
            <a:r>
              <a:rPr lang="en-US" sz="2200" b="0" dirty="0"/>
              <a:t>1000 packets </a:t>
            </a:r>
          </a:p>
          <a:p>
            <a:pPr>
              <a:buClr>
                <a:srgbClr val="FF0000"/>
              </a:buClr>
              <a:buFont typeface="Arial" panose="020B0604020202020204" pitchFamily="34" charset="0"/>
              <a:buChar char="•"/>
            </a:pPr>
            <a:r>
              <a:rPr lang="en-US" sz="2200" b="0" dirty="0"/>
              <a:t>Up to 3 (re)transmissions for each packet (2000 bytes) for 20MHz, 2x2 (2SS) channel, and up to 2 (re)transmissions for each packet (8000 bytes) for 80MHz, 4x2 (2SS) channel, same channel realization is applied across all (re)transmissions for each packet.</a:t>
            </a:r>
          </a:p>
          <a:p>
            <a:pPr>
              <a:buClr>
                <a:srgbClr val="FF0000"/>
              </a:buClr>
              <a:buFont typeface="Arial" panose="020B0604020202020204" pitchFamily="34" charset="0"/>
              <a:buChar char="•"/>
            </a:pPr>
            <a:r>
              <a:rPr lang="en-US" sz="2200" b="0" dirty="0"/>
              <a:t>ARQ, HARQ CC, Punctured CC and IR are evaluated (excluding preambles) with both MPDU based retransmissions and codeword based retransmissions.</a:t>
            </a:r>
          </a:p>
        </p:txBody>
      </p:sp>
      <p:sp>
        <p:nvSpPr>
          <p:cNvPr id="4" name="Date Placeholder 3"/>
          <p:cNvSpPr>
            <a:spLocks noGrp="1"/>
          </p:cNvSpPr>
          <p:nvPr>
            <p:ph type="dt" sz="half" idx="10"/>
          </p:nvPr>
        </p:nvSpPr>
        <p:spPr/>
        <p:txBody>
          <a:bodyPr/>
          <a:lstStyle/>
          <a:p>
            <a:pPr>
              <a:defRPr/>
            </a:pPr>
            <a:fld id="{E8973054-D6A8-499A-8F8B-7DB9D9D328CE}"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9734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10478"/>
          </a:xfrm>
        </p:spPr>
        <p:txBody>
          <a:bodyPr/>
          <a:lstStyle/>
          <a:p>
            <a:r>
              <a:rPr lang="en-US" sz="2800" dirty="0"/>
              <a:t>HARQ vs ARQ Goodput Comparison, 20MHz 2x2 channel, 2SS, with Optimal MCS selection</a:t>
            </a:r>
            <a:endParaRPr lang="en-US" sz="2800" b="0" dirty="0"/>
          </a:p>
        </p:txBody>
      </p:sp>
      <p:sp>
        <p:nvSpPr>
          <p:cNvPr id="4" name="Date Placeholder 3"/>
          <p:cNvSpPr>
            <a:spLocks noGrp="1"/>
          </p:cNvSpPr>
          <p:nvPr>
            <p:ph type="dt" sz="half" idx="10"/>
          </p:nvPr>
        </p:nvSpPr>
        <p:spPr/>
        <p:txBody>
          <a:bodyPr/>
          <a:lstStyle/>
          <a:p>
            <a:pPr>
              <a:defRPr/>
            </a:pPr>
            <a:fld id="{55D7FB4A-D5B3-4DAD-A681-BFCB97452D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4515090"/>
            <a:ext cx="7772400" cy="646973"/>
          </a:xfrm>
          <a:prstGeom prst="rect">
            <a:avLst/>
          </a:prstGeom>
          <a:noFill/>
        </p:spPr>
        <p:txBody>
          <a:bodyPr wrap="square" rtlCol="0">
            <a:spAutoFit/>
          </a:bodyPr>
          <a:lstStyle/>
          <a:p>
            <a:pPr marL="0" indent="0">
              <a:buNone/>
            </a:pPr>
            <a:r>
              <a:rPr lang="en-US" sz="1200" b="0" dirty="0"/>
              <a:t>For both MPDU based and codeword based retransmission schemes, HARQ Punctured CC and HARQ IR have a few dB gain over HARQ CC and ARQ even with optimal MCS selection.  The median gain of HARQ schemes over ARQ are shown below.</a:t>
            </a:r>
          </a:p>
        </p:txBody>
      </p:sp>
      <p:pic>
        <p:nvPicPr>
          <p:cNvPr id="3" name="Picture 2">
            <a:extLst>
              <a:ext uri="{FF2B5EF4-FFF2-40B4-BE49-F238E27FC236}">
                <a16:creationId xmlns:a16="http://schemas.microsoft.com/office/drawing/2014/main" id="{3D52C877-196C-4282-A0E7-8ECE5BC7BD21}"/>
              </a:ext>
            </a:extLst>
          </p:cNvPr>
          <p:cNvPicPr>
            <a:picLocks noChangeAspect="1"/>
          </p:cNvPicPr>
          <p:nvPr/>
        </p:nvPicPr>
        <p:blipFill>
          <a:blip r:embed="rId2"/>
          <a:stretch>
            <a:fillRect/>
          </a:stretch>
        </p:blipFill>
        <p:spPr>
          <a:xfrm>
            <a:off x="457200" y="1676399"/>
            <a:ext cx="4190999" cy="2819401"/>
          </a:xfrm>
          <a:prstGeom prst="rect">
            <a:avLst/>
          </a:prstGeom>
        </p:spPr>
      </p:pic>
      <p:pic>
        <p:nvPicPr>
          <p:cNvPr id="8" name="Picture 7">
            <a:extLst>
              <a:ext uri="{FF2B5EF4-FFF2-40B4-BE49-F238E27FC236}">
                <a16:creationId xmlns:a16="http://schemas.microsoft.com/office/drawing/2014/main" id="{2018D49A-142B-4DA3-8C90-348081436D25}"/>
              </a:ext>
            </a:extLst>
          </p:cNvPr>
          <p:cNvPicPr>
            <a:picLocks noChangeAspect="1"/>
          </p:cNvPicPr>
          <p:nvPr/>
        </p:nvPicPr>
        <p:blipFill>
          <a:blip r:embed="rId3"/>
          <a:stretch>
            <a:fillRect/>
          </a:stretch>
        </p:blipFill>
        <p:spPr>
          <a:xfrm>
            <a:off x="4597855" y="1676399"/>
            <a:ext cx="4190999" cy="2819401"/>
          </a:xfrm>
          <a:prstGeom prst="rect">
            <a:avLst/>
          </a:prstGeom>
        </p:spPr>
      </p:pic>
      <p:graphicFrame>
        <p:nvGraphicFramePr>
          <p:cNvPr id="10" name="Table 9">
            <a:extLst>
              <a:ext uri="{FF2B5EF4-FFF2-40B4-BE49-F238E27FC236}">
                <a16:creationId xmlns:a16="http://schemas.microsoft.com/office/drawing/2014/main" id="{1DB30C3E-CE1F-4080-8852-F9E3890DD22B}"/>
              </a:ext>
            </a:extLst>
          </p:cNvPr>
          <p:cNvGraphicFramePr>
            <a:graphicFrameLocks noGrp="1"/>
          </p:cNvGraphicFramePr>
          <p:nvPr>
            <p:extLst>
              <p:ext uri="{D42A27DB-BD31-4B8C-83A1-F6EECF244321}">
                <p14:modId xmlns:p14="http://schemas.microsoft.com/office/powerpoint/2010/main" val="2987104751"/>
              </p:ext>
            </p:extLst>
          </p:nvPr>
        </p:nvGraphicFramePr>
        <p:xfrm>
          <a:off x="2478088" y="5000621"/>
          <a:ext cx="3733800" cy="1036320"/>
        </p:xfrm>
        <a:graphic>
          <a:graphicData uri="http://schemas.openxmlformats.org/drawingml/2006/table">
            <a:tbl>
              <a:tblPr firstRow="1" bandRow="1">
                <a:tableStyleId>{5C22544A-7EE6-4342-B048-85BDC9FD1C3A}</a:tableStyleId>
              </a:tblPr>
              <a:tblGrid>
                <a:gridCol w="1244600">
                  <a:extLst>
                    <a:ext uri="{9D8B030D-6E8A-4147-A177-3AD203B41FA5}">
                      <a16:colId xmlns:a16="http://schemas.microsoft.com/office/drawing/2014/main" val="1437294766"/>
                    </a:ext>
                  </a:extLst>
                </a:gridCol>
                <a:gridCol w="1244600">
                  <a:extLst>
                    <a:ext uri="{9D8B030D-6E8A-4147-A177-3AD203B41FA5}">
                      <a16:colId xmlns:a16="http://schemas.microsoft.com/office/drawing/2014/main" val="1218505380"/>
                    </a:ext>
                  </a:extLst>
                </a:gridCol>
                <a:gridCol w="1244600">
                  <a:extLst>
                    <a:ext uri="{9D8B030D-6E8A-4147-A177-3AD203B41FA5}">
                      <a16:colId xmlns:a16="http://schemas.microsoft.com/office/drawing/2014/main" val="2142018294"/>
                    </a:ext>
                  </a:extLst>
                </a:gridCol>
              </a:tblGrid>
              <a:tr h="254795">
                <a:tc>
                  <a:txBody>
                    <a:bodyPr/>
                    <a:lstStyle/>
                    <a:p>
                      <a:pPr marL="0" algn="l" defTabSz="914400" rtl="0" eaLnBrk="1" latinLnBrk="0" hangingPunct="1"/>
                      <a:r>
                        <a:rPr lang="en-US" sz="1100" b="1" kern="1200" dirty="0">
                          <a:solidFill>
                            <a:schemeClr val="tx1"/>
                          </a:solidFill>
                          <a:latin typeface="+mn-lt"/>
                          <a:ea typeface="+mn-ea"/>
                          <a:cs typeface="+mn-cs"/>
                        </a:rPr>
                        <a:t>Median gain(dB)</a:t>
                      </a:r>
                    </a:p>
                  </a:txBody>
                  <a:tcPr/>
                </a:tc>
                <a:tc>
                  <a:txBody>
                    <a:bodyPr/>
                    <a:lstStyle/>
                    <a:p>
                      <a:pPr marL="0" algn="l" defTabSz="914400" rtl="0" eaLnBrk="1" latinLnBrk="0" hangingPunct="1"/>
                      <a:r>
                        <a:rPr lang="en-US" sz="1100" b="1" kern="1200" dirty="0">
                          <a:solidFill>
                            <a:schemeClr val="tx1"/>
                          </a:solidFill>
                          <a:latin typeface="+mn-lt"/>
                          <a:ea typeface="+mn-ea"/>
                          <a:cs typeface="+mn-cs"/>
                        </a:rPr>
                        <a:t>MPDU based</a:t>
                      </a:r>
                    </a:p>
                  </a:txBody>
                  <a:tcPr/>
                </a:tc>
                <a:tc>
                  <a:txBody>
                    <a:bodyPr/>
                    <a:lstStyle/>
                    <a:p>
                      <a:pPr marL="0" algn="l" defTabSz="914400" rtl="0" eaLnBrk="1" latinLnBrk="0" hangingPunct="1"/>
                      <a:r>
                        <a:rPr lang="en-US" sz="1100" b="1" kern="1200" dirty="0">
                          <a:solidFill>
                            <a:schemeClr val="tx1"/>
                          </a:solidFill>
                          <a:latin typeface="+mn-lt"/>
                          <a:ea typeface="+mn-ea"/>
                          <a:cs typeface="+mn-cs"/>
                        </a:rPr>
                        <a:t>Codeword based </a:t>
                      </a:r>
                    </a:p>
                  </a:txBody>
                  <a:tcPr/>
                </a:tc>
                <a:extLst>
                  <a:ext uri="{0D108BD9-81ED-4DB2-BD59-A6C34878D82A}">
                    <a16:rowId xmlns:a16="http://schemas.microsoft.com/office/drawing/2014/main" val="2940614982"/>
                  </a:ext>
                </a:extLst>
              </a:tr>
              <a:tr h="254795">
                <a:tc>
                  <a:txBody>
                    <a:bodyPr/>
                    <a:lstStyle/>
                    <a:p>
                      <a:pPr marL="0" algn="l" defTabSz="914400" rtl="0" eaLnBrk="1" latinLnBrk="0" hangingPunct="1"/>
                      <a:r>
                        <a:rPr lang="en-US" sz="1100" b="1" kern="1200" dirty="0">
                          <a:solidFill>
                            <a:schemeClr val="tx1"/>
                          </a:solidFill>
                          <a:latin typeface="+mn-lt"/>
                          <a:ea typeface="+mn-ea"/>
                          <a:cs typeface="+mn-cs"/>
                        </a:rPr>
                        <a:t>CC</a:t>
                      </a:r>
                    </a:p>
                  </a:txBody>
                  <a:tcPr/>
                </a:tc>
                <a:tc>
                  <a:txBody>
                    <a:bodyPr/>
                    <a:lstStyle/>
                    <a:p>
                      <a:pPr marL="0" algn="l" defTabSz="914400" rtl="0" eaLnBrk="1" latinLnBrk="0" hangingPunct="1"/>
                      <a:r>
                        <a:rPr lang="en-US" sz="1100" b="1" kern="1200" dirty="0">
                          <a:solidFill>
                            <a:schemeClr val="tx1"/>
                          </a:solidFill>
                          <a:latin typeface="+mn-lt"/>
                          <a:ea typeface="+mn-ea"/>
                          <a:cs typeface="+mn-cs"/>
                        </a:rPr>
                        <a:t>1.38</a:t>
                      </a:r>
                    </a:p>
                  </a:txBody>
                  <a:tcPr/>
                </a:tc>
                <a:tc>
                  <a:txBody>
                    <a:bodyPr/>
                    <a:lstStyle/>
                    <a:p>
                      <a:pPr marL="0" algn="l" defTabSz="914400" rtl="0" eaLnBrk="1" latinLnBrk="0" hangingPunct="1"/>
                      <a:r>
                        <a:rPr lang="en-US" sz="1100" b="1" kern="1200" dirty="0">
                          <a:solidFill>
                            <a:schemeClr val="tx1"/>
                          </a:solidFill>
                          <a:latin typeface="+mn-lt"/>
                          <a:ea typeface="+mn-ea"/>
                          <a:cs typeface="+mn-cs"/>
                        </a:rPr>
                        <a:t>1.41</a:t>
                      </a:r>
                    </a:p>
                  </a:txBody>
                  <a:tcPr/>
                </a:tc>
                <a:extLst>
                  <a:ext uri="{0D108BD9-81ED-4DB2-BD59-A6C34878D82A}">
                    <a16:rowId xmlns:a16="http://schemas.microsoft.com/office/drawing/2014/main" val="3913679720"/>
                  </a:ext>
                </a:extLst>
              </a:tr>
              <a:tr h="254795">
                <a:tc>
                  <a:txBody>
                    <a:bodyPr/>
                    <a:lstStyle/>
                    <a:p>
                      <a:pPr marL="0" algn="l" defTabSz="914400" rtl="0" eaLnBrk="1" latinLnBrk="0" hangingPunct="1"/>
                      <a:r>
                        <a:rPr lang="en-US" sz="1100" b="1" kern="1200" dirty="0">
                          <a:solidFill>
                            <a:schemeClr val="tx1"/>
                          </a:solidFill>
                          <a:latin typeface="+mn-lt"/>
                          <a:ea typeface="+mn-ea"/>
                          <a:cs typeface="+mn-cs"/>
                        </a:rPr>
                        <a:t>Punctured CC</a:t>
                      </a:r>
                    </a:p>
                  </a:txBody>
                  <a:tcPr/>
                </a:tc>
                <a:tc>
                  <a:txBody>
                    <a:bodyPr/>
                    <a:lstStyle/>
                    <a:p>
                      <a:pPr marL="0" algn="l" defTabSz="914400" rtl="0" eaLnBrk="1" latinLnBrk="0" hangingPunct="1"/>
                      <a:r>
                        <a:rPr lang="en-US" sz="1100" b="1" kern="1200" dirty="0">
                          <a:solidFill>
                            <a:schemeClr val="tx1"/>
                          </a:solidFill>
                          <a:latin typeface="+mn-lt"/>
                          <a:ea typeface="+mn-ea"/>
                          <a:cs typeface="+mn-cs"/>
                        </a:rPr>
                        <a:t>2.58</a:t>
                      </a:r>
                    </a:p>
                  </a:txBody>
                  <a:tcPr/>
                </a:tc>
                <a:tc>
                  <a:txBody>
                    <a:bodyPr/>
                    <a:lstStyle/>
                    <a:p>
                      <a:pPr marL="0" algn="l" defTabSz="914400" rtl="0" eaLnBrk="1" latinLnBrk="0" hangingPunct="1"/>
                      <a:r>
                        <a:rPr lang="en-US" sz="1100" b="1" kern="1200" dirty="0">
                          <a:solidFill>
                            <a:schemeClr val="tx1"/>
                          </a:solidFill>
                          <a:latin typeface="+mn-lt"/>
                          <a:ea typeface="+mn-ea"/>
                          <a:cs typeface="+mn-cs"/>
                        </a:rPr>
                        <a:t>2.47</a:t>
                      </a:r>
                    </a:p>
                  </a:txBody>
                  <a:tcPr/>
                </a:tc>
                <a:extLst>
                  <a:ext uri="{0D108BD9-81ED-4DB2-BD59-A6C34878D82A}">
                    <a16:rowId xmlns:a16="http://schemas.microsoft.com/office/drawing/2014/main" val="3142268776"/>
                  </a:ext>
                </a:extLst>
              </a:tr>
              <a:tr h="254795">
                <a:tc>
                  <a:txBody>
                    <a:bodyPr/>
                    <a:lstStyle/>
                    <a:p>
                      <a:pPr marL="0" algn="l" defTabSz="914400" rtl="0" eaLnBrk="1" latinLnBrk="0" hangingPunct="1"/>
                      <a:r>
                        <a:rPr lang="en-US" sz="1100" b="1" kern="1200" dirty="0">
                          <a:solidFill>
                            <a:schemeClr val="tx1"/>
                          </a:solidFill>
                          <a:latin typeface="+mn-lt"/>
                          <a:ea typeface="+mn-ea"/>
                          <a:cs typeface="+mn-cs"/>
                        </a:rPr>
                        <a:t>IR</a:t>
                      </a:r>
                    </a:p>
                  </a:txBody>
                  <a:tcPr/>
                </a:tc>
                <a:tc>
                  <a:txBody>
                    <a:bodyPr/>
                    <a:lstStyle/>
                    <a:p>
                      <a:pPr marL="0" algn="l" defTabSz="914400" rtl="0" eaLnBrk="1" latinLnBrk="0" hangingPunct="1"/>
                      <a:r>
                        <a:rPr lang="en-US" sz="1100" b="1" kern="1200" dirty="0">
                          <a:solidFill>
                            <a:schemeClr val="tx1"/>
                          </a:solidFill>
                          <a:latin typeface="+mn-lt"/>
                          <a:ea typeface="+mn-ea"/>
                          <a:cs typeface="+mn-cs"/>
                        </a:rPr>
                        <a:t>2.90</a:t>
                      </a:r>
                    </a:p>
                  </a:txBody>
                  <a:tcPr/>
                </a:tc>
                <a:tc>
                  <a:txBody>
                    <a:bodyPr/>
                    <a:lstStyle/>
                    <a:p>
                      <a:pPr marL="0" algn="l" defTabSz="914400" rtl="0" eaLnBrk="1" latinLnBrk="0" hangingPunct="1"/>
                      <a:r>
                        <a:rPr lang="en-US" sz="1100" b="1" kern="1200" dirty="0">
                          <a:solidFill>
                            <a:schemeClr val="tx1"/>
                          </a:solidFill>
                          <a:latin typeface="+mn-lt"/>
                          <a:ea typeface="+mn-ea"/>
                          <a:cs typeface="+mn-cs"/>
                        </a:rPr>
                        <a:t>2.94</a:t>
                      </a:r>
                    </a:p>
                  </a:txBody>
                  <a:tcPr/>
                </a:tc>
                <a:extLst>
                  <a:ext uri="{0D108BD9-81ED-4DB2-BD59-A6C34878D82A}">
                    <a16:rowId xmlns:a16="http://schemas.microsoft.com/office/drawing/2014/main" val="207185148"/>
                  </a:ext>
                </a:extLst>
              </a:tr>
            </a:tbl>
          </a:graphicData>
        </a:graphic>
      </p:graphicFrame>
      <p:sp>
        <p:nvSpPr>
          <p:cNvPr id="11" name="TextBox 10">
            <a:extLst>
              <a:ext uri="{FF2B5EF4-FFF2-40B4-BE49-F238E27FC236}">
                <a16:creationId xmlns:a16="http://schemas.microsoft.com/office/drawing/2014/main" id="{25181BF7-0760-407D-80BB-AE9F99C676C1}"/>
              </a:ext>
            </a:extLst>
          </p:cNvPr>
          <p:cNvSpPr txBox="1"/>
          <p:nvPr/>
        </p:nvSpPr>
        <p:spPr>
          <a:xfrm>
            <a:off x="1854749" y="6133756"/>
            <a:ext cx="5434501" cy="276999"/>
          </a:xfrm>
          <a:prstGeom prst="rect">
            <a:avLst/>
          </a:prstGeom>
          <a:noFill/>
        </p:spPr>
        <p:txBody>
          <a:bodyPr wrap="none" rtlCol="0">
            <a:spAutoFit/>
          </a:bodyPr>
          <a:lstStyle/>
          <a:p>
            <a:r>
              <a:rPr lang="en-US" dirty="0"/>
              <a:t>Table 1 Median SNR gain of HARQ schemes over ARQ with optimal MCS selection</a:t>
            </a:r>
          </a:p>
        </p:txBody>
      </p:sp>
    </p:spTree>
    <p:extLst>
      <p:ext uri="{BB962C8B-B14F-4D97-AF65-F5344CB8AC3E}">
        <p14:creationId xmlns:p14="http://schemas.microsoft.com/office/powerpoint/2010/main" val="2862066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276999"/>
          </a:xfrm>
        </p:spPr>
        <p:txBody>
          <a:bodyPr/>
          <a:lstStyle/>
          <a:p>
            <a:r>
              <a:rPr lang="en-US" sz="2800" dirty="0"/>
              <a:t>ARQ first transmission PER performance, 20MHz 2x2 channel, 2SS</a:t>
            </a:r>
            <a:endParaRPr lang="en-US" sz="2800" b="0" dirty="0"/>
          </a:p>
        </p:txBody>
      </p:sp>
      <p:sp>
        <p:nvSpPr>
          <p:cNvPr id="4" name="Date Placeholder 3"/>
          <p:cNvSpPr>
            <a:spLocks noGrp="1"/>
          </p:cNvSpPr>
          <p:nvPr>
            <p:ph type="dt" sz="half" idx="10"/>
          </p:nvPr>
        </p:nvSpPr>
        <p:spPr/>
        <p:txBody>
          <a:bodyPr/>
          <a:lstStyle/>
          <a:p>
            <a:pPr>
              <a:defRPr/>
            </a:pPr>
            <a:fld id="{55D7FB4A-D5B3-4DAD-A681-BFCB97452D35}"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34079" y="4040287"/>
            <a:ext cx="7772400" cy="646973"/>
          </a:xfrm>
          <a:prstGeom prst="rect">
            <a:avLst/>
          </a:prstGeom>
          <a:noFill/>
        </p:spPr>
        <p:txBody>
          <a:bodyPr wrap="square" rtlCol="0">
            <a:spAutoFit/>
          </a:bodyPr>
          <a:lstStyle/>
          <a:p>
            <a:pPr marL="0" indent="0">
              <a:buNone/>
            </a:pPr>
            <a:r>
              <a:rPr lang="en-US" sz="1200" b="0" dirty="0"/>
              <a:t>First transmission PER varies from 10% to 40% within 2-3 dB range for all MCS levels. Hence MCS selection based on SNR measurements may result in PER varying from 10% to 40%. The MCS levels with the largest SNR ranges are shown below</a:t>
            </a:r>
          </a:p>
        </p:txBody>
      </p:sp>
      <p:graphicFrame>
        <p:nvGraphicFramePr>
          <p:cNvPr id="10" name="Table 9">
            <a:extLst>
              <a:ext uri="{FF2B5EF4-FFF2-40B4-BE49-F238E27FC236}">
                <a16:creationId xmlns:a16="http://schemas.microsoft.com/office/drawing/2014/main" id="{1DB30C3E-CE1F-4080-8852-F9E3890DD22B}"/>
              </a:ext>
            </a:extLst>
          </p:cNvPr>
          <p:cNvGraphicFramePr>
            <a:graphicFrameLocks noGrp="1"/>
          </p:cNvGraphicFramePr>
          <p:nvPr>
            <p:extLst>
              <p:ext uri="{D42A27DB-BD31-4B8C-83A1-F6EECF244321}">
                <p14:modId xmlns:p14="http://schemas.microsoft.com/office/powerpoint/2010/main" val="4051407860"/>
              </p:ext>
            </p:extLst>
          </p:nvPr>
        </p:nvGraphicFramePr>
        <p:xfrm>
          <a:off x="1143000" y="4718020"/>
          <a:ext cx="6248400" cy="126183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437294766"/>
                    </a:ext>
                  </a:extLst>
                </a:gridCol>
                <a:gridCol w="990600">
                  <a:extLst>
                    <a:ext uri="{9D8B030D-6E8A-4147-A177-3AD203B41FA5}">
                      <a16:colId xmlns:a16="http://schemas.microsoft.com/office/drawing/2014/main" val="1218505380"/>
                    </a:ext>
                  </a:extLst>
                </a:gridCol>
                <a:gridCol w="990600">
                  <a:extLst>
                    <a:ext uri="{9D8B030D-6E8A-4147-A177-3AD203B41FA5}">
                      <a16:colId xmlns:a16="http://schemas.microsoft.com/office/drawing/2014/main" val="229964876"/>
                    </a:ext>
                  </a:extLst>
                </a:gridCol>
                <a:gridCol w="990600">
                  <a:extLst>
                    <a:ext uri="{9D8B030D-6E8A-4147-A177-3AD203B41FA5}">
                      <a16:colId xmlns:a16="http://schemas.microsoft.com/office/drawing/2014/main" val="2142018294"/>
                    </a:ext>
                  </a:extLst>
                </a:gridCol>
                <a:gridCol w="914400">
                  <a:extLst>
                    <a:ext uri="{9D8B030D-6E8A-4147-A177-3AD203B41FA5}">
                      <a16:colId xmlns:a16="http://schemas.microsoft.com/office/drawing/2014/main" val="2534780644"/>
                    </a:ext>
                  </a:extLst>
                </a:gridCol>
                <a:gridCol w="1143000">
                  <a:extLst>
                    <a:ext uri="{9D8B030D-6E8A-4147-A177-3AD203B41FA5}">
                      <a16:colId xmlns:a16="http://schemas.microsoft.com/office/drawing/2014/main" val="493430051"/>
                    </a:ext>
                  </a:extLst>
                </a:gridCol>
              </a:tblGrid>
              <a:tr h="315459">
                <a:tc>
                  <a:txBody>
                    <a:bodyPr/>
                    <a:lstStyle/>
                    <a:p>
                      <a:pPr marL="0" algn="l" defTabSz="914400" rtl="0" eaLnBrk="1" latinLnBrk="0" hangingPunct="1"/>
                      <a:r>
                        <a:rPr lang="en-US" sz="1100" b="1" kern="1200" dirty="0">
                          <a:solidFill>
                            <a:schemeClr val="tx1"/>
                          </a:solidFill>
                          <a:latin typeface="+mn-lt"/>
                          <a:ea typeface="+mn-ea"/>
                          <a:cs typeface="+mn-cs"/>
                        </a:rPr>
                        <a:t>Required SNR</a:t>
                      </a:r>
                    </a:p>
                  </a:txBody>
                  <a:tcPr/>
                </a:tc>
                <a:tc>
                  <a:txBody>
                    <a:bodyPr/>
                    <a:lstStyle/>
                    <a:p>
                      <a:pPr marL="0" algn="l" defTabSz="914400" rtl="0" eaLnBrk="1" latinLnBrk="0" hangingPunct="1"/>
                      <a:r>
                        <a:rPr lang="en-US" sz="1100" b="1" kern="1200" dirty="0">
                          <a:solidFill>
                            <a:schemeClr val="tx1"/>
                          </a:solidFill>
                          <a:latin typeface="+mn-lt"/>
                          <a:ea typeface="+mn-ea"/>
                          <a:cs typeface="+mn-cs"/>
                        </a:rPr>
                        <a:t>10%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20%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30%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40% PER</a:t>
                      </a:r>
                    </a:p>
                  </a:txBody>
                  <a:tcPr/>
                </a:tc>
                <a:tc>
                  <a:txBody>
                    <a:bodyPr/>
                    <a:lstStyle/>
                    <a:p>
                      <a:pPr marL="0" algn="l" defTabSz="914400" rtl="0" eaLnBrk="1" latinLnBrk="0" hangingPunct="1"/>
                      <a:r>
                        <a:rPr lang="en-US" sz="1100" b="1" kern="1200" dirty="0">
                          <a:solidFill>
                            <a:schemeClr val="tx1"/>
                          </a:solidFill>
                          <a:latin typeface="+mn-lt"/>
                          <a:ea typeface="+mn-ea"/>
                          <a:cs typeface="+mn-cs"/>
                        </a:rPr>
                        <a:t>SNR range</a:t>
                      </a:r>
                    </a:p>
                  </a:txBody>
                  <a:tcPr/>
                </a:tc>
                <a:extLst>
                  <a:ext uri="{0D108BD9-81ED-4DB2-BD59-A6C34878D82A}">
                    <a16:rowId xmlns:a16="http://schemas.microsoft.com/office/drawing/2014/main" val="2940614982"/>
                  </a:ext>
                </a:extLst>
              </a:tr>
              <a:tr h="315459">
                <a:tc>
                  <a:txBody>
                    <a:bodyPr/>
                    <a:lstStyle/>
                    <a:p>
                      <a:pPr marL="0" algn="l" defTabSz="914400" rtl="0" eaLnBrk="1" latinLnBrk="0" hangingPunct="1"/>
                      <a:r>
                        <a:rPr lang="en-US" sz="1100" b="1" kern="1200" dirty="0">
                          <a:solidFill>
                            <a:schemeClr val="tx1"/>
                          </a:solidFill>
                          <a:latin typeface="+mn-lt"/>
                          <a:ea typeface="+mn-ea"/>
                          <a:cs typeface="+mn-cs"/>
                        </a:rPr>
                        <a:t>MCS 7</a:t>
                      </a:r>
                    </a:p>
                  </a:txBody>
                  <a:tcPr/>
                </a:tc>
                <a:tc>
                  <a:txBody>
                    <a:bodyPr/>
                    <a:lstStyle/>
                    <a:p>
                      <a:pPr marL="0" algn="l" defTabSz="914400" rtl="0" eaLnBrk="1" latinLnBrk="0" hangingPunct="1"/>
                      <a:r>
                        <a:rPr lang="en-US" sz="1100" b="1" kern="1200" dirty="0">
                          <a:solidFill>
                            <a:schemeClr val="tx1"/>
                          </a:solidFill>
                          <a:latin typeface="+mn-lt"/>
                          <a:ea typeface="+mn-ea"/>
                          <a:cs typeface="+mn-cs"/>
                        </a:rPr>
                        <a:t>31.98dB</a:t>
                      </a:r>
                    </a:p>
                  </a:txBody>
                  <a:tcPr/>
                </a:tc>
                <a:tc>
                  <a:txBody>
                    <a:bodyPr/>
                    <a:lstStyle/>
                    <a:p>
                      <a:pPr marL="0" algn="l" defTabSz="914400" rtl="0" eaLnBrk="1" latinLnBrk="0" hangingPunct="1"/>
                      <a:r>
                        <a:rPr lang="en-US" sz="1100" b="1" kern="1200" dirty="0">
                          <a:solidFill>
                            <a:schemeClr val="tx1"/>
                          </a:solidFill>
                          <a:latin typeface="+mn-lt"/>
                          <a:ea typeface="+mn-ea"/>
                          <a:cs typeface="+mn-cs"/>
                        </a:rPr>
                        <a:t>30.65dB</a:t>
                      </a:r>
                    </a:p>
                  </a:txBody>
                  <a:tcPr/>
                </a:tc>
                <a:tc>
                  <a:txBody>
                    <a:bodyPr/>
                    <a:lstStyle/>
                    <a:p>
                      <a:pPr marL="0" algn="l" defTabSz="914400" rtl="0" eaLnBrk="1" latinLnBrk="0" hangingPunct="1"/>
                      <a:r>
                        <a:rPr lang="en-US" sz="1100" b="1" kern="1200" dirty="0">
                          <a:solidFill>
                            <a:schemeClr val="tx1"/>
                          </a:solidFill>
                          <a:latin typeface="+mn-lt"/>
                          <a:ea typeface="+mn-ea"/>
                          <a:cs typeface="+mn-cs"/>
                        </a:rPr>
                        <a:t>29.79dB</a:t>
                      </a:r>
                    </a:p>
                  </a:txBody>
                  <a:tcPr/>
                </a:tc>
                <a:tc>
                  <a:txBody>
                    <a:bodyPr/>
                    <a:lstStyle/>
                    <a:p>
                      <a:pPr marL="0" algn="l" defTabSz="914400" rtl="0" eaLnBrk="1" latinLnBrk="0" hangingPunct="1"/>
                      <a:r>
                        <a:rPr lang="en-US" sz="1100" b="1" kern="1200" dirty="0">
                          <a:solidFill>
                            <a:schemeClr val="tx1"/>
                          </a:solidFill>
                          <a:latin typeface="+mn-lt"/>
                          <a:ea typeface="+mn-ea"/>
                          <a:cs typeface="+mn-cs"/>
                        </a:rPr>
                        <a:t>29.17dB</a:t>
                      </a:r>
                    </a:p>
                  </a:txBody>
                  <a:tcPr/>
                </a:tc>
                <a:tc>
                  <a:txBody>
                    <a:bodyPr/>
                    <a:lstStyle/>
                    <a:p>
                      <a:pPr marL="0" algn="l" defTabSz="914400" rtl="0" eaLnBrk="1" latinLnBrk="0" hangingPunct="1"/>
                      <a:r>
                        <a:rPr lang="en-US" sz="1100" b="1" kern="1200" dirty="0">
                          <a:solidFill>
                            <a:schemeClr val="tx1"/>
                          </a:solidFill>
                          <a:latin typeface="+mn-lt"/>
                          <a:ea typeface="+mn-ea"/>
                          <a:cs typeface="+mn-cs"/>
                        </a:rPr>
                        <a:t>2.81dB</a:t>
                      </a:r>
                    </a:p>
                  </a:txBody>
                  <a:tcPr/>
                </a:tc>
                <a:extLst>
                  <a:ext uri="{0D108BD9-81ED-4DB2-BD59-A6C34878D82A}">
                    <a16:rowId xmlns:a16="http://schemas.microsoft.com/office/drawing/2014/main" val="3913679720"/>
                  </a:ext>
                </a:extLst>
              </a:tr>
              <a:tr h="315459">
                <a:tc>
                  <a:txBody>
                    <a:bodyPr/>
                    <a:lstStyle/>
                    <a:p>
                      <a:pPr marL="0" algn="l" defTabSz="914400" rtl="0" eaLnBrk="1" latinLnBrk="0" hangingPunct="1"/>
                      <a:r>
                        <a:rPr lang="en-US" sz="1100" b="1" kern="1200" dirty="0">
                          <a:solidFill>
                            <a:schemeClr val="tx1"/>
                          </a:solidFill>
                          <a:latin typeface="+mn-lt"/>
                          <a:ea typeface="+mn-ea"/>
                          <a:cs typeface="+mn-cs"/>
                        </a:rPr>
                        <a:t>MCS 9</a:t>
                      </a:r>
                    </a:p>
                  </a:txBody>
                  <a:tcPr/>
                </a:tc>
                <a:tc>
                  <a:txBody>
                    <a:bodyPr/>
                    <a:lstStyle/>
                    <a:p>
                      <a:pPr marL="0" algn="l" defTabSz="914400" rtl="0" eaLnBrk="1" latinLnBrk="0" hangingPunct="1"/>
                      <a:r>
                        <a:rPr lang="en-US" sz="1100" b="1" kern="1200" dirty="0">
                          <a:solidFill>
                            <a:schemeClr val="tx1"/>
                          </a:solidFill>
                          <a:latin typeface="+mn-lt"/>
                          <a:ea typeface="+mn-ea"/>
                          <a:cs typeface="+mn-cs"/>
                        </a:rPr>
                        <a:t>36.63dB</a:t>
                      </a:r>
                    </a:p>
                  </a:txBody>
                  <a:tcPr/>
                </a:tc>
                <a:tc>
                  <a:txBody>
                    <a:bodyPr/>
                    <a:lstStyle/>
                    <a:p>
                      <a:pPr marL="0" algn="l" defTabSz="914400" rtl="0" eaLnBrk="1" latinLnBrk="0" hangingPunct="1"/>
                      <a:r>
                        <a:rPr lang="en-US" sz="1100" b="1" kern="1200" dirty="0">
                          <a:solidFill>
                            <a:schemeClr val="tx1"/>
                          </a:solidFill>
                          <a:latin typeface="+mn-lt"/>
                          <a:ea typeface="+mn-ea"/>
                          <a:cs typeface="+mn-cs"/>
                        </a:rPr>
                        <a:t>35.35dB</a:t>
                      </a:r>
                    </a:p>
                  </a:txBody>
                  <a:tcPr/>
                </a:tc>
                <a:tc>
                  <a:txBody>
                    <a:bodyPr/>
                    <a:lstStyle/>
                    <a:p>
                      <a:pPr marL="0" algn="l" defTabSz="914400" rtl="0" eaLnBrk="1" latinLnBrk="0" hangingPunct="1"/>
                      <a:r>
                        <a:rPr lang="en-US" sz="1100" b="1" kern="1200" dirty="0">
                          <a:solidFill>
                            <a:schemeClr val="tx1"/>
                          </a:solidFill>
                          <a:latin typeface="+mn-lt"/>
                          <a:ea typeface="+mn-ea"/>
                          <a:cs typeface="+mn-cs"/>
                        </a:rPr>
                        <a:t>34.54dB</a:t>
                      </a:r>
                    </a:p>
                  </a:txBody>
                  <a:tcPr/>
                </a:tc>
                <a:tc>
                  <a:txBody>
                    <a:bodyPr/>
                    <a:lstStyle/>
                    <a:p>
                      <a:pPr marL="0" algn="l" defTabSz="914400" rtl="0" eaLnBrk="1" latinLnBrk="0" hangingPunct="1"/>
                      <a:r>
                        <a:rPr lang="en-US" sz="1100" b="1" kern="1200" dirty="0">
                          <a:solidFill>
                            <a:schemeClr val="tx1"/>
                          </a:solidFill>
                          <a:latin typeface="+mn-lt"/>
                          <a:ea typeface="+mn-ea"/>
                          <a:cs typeface="+mn-cs"/>
                        </a:rPr>
                        <a:t>33.88dB</a:t>
                      </a:r>
                    </a:p>
                  </a:txBody>
                  <a:tcPr/>
                </a:tc>
                <a:tc>
                  <a:txBody>
                    <a:bodyPr/>
                    <a:lstStyle/>
                    <a:p>
                      <a:pPr marL="0" algn="l" defTabSz="914400" rtl="0" eaLnBrk="1" latinLnBrk="0" hangingPunct="1"/>
                      <a:r>
                        <a:rPr lang="en-US" sz="1100" b="1" kern="1200" dirty="0">
                          <a:solidFill>
                            <a:schemeClr val="tx1"/>
                          </a:solidFill>
                          <a:latin typeface="+mn-lt"/>
                          <a:ea typeface="+mn-ea"/>
                          <a:cs typeface="+mn-cs"/>
                        </a:rPr>
                        <a:t>2.75dB</a:t>
                      </a:r>
                    </a:p>
                  </a:txBody>
                  <a:tcPr/>
                </a:tc>
                <a:extLst>
                  <a:ext uri="{0D108BD9-81ED-4DB2-BD59-A6C34878D82A}">
                    <a16:rowId xmlns:a16="http://schemas.microsoft.com/office/drawing/2014/main" val="3142268776"/>
                  </a:ext>
                </a:extLst>
              </a:tr>
              <a:tr h="315459">
                <a:tc>
                  <a:txBody>
                    <a:bodyPr/>
                    <a:lstStyle/>
                    <a:p>
                      <a:pPr marL="0" algn="l" defTabSz="914400" rtl="0" eaLnBrk="1" latinLnBrk="0" hangingPunct="1"/>
                      <a:r>
                        <a:rPr lang="en-US" sz="1100" b="1" kern="1200">
                          <a:solidFill>
                            <a:schemeClr val="tx1"/>
                          </a:solidFill>
                          <a:latin typeface="+mn-lt"/>
                          <a:ea typeface="+mn-ea"/>
                          <a:cs typeface="+mn-cs"/>
                        </a:rPr>
                        <a:t>MCS 11</a:t>
                      </a:r>
                      <a:endParaRPr lang="en-US" sz="1100" b="1" kern="1200" dirty="0">
                        <a:solidFill>
                          <a:schemeClr val="tx1"/>
                        </a:solidFill>
                        <a:latin typeface="+mn-lt"/>
                        <a:ea typeface="+mn-ea"/>
                        <a:cs typeface="+mn-cs"/>
                      </a:endParaRPr>
                    </a:p>
                  </a:txBody>
                  <a:tcPr/>
                </a:tc>
                <a:tc>
                  <a:txBody>
                    <a:bodyPr/>
                    <a:lstStyle/>
                    <a:p>
                      <a:pPr marL="0" algn="l" defTabSz="914400" rtl="0" eaLnBrk="1" latinLnBrk="0" hangingPunct="1"/>
                      <a:r>
                        <a:rPr lang="en-US" sz="1100" b="1" kern="1200" dirty="0">
                          <a:solidFill>
                            <a:schemeClr val="tx1"/>
                          </a:solidFill>
                          <a:latin typeface="+mn-lt"/>
                          <a:ea typeface="+mn-ea"/>
                          <a:cs typeface="+mn-cs"/>
                        </a:rPr>
                        <a:t>41.61dB</a:t>
                      </a:r>
                    </a:p>
                  </a:txBody>
                  <a:tcPr/>
                </a:tc>
                <a:tc>
                  <a:txBody>
                    <a:bodyPr/>
                    <a:lstStyle/>
                    <a:p>
                      <a:pPr marL="0" algn="l" defTabSz="914400" rtl="0" eaLnBrk="1" latinLnBrk="0" hangingPunct="1"/>
                      <a:r>
                        <a:rPr lang="en-US" sz="1100" b="1" kern="1200" dirty="0">
                          <a:solidFill>
                            <a:schemeClr val="tx1"/>
                          </a:solidFill>
                          <a:latin typeface="+mn-lt"/>
                          <a:ea typeface="+mn-ea"/>
                          <a:cs typeface="+mn-cs"/>
                        </a:rPr>
                        <a:t>40.31dB</a:t>
                      </a:r>
                    </a:p>
                  </a:txBody>
                  <a:tcPr/>
                </a:tc>
                <a:tc>
                  <a:txBody>
                    <a:bodyPr/>
                    <a:lstStyle/>
                    <a:p>
                      <a:pPr marL="0" algn="l" defTabSz="914400" rtl="0" eaLnBrk="1" latinLnBrk="0" hangingPunct="1"/>
                      <a:r>
                        <a:rPr lang="en-US" sz="1100" b="1" kern="1200" dirty="0">
                          <a:solidFill>
                            <a:schemeClr val="tx1"/>
                          </a:solidFill>
                          <a:latin typeface="+mn-lt"/>
                          <a:ea typeface="+mn-ea"/>
                          <a:cs typeface="+mn-cs"/>
                        </a:rPr>
                        <a:t>39.52dB</a:t>
                      </a:r>
                    </a:p>
                  </a:txBody>
                  <a:tcPr/>
                </a:tc>
                <a:tc>
                  <a:txBody>
                    <a:bodyPr/>
                    <a:lstStyle/>
                    <a:p>
                      <a:pPr marL="0" algn="l" defTabSz="914400" rtl="0" eaLnBrk="1" latinLnBrk="0" hangingPunct="1"/>
                      <a:r>
                        <a:rPr lang="en-US" sz="1100" b="1" kern="1200" dirty="0">
                          <a:solidFill>
                            <a:schemeClr val="tx1"/>
                          </a:solidFill>
                          <a:latin typeface="+mn-lt"/>
                          <a:ea typeface="+mn-ea"/>
                          <a:cs typeface="+mn-cs"/>
                        </a:rPr>
                        <a:t>38.87dB</a:t>
                      </a:r>
                    </a:p>
                  </a:txBody>
                  <a:tcPr/>
                </a:tc>
                <a:tc>
                  <a:txBody>
                    <a:bodyPr/>
                    <a:lstStyle/>
                    <a:p>
                      <a:pPr marL="0" algn="l" defTabSz="914400" rtl="0" eaLnBrk="1" latinLnBrk="0" hangingPunct="1"/>
                      <a:r>
                        <a:rPr lang="en-US" sz="1100" b="1" kern="1200" dirty="0">
                          <a:solidFill>
                            <a:schemeClr val="tx1"/>
                          </a:solidFill>
                          <a:latin typeface="+mn-lt"/>
                          <a:ea typeface="+mn-ea"/>
                          <a:cs typeface="+mn-cs"/>
                        </a:rPr>
                        <a:t>2.74dB</a:t>
                      </a:r>
                    </a:p>
                  </a:txBody>
                  <a:tcPr/>
                </a:tc>
                <a:extLst>
                  <a:ext uri="{0D108BD9-81ED-4DB2-BD59-A6C34878D82A}">
                    <a16:rowId xmlns:a16="http://schemas.microsoft.com/office/drawing/2014/main" val="207185148"/>
                  </a:ext>
                </a:extLst>
              </a:tr>
            </a:tbl>
          </a:graphicData>
        </a:graphic>
      </p:graphicFrame>
      <p:pic>
        <p:nvPicPr>
          <p:cNvPr id="7" name="Picture 6">
            <a:extLst>
              <a:ext uri="{FF2B5EF4-FFF2-40B4-BE49-F238E27FC236}">
                <a16:creationId xmlns:a16="http://schemas.microsoft.com/office/drawing/2014/main" id="{210AF56F-DEE7-4B3F-9FDF-01E94EF5B0CD}"/>
              </a:ext>
            </a:extLst>
          </p:cNvPr>
          <p:cNvPicPr>
            <a:picLocks noChangeAspect="1"/>
          </p:cNvPicPr>
          <p:nvPr/>
        </p:nvPicPr>
        <p:blipFill>
          <a:blip r:embed="rId2"/>
          <a:stretch>
            <a:fillRect/>
          </a:stretch>
        </p:blipFill>
        <p:spPr>
          <a:xfrm>
            <a:off x="1648395" y="1191399"/>
            <a:ext cx="5741607" cy="3047122"/>
          </a:xfrm>
          <a:prstGeom prst="rect">
            <a:avLst/>
          </a:prstGeom>
        </p:spPr>
      </p:pic>
      <p:sp>
        <p:nvSpPr>
          <p:cNvPr id="3" name="TextBox 2">
            <a:extLst>
              <a:ext uri="{FF2B5EF4-FFF2-40B4-BE49-F238E27FC236}">
                <a16:creationId xmlns:a16="http://schemas.microsoft.com/office/drawing/2014/main" id="{5A7F673E-0807-4273-891D-563343A19440}"/>
              </a:ext>
            </a:extLst>
          </p:cNvPr>
          <p:cNvSpPr txBox="1"/>
          <p:nvPr/>
        </p:nvSpPr>
        <p:spPr>
          <a:xfrm>
            <a:off x="1741326" y="6077950"/>
            <a:ext cx="5207323" cy="276999"/>
          </a:xfrm>
          <a:prstGeom prst="rect">
            <a:avLst/>
          </a:prstGeom>
          <a:noFill/>
        </p:spPr>
        <p:txBody>
          <a:bodyPr wrap="none" rtlCol="0">
            <a:spAutoFit/>
          </a:bodyPr>
          <a:lstStyle/>
          <a:p>
            <a:r>
              <a:rPr lang="en-US" dirty="0"/>
              <a:t>Table 2 Required SNR values to achieve packet first transmission PER 10%-40%</a:t>
            </a:r>
          </a:p>
        </p:txBody>
      </p:sp>
    </p:spTree>
    <p:extLst>
      <p:ext uri="{BB962C8B-B14F-4D97-AF65-F5344CB8AC3E}">
        <p14:creationId xmlns:p14="http://schemas.microsoft.com/office/powerpoint/2010/main" val="2545254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630163"/>
            <a:ext cx="8229600" cy="512837"/>
          </a:xfrm>
        </p:spPr>
        <p:txBody>
          <a:bodyPr/>
          <a:lstStyle/>
          <a:p>
            <a:r>
              <a:rPr lang="en-US" sz="2000" dirty="0"/>
              <a:t>HARQ vs ARQ Goodput Comparison, with first Tx PER varying 10-40%, MPDU based retransmission</a:t>
            </a:r>
            <a:endParaRPr lang="en-US" sz="2000" b="0" dirty="0"/>
          </a:p>
        </p:txBody>
      </p:sp>
      <p:sp>
        <p:nvSpPr>
          <p:cNvPr id="4" name="Date Placeholder 3"/>
          <p:cNvSpPr>
            <a:spLocks noGrp="1"/>
          </p:cNvSpPr>
          <p:nvPr>
            <p:ph type="dt" sz="half" idx="10"/>
          </p:nvPr>
        </p:nvSpPr>
        <p:spPr/>
        <p:txBody>
          <a:bodyPr/>
          <a:lstStyle/>
          <a:p>
            <a:pPr>
              <a:defRPr/>
            </a:pPr>
            <a:fld id="{9E5542DF-1959-4EFE-A2B3-45D7586C1DB8}"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71525" y="5757685"/>
            <a:ext cx="7772400" cy="646973"/>
          </a:xfrm>
          <a:prstGeom prst="rect">
            <a:avLst/>
          </a:prstGeom>
          <a:noFill/>
        </p:spPr>
        <p:txBody>
          <a:bodyPr wrap="square" rtlCol="0">
            <a:spAutoFit/>
          </a:bodyPr>
          <a:lstStyle/>
          <a:p>
            <a:pPr marL="0" indent="0">
              <a:buNone/>
            </a:pPr>
            <a:r>
              <a:rPr lang="en-US" sz="1200" b="0" dirty="0"/>
              <a:t>HARQ Punctured CC and HARQ IR have comparable performances when first Tx PER varies from 10% to 40%. They provides larger throughput gain over ARQ than HARQ CC.  The median throughput gains of HARQ schemes over ARQ with rate adaptation are shown in the table 3.</a:t>
            </a:r>
          </a:p>
        </p:txBody>
      </p:sp>
      <p:pic>
        <p:nvPicPr>
          <p:cNvPr id="3" name="Picture 2">
            <a:extLst>
              <a:ext uri="{FF2B5EF4-FFF2-40B4-BE49-F238E27FC236}">
                <a16:creationId xmlns:a16="http://schemas.microsoft.com/office/drawing/2014/main" id="{CA3FA3CD-FBF6-4A3F-8C23-8B2C0ABF394C}"/>
              </a:ext>
            </a:extLst>
          </p:cNvPr>
          <p:cNvPicPr>
            <a:picLocks noChangeAspect="1"/>
          </p:cNvPicPr>
          <p:nvPr/>
        </p:nvPicPr>
        <p:blipFill>
          <a:blip r:embed="rId2"/>
          <a:stretch>
            <a:fillRect/>
          </a:stretch>
        </p:blipFill>
        <p:spPr>
          <a:xfrm>
            <a:off x="191294" y="1219200"/>
            <a:ext cx="8761412" cy="4467730"/>
          </a:xfrm>
          <a:prstGeom prst="rect">
            <a:avLst/>
          </a:prstGeom>
        </p:spPr>
      </p:pic>
    </p:spTree>
    <p:extLst>
      <p:ext uri="{BB962C8B-B14F-4D97-AF65-F5344CB8AC3E}">
        <p14:creationId xmlns:p14="http://schemas.microsoft.com/office/powerpoint/2010/main" val="1288378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630163"/>
            <a:ext cx="8229600" cy="512837"/>
          </a:xfrm>
        </p:spPr>
        <p:txBody>
          <a:bodyPr/>
          <a:lstStyle/>
          <a:p>
            <a:r>
              <a:rPr lang="en-US" sz="2000" dirty="0"/>
              <a:t>HARQ vs ARQ Goodput Comparison, with first Tx PER varying 10-40%, Codeword based retransmission</a:t>
            </a:r>
            <a:endParaRPr lang="en-US" sz="2000" b="0" dirty="0"/>
          </a:p>
        </p:txBody>
      </p:sp>
      <p:sp>
        <p:nvSpPr>
          <p:cNvPr id="4" name="Date Placeholder 3"/>
          <p:cNvSpPr>
            <a:spLocks noGrp="1"/>
          </p:cNvSpPr>
          <p:nvPr>
            <p:ph type="dt" sz="half" idx="10"/>
          </p:nvPr>
        </p:nvSpPr>
        <p:spPr/>
        <p:txBody>
          <a:bodyPr/>
          <a:lstStyle/>
          <a:p>
            <a:pPr>
              <a:defRPr/>
            </a:pPr>
            <a:fld id="{9E5542DF-1959-4EFE-A2B3-45D7586C1DB8}" type="datetime1">
              <a:rPr lang="en-US" smtClean="0"/>
              <a:t>7/14/2019</a:t>
            </a:fld>
            <a:endParaRPr lang="en-US" dirty="0"/>
          </a:p>
        </p:txBody>
      </p:sp>
      <p:sp>
        <p:nvSpPr>
          <p:cNvPr id="5" name="Footer Placeholder 4"/>
          <p:cNvSpPr>
            <a:spLocks noGrp="1"/>
          </p:cNvSpPr>
          <p:nvPr>
            <p:ph type="ftr" sz="quarter" idx="11"/>
          </p:nvPr>
        </p:nvSpPr>
        <p:spPr/>
        <p:txBody>
          <a:bodyPr/>
          <a:lstStyle/>
          <a:p>
            <a:pPr>
              <a:defRPr/>
            </a:pPr>
            <a:r>
              <a:rPr lang="en-US"/>
              <a:t>Yan Zhang et al (Marvell)</a:t>
            </a:r>
            <a:endParaRPr lang="en-US"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9" name="Content Placeholder 8">
            <a:extLst>
              <a:ext uri="{FF2B5EF4-FFF2-40B4-BE49-F238E27FC236}">
                <a16:creationId xmlns:a16="http://schemas.microsoft.com/office/drawing/2014/main" id="{5CC1CF08-CAEA-4411-96FE-5B98AAA1BA42}"/>
              </a:ext>
            </a:extLst>
          </p:cNvPr>
          <p:cNvSpPr txBox="1">
            <a:spLocks noGrp="1"/>
          </p:cNvSpPr>
          <p:nvPr>
            <p:ph idx="1"/>
          </p:nvPr>
        </p:nvSpPr>
        <p:spPr>
          <a:xfrm>
            <a:off x="756844" y="5562688"/>
            <a:ext cx="7772400" cy="831639"/>
          </a:xfrm>
          <a:prstGeom prst="rect">
            <a:avLst/>
          </a:prstGeom>
          <a:noFill/>
        </p:spPr>
        <p:txBody>
          <a:bodyPr wrap="square" rtlCol="0">
            <a:spAutoFit/>
          </a:bodyPr>
          <a:lstStyle/>
          <a:p>
            <a:pPr marL="0" indent="0">
              <a:buNone/>
            </a:pPr>
            <a:r>
              <a:rPr lang="en-US" sz="1200" b="0" dirty="0"/>
              <a:t>With codeword based retransmission, goodput of all transmission schemes improved compared to MPDU based retransmission. However, the spectral efficiency gains of HARQ schemes over ARQ with rate adaptation are comparable to that of MPDU based schemes. The median throughput gains of HARQ schemes over ARQ with rate adaptation are shown in the table 4.</a:t>
            </a:r>
          </a:p>
        </p:txBody>
      </p:sp>
      <p:pic>
        <p:nvPicPr>
          <p:cNvPr id="7" name="Picture 6">
            <a:extLst>
              <a:ext uri="{FF2B5EF4-FFF2-40B4-BE49-F238E27FC236}">
                <a16:creationId xmlns:a16="http://schemas.microsoft.com/office/drawing/2014/main" id="{B1EC6090-E0ED-436D-B84A-DA492246352E}"/>
              </a:ext>
            </a:extLst>
          </p:cNvPr>
          <p:cNvPicPr>
            <a:picLocks noChangeAspect="1"/>
          </p:cNvPicPr>
          <p:nvPr/>
        </p:nvPicPr>
        <p:blipFill>
          <a:blip r:embed="rId2"/>
          <a:stretch>
            <a:fillRect/>
          </a:stretch>
        </p:blipFill>
        <p:spPr>
          <a:xfrm>
            <a:off x="609599" y="1221832"/>
            <a:ext cx="7934325" cy="4340856"/>
          </a:xfrm>
          <a:prstGeom prst="rect">
            <a:avLst/>
          </a:prstGeom>
        </p:spPr>
      </p:pic>
    </p:spTree>
    <p:extLst>
      <p:ext uri="{BB962C8B-B14F-4D97-AF65-F5344CB8AC3E}">
        <p14:creationId xmlns:p14="http://schemas.microsoft.com/office/powerpoint/2010/main" val="26926378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386851</TotalTime>
  <Words>3287</Words>
  <Application>Microsoft Office PowerPoint</Application>
  <PresentationFormat>On-screen Show (4:3)</PresentationFormat>
  <Paragraphs>546</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CiscoSans ExtraLight</vt:lpstr>
      <vt:lpstr>CiscoSans Thin</vt:lpstr>
      <vt:lpstr>Times New Roman</vt:lpstr>
      <vt:lpstr>Wingdings</vt:lpstr>
      <vt:lpstr>802-11-Submission</vt:lpstr>
      <vt:lpstr>Comparisons of HARQ transmission schemes for 11be</vt:lpstr>
      <vt:lpstr>HARQ Review</vt:lpstr>
      <vt:lpstr>HARQ Punctured CC outline</vt:lpstr>
      <vt:lpstr>HARQ IR outline</vt:lpstr>
      <vt:lpstr>Simulation setup</vt:lpstr>
      <vt:lpstr>HARQ vs ARQ Goodput Comparison, 20MHz 2x2 channel, 2SS, with Optimal MCS selection</vt:lpstr>
      <vt:lpstr>ARQ first transmission PER performance, 20MHz 2x2 channel, 2SS</vt:lpstr>
      <vt:lpstr>HARQ vs ARQ Goodput Comparison, with first Tx PER varying 10-40%, MPDU based retransmission</vt:lpstr>
      <vt:lpstr>HARQ vs ARQ Goodput Comparison, with first Tx PER varying 10-40%, Codeword based retransmission</vt:lpstr>
      <vt:lpstr>HARQ vs ARQ Goodput Comparison, with first Tx PER varying 10-40% </vt:lpstr>
      <vt:lpstr>HARQ vs ARQ Goodput Comparison, 80MHz 4x2 channel, 2SS, with Optimal MCS selection</vt:lpstr>
      <vt:lpstr>ARQ first transmission PER performance, 80MHz 4x2 channel, 2SS</vt:lpstr>
      <vt:lpstr>HARQ vs ARQ Goodput Comparison, with first Tx PER varying 10-40%, MPDU based retransmission</vt:lpstr>
      <vt:lpstr>HARQ vs ARQ Goodput Comparison, with first Tx PER varying 10-40%, Codeword based retransmission</vt:lpstr>
      <vt:lpstr>HARQ vs ARQ Goodput Comparison, with first Tx PER varying 10-40% </vt:lpstr>
      <vt:lpstr>Discussions on HARQ Punctured CC Memory</vt:lpstr>
      <vt:lpstr>Discussions on HARQ Punctured CC Memory</vt:lpstr>
      <vt:lpstr>Discussions on HARQ Punctured CC Memory</vt:lpstr>
      <vt:lpstr>PowerPoint Presentation</vt:lpstr>
      <vt:lpstr>Discussions on HARQ Punctured Memory</vt:lpstr>
      <vt:lpstr>PowerPoint Presentation</vt:lpstr>
      <vt:lpstr>Discussions on HARQ Memory</vt:lpstr>
      <vt:lpstr>Discussion and Conclusions</vt:lpstr>
      <vt:lpstr>Conclusions and Proposals</vt:lpstr>
      <vt:lpstr>Reference</vt:lpstr>
      <vt:lpstr>Appendix</vt:lpstr>
      <vt:lpstr>Discussions on HARQ IR Memory</vt:lpstr>
      <vt:lpstr>Discussions on HARQ  IR Memory</vt:lpstr>
      <vt:lpstr>Discussions on HARQ IR Memory</vt:lpstr>
      <vt:lpstr>Discussions on HARQ IR Memory</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Yan(MSI) Zhang</cp:lastModifiedBy>
  <cp:revision>2978</cp:revision>
  <cp:lastPrinted>1998-02-10T13:28:06Z</cp:lastPrinted>
  <dcterms:created xsi:type="dcterms:W3CDTF">2007-05-21T21:00:37Z</dcterms:created>
  <dcterms:modified xsi:type="dcterms:W3CDTF">2019-07-15T07:53:25Z</dcterms:modified>
  <cp:category>Submission</cp:category>
</cp:coreProperties>
</file>