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506" r:id="rId3"/>
    <p:sldId id="524" r:id="rId4"/>
    <p:sldId id="476" r:id="rId5"/>
    <p:sldId id="480" r:id="rId6"/>
    <p:sldId id="486" r:id="rId7"/>
    <p:sldId id="525" r:id="rId8"/>
    <p:sldId id="526" r:id="rId9"/>
    <p:sldId id="507" r:id="rId10"/>
    <p:sldId id="522" r:id="rId11"/>
    <p:sldId id="523" r:id="rId12"/>
    <p:sldId id="518" r:id="rId13"/>
    <p:sldId id="520" r:id="rId14"/>
    <p:sldId id="521" r:id="rId15"/>
    <p:sldId id="487" r:id="rId16"/>
    <p:sldId id="488" r:id="rId17"/>
    <p:sldId id="489" r:id="rId18"/>
    <p:sldId id="490" r:id="rId19"/>
    <p:sldId id="508" r:id="rId20"/>
    <p:sldId id="509" r:id="rId21"/>
    <p:sldId id="510" r:id="rId22"/>
    <p:sldId id="511" r:id="rId2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p:scale>
          <a:sx n="150" d="100"/>
          <a:sy n="150" d="100"/>
        </p:scale>
        <p:origin x="108" y="-6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68"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C879F27-48B8-4E06-AD3B-21C7CA65B2E9}" type="datetime1">
              <a:rPr lang="en-US" smtClean="0"/>
              <a:t>5/7/2019</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C608632E-044A-42EE-97ED-6B531C348473}" type="datetime1">
              <a:rPr lang="en-US" smtClean="0"/>
              <a:t>5/3/2019</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BD933CE7-EA50-4916-9417-3A6A2C713FC4}" type="datetime1">
              <a:rPr lang="en-US" smtClean="0"/>
              <a:t>5/3/2019</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23FDD1AF-1AD1-482F-8841-B1849CBB5A41}" type="datetime1">
              <a:rPr lang="en-US" smtClean="0"/>
              <a:t>5/3/2019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6C2768C2-58B0-415A-A6F5-687DCF8C867A}" type="datetime1">
              <a:rPr lang="en-US" smtClean="0"/>
              <a:t>5/3/2019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6E8B1769-C9D8-416B-BEC4-C1C5D0F3BA43}" type="datetime1">
              <a:rPr lang="en-US" smtClean="0"/>
              <a:t>5/3/2019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97BF813D-6D93-4642-A6E1-8E4A7523DA7C}" type="datetime1">
              <a:rPr lang="en-US" smtClean="0"/>
              <a:t>5/3/2019</a:t>
            </a:fld>
            <a:endParaRPr lang="en-US" dirty="0"/>
          </a:p>
        </p:txBody>
      </p:sp>
      <p:sp>
        <p:nvSpPr>
          <p:cNvPr id="5" name="Rectangle 5"/>
          <p:cNvSpPr>
            <a:spLocks noGrp="1" noChangeArrowheads="1"/>
          </p:cNvSpPr>
          <p:nvPr>
            <p:ph type="ftr" sz="quarter" idx="11"/>
          </p:nvPr>
        </p:nvSpPr>
        <p:spPr>
          <a:xfrm>
            <a:off x="6938677" y="6475413"/>
            <a:ext cx="1605248" cy="184666"/>
          </a:xfrm>
          <a:ln/>
        </p:spPr>
        <p:txBody>
          <a:bodyPr/>
          <a:lstStyle>
            <a:lvl1pPr>
              <a:defRPr/>
            </a:lvl1pPr>
          </a:lstStyle>
          <a:p>
            <a:pPr>
              <a:defRPr/>
            </a:pPr>
            <a:r>
              <a:rPr lang="en-US" dirty="0"/>
              <a:t>Yan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20061042-DCF1-4889-A6F1-22715D73C701}" type="datetime1">
              <a:rPr lang="en-US" smtClean="0"/>
              <a:t>5/3/2019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B3A23258-1110-4636-B59B-21C599F3592E}" type="datetime1">
              <a:rPr lang="en-US" smtClean="0"/>
              <a:t>5/3/2019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E1422C9A-E211-4A9B-8209-886BC2923CF2}" type="datetime1">
              <a:rPr lang="en-US" smtClean="0"/>
              <a:t>5/3/2019</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78DBD9D6-6C2E-4DF2-A201-B161BBF6E662}" type="datetime1">
              <a:rPr lang="en-US" smtClean="0"/>
              <a:t>5/3/2019</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8A01E95-DDBD-45F3-BAFA-F835D318ED78}" type="datetime1">
              <a:rPr lang="en-US" smtClean="0"/>
              <a:t>5/3/2019</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56000" y="69453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B8A6396-6D92-4CDD-B40A-AEF7F648DBD0}" type="datetime1">
              <a:rPr lang="en-US" smtClean="0"/>
              <a:t>5/3/2019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4E74C27-2774-4242-BEAF-69457AA15550}" type="datetime1">
              <a:rPr lang="en-US" smtClean="0"/>
              <a:t>5/3/2019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23BCF3F-3A5F-482B-A69E-54849805CFDA}" type="datetime1">
              <a:rPr lang="en-US" smtClean="0"/>
              <a:t>5/3/2019</a:t>
            </a:fld>
            <a:endParaRPr lang="en-US" dirty="0"/>
          </a:p>
        </p:txBody>
      </p:sp>
      <p:sp>
        <p:nvSpPr>
          <p:cNvPr id="1029" name="Rectangle 5"/>
          <p:cNvSpPr>
            <a:spLocks noGrp="1" noChangeArrowheads="1"/>
          </p:cNvSpPr>
          <p:nvPr>
            <p:ph type="ftr" sz="quarter" idx="3"/>
          </p:nvPr>
        </p:nvSpPr>
        <p:spPr bwMode="auto">
          <a:xfrm>
            <a:off x="6938677" y="6475413"/>
            <a:ext cx="16052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Yan Zhang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802.11-19/</a:t>
            </a:r>
            <a:r>
              <a:rPr lang="en-GB" altLang="en-US" sz="1800" b="1" kern="1200" dirty="0" err="1">
                <a:solidFill>
                  <a:schemeClr val="tx1"/>
                </a:solidFill>
                <a:latin typeface="Times New Roman" pitchFamily="18" charset="0"/>
                <a:ea typeface="+mn-ea"/>
                <a:cs typeface="Arial" charset="0"/>
              </a:rPr>
              <a:t>xxxx</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Comparisons of HARQ transmission schemes for 11be</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2019-5-8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5/8/2019</a:t>
            </a:r>
          </a:p>
        </p:txBody>
      </p:sp>
      <p:graphicFrame>
        <p:nvGraphicFramePr>
          <p:cNvPr id="6" name="Table 5"/>
          <p:cNvGraphicFramePr>
            <a:graphicFrameLocks noGrp="1"/>
          </p:cNvGraphicFramePr>
          <p:nvPr>
            <p:extLst>
              <p:ext uri="{D42A27DB-BD31-4B8C-83A1-F6EECF244321}">
                <p14:modId xmlns:p14="http://schemas.microsoft.com/office/powerpoint/2010/main" val="3367608797"/>
              </p:ext>
            </p:extLst>
          </p:nvPr>
        </p:nvGraphicFramePr>
        <p:xfrm>
          <a:off x="685800" y="2824688"/>
          <a:ext cx="7772401" cy="219059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latin typeface="Times New Roman"/>
                          <a:ea typeface="Times New Roman"/>
                        </a:rPr>
                        <a:t>Affiliations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Sudhir Srinivasa</a:t>
                      </a:r>
                    </a:p>
                    <a:p>
                      <a:pPr marL="0" marR="0" algn="ctr">
                        <a:spcBef>
                          <a:spcPts val="0"/>
                        </a:spcBef>
                        <a:spcAft>
                          <a:spcPts val="0"/>
                        </a:spcAft>
                      </a:pPr>
                      <a:r>
                        <a:rPr lang="en-US" sz="1400" dirty="0">
                          <a:effectLst/>
                          <a:latin typeface="Times New Roman"/>
                          <a:ea typeface="Times New Roman"/>
                        </a:rPr>
                        <a:t>Liwen Chu</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Times New Roman"/>
                          <a:ea typeface="Times New Roman"/>
                        </a:rPr>
                        <a:t>Mao Yu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Marvell</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yzhang@</a:t>
                      </a:r>
                      <a:r>
                        <a:rPr lang="en-US" sz="1400" dirty="0">
                          <a:effectLst/>
                          <a:latin typeface="Times New Roman"/>
                          <a:ea typeface="Times New Roman"/>
                        </a:rPr>
                        <a:t>marvell.com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938677" y="6475413"/>
            <a:ext cx="1605248" cy="184666"/>
          </a:xfrm>
        </p:spPr>
        <p:txBody>
          <a:bodyPr/>
          <a:lstStyle/>
          <a:p>
            <a:pPr>
              <a:defRPr/>
            </a:pPr>
            <a:r>
              <a:rPr lang="nb-NO" dirty="0"/>
              <a:t>Yan Zhang et al (Marvell)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229600" cy="978625"/>
          </a:xfrm>
        </p:spPr>
        <p:txBody>
          <a:bodyPr/>
          <a:lstStyle/>
          <a:p>
            <a:r>
              <a:rPr lang="en-US" sz="2400" dirty="0"/>
              <a:t>HARQ Punctured CC vs ARQ with link adaptation Throughput Comparison, with first Tx PER around 10-40%</a:t>
            </a:r>
            <a:endParaRPr lang="en-US" sz="2400" b="0" dirty="0"/>
          </a:p>
        </p:txBody>
      </p:sp>
      <p:sp>
        <p:nvSpPr>
          <p:cNvPr id="4" name="Date Placeholder 3"/>
          <p:cNvSpPr>
            <a:spLocks noGrp="1"/>
          </p:cNvSpPr>
          <p:nvPr>
            <p:ph type="dt" sz="half" idx="10"/>
          </p:nvPr>
        </p:nvSpPr>
        <p:spPr/>
        <p:txBody>
          <a:bodyPr/>
          <a:lstStyle/>
          <a:p>
            <a:pPr>
              <a:defRPr/>
            </a:pPr>
            <a:fld id="{205FB9BF-8B21-449C-9B54-448C30B6EBD8}" type="datetime1">
              <a:rPr lang="en-US" smtClean="0"/>
              <a:t>5/7/2019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81312" y="4953000"/>
            <a:ext cx="7772400" cy="868572"/>
          </a:xfrm>
          <a:prstGeom prst="rect">
            <a:avLst/>
          </a:prstGeom>
          <a:noFill/>
        </p:spPr>
        <p:txBody>
          <a:bodyPr wrap="square" rtlCol="0">
            <a:spAutoFit/>
          </a:bodyPr>
          <a:lstStyle/>
          <a:p>
            <a:pPr marL="0" indent="0">
              <a:buNone/>
            </a:pPr>
            <a:r>
              <a:rPr lang="en-US" sz="1200" b="0" dirty="0"/>
              <a:t>HARQ Punctured CC throughput values do not vary much even though first Tx PER varies from 10% to 40%, </a:t>
            </a:r>
            <a:r>
              <a:rPr lang="en-US" sz="1200" b="0" dirty="0" err="1"/>
              <a:t>i.e</a:t>
            </a:r>
            <a:r>
              <a:rPr lang="en-US" sz="1200" b="0" dirty="0"/>
              <a:t>, SNR operating points varies about a few </a:t>
            </a:r>
            <a:r>
              <a:rPr lang="en-US" sz="1200" b="0" dirty="0" err="1"/>
              <a:t>dBs.</a:t>
            </a:r>
            <a:r>
              <a:rPr lang="en-US" sz="1200" b="0" dirty="0"/>
              <a:t> On the other hand, ARQ throughput values change significantly when first Tx PER varies from 10% to 40%, especially for MCS levels above MCS 6.</a:t>
            </a:r>
          </a:p>
          <a:p>
            <a:pPr marL="0" indent="0">
              <a:buNone/>
            </a:pPr>
            <a:r>
              <a:rPr lang="en-US" sz="1200" b="0" dirty="0"/>
              <a:t>See Appendix for detailed results of ARQ and HARQ schemes at each first Tx PER value.</a:t>
            </a:r>
          </a:p>
        </p:txBody>
      </p:sp>
      <p:pic>
        <p:nvPicPr>
          <p:cNvPr id="7" name="Picture 6">
            <a:extLst>
              <a:ext uri="{FF2B5EF4-FFF2-40B4-BE49-F238E27FC236}">
                <a16:creationId xmlns:a16="http://schemas.microsoft.com/office/drawing/2014/main" id="{79196A71-250B-4776-BDD7-DB213F5A9357}"/>
              </a:ext>
            </a:extLst>
          </p:cNvPr>
          <p:cNvPicPr>
            <a:picLocks noChangeAspect="1"/>
          </p:cNvPicPr>
          <p:nvPr/>
        </p:nvPicPr>
        <p:blipFill>
          <a:blip r:embed="rId2"/>
          <a:stretch>
            <a:fillRect/>
          </a:stretch>
        </p:blipFill>
        <p:spPr>
          <a:xfrm>
            <a:off x="838200" y="1524000"/>
            <a:ext cx="7467600" cy="3505200"/>
          </a:xfrm>
          <a:prstGeom prst="rect">
            <a:avLst/>
          </a:prstGeom>
        </p:spPr>
      </p:pic>
    </p:spTree>
    <p:extLst>
      <p:ext uri="{BB962C8B-B14F-4D97-AF65-F5344CB8AC3E}">
        <p14:creationId xmlns:p14="http://schemas.microsoft.com/office/powerpoint/2010/main" val="21033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229600" cy="978625"/>
          </a:xfrm>
        </p:spPr>
        <p:txBody>
          <a:bodyPr/>
          <a:lstStyle/>
          <a:p>
            <a:r>
              <a:rPr lang="en-US" sz="2400" dirty="0"/>
              <a:t>HARQ IR vs ARQ with link adaptation Throughput Comparison, with first Tx PER around 10-40%</a:t>
            </a:r>
            <a:endParaRPr lang="en-US" sz="2400" b="0" dirty="0"/>
          </a:p>
        </p:txBody>
      </p:sp>
      <p:sp>
        <p:nvSpPr>
          <p:cNvPr id="4" name="Date Placeholder 3"/>
          <p:cNvSpPr>
            <a:spLocks noGrp="1"/>
          </p:cNvSpPr>
          <p:nvPr>
            <p:ph type="dt" sz="half" idx="10"/>
          </p:nvPr>
        </p:nvSpPr>
        <p:spPr/>
        <p:txBody>
          <a:bodyPr/>
          <a:lstStyle/>
          <a:p>
            <a:pPr>
              <a:defRPr/>
            </a:pPr>
            <a:fld id="{205FB9BF-8B21-449C-9B54-448C30B6EBD8}" type="datetime1">
              <a:rPr lang="en-US" smtClean="0"/>
              <a:t>5/7/2019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71525" y="5334000"/>
            <a:ext cx="7772400" cy="1053238"/>
          </a:xfrm>
          <a:prstGeom prst="rect">
            <a:avLst/>
          </a:prstGeom>
          <a:noFill/>
        </p:spPr>
        <p:txBody>
          <a:bodyPr wrap="square" rtlCol="0">
            <a:spAutoFit/>
          </a:bodyPr>
          <a:lstStyle/>
          <a:p>
            <a:pPr marL="0" indent="0">
              <a:buNone/>
            </a:pPr>
            <a:r>
              <a:rPr lang="en-US" sz="1200" b="0" dirty="0"/>
              <a:t>HARQ IR throughput values are almost the same even though first Tx PER varies from 10% to 40%, </a:t>
            </a:r>
            <a:r>
              <a:rPr lang="en-US" sz="1200" b="0" dirty="0" err="1"/>
              <a:t>i.e</a:t>
            </a:r>
            <a:r>
              <a:rPr lang="en-US" sz="1200" b="0" dirty="0"/>
              <a:t>, SNR operating points varies about a few </a:t>
            </a:r>
            <a:r>
              <a:rPr lang="en-US" sz="1200" b="0" dirty="0" err="1"/>
              <a:t>dBs.</a:t>
            </a:r>
            <a:r>
              <a:rPr lang="en-US" sz="1200" b="0" dirty="0"/>
              <a:t> On the other hand, ARQ throughput values change significantly when first Tx PER varies from 10% to 40%, especially for MCS levels above MCS 6.</a:t>
            </a:r>
          </a:p>
          <a:p>
            <a:pPr marL="0" indent="0">
              <a:buNone/>
            </a:pPr>
            <a:r>
              <a:rPr lang="en-US" sz="1200" b="0" dirty="0"/>
              <a:t>HARQ IR still has throughput gain when operating at SNR points resulting in 40% first Tx PER over ARQ when ARQ is operating at SNR points resulting in 10% first Tx PER.</a:t>
            </a:r>
          </a:p>
        </p:txBody>
      </p:sp>
      <p:pic>
        <p:nvPicPr>
          <p:cNvPr id="3" name="Picture 2">
            <a:extLst>
              <a:ext uri="{FF2B5EF4-FFF2-40B4-BE49-F238E27FC236}">
                <a16:creationId xmlns:a16="http://schemas.microsoft.com/office/drawing/2014/main" id="{7CF5A736-BF0A-4263-9EF3-6823736133D9}"/>
              </a:ext>
            </a:extLst>
          </p:cNvPr>
          <p:cNvPicPr>
            <a:picLocks noChangeAspect="1"/>
          </p:cNvPicPr>
          <p:nvPr/>
        </p:nvPicPr>
        <p:blipFill>
          <a:blip r:embed="rId2"/>
          <a:stretch>
            <a:fillRect/>
          </a:stretch>
        </p:blipFill>
        <p:spPr>
          <a:xfrm>
            <a:off x="1219200" y="1828801"/>
            <a:ext cx="6705600" cy="3417024"/>
          </a:xfrm>
          <a:prstGeom prst="rect">
            <a:avLst/>
          </a:prstGeom>
        </p:spPr>
      </p:pic>
    </p:spTree>
    <p:extLst>
      <p:ext uri="{BB962C8B-B14F-4D97-AF65-F5344CB8AC3E}">
        <p14:creationId xmlns:p14="http://schemas.microsoft.com/office/powerpoint/2010/main" val="3397862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6591"/>
            <a:ext cx="7772400" cy="276999"/>
          </a:xfrm>
        </p:spPr>
        <p:txBody>
          <a:bodyPr/>
          <a:lstStyle/>
          <a:p>
            <a:r>
              <a:rPr lang="en-US" b="0" dirty="0"/>
              <a:t>Discussions and Conclusions</a:t>
            </a:r>
          </a:p>
        </p:txBody>
      </p:sp>
      <p:sp>
        <p:nvSpPr>
          <p:cNvPr id="3" name="Content Placeholder 2"/>
          <p:cNvSpPr>
            <a:spLocks noGrp="1"/>
          </p:cNvSpPr>
          <p:nvPr>
            <p:ph idx="1"/>
          </p:nvPr>
        </p:nvSpPr>
        <p:spPr>
          <a:xfrm>
            <a:off x="266308" y="1066800"/>
            <a:ext cx="8310474" cy="3186418"/>
          </a:xfrm>
        </p:spPr>
        <p:txBody>
          <a:bodyPr/>
          <a:lstStyle/>
          <a:p>
            <a:pPr>
              <a:buClr>
                <a:srgbClr val="FF0000"/>
              </a:buClr>
              <a:buFont typeface="Arial" panose="020B0604020202020204" pitchFamily="34" charset="0"/>
              <a:buChar char="•"/>
            </a:pPr>
            <a:r>
              <a:rPr lang="en-US" sz="1800" b="0" dirty="0"/>
              <a:t>As shown in slides 7-8, and 14-15, both HARQ Punctured CC and HARQ IR are very robust to the channel variations, i.e., the throughput values are hardly affected even though the variations of MCS assignments based on SNR measurements result in first Tx PER varying from 10% to 40%. On the other hand, ARQ throughput relies heavily on how good link adaptation can be, i.e., predicted MCS matches channel condition. ARQ throughput values varies significantly for a given MCS when SNR operating points varies within a few dBs range.</a:t>
            </a:r>
          </a:p>
          <a:p>
            <a:pPr>
              <a:buClr>
                <a:srgbClr val="FF0000"/>
              </a:buClr>
              <a:buFont typeface="Arial" panose="020B0604020202020204" pitchFamily="34" charset="0"/>
              <a:buChar char="•"/>
            </a:pPr>
            <a:r>
              <a:rPr lang="en-US" sz="1800" b="0" dirty="0"/>
              <a:t>Frequency diversity has to be applied to HARQ CC scheme with time varying LDPC tone mapper for each transmissions in order to achieve most of the gain, while it is not needed for HARQ Punctured CC and HARQ IR schemes.</a:t>
            </a:r>
          </a:p>
          <a:p>
            <a:pPr>
              <a:buClr>
                <a:srgbClr val="FF0000"/>
              </a:buClr>
              <a:buFont typeface="Arial" panose="020B0604020202020204" pitchFamily="34" charset="0"/>
              <a:buChar char="•"/>
            </a:pPr>
            <a:r>
              <a:rPr lang="en-US" sz="1800" b="0" dirty="0"/>
              <a:t>HARQ Punctured CC and HARQ IR outperforms HARQ CC if receiver buffer capacity can support soft combining up to 4 transmissions.</a:t>
            </a:r>
          </a:p>
          <a:p>
            <a:pPr>
              <a:buClr>
                <a:srgbClr val="FF0000"/>
              </a:buClr>
              <a:buFont typeface="Arial" panose="020B0604020202020204" pitchFamily="34" charset="0"/>
              <a:buChar char="•"/>
            </a:pPr>
            <a:r>
              <a:rPr lang="en-US" sz="1800" b="0" dirty="0"/>
              <a:t>HARQ IR has significant gain over HARQ CC and Punctured CC for MCS 10 and 11 by reducing effective code rate via retransmissions when first transmission PER is higher than 20%. </a:t>
            </a:r>
          </a:p>
          <a:p>
            <a:endParaRPr lang="en-US" sz="2000" b="0" dirty="0"/>
          </a:p>
        </p:txBody>
      </p:sp>
      <p:sp>
        <p:nvSpPr>
          <p:cNvPr id="4" name="Date Placeholder 3"/>
          <p:cNvSpPr>
            <a:spLocks noGrp="1"/>
          </p:cNvSpPr>
          <p:nvPr>
            <p:ph type="dt" sz="half" idx="10"/>
          </p:nvPr>
        </p:nvSpPr>
        <p:spPr/>
        <p:txBody>
          <a:bodyPr/>
          <a:lstStyle/>
          <a:p>
            <a:pPr>
              <a:defRPr/>
            </a:pPr>
            <a:fld id="{C0674966-00D6-4C47-9793-BB4276D13494}"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581357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82404"/>
            <a:ext cx="7772400" cy="276999"/>
          </a:xfrm>
        </p:spPr>
        <p:txBody>
          <a:bodyPr/>
          <a:lstStyle/>
          <a:p>
            <a:r>
              <a:rPr lang="en-US" b="0" dirty="0"/>
              <a:t>Reference</a:t>
            </a:r>
          </a:p>
        </p:txBody>
      </p:sp>
      <p:sp>
        <p:nvSpPr>
          <p:cNvPr id="3" name="Content Placeholder 2"/>
          <p:cNvSpPr>
            <a:spLocks noGrp="1"/>
          </p:cNvSpPr>
          <p:nvPr>
            <p:ph idx="1"/>
          </p:nvPr>
        </p:nvSpPr>
        <p:spPr>
          <a:xfrm>
            <a:off x="233451" y="1432207"/>
            <a:ext cx="8310474" cy="3186418"/>
          </a:xfrm>
        </p:spPr>
        <p:txBody>
          <a:bodyPr/>
          <a:lstStyle/>
          <a:p>
            <a:pPr>
              <a:buClr>
                <a:srgbClr val="FF0000"/>
              </a:buClr>
            </a:pPr>
            <a:r>
              <a:rPr lang="en-US" sz="1800" b="0" dirty="0"/>
              <a:t>[1] IEEE 802.11-18/1955r0 “HARQ for EHT – Further Information”</a:t>
            </a:r>
          </a:p>
          <a:p>
            <a:pPr>
              <a:buClr>
                <a:srgbClr val="FF0000"/>
              </a:buClr>
            </a:pPr>
            <a:r>
              <a:rPr lang="en-US" sz="1800" b="0" dirty="0"/>
              <a:t>[2] IEEE 802.11-18/2029r1 “HARQ in EHT”</a:t>
            </a:r>
          </a:p>
          <a:p>
            <a:pPr>
              <a:buClr>
                <a:srgbClr val="FF0000"/>
              </a:buClr>
            </a:pPr>
            <a:r>
              <a:rPr lang="en-US" sz="1800" b="0" dirty="0"/>
              <a:t>[3] IEEE 802.11-18/1992r1  “HARQ feasibility”</a:t>
            </a:r>
          </a:p>
          <a:p>
            <a:pPr>
              <a:buClr>
                <a:srgbClr val="FF0000"/>
              </a:buClr>
            </a:pPr>
            <a:r>
              <a:rPr lang="en-US" sz="1800" b="0" dirty="0"/>
              <a:t>[4] IEEE 802.11-19/354r0 “Consideration on HARQ”</a:t>
            </a:r>
          </a:p>
          <a:p>
            <a:pPr>
              <a:buClr>
                <a:srgbClr val="FF0000"/>
              </a:buClr>
            </a:pPr>
            <a:r>
              <a:rPr lang="en-US" sz="1800" b="0" dirty="0"/>
              <a:t>[5] IEEE 802.11-19/390r0 “Effect of Preamble Decoding on HARQ in 802.11be”</a:t>
            </a:r>
          </a:p>
          <a:p>
            <a:pPr>
              <a:buClr>
                <a:srgbClr val="FF0000"/>
              </a:buClr>
              <a:buFont typeface="Arial" panose="020B0604020202020204" pitchFamily="34" charset="0"/>
              <a:buChar char="•"/>
            </a:pPr>
            <a:endParaRPr lang="en-US" sz="1800" b="0" dirty="0"/>
          </a:p>
          <a:p>
            <a:endParaRPr lang="en-US" sz="2000" b="0" dirty="0"/>
          </a:p>
        </p:txBody>
      </p:sp>
      <p:sp>
        <p:nvSpPr>
          <p:cNvPr id="4" name="Date Placeholder 3"/>
          <p:cNvSpPr>
            <a:spLocks noGrp="1"/>
          </p:cNvSpPr>
          <p:nvPr>
            <p:ph type="dt" sz="half" idx="10"/>
          </p:nvPr>
        </p:nvSpPr>
        <p:spPr/>
        <p:txBody>
          <a:bodyPr/>
          <a:lstStyle/>
          <a:p>
            <a:pPr>
              <a:defRPr/>
            </a:pPr>
            <a:fld id="{C0674966-00D6-4C47-9793-BB4276D13494}" type="datetime1">
              <a:rPr lang="en-US" smtClean="0"/>
              <a:t>5/3/2019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2976508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82404"/>
            <a:ext cx="7772400" cy="276999"/>
          </a:xfrm>
        </p:spPr>
        <p:txBody>
          <a:bodyPr/>
          <a:lstStyle/>
          <a:p>
            <a:r>
              <a:rPr lang="en-US" b="0" dirty="0"/>
              <a:t>Appendix</a:t>
            </a:r>
          </a:p>
        </p:txBody>
      </p:sp>
      <p:sp>
        <p:nvSpPr>
          <p:cNvPr id="3" name="Content Placeholder 2"/>
          <p:cNvSpPr>
            <a:spLocks noGrp="1"/>
          </p:cNvSpPr>
          <p:nvPr>
            <p:ph idx="1"/>
          </p:nvPr>
        </p:nvSpPr>
        <p:spPr>
          <a:xfrm>
            <a:off x="233451" y="1432207"/>
            <a:ext cx="8310474" cy="3186418"/>
          </a:xfrm>
        </p:spPr>
        <p:txBody>
          <a:bodyPr/>
          <a:lstStyle/>
          <a:p>
            <a:pPr>
              <a:buClr>
                <a:srgbClr val="FF0000"/>
              </a:buClr>
            </a:pPr>
            <a:r>
              <a:rPr lang="en-US" sz="1800" b="0" dirty="0"/>
              <a:t>20MHz, 2x2, 2SS simulation results for different first Tx PERs</a:t>
            </a:r>
          </a:p>
          <a:p>
            <a:pPr>
              <a:buClr>
                <a:srgbClr val="FF0000"/>
              </a:buClr>
            </a:pPr>
            <a:r>
              <a:rPr lang="en-US" sz="1800" b="0" dirty="0"/>
              <a:t>80MHz, 4x2, 2SS simulation results for different first Tx PERs</a:t>
            </a:r>
          </a:p>
          <a:p>
            <a:pPr>
              <a:buClr>
                <a:srgbClr val="FF0000"/>
              </a:buClr>
              <a:buFont typeface="Arial" panose="020B0604020202020204" pitchFamily="34" charset="0"/>
              <a:buChar char="•"/>
            </a:pPr>
            <a:endParaRPr lang="en-US" sz="1800" b="0" dirty="0"/>
          </a:p>
          <a:p>
            <a:pPr>
              <a:buClr>
                <a:srgbClr val="FF0000"/>
              </a:buClr>
            </a:pPr>
            <a:endParaRPr lang="en-US" sz="1800" b="0" dirty="0"/>
          </a:p>
          <a:p>
            <a:pPr>
              <a:buClr>
                <a:srgbClr val="FF0000"/>
              </a:buClr>
              <a:buFont typeface="Arial" panose="020B0604020202020204" pitchFamily="34" charset="0"/>
              <a:buChar char="•"/>
            </a:pPr>
            <a:endParaRPr lang="en-US" sz="1800" b="0" dirty="0"/>
          </a:p>
          <a:p>
            <a:endParaRPr lang="en-US" sz="2000" b="0" dirty="0"/>
          </a:p>
        </p:txBody>
      </p:sp>
      <p:sp>
        <p:nvSpPr>
          <p:cNvPr id="4" name="Date Placeholder 3"/>
          <p:cNvSpPr>
            <a:spLocks noGrp="1"/>
          </p:cNvSpPr>
          <p:nvPr>
            <p:ph type="dt" sz="half" idx="10"/>
          </p:nvPr>
        </p:nvSpPr>
        <p:spPr/>
        <p:txBody>
          <a:bodyPr/>
          <a:lstStyle/>
          <a:p>
            <a:pPr>
              <a:defRPr/>
            </a:pPr>
            <a:fld id="{C0674966-00D6-4C47-9793-BB4276D13494}"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3428356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229600" cy="762000"/>
          </a:xfrm>
        </p:spPr>
        <p:txBody>
          <a:bodyPr/>
          <a:lstStyle/>
          <a:p>
            <a:r>
              <a:rPr lang="en-US" sz="2800" dirty="0"/>
              <a:t>HARQ vs ARQ Throughput Comparison, with first Tx PER around 10%</a:t>
            </a:r>
            <a:endParaRPr lang="en-US" sz="2800" b="0" dirty="0"/>
          </a:p>
        </p:txBody>
      </p:sp>
      <p:sp>
        <p:nvSpPr>
          <p:cNvPr id="4" name="Date Placeholder 3"/>
          <p:cNvSpPr>
            <a:spLocks noGrp="1"/>
          </p:cNvSpPr>
          <p:nvPr>
            <p:ph type="dt" sz="half" idx="10"/>
          </p:nvPr>
        </p:nvSpPr>
        <p:spPr/>
        <p:txBody>
          <a:bodyPr/>
          <a:lstStyle/>
          <a:p>
            <a:pPr>
              <a:defRPr/>
            </a:pPr>
            <a:fld id="{205FB9BF-8B21-449C-9B54-448C30B6EBD8}"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15</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696913" y="5048354"/>
            <a:ext cx="7772400" cy="1090171"/>
          </a:xfrm>
          <a:prstGeom prst="rect">
            <a:avLst/>
          </a:prstGeom>
          <a:noFill/>
        </p:spPr>
        <p:txBody>
          <a:bodyPr wrap="square" rtlCol="0">
            <a:spAutoFit/>
          </a:bodyPr>
          <a:lstStyle/>
          <a:p>
            <a:pPr marL="0" indent="0">
              <a:buNone/>
            </a:pPr>
            <a:r>
              <a:rPr lang="en-US" sz="1200" b="0" dirty="0"/>
              <a:t>If MCS is selected with first transmission PER around 10%, there is up to 6.5dB gain using HARQ Punctured CC or IR over ARQ without rate drop, and up to 5.5dB gain over ARQ with rate drop for the same throughput. </a:t>
            </a:r>
          </a:p>
          <a:p>
            <a:pPr marL="0" indent="0">
              <a:buNone/>
            </a:pPr>
            <a:r>
              <a:rPr lang="en-US" sz="1200" b="0" dirty="0"/>
              <a:t>*MCS 10 and 11 are not simulated since no SNR can achieve first Tx PER around 10%.</a:t>
            </a:r>
          </a:p>
          <a:p>
            <a:pPr marL="0" indent="0">
              <a:buNone/>
            </a:pPr>
            <a:r>
              <a:rPr lang="en-US" sz="1200" b="0" dirty="0"/>
              <a:t>*First Tx PER is greater than 10% for HARQ IR transmission since punctured LDPC codes are not optimized as regular LDPC codes.</a:t>
            </a:r>
          </a:p>
        </p:txBody>
      </p:sp>
      <p:pic>
        <p:nvPicPr>
          <p:cNvPr id="3" name="Picture 2">
            <a:extLst>
              <a:ext uri="{FF2B5EF4-FFF2-40B4-BE49-F238E27FC236}">
                <a16:creationId xmlns:a16="http://schemas.microsoft.com/office/drawing/2014/main" id="{B58F642A-1750-4624-B4E7-CFBCA7EABDF8}"/>
              </a:ext>
            </a:extLst>
          </p:cNvPr>
          <p:cNvPicPr>
            <a:picLocks noChangeAspect="1"/>
          </p:cNvPicPr>
          <p:nvPr/>
        </p:nvPicPr>
        <p:blipFill>
          <a:blip r:embed="rId2"/>
          <a:stretch>
            <a:fillRect/>
          </a:stretch>
        </p:blipFill>
        <p:spPr>
          <a:xfrm>
            <a:off x="1447801" y="1642131"/>
            <a:ext cx="5943600" cy="3254001"/>
          </a:xfrm>
          <a:prstGeom prst="rect">
            <a:avLst/>
          </a:prstGeom>
        </p:spPr>
      </p:pic>
    </p:spTree>
    <p:extLst>
      <p:ext uri="{BB962C8B-B14F-4D97-AF65-F5344CB8AC3E}">
        <p14:creationId xmlns:p14="http://schemas.microsoft.com/office/powerpoint/2010/main" val="4210968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924800" cy="690880"/>
          </a:xfrm>
        </p:spPr>
        <p:txBody>
          <a:bodyPr/>
          <a:lstStyle/>
          <a:p>
            <a:r>
              <a:rPr lang="en-US" sz="2800" dirty="0"/>
              <a:t>HARQ vs ARQ Throughput Comparison, with first Tx PER around 20%</a:t>
            </a:r>
            <a:endParaRPr lang="en-US" sz="2800" b="0" dirty="0"/>
          </a:p>
        </p:txBody>
      </p:sp>
      <p:sp>
        <p:nvSpPr>
          <p:cNvPr id="4" name="Date Placeholder 3"/>
          <p:cNvSpPr>
            <a:spLocks noGrp="1"/>
          </p:cNvSpPr>
          <p:nvPr>
            <p:ph type="dt" sz="half" idx="10"/>
          </p:nvPr>
        </p:nvSpPr>
        <p:spPr/>
        <p:txBody>
          <a:bodyPr/>
          <a:lstStyle/>
          <a:p>
            <a:pPr>
              <a:defRPr/>
            </a:pPr>
            <a:fld id="{28A4E189-9474-42DA-BE0E-191D1E0A0A28}"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16</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71525" y="4769840"/>
            <a:ext cx="7772400" cy="1459503"/>
          </a:xfrm>
          <a:prstGeom prst="rect">
            <a:avLst/>
          </a:prstGeom>
          <a:noFill/>
        </p:spPr>
        <p:txBody>
          <a:bodyPr wrap="square" rtlCol="0">
            <a:spAutoFit/>
          </a:bodyPr>
          <a:lstStyle/>
          <a:p>
            <a:pPr marL="0" indent="0">
              <a:buNone/>
            </a:pPr>
            <a:r>
              <a:rPr lang="en-US" sz="1200" b="0" dirty="0"/>
              <a:t>If MCS is selected with first transmission PER around 20%, there is up to 23dB gain using HARQ Punctured CC or IR over ARQ without rate drop and up to 18dB gain over ARQ with rate drop for the same throughput. </a:t>
            </a:r>
          </a:p>
          <a:p>
            <a:pPr marL="0" indent="0">
              <a:buNone/>
            </a:pPr>
            <a:r>
              <a:rPr lang="en-US" sz="1200" b="0" dirty="0"/>
              <a:t>Due to SNR sensitivity requirement for 1024AQM combined with high code rate, the throughput of MCS10 is even lower than that of MCS 9 using HARQ CC. On the other hand, HARQ IR MCS 10 still achieves higher throughput since it reduces effective code rate via retransmissions, resulting in lower SNR sensitivity requirement. HARQ IR improves highest achievable throughput by 77% compared to HARQ CC.</a:t>
            </a:r>
          </a:p>
          <a:p>
            <a:pPr marL="0" indent="0">
              <a:buNone/>
            </a:pPr>
            <a:r>
              <a:rPr lang="en-US" sz="1200" b="0" dirty="0"/>
              <a:t>*MCS11 is not simulated since no SNR can achieve first Tx PER around 20%.</a:t>
            </a:r>
          </a:p>
        </p:txBody>
      </p:sp>
      <p:pic>
        <p:nvPicPr>
          <p:cNvPr id="3" name="Picture 2">
            <a:extLst>
              <a:ext uri="{FF2B5EF4-FFF2-40B4-BE49-F238E27FC236}">
                <a16:creationId xmlns:a16="http://schemas.microsoft.com/office/drawing/2014/main" id="{736B7260-6CEF-4330-9975-0128EA240A51}"/>
              </a:ext>
            </a:extLst>
          </p:cNvPr>
          <p:cNvPicPr>
            <a:picLocks noChangeAspect="1"/>
          </p:cNvPicPr>
          <p:nvPr/>
        </p:nvPicPr>
        <p:blipFill>
          <a:blip r:embed="rId2"/>
          <a:stretch>
            <a:fillRect/>
          </a:stretch>
        </p:blipFill>
        <p:spPr>
          <a:xfrm>
            <a:off x="990601" y="1662598"/>
            <a:ext cx="7162800" cy="2985602"/>
          </a:xfrm>
          <a:prstGeom prst="rect">
            <a:avLst/>
          </a:prstGeom>
        </p:spPr>
      </p:pic>
    </p:spTree>
    <p:extLst>
      <p:ext uri="{BB962C8B-B14F-4D97-AF65-F5344CB8AC3E}">
        <p14:creationId xmlns:p14="http://schemas.microsoft.com/office/powerpoint/2010/main" val="766194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877" y="609600"/>
            <a:ext cx="8136897" cy="914400"/>
          </a:xfrm>
        </p:spPr>
        <p:txBody>
          <a:bodyPr/>
          <a:lstStyle/>
          <a:p>
            <a:r>
              <a:rPr lang="en-US" sz="2800" dirty="0"/>
              <a:t>HARQ vs ARQ Throughput Comparison, with first Tx PER around 30%</a:t>
            </a:r>
            <a:endParaRPr lang="en-US" sz="2800" b="0" dirty="0"/>
          </a:p>
        </p:txBody>
      </p:sp>
      <p:sp>
        <p:nvSpPr>
          <p:cNvPr id="4" name="Date Placeholder 3"/>
          <p:cNvSpPr>
            <a:spLocks noGrp="1"/>
          </p:cNvSpPr>
          <p:nvPr>
            <p:ph type="dt" sz="half" idx="10"/>
          </p:nvPr>
        </p:nvSpPr>
        <p:spPr/>
        <p:txBody>
          <a:bodyPr/>
          <a:lstStyle/>
          <a:p>
            <a:pPr>
              <a:defRPr/>
            </a:pPr>
            <a:fld id="{35530497-DD1C-46D3-B9E9-C806EF787011}"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17</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863683" y="5029200"/>
            <a:ext cx="7772400" cy="868572"/>
          </a:xfrm>
          <a:prstGeom prst="rect">
            <a:avLst/>
          </a:prstGeom>
          <a:noFill/>
        </p:spPr>
        <p:txBody>
          <a:bodyPr wrap="square" rtlCol="0">
            <a:spAutoFit/>
          </a:bodyPr>
          <a:lstStyle/>
          <a:p>
            <a:pPr marL="0" indent="0">
              <a:buNone/>
            </a:pPr>
            <a:r>
              <a:rPr lang="en-US" sz="1200" b="0" dirty="0"/>
              <a:t>If MCS is selected with first transmission PER around 30%, there is up to 22dB gain using HARQ Punctured CC and IR over ARQ without rate drop, and up to 16dB gain over ARQ with rate drop for the same throughput. HARQ IR improves highest achievable throughput by almost 100% compared to HARQ CC.</a:t>
            </a:r>
          </a:p>
          <a:p>
            <a:pPr marL="0" indent="0">
              <a:buNone/>
            </a:pPr>
            <a:endParaRPr lang="en-US" sz="1200" b="0" dirty="0"/>
          </a:p>
        </p:txBody>
      </p:sp>
      <p:pic>
        <p:nvPicPr>
          <p:cNvPr id="3" name="Picture 2">
            <a:extLst>
              <a:ext uri="{FF2B5EF4-FFF2-40B4-BE49-F238E27FC236}">
                <a16:creationId xmlns:a16="http://schemas.microsoft.com/office/drawing/2014/main" id="{A4717E89-F2A6-41A8-8ADB-36DBA2681815}"/>
              </a:ext>
            </a:extLst>
          </p:cNvPr>
          <p:cNvPicPr>
            <a:picLocks noChangeAspect="1"/>
          </p:cNvPicPr>
          <p:nvPr/>
        </p:nvPicPr>
        <p:blipFill>
          <a:blip r:embed="rId2"/>
          <a:stretch>
            <a:fillRect/>
          </a:stretch>
        </p:blipFill>
        <p:spPr>
          <a:xfrm>
            <a:off x="1524000" y="1631009"/>
            <a:ext cx="6019800" cy="3245791"/>
          </a:xfrm>
          <a:prstGeom prst="rect">
            <a:avLst/>
          </a:prstGeom>
        </p:spPr>
      </p:pic>
    </p:spTree>
    <p:extLst>
      <p:ext uri="{BB962C8B-B14F-4D97-AF65-F5344CB8AC3E}">
        <p14:creationId xmlns:p14="http://schemas.microsoft.com/office/powerpoint/2010/main" val="2398334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8153400" cy="831639"/>
          </a:xfrm>
        </p:spPr>
        <p:txBody>
          <a:bodyPr/>
          <a:lstStyle/>
          <a:p>
            <a:r>
              <a:rPr lang="en-US" sz="2800" dirty="0"/>
              <a:t>HARQ vs ARQ Throughput Comparison, with first Tx PER around 40%</a:t>
            </a:r>
            <a:endParaRPr lang="en-US" sz="2800" b="0" dirty="0"/>
          </a:p>
        </p:txBody>
      </p:sp>
      <p:sp>
        <p:nvSpPr>
          <p:cNvPr id="4" name="Date Placeholder 3"/>
          <p:cNvSpPr>
            <a:spLocks noGrp="1"/>
          </p:cNvSpPr>
          <p:nvPr>
            <p:ph type="dt" sz="half" idx="10"/>
          </p:nvPr>
        </p:nvSpPr>
        <p:spPr/>
        <p:txBody>
          <a:bodyPr/>
          <a:lstStyle/>
          <a:p>
            <a:pPr>
              <a:defRPr/>
            </a:pPr>
            <a:fld id="{B539319B-23CF-46C3-BD69-336848623748}"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18</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71525" y="5114881"/>
            <a:ext cx="7772400" cy="868572"/>
          </a:xfrm>
          <a:prstGeom prst="rect">
            <a:avLst/>
          </a:prstGeom>
          <a:noFill/>
        </p:spPr>
        <p:txBody>
          <a:bodyPr wrap="square" rtlCol="0">
            <a:spAutoFit/>
          </a:bodyPr>
          <a:lstStyle/>
          <a:p>
            <a:pPr marL="0" indent="0">
              <a:buNone/>
            </a:pPr>
            <a:r>
              <a:rPr lang="en-US" sz="1200" b="0" dirty="0"/>
              <a:t>If MCS is selected with first transmission PER around 40%, there is up to 23dB gain using HARQ Punctured CC or IR over ARQ without rate drop, and up to 17dB gain over ARQ with rate drop for the same throughput. HARQ IR improves highest achievable throughput by almost 100% compared to HARQ CC.</a:t>
            </a:r>
          </a:p>
          <a:p>
            <a:pPr marL="0" indent="0">
              <a:buNone/>
            </a:pPr>
            <a:endParaRPr lang="en-US" sz="1200" b="0" dirty="0"/>
          </a:p>
        </p:txBody>
      </p:sp>
      <p:pic>
        <p:nvPicPr>
          <p:cNvPr id="3" name="Picture 2">
            <a:extLst>
              <a:ext uri="{FF2B5EF4-FFF2-40B4-BE49-F238E27FC236}">
                <a16:creationId xmlns:a16="http://schemas.microsoft.com/office/drawing/2014/main" id="{254A61D9-E4E5-4666-904C-0F5E3ED53D7D}"/>
              </a:ext>
            </a:extLst>
          </p:cNvPr>
          <p:cNvPicPr>
            <a:picLocks noChangeAspect="1"/>
          </p:cNvPicPr>
          <p:nvPr/>
        </p:nvPicPr>
        <p:blipFill>
          <a:blip r:embed="rId2"/>
          <a:stretch>
            <a:fillRect/>
          </a:stretch>
        </p:blipFill>
        <p:spPr>
          <a:xfrm>
            <a:off x="1371600" y="1757953"/>
            <a:ext cx="6248400" cy="3216765"/>
          </a:xfrm>
          <a:prstGeom prst="rect">
            <a:avLst/>
          </a:prstGeom>
        </p:spPr>
      </p:pic>
    </p:spTree>
    <p:extLst>
      <p:ext uri="{BB962C8B-B14F-4D97-AF65-F5344CB8AC3E}">
        <p14:creationId xmlns:p14="http://schemas.microsoft.com/office/powerpoint/2010/main" val="606688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229600" cy="762000"/>
          </a:xfrm>
        </p:spPr>
        <p:txBody>
          <a:bodyPr/>
          <a:lstStyle/>
          <a:p>
            <a:r>
              <a:rPr lang="en-US" sz="2800" dirty="0"/>
              <a:t>HARQ vs ARQ Throughput Comparison, with first Tx PER around 10%</a:t>
            </a:r>
            <a:endParaRPr lang="en-US" sz="2800" b="0" dirty="0"/>
          </a:p>
        </p:txBody>
      </p:sp>
      <p:sp>
        <p:nvSpPr>
          <p:cNvPr id="4" name="Date Placeholder 3"/>
          <p:cNvSpPr>
            <a:spLocks noGrp="1"/>
          </p:cNvSpPr>
          <p:nvPr>
            <p:ph type="dt" sz="half" idx="10"/>
          </p:nvPr>
        </p:nvSpPr>
        <p:spPr/>
        <p:txBody>
          <a:bodyPr/>
          <a:lstStyle/>
          <a:p>
            <a:pPr>
              <a:defRPr/>
            </a:pPr>
            <a:fld id="{205FB9BF-8B21-449C-9B54-448C30B6EBD8}" type="datetime1">
              <a:rPr lang="en-US" smtClean="0"/>
              <a:t>5/7/2019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19</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696913" y="4831244"/>
            <a:ext cx="7772400" cy="1459503"/>
          </a:xfrm>
          <a:prstGeom prst="rect">
            <a:avLst/>
          </a:prstGeom>
          <a:noFill/>
        </p:spPr>
        <p:txBody>
          <a:bodyPr wrap="square" rtlCol="0">
            <a:spAutoFit/>
          </a:bodyPr>
          <a:lstStyle/>
          <a:p>
            <a:pPr marL="0" indent="0">
              <a:buNone/>
            </a:pPr>
            <a:r>
              <a:rPr lang="en-US" sz="1200" b="0" dirty="0"/>
              <a:t>If MCS is selected with first transmission PER around 10%, there is up to 6-7dB gain using HARQ punctured CC or IR over ARQ without rate drop, and up to 4.5-5.5dB gain over ARQ with rate drop for the same throughput. HARQ IR has slight loss at MCS levels lower than 9, and slight gain at MCS 9 compared to HARQ Punctured CC. HARQ punctured CC or HARQ IR improves highest achievable throughput by 11% compared to HARQ CC, and by 27% compared to ARQ.</a:t>
            </a:r>
          </a:p>
          <a:p>
            <a:pPr marL="0" indent="0">
              <a:buNone/>
            </a:pPr>
            <a:r>
              <a:rPr lang="en-US" sz="1200" b="0" dirty="0"/>
              <a:t>*MCS 10 and 11 are not simulated since no SNR can achieve first Tx PER around 10%.</a:t>
            </a:r>
          </a:p>
          <a:p>
            <a:pPr marL="0" indent="0">
              <a:buNone/>
            </a:pPr>
            <a:r>
              <a:rPr lang="en-US" sz="1200" b="0" dirty="0"/>
              <a:t>*First Tx PER is greater than 10% for HARQ IR transmission since punctured LDPC codes are not optimized as regular LDPC codes.</a:t>
            </a:r>
          </a:p>
        </p:txBody>
      </p:sp>
      <p:pic>
        <p:nvPicPr>
          <p:cNvPr id="3" name="Picture 2">
            <a:extLst>
              <a:ext uri="{FF2B5EF4-FFF2-40B4-BE49-F238E27FC236}">
                <a16:creationId xmlns:a16="http://schemas.microsoft.com/office/drawing/2014/main" id="{9417BAF9-9F70-4F21-B64C-6EEAF90D79C4}"/>
              </a:ext>
            </a:extLst>
          </p:cNvPr>
          <p:cNvPicPr>
            <a:picLocks noChangeAspect="1"/>
          </p:cNvPicPr>
          <p:nvPr/>
        </p:nvPicPr>
        <p:blipFill>
          <a:blip r:embed="rId2"/>
          <a:stretch>
            <a:fillRect/>
          </a:stretch>
        </p:blipFill>
        <p:spPr>
          <a:xfrm>
            <a:off x="842473" y="1628163"/>
            <a:ext cx="7459053" cy="3233714"/>
          </a:xfrm>
          <a:prstGeom prst="rect">
            <a:avLst/>
          </a:prstGeom>
        </p:spPr>
      </p:pic>
    </p:spTree>
    <p:extLst>
      <p:ext uri="{BB962C8B-B14F-4D97-AF65-F5344CB8AC3E}">
        <p14:creationId xmlns:p14="http://schemas.microsoft.com/office/powerpoint/2010/main" val="1717960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0" dirty="0"/>
              <a:t>HARQ Review</a:t>
            </a:r>
          </a:p>
        </p:txBody>
      </p:sp>
      <p:sp>
        <p:nvSpPr>
          <p:cNvPr id="3" name="Content Placeholder 2"/>
          <p:cNvSpPr>
            <a:spLocks noGrp="1"/>
          </p:cNvSpPr>
          <p:nvPr>
            <p:ph idx="1"/>
          </p:nvPr>
        </p:nvSpPr>
        <p:spPr>
          <a:xfrm>
            <a:off x="458788" y="1463898"/>
            <a:ext cx="8304212" cy="4708301"/>
          </a:xfrm>
        </p:spPr>
        <p:txBody>
          <a:bodyPr/>
          <a:lstStyle/>
          <a:p>
            <a:pPr>
              <a:buClr>
                <a:srgbClr val="FF0000"/>
              </a:buClr>
            </a:pPr>
            <a:r>
              <a:rPr lang="en-US" sz="2000" b="0" dirty="0"/>
              <a:t>HARQ CC is studied in [1][2][3], and show some performance gain over ARQ. To realize the gain, frequency diversity across transmissions is needed to achieve the potential gain via BCC </a:t>
            </a:r>
            <a:r>
              <a:rPr lang="en-US" sz="2000" b="0" dirty="0" err="1"/>
              <a:t>interleaver</a:t>
            </a:r>
            <a:r>
              <a:rPr lang="en-US" sz="2000" b="0" dirty="0"/>
              <a:t> or LDPC tone mapper patterns varying across transmissions.</a:t>
            </a:r>
          </a:p>
          <a:p>
            <a:pPr>
              <a:buClr>
                <a:srgbClr val="FF0000"/>
              </a:buClr>
            </a:pPr>
            <a:r>
              <a:rPr lang="en-US" sz="2000" b="0" dirty="0"/>
              <a:t>HARQ IR is shown to have larger performance gain over ARQ in [4][5]. However, this is done with BCC encoding, which is only applied to RU size less than or equal to 242 tones, and MCS up to 9. Hence the gain cannot be realized for the commonly used applications which utilize larger RU sizes and LDPC encoding. </a:t>
            </a:r>
          </a:p>
          <a:p>
            <a:pPr>
              <a:buClr>
                <a:srgbClr val="FF0000"/>
              </a:buClr>
            </a:pPr>
            <a:r>
              <a:rPr lang="en-US" sz="2000" b="0" dirty="0"/>
              <a:t>A modified HARQ CC scheme and HARQ IR for LDPC encoding scheme are explored and evaluated to show the potential gain of HARQ over ARQ.</a:t>
            </a:r>
          </a:p>
          <a:p>
            <a:pPr>
              <a:buClr>
                <a:srgbClr val="FF0000"/>
              </a:buClr>
            </a:pPr>
            <a:endParaRPr lang="en-US" b="0" dirty="0"/>
          </a:p>
          <a:p>
            <a:pPr lvl="1">
              <a:buClr>
                <a:srgbClr val="FF0000"/>
              </a:buClr>
            </a:pPr>
            <a:endParaRPr lang="en-US" b="0" dirty="0"/>
          </a:p>
          <a:p>
            <a:pPr marL="514350" indent="-457200">
              <a:buClr>
                <a:srgbClr val="FF0000"/>
              </a:buClr>
              <a:buFont typeface="Arial" panose="020B0604020202020204" pitchFamily="34" charset="0"/>
              <a:buChar char="•"/>
            </a:pPr>
            <a:endParaRPr lang="en-US" b="0" u="sng" dirty="0"/>
          </a:p>
          <a:p>
            <a:pPr marL="514350" indent="-457200">
              <a:buClr>
                <a:srgbClr val="FF0000"/>
              </a:buClr>
              <a:buFont typeface="Arial" panose="020B0604020202020204" pitchFamily="34" charset="0"/>
              <a:buChar char="•"/>
            </a:pPr>
            <a:endParaRPr lang="en-US" b="0" dirty="0"/>
          </a:p>
          <a:p>
            <a:endParaRPr lang="en-US" dirty="0"/>
          </a:p>
        </p:txBody>
      </p:sp>
      <p:sp>
        <p:nvSpPr>
          <p:cNvPr id="4" name="Date Placeholder 3"/>
          <p:cNvSpPr>
            <a:spLocks noGrp="1"/>
          </p:cNvSpPr>
          <p:nvPr>
            <p:ph type="dt" sz="half" idx="10"/>
          </p:nvPr>
        </p:nvSpPr>
        <p:spPr/>
        <p:txBody>
          <a:bodyPr/>
          <a:lstStyle/>
          <a:p>
            <a:pPr>
              <a:defRPr/>
            </a:pPr>
            <a:fld id="{B5127AD2-A923-4262-9081-4E7F52C5C114}" type="datetime1">
              <a:rPr lang="en-US" smtClean="0"/>
              <a:t>5/3/2019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708275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924800" cy="690880"/>
          </a:xfrm>
        </p:spPr>
        <p:txBody>
          <a:bodyPr/>
          <a:lstStyle/>
          <a:p>
            <a:r>
              <a:rPr lang="en-US" sz="2800" dirty="0"/>
              <a:t>HARQ vs ARQ Throughput Comparison, with first Tx PER around 20%</a:t>
            </a:r>
            <a:endParaRPr lang="en-US" sz="2800" b="0" dirty="0"/>
          </a:p>
        </p:txBody>
      </p:sp>
      <p:sp>
        <p:nvSpPr>
          <p:cNvPr id="4" name="Date Placeholder 3"/>
          <p:cNvSpPr>
            <a:spLocks noGrp="1"/>
          </p:cNvSpPr>
          <p:nvPr>
            <p:ph type="dt" sz="half" idx="10"/>
          </p:nvPr>
        </p:nvSpPr>
        <p:spPr/>
        <p:txBody>
          <a:bodyPr/>
          <a:lstStyle/>
          <a:p>
            <a:pPr>
              <a:defRPr/>
            </a:pPr>
            <a:fld id="{28A4E189-9474-42DA-BE0E-191D1E0A0A28}" type="datetime1">
              <a:rPr lang="en-US" smtClean="0"/>
              <a:t>5/7/2019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20</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71525" y="4769840"/>
            <a:ext cx="7772400" cy="1053238"/>
          </a:xfrm>
          <a:prstGeom prst="rect">
            <a:avLst/>
          </a:prstGeom>
          <a:noFill/>
        </p:spPr>
        <p:txBody>
          <a:bodyPr wrap="square" rtlCol="0">
            <a:spAutoFit/>
          </a:bodyPr>
          <a:lstStyle/>
          <a:p>
            <a:pPr marL="0" indent="0">
              <a:buNone/>
            </a:pPr>
            <a:r>
              <a:rPr lang="en-US" sz="1200" b="0" dirty="0"/>
              <a:t>If MCS is selected with first transmission PER around 20%, there is up to 9-9.5dB gain using HARQ Punctured CC or HARQ IR over ARQ without rate drop, and up to 7-7.5dB gain over ARQ with rate drop for the same throughput. HARQ punctured CC or HARQ IR improves highest achievable throughput by 17% compared to HARQ CC, and by 40% compared to ARQ with rate drop.</a:t>
            </a:r>
          </a:p>
          <a:p>
            <a:pPr marL="0" indent="0">
              <a:buNone/>
            </a:pPr>
            <a:r>
              <a:rPr lang="en-US" sz="1200" b="0" dirty="0"/>
              <a:t>*MCS10 and 11 are not simulated since no SNR can achieve first Tx PER around 20%.</a:t>
            </a:r>
          </a:p>
        </p:txBody>
      </p:sp>
      <p:pic>
        <p:nvPicPr>
          <p:cNvPr id="3" name="Picture 2">
            <a:extLst>
              <a:ext uri="{FF2B5EF4-FFF2-40B4-BE49-F238E27FC236}">
                <a16:creationId xmlns:a16="http://schemas.microsoft.com/office/drawing/2014/main" id="{58B79F91-4BA2-458E-BBE7-BD567AF41BC6}"/>
              </a:ext>
            </a:extLst>
          </p:cNvPr>
          <p:cNvPicPr>
            <a:picLocks noChangeAspect="1"/>
          </p:cNvPicPr>
          <p:nvPr/>
        </p:nvPicPr>
        <p:blipFill>
          <a:blip r:embed="rId2"/>
          <a:stretch>
            <a:fillRect/>
          </a:stretch>
        </p:blipFill>
        <p:spPr>
          <a:xfrm>
            <a:off x="914400" y="1698950"/>
            <a:ext cx="7162800" cy="3000250"/>
          </a:xfrm>
          <a:prstGeom prst="rect">
            <a:avLst/>
          </a:prstGeom>
        </p:spPr>
      </p:pic>
    </p:spTree>
    <p:extLst>
      <p:ext uri="{BB962C8B-B14F-4D97-AF65-F5344CB8AC3E}">
        <p14:creationId xmlns:p14="http://schemas.microsoft.com/office/powerpoint/2010/main" val="12794369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877" y="609600"/>
            <a:ext cx="8136897" cy="914400"/>
          </a:xfrm>
        </p:spPr>
        <p:txBody>
          <a:bodyPr/>
          <a:lstStyle/>
          <a:p>
            <a:r>
              <a:rPr lang="en-US" sz="2800" dirty="0"/>
              <a:t>HARQ vs ARQ Throughput Comparison, with first Tx PER around 30%</a:t>
            </a:r>
            <a:endParaRPr lang="en-US" sz="2800" b="0" dirty="0"/>
          </a:p>
        </p:txBody>
      </p:sp>
      <p:sp>
        <p:nvSpPr>
          <p:cNvPr id="4" name="Date Placeholder 3"/>
          <p:cNvSpPr>
            <a:spLocks noGrp="1"/>
          </p:cNvSpPr>
          <p:nvPr>
            <p:ph type="dt" sz="half" idx="10"/>
          </p:nvPr>
        </p:nvSpPr>
        <p:spPr/>
        <p:txBody>
          <a:bodyPr/>
          <a:lstStyle/>
          <a:p>
            <a:pPr>
              <a:defRPr/>
            </a:pPr>
            <a:fld id="{35530497-DD1C-46D3-B9E9-C806EF787011}" type="datetime1">
              <a:rPr lang="en-US" smtClean="0"/>
              <a:t>5/7/2019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21</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863683" y="5029200"/>
            <a:ext cx="7772400" cy="1053238"/>
          </a:xfrm>
          <a:prstGeom prst="rect">
            <a:avLst/>
          </a:prstGeom>
          <a:noFill/>
        </p:spPr>
        <p:txBody>
          <a:bodyPr wrap="square" rtlCol="0">
            <a:spAutoFit/>
          </a:bodyPr>
          <a:lstStyle/>
          <a:p>
            <a:pPr marL="0" indent="0">
              <a:buNone/>
            </a:pPr>
            <a:r>
              <a:rPr lang="en-US" sz="1200" b="0" dirty="0"/>
              <a:t>If MCS is selected with first transmission PER around 30%, there is up to 22dB gain using HARQ Punctured CC or IR over ARQ without rate drop, and up to 14.5dB gain over ARQ with rate drop for the same throughput. HARQ IR improves highest achievable throughput by 90% compared to ARQ with rate drop, more than 65% compared to HARQ CC, and more than 20% compared to HARQ IR.</a:t>
            </a:r>
          </a:p>
          <a:p>
            <a:pPr marL="0" indent="0">
              <a:buNone/>
            </a:pPr>
            <a:endParaRPr lang="en-US" sz="1200" b="0" dirty="0"/>
          </a:p>
        </p:txBody>
      </p:sp>
      <p:pic>
        <p:nvPicPr>
          <p:cNvPr id="3" name="Picture 2">
            <a:extLst>
              <a:ext uri="{FF2B5EF4-FFF2-40B4-BE49-F238E27FC236}">
                <a16:creationId xmlns:a16="http://schemas.microsoft.com/office/drawing/2014/main" id="{AE2CDD77-AED0-46EB-B9CE-AE87E6E9831F}"/>
              </a:ext>
            </a:extLst>
          </p:cNvPr>
          <p:cNvPicPr>
            <a:picLocks noChangeAspect="1"/>
          </p:cNvPicPr>
          <p:nvPr/>
        </p:nvPicPr>
        <p:blipFill>
          <a:blip r:embed="rId2"/>
          <a:stretch>
            <a:fillRect/>
          </a:stretch>
        </p:blipFill>
        <p:spPr>
          <a:xfrm>
            <a:off x="863682" y="1443701"/>
            <a:ext cx="7518317" cy="3478799"/>
          </a:xfrm>
          <a:prstGeom prst="rect">
            <a:avLst/>
          </a:prstGeom>
        </p:spPr>
      </p:pic>
    </p:spTree>
    <p:extLst>
      <p:ext uri="{BB962C8B-B14F-4D97-AF65-F5344CB8AC3E}">
        <p14:creationId xmlns:p14="http://schemas.microsoft.com/office/powerpoint/2010/main" val="3283553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8153400" cy="831639"/>
          </a:xfrm>
        </p:spPr>
        <p:txBody>
          <a:bodyPr/>
          <a:lstStyle/>
          <a:p>
            <a:r>
              <a:rPr lang="en-US" sz="2800" dirty="0"/>
              <a:t>HARQ vs ARQ Throughput Comparison, with first Tx PER around 40%</a:t>
            </a:r>
            <a:endParaRPr lang="en-US" sz="2800" b="0" dirty="0"/>
          </a:p>
        </p:txBody>
      </p:sp>
      <p:sp>
        <p:nvSpPr>
          <p:cNvPr id="4" name="Date Placeholder 3"/>
          <p:cNvSpPr>
            <a:spLocks noGrp="1"/>
          </p:cNvSpPr>
          <p:nvPr>
            <p:ph type="dt" sz="half" idx="10"/>
          </p:nvPr>
        </p:nvSpPr>
        <p:spPr/>
        <p:txBody>
          <a:bodyPr/>
          <a:lstStyle/>
          <a:p>
            <a:pPr>
              <a:defRPr/>
            </a:pPr>
            <a:fld id="{B539319B-23CF-46C3-BD69-336848623748}" type="datetime1">
              <a:rPr lang="en-US" smtClean="0"/>
              <a:t>5/7/2019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22</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71525" y="5114881"/>
            <a:ext cx="7772400" cy="868572"/>
          </a:xfrm>
          <a:prstGeom prst="rect">
            <a:avLst/>
          </a:prstGeom>
          <a:noFill/>
        </p:spPr>
        <p:txBody>
          <a:bodyPr wrap="square" rtlCol="0">
            <a:spAutoFit/>
          </a:bodyPr>
          <a:lstStyle/>
          <a:p>
            <a:pPr marL="0" indent="0">
              <a:buNone/>
            </a:pPr>
            <a:r>
              <a:rPr lang="en-US" sz="1200" b="0" dirty="0"/>
              <a:t>If MCS is selected with first transmission PER around 40%, there is up to 20dB gain using HARQ Punctured CC or IR over ARQ without rate drop, and up to 13dB gain over ARQ with rate drop for the same throughput. HARQ IR improves highest achievable throughput by 100% compared to ARQ with rate drop, more than 60% compared to HARQ CC, and more than  </a:t>
            </a:r>
          </a:p>
          <a:p>
            <a:pPr marL="0" indent="0">
              <a:buNone/>
            </a:pPr>
            <a:r>
              <a:rPr lang="en-US" sz="1200" b="0" dirty="0"/>
              <a:t>24% compared to HARQ Punctured CC.</a:t>
            </a:r>
          </a:p>
        </p:txBody>
      </p:sp>
      <p:pic>
        <p:nvPicPr>
          <p:cNvPr id="3" name="Picture 2">
            <a:extLst>
              <a:ext uri="{FF2B5EF4-FFF2-40B4-BE49-F238E27FC236}">
                <a16:creationId xmlns:a16="http://schemas.microsoft.com/office/drawing/2014/main" id="{73BBCAA1-69FD-48D1-AABC-1BA7C9BA6FD6}"/>
              </a:ext>
            </a:extLst>
          </p:cNvPr>
          <p:cNvPicPr>
            <a:picLocks noChangeAspect="1"/>
          </p:cNvPicPr>
          <p:nvPr/>
        </p:nvPicPr>
        <p:blipFill>
          <a:blip r:embed="rId2"/>
          <a:stretch>
            <a:fillRect/>
          </a:stretch>
        </p:blipFill>
        <p:spPr>
          <a:xfrm>
            <a:off x="990600" y="1804166"/>
            <a:ext cx="7086600" cy="3086205"/>
          </a:xfrm>
          <a:prstGeom prst="rect">
            <a:avLst/>
          </a:prstGeom>
        </p:spPr>
      </p:pic>
    </p:spTree>
    <p:extLst>
      <p:ext uri="{BB962C8B-B14F-4D97-AF65-F5344CB8AC3E}">
        <p14:creationId xmlns:p14="http://schemas.microsoft.com/office/powerpoint/2010/main" val="3517758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0" dirty="0"/>
              <a:t>HARQ Punctured CC outline</a:t>
            </a:r>
          </a:p>
        </p:txBody>
      </p:sp>
      <p:sp>
        <p:nvSpPr>
          <p:cNvPr id="3" name="Content Placeholder 2"/>
          <p:cNvSpPr>
            <a:spLocks noGrp="1"/>
          </p:cNvSpPr>
          <p:nvPr>
            <p:ph idx="1"/>
          </p:nvPr>
        </p:nvSpPr>
        <p:spPr>
          <a:xfrm>
            <a:off x="458788" y="1463898"/>
            <a:ext cx="8304212" cy="4708301"/>
          </a:xfrm>
        </p:spPr>
        <p:txBody>
          <a:bodyPr/>
          <a:lstStyle/>
          <a:p>
            <a:pPr>
              <a:buClr>
                <a:srgbClr val="FF0000"/>
              </a:buClr>
            </a:pPr>
            <a:r>
              <a:rPr lang="en-US" b="0" dirty="0"/>
              <a:t>HARQ Punctured CC is improved upon regular HARQ CC to achieve higher throughput without adding much implementation complexities at both transmitter and receiver.</a:t>
            </a:r>
          </a:p>
          <a:p>
            <a:pPr lvl="1">
              <a:buClr>
                <a:srgbClr val="FF0000"/>
              </a:buClr>
            </a:pPr>
            <a:r>
              <a:rPr lang="en-US" b="0" dirty="0"/>
              <a:t>All coded bits corresponding to an MPDU are transmitted in the first transmission as in regular HARQ CC.</a:t>
            </a:r>
          </a:p>
          <a:p>
            <a:pPr lvl="1">
              <a:buClr>
                <a:srgbClr val="FF0000"/>
              </a:buClr>
            </a:pPr>
            <a:r>
              <a:rPr lang="en-US" dirty="0"/>
              <a:t>A portion of the coded bits are transmitted in the subsequent retransmissions for soft combining at receiver side. </a:t>
            </a:r>
          </a:p>
          <a:p>
            <a:pPr lvl="1">
              <a:buClr>
                <a:srgbClr val="FF0000"/>
              </a:buClr>
            </a:pPr>
            <a:r>
              <a:rPr lang="en-US" b="0" dirty="0"/>
              <a:t>The percentage of the coded bits transmitted in the subsequent retransmissions can be determined based </a:t>
            </a:r>
            <a:r>
              <a:rPr lang="en-US" dirty="0"/>
              <a:t>on the first transmission PER statistics.</a:t>
            </a:r>
          </a:p>
          <a:p>
            <a:pPr lvl="1">
              <a:buClr>
                <a:srgbClr val="FF0000"/>
              </a:buClr>
            </a:pPr>
            <a:endParaRPr lang="en-US" b="0" dirty="0"/>
          </a:p>
          <a:p>
            <a:pPr marL="514350" indent="-457200">
              <a:buClr>
                <a:srgbClr val="FF0000"/>
              </a:buClr>
              <a:buFont typeface="Arial" panose="020B0604020202020204" pitchFamily="34" charset="0"/>
              <a:buChar char="•"/>
            </a:pPr>
            <a:endParaRPr lang="en-US" b="0" u="sng" dirty="0"/>
          </a:p>
          <a:p>
            <a:pPr marL="514350" indent="-457200">
              <a:buClr>
                <a:srgbClr val="FF0000"/>
              </a:buClr>
              <a:buFont typeface="Arial" panose="020B0604020202020204" pitchFamily="34" charset="0"/>
              <a:buChar char="•"/>
            </a:pPr>
            <a:endParaRPr lang="en-US" b="0" dirty="0"/>
          </a:p>
          <a:p>
            <a:endParaRPr lang="en-US" dirty="0"/>
          </a:p>
        </p:txBody>
      </p:sp>
      <p:sp>
        <p:nvSpPr>
          <p:cNvPr id="4" name="Date Placeholder 3"/>
          <p:cNvSpPr>
            <a:spLocks noGrp="1"/>
          </p:cNvSpPr>
          <p:nvPr>
            <p:ph type="dt" sz="half" idx="10"/>
          </p:nvPr>
        </p:nvSpPr>
        <p:spPr/>
        <p:txBody>
          <a:bodyPr/>
          <a:lstStyle/>
          <a:p>
            <a:pPr>
              <a:defRPr/>
            </a:pPr>
            <a:fld id="{B5127AD2-A923-4262-9081-4E7F52C5C114}"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1585445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95512"/>
          </a:xfrm>
        </p:spPr>
        <p:txBody>
          <a:bodyPr/>
          <a:lstStyle/>
          <a:p>
            <a:r>
              <a:rPr lang="en-US" b="0" dirty="0"/>
              <a:t>HARQ IR outline</a:t>
            </a:r>
          </a:p>
        </p:txBody>
      </p:sp>
      <p:sp>
        <p:nvSpPr>
          <p:cNvPr id="3" name="Content Placeholder 2"/>
          <p:cNvSpPr>
            <a:spLocks noGrp="1"/>
          </p:cNvSpPr>
          <p:nvPr>
            <p:ph idx="1"/>
          </p:nvPr>
        </p:nvSpPr>
        <p:spPr>
          <a:xfrm>
            <a:off x="419894" y="1074849"/>
            <a:ext cx="8304212" cy="4708301"/>
          </a:xfrm>
        </p:spPr>
        <p:txBody>
          <a:bodyPr/>
          <a:lstStyle/>
          <a:p>
            <a:pPr>
              <a:buClr>
                <a:srgbClr val="FF0000"/>
              </a:buClr>
              <a:buFont typeface="Arial" panose="020B0604020202020204" pitchFamily="34" charset="0"/>
              <a:buChar char="•"/>
            </a:pPr>
            <a:r>
              <a:rPr lang="en-US" sz="1800" b="0" dirty="0"/>
              <a:t>The HARQ IR for LDPC encoding scheme can support all LDPC code rates and all codeword lengths employed in current WIFI standards.</a:t>
            </a:r>
          </a:p>
          <a:p>
            <a:pPr>
              <a:buClr>
                <a:srgbClr val="FF0000"/>
              </a:buClr>
              <a:buFont typeface="Arial" panose="020B0604020202020204" pitchFamily="34" charset="0"/>
              <a:buChar char="•"/>
            </a:pPr>
            <a:r>
              <a:rPr lang="en-US" sz="1800" b="0" dirty="0"/>
              <a:t>Rate ½ code designs still use the ones in current standard specs. All code rates higher than ½ will be achieved by puncturing rate ½ code for a given LDPC codeword length. </a:t>
            </a:r>
          </a:p>
          <a:p>
            <a:pPr>
              <a:buClr>
                <a:srgbClr val="FF0000"/>
              </a:buClr>
              <a:buFont typeface="Arial" panose="020B0604020202020204" pitchFamily="34" charset="0"/>
              <a:buChar char="•"/>
            </a:pPr>
            <a:r>
              <a:rPr lang="en-US" sz="1800" b="0" dirty="0"/>
              <a:t>The information bits and the parity bits which are not punctured are transmitted in the first transmission for a given MCS. Additional information and parity bits are transmitted in the subsequent retransmissions to achieve a lower effective code rate if the initial code rate is higher than 1/2.</a:t>
            </a:r>
            <a:r>
              <a:rPr lang="en-US" sz="1800" dirty="0"/>
              <a:t> </a:t>
            </a:r>
            <a:r>
              <a:rPr lang="en-US" sz="1800" b="0" dirty="0"/>
              <a:t>The lower effective code rates for the subsequent retransmissions can be determined based on either CQI reports or relevant PER statistics. </a:t>
            </a:r>
          </a:p>
          <a:p>
            <a:pPr>
              <a:buClr>
                <a:srgbClr val="FF0000"/>
              </a:buClr>
              <a:buFont typeface="Arial" panose="020B0604020202020204" pitchFamily="34" charset="0"/>
              <a:buChar char="•"/>
            </a:pPr>
            <a:r>
              <a:rPr lang="en-US" sz="1800" b="0" dirty="0"/>
              <a:t>For MCS values with rate ½ code, use the same retransmission schemes as HARQ Punctured CC. </a:t>
            </a:r>
          </a:p>
          <a:p>
            <a:pPr lvl="1">
              <a:buClr>
                <a:srgbClr val="FF0000"/>
              </a:buClr>
              <a:buFont typeface="Wingdings" panose="05000000000000000000" pitchFamily="2" charset="2"/>
              <a:buChar char="ü"/>
            </a:pPr>
            <a:endParaRPr lang="en-US" sz="1600" dirty="0"/>
          </a:p>
          <a:p>
            <a:pPr marL="514350" indent="-457200">
              <a:buClr>
                <a:srgbClr val="FF0000"/>
              </a:buClr>
              <a:buFont typeface="Arial" panose="020B0604020202020204" pitchFamily="34" charset="0"/>
              <a:buChar char="•"/>
            </a:pPr>
            <a:endParaRPr lang="en-US" b="0" u="sng" dirty="0"/>
          </a:p>
          <a:p>
            <a:pPr marL="514350" indent="-457200">
              <a:buClr>
                <a:srgbClr val="FF0000"/>
              </a:buClr>
              <a:buFont typeface="Arial" panose="020B0604020202020204" pitchFamily="34" charset="0"/>
              <a:buChar char="•"/>
            </a:pPr>
            <a:endParaRPr lang="en-US" b="0" dirty="0"/>
          </a:p>
          <a:p>
            <a:endParaRPr lang="en-US" dirty="0"/>
          </a:p>
        </p:txBody>
      </p:sp>
      <p:sp>
        <p:nvSpPr>
          <p:cNvPr id="4" name="Date Placeholder 3"/>
          <p:cNvSpPr>
            <a:spLocks noGrp="1"/>
          </p:cNvSpPr>
          <p:nvPr>
            <p:ph type="dt" sz="half" idx="10"/>
          </p:nvPr>
        </p:nvSpPr>
        <p:spPr/>
        <p:txBody>
          <a:bodyPr/>
          <a:lstStyle/>
          <a:p>
            <a:pPr>
              <a:defRPr/>
            </a:pPr>
            <a:fld id="{D19785B3-B08B-4F24-A7F7-93C51881B608}"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2543157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304800"/>
          </a:xfrm>
        </p:spPr>
        <p:txBody>
          <a:bodyPr/>
          <a:lstStyle/>
          <a:p>
            <a:r>
              <a:rPr lang="en-US" sz="2800" b="0" dirty="0"/>
              <a:t>Simulation setup</a:t>
            </a:r>
          </a:p>
        </p:txBody>
      </p:sp>
      <p:sp>
        <p:nvSpPr>
          <p:cNvPr id="3" name="Content Placeholder 2"/>
          <p:cNvSpPr>
            <a:spLocks noGrp="1"/>
          </p:cNvSpPr>
          <p:nvPr>
            <p:ph idx="1"/>
          </p:nvPr>
        </p:nvSpPr>
        <p:spPr>
          <a:xfrm>
            <a:off x="457199" y="1371600"/>
            <a:ext cx="8086725" cy="4419600"/>
          </a:xfrm>
        </p:spPr>
        <p:txBody>
          <a:bodyPr/>
          <a:lstStyle/>
          <a:p>
            <a:pPr>
              <a:buClr>
                <a:srgbClr val="FF0000"/>
              </a:buClr>
              <a:buFont typeface="Arial" panose="020B0604020202020204" pitchFamily="34" charset="0"/>
              <a:buChar char="•"/>
            </a:pPr>
            <a:r>
              <a:rPr lang="en-US" sz="2200" b="0" dirty="0"/>
              <a:t>20MHz 2x2 (2SS) and 80MHz 4x2 (2SS) DNLOS channel (channels are not normalized)</a:t>
            </a:r>
          </a:p>
          <a:p>
            <a:pPr>
              <a:buClr>
                <a:srgbClr val="FF0000"/>
              </a:buClr>
              <a:buFont typeface="Arial" panose="020B0604020202020204" pitchFamily="34" charset="0"/>
              <a:buChar char="•"/>
            </a:pPr>
            <a:r>
              <a:rPr lang="en-US" sz="2200" b="0" dirty="0"/>
              <a:t>4x HE-LTF, MCS0-11</a:t>
            </a:r>
          </a:p>
          <a:p>
            <a:pPr>
              <a:buClr>
                <a:srgbClr val="FF0000"/>
              </a:buClr>
              <a:buFont typeface="Arial" panose="020B0604020202020204" pitchFamily="34" charset="0"/>
              <a:buChar char="•"/>
            </a:pPr>
            <a:r>
              <a:rPr lang="en-US" sz="2200" b="0" dirty="0"/>
              <a:t>LDPC encoder</a:t>
            </a:r>
          </a:p>
          <a:p>
            <a:pPr>
              <a:buClr>
                <a:srgbClr val="FF0000"/>
              </a:buClr>
              <a:buFont typeface="Arial" panose="020B0604020202020204" pitchFamily="34" charset="0"/>
              <a:buChar char="•"/>
            </a:pPr>
            <a:r>
              <a:rPr lang="en-US" sz="2200" b="0" dirty="0"/>
              <a:t>Up to 4 (re)transmissions for each packet, same channel realization is applied across all (re)transmissions for each packet. With HARQ transmission, soft combining is done over all (re)transmissions.</a:t>
            </a:r>
          </a:p>
          <a:p>
            <a:pPr>
              <a:buClr>
                <a:srgbClr val="FF0000"/>
              </a:buClr>
              <a:buFont typeface="Arial" panose="020B0604020202020204" pitchFamily="34" charset="0"/>
              <a:buChar char="•"/>
            </a:pPr>
            <a:r>
              <a:rPr lang="en-US" sz="2200" b="0" dirty="0"/>
              <a:t>ARQ, HARQ CC, Punctured CC and IR are evaluated.</a:t>
            </a:r>
          </a:p>
        </p:txBody>
      </p:sp>
      <p:sp>
        <p:nvSpPr>
          <p:cNvPr id="4" name="Date Placeholder 3"/>
          <p:cNvSpPr>
            <a:spLocks noGrp="1"/>
          </p:cNvSpPr>
          <p:nvPr>
            <p:ph type="dt" sz="half" idx="10"/>
          </p:nvPr>
        </p:nvSpPr>
        <p:spPr/>
        <p:txBody>
          <a:bodyPr/>
          <a:lstStyle/>
          <a:p>
            <a:pPr>
              <a:defRPr/>
            </a:pPr>
            <a:fld id="{3D60B9EB-1AEA-485C-A126-7F1EABCF2049}" type="datetime1">
              <a:rPr lang="en-US" smtClean="0"/>
              <a:t>5/3/2019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9734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10478"/>
          </a:xfrm>
        </p:spPr>
        <p:txBody>
          <a:bodyPr/>
          <a:lstStyle/>
          <a:p>
            <a:r>
              <a:rPr lang="en-US" sz="2800" dirty="0"/>
              <a:t>HARQ vs ARQ Throughput Comparison, with Optimal MCS selection</a:t>
            </a:r>
            <a:endParaRPr lang="en-US" sz="2800" b="0" dirty="0"/>
          </a:p>
        </p:txBody>
      </p:sp>
      <p:sp>
        <p:nvSpPr>
          <p:cNvPr id="4" name="Date Placeholder 3"/>
          <p:cNvSpPr>
            <a:spLocks noGrp="1"/>
          </p:cNvSpPr>
          <p:nvPr>
            <p:ph type="dt" sz="half" idx="10"/>
          </p:nvPr>
        </p:nvSpPr>
        <p:spPr/>
        <p:txBody>
          <a:bodyPr/>
          <a:lstStyle/>
          <a:p>
            <a:pPr>
              <a:defRPr/>
            </a:pPr>
            <a:fld id="{8324B0C0-E1A3-4B8C-8770-9C0BE229C616}" type="datetime1">
              <a:rPr lang="en-US" smtClean="0"/>
              <a:t>5/3/2019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23900" y="5235377"/>
            <a:ext cx="7772400" cy="831639"/>
          </a:xfrm>
          <a:prstGeom prst="rect">
            <a:avLst/>
          </a:prstGeom>
          <a:noFill/>
        </p:spPr>
        <p:txBody>
          <a:bodyPr wrap="square" rtlCol="0">
            <a:spAutoFit/>
          </a:bodyPr>
          <a:lstStyle/>
          <a:p>
            <a:pPr marL="0" indent="0">
              <a:buNone/>
            </a:pPr>
            <a:r>
              <a:rPr lang="en-US" sz="1200" b="0" dirty="0"/>
              <a:t>HARQ Punctured CC and IR achieves highest throughput due to the efficient retransmissions compared to HARQ CC and ARQ at the same SNR value. There is up to 7dB gain using HARQ Punctured CC or HARQ IR over ARQ,  and up to 4dB gain using HARQ CC over ARQ even with optimal link adaptation for the same throughput. HARQ IR improves highest achievable throughput by 21% compared to ARQ.</a:t>
            </a:r>
          </a:p>
        </p:txBody>
      </p:sp>
      <p:pic>
        <p:nvPicPr>
          <p:cNvPr id="7" name="Picture 6">
            <a:extLst>
              <a:ext uri="{FF2B5EF4-FFF2-40B4-BE49-F238E27FC236}">
                <a16:creationId xmlns:a16="http://schemas.microsoft.com/office/drawing/2014/main" id="{A4334485-6646-4D5A-93D3-9C22301CDE39}"/>
              </a:ext>
            </a:extLst>
          </p:cNvPr>
          <p:cNvPicPr>
            <a:picLocks noChangeAspect="1"/>
          </p:cNvPicPr>
          <p:nvPr/>
        </p:nvPicPr>
        <p:blipFill>
          <a:blip r:embed="rId2"/>
          <a:stretch>
            <a:fillRect/>
          </a:stretch>
        </p:blipFill>
        <p:spPr>
          <a:xfrm>
            <a:off x="1524000" y="1568364"/>
            <a:ext cx="6248400" cy="3505954"/>
          </a:xfrm>
          <a:prstGeom prst="rect">
            <a:avLst/>
          </a:prstGeom>
        </p:spPr>
      </p:pic>
    </p:spTree>
    <p:extLst>
      <p:ext uri="{BB962C8B-B14F-4D97-AF65-F5344CB8AC3E}">
        <p14:creationId xmlns:p14="http://schemas.microsoft.com/office/powerpoint/2010/main" val="2862066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229600" cy="978625"/>
          </a:xfrm>
        </p:spPr>
        <p:txBody>
          <a:bodyPr/>
          <a:lstStyle/>
          <a:p>
            <a:r>
              <a:rPr lang="en-US" sz="2400" dirty="0"/>
              <a:t>HARQ Punctured CC vs ARQ with link adaptation Throughput Comparison, with first Tx PER varying 10-40%</a:t>
            </a:r>
            <a:endParaRPr lang="en-US" sz="2400" b="0" dirty="0"/>
          </a:p>
        </p:txBody>
      </p:sp>
      <p:sp>
        <p:nvSpPr>
          <p:cNvPr id="4" name="Date Placeholder 3"/>
          <p:cNvSpPr>
            <a:spLocks noGrp="1"/>
          </p:cNvSpPr>
          <p:nvPr>
            <p:ph type="dt" sz="half" idx="10"/>
          </p:nvPr>
        </p:nvSpPr>
        <p:spPr/>
        <p:txBody>
          <a:bodyPr/>
          <a:lstStyle/>
          <a:p>
            <a:pPr>
              <a:defRPr/>
            </a:pPr>
            <a:fld id="{205FB9BF-8B21-449C-9B54-448C30B6EBD8}"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81312" y="4953000"/>
            <a:ext cx="7772400" cy="1274837"/>
          </a:xfrm>
          <a:prstGeom prst="rect">
            <a:avLst/>
          </a:prstGeom>
          <a:noFill/>
        </p:spPr>
        <p:txBody>
          <a:bodyPr wrap="square" rtlCol="0">
            <a:spAutoFit/>
          </a:bodyPr>
          <a:lstStyle/>
          <a:p>
            <a:pPr marL="0" indent="0">
              <a:buNone/>
            </a:pPr>
            <a:r>
              <a:rPr lang="en-US" sz="1200" b="0" dirty="0"/>
              <a:t>HARQ Punctured CC throughput values do not vary much even though first Tx PER varies from 10% to 40%, </a:t>
            </a:r>
            <a:r>
              <a:rPr lang="en-US" sz="1200" b="0" dirty="0" err="1"/>
              <a:t>i.e</a:t>
            </a:r>
            <a:r>
              <a:rPr lang="en-US" sz="1200" b="0" dirty="0"/>
              <a:t>, SNR operating points varies about a few </a:t>
            </a:r>
            <a:r>
              <a:rPr lang="en-US" sz="1200" b="0" dirty="0" err="1"/>
              <a:t>dBs.</a:t>
            </a:r>
            <a:r>
              <a:rPr lang="en-US" sz="1200" b="0" dirty="0"/>
              <a:t> On the other hand, ARQ throughput values change significantly when first Tx PER varies from 10% to 40%, especially for MCS levels above MCS 6.</a:t>
            </a:r>
          </a:p>
          <a:p>
            <a:pPr marL="0" indent="0">
              <a:buNone/>
            </a:pPr>
            <a:r>
              <a:rPr lang="en-US" sz="1200" b="0" dirty="0"/>
              <a:t>HARQ Punctured CC still has throughput gain when operating at SNR points resulting in 40% first Tx PER over ARQ while ARQ is operating at SNR points resulting in 10% first Tx PER.</a:t>
            </a:r>
          </a:p>
          <a:p>
            <a:pPr marL="0" indent="0">
              <a:buNone/>
            </a:pPr>
            <a:r>
              <a:rPr lang="en-US" sz="1200" b="0" dirty="0"/>
              <a:t>See Appendix for detailed results of ARQ and HARQ schemes at each first Tx PER value.</a:t>
            </a:r>
          </a:p>
        </p:txBody>
      </p:sp>
      <p:pic>
        <p:nvPicPr>
          <p:cNvPr id="10" name="Picture 9">
            <a:extLst>
              <a:ext uri="{FF2B5EF4-FFF2-40B4-BE49-F238E27FC236}">
                <a16:creationId xmlns:a16="http://schemas.microsoft.com/office/drawing/2014/main" id="{0A925BB5-5A8A-4715-B1E6-6F28E5F535BB}"/>
              </a:ext>
            </a:extLst>
          </p:cNvPr>
          <p:cNvPicPr>
            <a:picLocks noChangeAspect="1"/>
          </p:cNvPicPr>
          <p:nvPr/>
        </p:nvPicPr>
        <p:blipFill>
          <a:blip r:embed="rId2"/>
          <a:stretch>
            <a:fillRect/>
          </a:stretch>
        </p:blipFill>
        <p:spPr>
          <a:xfrm>
            <a:off x="990600" y="1893025"/>
            <a:ext cx="6857999" cy="3000475"/>
          </a:xfrm>
          <a:prstGeom prst="rect">
            <a:avLst/>
          </a:prstGeom>
        </p:spPr>
      </p:pic>
    </p:spTree>
    <p:extLst>
      <p:ext uri="{BB962C8B-B14F-4D97-AF65-F5344CB8AC3E}">
        <p14:creationId xmlns:p14="http://schemas.microsoft.com/office/powerpoint/2010/main" val="1288378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229600" cy="978625"/>
          </a:xfrm>
        </p:spPr>
        <p:txBody>
          <a:bodyPr/>
          <a:lstStyle/>
          <a:p>
            <a:r>
              <a:rPr lang="en-US" sz="2400" dirty="0"/>
              <a:t>HARQ IR vs ARQ with link adaptation Throughput Comparison, with first Tx PER around 10-40%</a:t>
            </a:r>
            <a:endParaRPr lang="en-US" sz="2400" b="0" dirty="0"/>
          </a:p>
        </p:txBody>
      </p:sp>
      <p:sp>
        <p:nvSpPr>
          <p:cNvPr id="4" name="Date Placeholder 3"/>
          <p:cNvSpPr>
            <a:spLocks noGrp="1"/>
          </p:cNvSpPr>
          <p:nvPr>
            <p:ph type="dt" sz="half" idx="10"/>
          </p:nvPr>
        </p:nvSpPr>
        <p:spPr/>
        <p:txBody>
          <a:bodyPr/>
          <a:lstStyle/>
          <a:p>
            <a:pPr>
              <a:defRPr/>
            </a:pPr>
            <a:fld id="{205FB9BF-8B21-449C-9B54-448C30B6EBD8}" type="datetime1">
              <a:rPr lang="en-US" smtClean="0"/>
              <a:t>5/9/2019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71525" y="5010526"/>
            <a:ext cx="7772400" cy="1459503"/>
          </a:xfrm>
          <a:prstGeom prst="rect">
            <a:avLst/>
          </a:prstGeom>
          <a:noFill/>
        </p:spPr>
        <p:txBody>
          <a:bodyPr wrap="square" rtlCol="0">
            <a:spAutoFit/>
          </a:bodyPr>
          <a:lstStyle/>
          <a:p>
            <a:pPr marL="0" indent="0">
              <a:buNone/>
            </a:pPr>
            <a:r>
              <a:rPr lang="en-US" sz="1200" b="0" dirty="0"/>
              <a:t>HARQ IR throughput values are almost the same even though first Tx PER varies from 10% to 40%. On the other hand, ARQ throughput values change significantly when first Tx PER varies from 10% to 40%, especially for MCS levels above MCS 6.</a:t>
            </a:r>
          </a:p>
          <a:p>
            <a:pPr marL="0" indent="0">
              <a:buNone/>
            </a:pPr>
            <a:r>
              <a:rPr lang="en-US" sz="1200" b="0" dirty="0"/>
              <a:t>HARQ IR still has throughput gain when operating at SNR points resulting in 40% first Tx PER over ARQ when ARQ is operating at SNR points resulting in 10% first Tx PER.</a:t>
            </a:r>
          </a:p>
          <a:p>
            <a:pPr marL="0" indent="0">
              <a:buNone/>
            </a:pPr>
            <a:r>
              <a:rPr lang="en-US" sz="1200" b="0" dirty="0"/>
              <a:t>Note that first Tx PERs of HARQ IR transmission for some MCS values are higher than those with ARQ transmission since the punctured LDPC codes are not optimized for code rates higher than ½.</a:t>
            </a:r>
          </a:p>
        </p:txBody>
      </p:sp>
      <p:pic>
        <p:nvPicPr>
          <p:cNvPr id="8" name="Picture 7">
            <a:extLst>
              <a:ext uri="{FF2B5EF4-FFF2-40B4-BE49-F238E27FC236}">
                <a16:creationId xmlns:a16="http://schemas.microsoft.com/office/drawing/2014/main" id="{7F652170-58AA-4249-91BF-BAA60781B5B5}"/>
              </a:ext>
            </a:extLst>
          </p:cNvPr>
          <p:cNvPicPr>
            <a:picLocks noChangeAspect="1"/>
          </p:cNvPicPr>
          <p:nvPr/>
        </p:nvPicPr>
        <p:blipFill>
          <a:blip r:embed="rId2"/>
          <a:stretch>
            <a:fillRect/>
          </a:stretch>
        </p:blipFill>
        <p:spPr>
          <a:xfrm>
            <a:off x="838200" y="1847474"/>
            <a:ext cx="7162800" cy="2976426"/>
          </a:xfrm>
          <a:prstGeom prst="rect">
            <a:avLst/>
          </a:prstGeom>
        </p:spPr>
      </p:pic>
    </p:spTree>
    <p:extLst>
      <p:ext uri="{BB962C8B-B14F-4D97-AF65-F5344CB8AC3E}">
        <p14:creationId xmlns:p14="http://schemas.microsoft.com/office/powerpoint/2010/main" val="4136629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10478"/>
          </a:xfrm>
        </p:spPr>
        <p:txBody>
          <a:bodyPr/>
          <a:lstStyle/>
          <a:p>
            <a:r>
              <a:rPr lang="en-US" sz="2800" dirty="0"/>
              <a:t>HARQ vs ARQ Throughput Comparison, with Optimal MCS selection</a:t>
            </a:r>
            <a:endParaRPr lang="en-US" sz="2800" b="0" dirty="0"/>
          </a:p>
        </p:txBody>
      </p:sp>
      <p:sp>
        <p:nvSpPr>
          <p:cNvPr id="4" name="Date Placeholder 3"/>
          <p:cNvSpPr>
            <a:spLocks noGrp="1"/>
          </p:cNvSpPr>
          <p:nvPr>
            <p:ph type="dt" sz="half" idx="10"/>
          </p:nvPr>
        </p:nvSpPr>
        <p:spPr/>
        <p:txBody>
          <a:bodyPr/>
          <a:lstStyle/>
          <a:p>
            <a:pPr>
              <a:defRPr/>
            </a:pPr>
            <a:fld id="{8324B0C0-E1A3-4B8C-8770-9C0BE229C616}" type="datetime1">
              <a:rPr lang="en-US" smtClean="0"/>
              <a:t>5/3/2019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23900" y="5333122"/>
            <a:ext cx="7772400" cy="831639"/>
          </a:xfrm>
          <a:prstGeom prst="rect">
            <a:avLst/>
          </a:prstGeom>
          <a:noFill/>
        </p:spPr>
        <p:txBody>
          <a:bodyPr wrap="square" rtlCol="0">
            <a:spAutoFit/>
          </a:bodyPr>
          <a:lstStyle/>
          <a:p>
            <a:pPr marL="0" indent="0">
              <a:buNone/>
            </a:pPr>
            <a:r>
              <a:rPr lang="en-US" sz="1200" b="0" dirty="0"/>
              <a:t>HARQ IR and Punctured CC achieves highest throughput due to the efficient retransmissions compared to HARQ CC and ARQ at the same SNR value. There is up to 7dB gain using HARQ Punctured CC or IR over ARQ, up to 3dB gain over HARQ CC even with optimal link adaptation for the same throughput. HARQ IR improves highest achievable throughput by 11% compared to HARQ CC, and by 17% compared to ARQ.</a:t>
            </a:r>
          </a:p>
        </p:txBody>
      </p:sp>
      <p:pic>
        <p:nvPicPr>
          <p:cNvPr id="10" name="Picture 9">
            <a:extLst>
              <a:ext uri="{FF2B5EF4-FFF2-40B4-BE49-F238E27FC236}">
                <a16:creationId xmlns:a16="http://schemas.microsoft.com/office/drawing/2014/main" id="{E98D60A2-6915-4D76-8DF4-A1041B0413E1}"/>
              </a:ext>
            </a:extLst>
          </p:cNvPr>
          <p:cNvPicPr>
            <a:picLocks noChangeAspect="1"/>
          </p:cNvPicPr>
          <p:nvPr/>
        </p:nvPicPr>
        <p:blipFill>
          <a:blip r:embed="rId2"/>
          <a:stretch>
            <a:fillRect/>
          </a:stretch>
        </p:blipFill>
        <p:spPr>
          <a:xfrm>
            <a:off x="1371600" y="1620383"/>
            <a:ext cx="6400799" cy="3617233"/>
          </a:xfrm>
          <a:prstGeom prst="rect">
            <a:avLst/>
          </a:prstGeom>
        </p:spPr>
      </p:pic>
    </p:spTree>
    <p:extLst>
      <p:ext uri="{BB962C8B-B14F-4D97-AF65-F5344CB8AC3E}">
        <p14:creationId xmlns:p14="http://schemas.microsoft.com/office/powerpoint/2010/main" val="16098418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369732</TotalTime>
  <Words>2492</Words>
  <Application>Microsoft Office PowerPoint</Application>
  <PresentationFormat>On-screen Show (4:3)</PresentationFormat>
  <Paragraphs>183</Paragraphs>
  <Slides>22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CiscoSans ExtraLight</vt:lpstr>
      <vt:lpstr>CiscoSans Thin</vt:lpstr>
      <vt:lpstr>Times New Roman</vt:lpstr>
      <vt:lpstr>Wingdings</vt:lpstr>
      <vt:lpstr>802-11-Submission</vt:lpstr>
      <vt:lpstr>Comparisons of HARQ transmission schemes for 11be</vt:lpstr>
      <vt:lpstr>HARQ Review</vt:lpstr>
      <vt:lpstr>HARQ Punctured CC outline</vt:lpstr>
      <vt:lpstr>HARQ IR outline</vt:lpstr>
      <vt:lpstr>Simulation setup</vt:lpstr>
      <vt:lpstr>HARQ vs ARQ Throughput Comparison, with Optimal MCS selection</vt:lpstr>
      <vt:lpstr>HARQ Punctured CC vs ARQ with link adaptation Throughput Comparison, with first Tx PER varying 10-40%</vt:lpstr>
      <vt:lpstr>HARQ IR vs ARQ with link adaptation Throughput Comparison, with first Tx PER around 10-40%</vt:lpstr>
      <vt:lpstr>HARQ vs ARQ Throughput Comparison, with Optimal MCS selection</vt:lpstr>
      <vt:lpstr>HARQ Punctured CC vs ARQ with link adaptation Throughput Comparison, with first Tx PER around 10-40%</vt:lpstr>
      <vt:lpstr>HARQ IR vs ARQ with link adaptation Throughput Comparison, with first Tx PER around 10-40%</vt:lpstr>
      <vt:lpstr>Discussions and Conclusions</vt:lpstr>
      <vt:lpstr>Reference</vt:lpstr>
      <vt:lpstr>Appendix</vt:lpstr>
      <vt:lpstr>HARQ vs ARQ Throughput Comparison, with first Tx PER around 10%</vt:lpstr>
      <vt:lpstr>HARQ vs ARQ Throughput Comparison, with first Tx PER around 20%</vt:lpstr>
      <vt:lpstr>HARQ vs ARQ Throughput Comparison, with first Tx PER around 30%</vt:lpstr>
      <vt:lpstr>HARQ vs ARQ Throughput Comparison, with first Tx PER around 40%</vt:lpstr>
      <vt:lpstr>HARQ vs ARQ Throughput Comparison, with first Tx PER around 10%</vt:lpstr>
      <vt:lpstr>HARQ vs ARQ Throughput Comparison, with first Tx PER around 20%</vt:lpstr>
      <vt:lpstr>HARQ vs ARQ Throughput Comparison, with first Tx PER around 30%</vt:lpstr>
      <vt:lpstr>HARQ vs ARQ Throughput Comparison, with first Tx PER around 40%</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Yan(MSI) Zhang</cp:lastModifiedBy>
  <cp:revision>2629</cp:revision>
  <cp:lastPrinted>1998-02-10T13:28:06Z</cp:lastPrinted>
  <dcterms:created xsi:type="dcterms:W3CDTF">2007-05-21T21:00:37Z</dcterms:created>
  <dcterms:modified xsi:type="dcterms:W3CDTF">2019-05-11T00:10:36Z</dcterms:modified>
  <cp:category>Submission</cp:category>
</cp:coreProperties>
</file>