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21"/>
  </p:notesMasterIdLst>
  <p:handoutMasterIdLst>
    <p:handoutMasterId r:id="rId22"/>
  </p:handoutMasterIdLst>
  <p:sldIdLst>
    <p:sldId id="256" r:id="rId5"/>
    <p:sldId id="276" r:id="rId6"/>
    <p:sldId id="273" r:id="rId7"/>
    <p:sldId id="312" r:id="rId8"/>
    <p:sldId id="308" r:id="rId9"/>
    <p:sldId id="288" r:id="rId10"/>
    <p:sldId id="309" r:id="rId11"/>
    <p:sldId id="314" r:id="rId12"/>
    <p:sldId id="310" r:id="rId13"/>
    <p:sldId id="313" r:id="rId14"/>
    <p:sldId id="311" r:id="rId15"/>
    <p:sldId id="270" r:id="rId16"/>
    <p:sldId id="298" r:id="rId17"/>
    <p:sldId id="284" r:id="rId18"/>
    <p:sldId id="301" r:id="rId19"/>
    <p:sldId id="306" r:id="rId20"/>
  </p:sldIdLst>
  <p:sldSz cx="12192000" cy="6858000"/>
  <p:notesSz cx="7010400" cy="92964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5"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2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7" autoAdjust="0"/>
    <p:restoredTop sz="94619" autoAdjust="0"/>
  </p:normalViewPr>
  <p:slideViewPr>
    <p:cSldViewPr>
      <p:cViewPr varScale="1">
        <p:scale>
          <a:sx n="92" d="100"/>
          <a:sy n="92" d="100"/>
        </p:scale>
        <p:origin x="108" y="21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101" d="100"/>
          <a:sy n="101" d="100"/>
        </p:scale>
        <p:origin x="2894" y="62"/>
      </p:cViewPr>
      <p:guideLst>
        <p:guide orient="horz" pos="2885"/>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61" cy="464343"/>
          </a:xfrm>
          <a:prstGeom prst="rect">
            <a:avLst/>
          </a:prstGeom>
        </p:spPr>
        <p:txBody>
          <a:bodyPr vert="horz" lIns="91952" tIns="45976" rIns="91952" bIns="45976" rtlCol="0"/>
          <a:lstStyle>
            <a:lvl1pPr algn="l">
              <a:defRPr sz="1200"/>
            </a:lvl1pPr>
          </a:lstStyle>
          <a:p>
            <a:endParaRPr lang="en-US" dirty="0"/>
          </a:p>
        </p:txBody>
      </p:sp>
      <p:sp>
        <p:nvSpPr>
          <p:cNvPr id="3" name="Date Placeholder 2"/>
          <p:cNvSpPr>
            <a:spLocks noGrp="1"/>
          </p:cNvSpPr>
          <p:nvPr>
            <p:ph type="dt" sz="quarter" idx="1"/>
          </p:nvPr>
        </p:nvSpPr>
        <p:spPr>
          <a:xfrm>
            <a:off x="3970634" y="0"/>
            <a:ext cx="3038161" cy="464343"/>
          </a:xfrm>
          <a:prstGeom prst="rect">
            <a:avLst/>
          </a:prstGeom>
        </p:spPr>
        <p:txBody>
          <a:bodyPr vert="horz" lIns="91952" tIns="45976" rIns="91952" bIns="45976" rtlCol="0"/>
          <a:lstStyle>
            <a:lvl1pPr algn="r">
              <a:defRPr sz="1200"/>
            </a:lvl1pPr>
          </a:lstStyle>
          <a:p>
            <a:fld id="{B87CCAAF-252C-4847-8D16-EDD6B40E4912}" type="datetimeFigureOut">
              <a:rPr lang="en-US" smtClean="0"/>
              <a:pPr/>
              <a:t>5/14/2019</a:t>
            </a:fld>
            <a:endParaRPr lang="en-US" dirty="0"/>
          </a:p>
        </p:txBody>
      </p:sp>
      <p:sp>
        <p:nvSpPr>
          <p:cNvPr id="4" name="Footer Placeholder 3"/>
          <p:cNvSpPr>
            <a:spLocks noGrp="1"/>
          </p:cNvSpPr>
          <p:nvPr>
            <p:ph type="ftr" sz="quarter" idx="2"/>
          </p:nvPr>
        </p:nvSpPr>
        <p:spPr>
          <a:xfrm>
            <a:off x="0" y="8830467"/>
            <a:ext cx="3038161" cy="464343"/>
          </a:xfrm>
          <a:prstGeom prst="rect">
            <a:avLst/>
          </a:prstGeom>
        </p:spPr>
        <p:txBody>
          <a:bodyPr vert="horz" lIns="91952" tIns="45976" rIns="91952" bIns="4597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634" y="8830467"/>
            <a:ext cx="3038161" cy="464343"/>
          </a:xfrm>
          <a:prstGeom prst="rect">
            <a:avLst/>
          </a:prstGeom>
        </p:spPr>
        <p:txBody>
          <a:bodyPr vert="horz" lIns="91952" tIns="45976" rIns="91952" bIns="45976"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3633" y="1"/>
            <a:ext cx="7010400" cy="9296400"/>
          </a:xfrm>
          <a:prstGeom prst="roundRect">
            <a:avLst>
              <a:gd name="adj" fmla="val 19"/>
            </a:avLst>
          </a:prstGeom>
          <a:solidFill>
            <a:srgbClr val="FFFFFF"/>
          </a:solidFill>
          <a:ln w="9525">
            <a:noFill/>
            <a:round/>
            <a:headEnd/>
            <a:tailEnd/>
          </a:ln>
          <a:effectLst/>
        </p:spPr>
        <p:txBody>
          <a:bodyPr wrap="none" lIns="91952" tIns="45976" rIns="91952" bIns="45976" anchor="ctr"/>
          <a:lstStyle/>
          <a:p>
            <a:endParaRPr lang="en-GB" dirty="0"/>
          </a:p>
        </p:txBody>
      </p:sp>
      <p:sp>
        <p:nvSpPr>
          <p:cNvPr id="2050" name="Rectangle 2"/>
          <p:cNvSpPr>
            <a:spLocks noGrp="1" noChangeArrowheads="1"/>
          </p:cNvSpPr>
          <p:nvPr>
            <p:ph type="hdr"/>
          </p:nvPr>
        </p:nvSpPr>
        <p:spPr bwMode="auto">
          <a:xfrm>
            <a:off x="4014795" y="97004"/>
            <a:ext cx="2334368"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61237" y="97004"/>
            <a:ext cx="1387977"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417513" y="703263"/>
            <a:ext cx="6173787" cy="34718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4078" y="4416029"/>
            <a:ext cx="5140640" cy="4182267"/>
          </a:xfrm>
          <a:prstGeom prst="rect">
            <a:avLst/>
          </a:prstGeom>
          <a:noFill/>
          <a:ln w="9525">
            <a:noFill/>
            <a:round/>
            <a:headEnd/>
            <a:tailEnd/>
          </a:ln>
          <a:effectLst/>
        </p:spPr>
        <p:txBody>
          <a:bodyPr vert="horz" wrap="square" lIns="94124" tIns="46338" rIns="94124" bIns="46338"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524391" y="9000621"/>
            <a:ext cx="1824772" cy="1828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9760" algn="l"/>
                <a:tab pos="1379281" algn="l"/>
                <a:tab pos="2298802" algn="l"/>
                <a:tab pos="3218322" algn="l"/>
                <a:tab pos="4137843" algn="l"/>
                <a:tab pos="5057364" algn="l"/>
                <a:tab pos="5976884" algn="l"/>
                <a:tab pos="6896405" algn="l"/>
                <a:tab pos="7815925" algn="l"/>
                <a:tab pos="8735446" algn="l"/>
                <a:tab pos="9654967" algn="l"/>
                <a:tab pos="10574487" algn="l"/>
              </a:tabLst>
              <a:defRPr sz="1200">
                <a:solidFill>
                  <a:srgbClr val="000000"/>
                </a:solidFill>
                <a:cs typeface="Arial Unicode MS" charset="0"/>
              </a:defRPr>
            </a:lvl1pPr>
          </a:lstStyle>
          <a:p>
            <a:r>
              <a:rPr lang="en-GB" dirty="0"/>
              <a:t>Kome Oteri (</a:t>
            </a:r>
            <a:r>
              <a:rPr lang="en-GB" dirty="0" err="1"/>
              <a:t>InterDigital</a:t>
            </a:r>
            <a:r>
              <a:rPr lang="en-GB" dirty="0"/>
              <a:t>)</a:t>
            </a:r>
          </a:p>
        </p:txBody>
      </p:sp>
      <p:sp>
        <p:nvSpPr>
          <p:cNvPr id="2055" name="Rectangle 7"/>
          <p:cNvSpPr>
            <a:spLocks noGrp="1" noChangeArrowheads="1"/>
          </p:cNvSpPr>
          <p:nvPr>
            <p:ph type="sldNum"/>
          </p:nvPr>
        </p:nvSpPr>
        <p:spPr bwMode="auto">
          <a:xfrm>
            <a:off x="3258039" y="9000620"/>
            <a:ext cx="516792" cy="36416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0251" y="9000621"/>
            <a:ext cx="718145" cy="184666"/>
          </a:xfrm>
          <a:prstGeom prst="rect">
            <a:avLst/>
          </a:prstGeom>
          <a:noFill/>
          <a:ln w="9525">
            <a:noFill/>
            <a:round/>
            <a:headEnd/>
            <a:tailEnd/>
          </a:ln>
          <a:effectLst/>
        </p:spPr>
        <p:txBody>
          <a:bodyPr wrap="none" lIns="0" tIns="0" rIns="0" bIns="0">
            <a:spAutoFit/>
          </a:bodyPr>
          <a:lstStyle/>
          <a:p>
            <a:pPr>
              <a:tabLst>
                <a:tab pos="0" algn="l"/>
                <a:tab pos="919521" algn="l"/>
                <a:tab pos="1839041" algn="l"/>
                <a:tab pos="2758562" algn="l"/>
                <a:tab pos="3678083" algn="l"/>
                <a:tab pos="4597603" algn="l"/>
                <a:tab pos="5517124" algn="l"/>
                <a:tab pos="6436644" algn="l"/>
                <a:tab pos="7356165" algn="l"/>
                <a:tab pos="8275686" algn="l"/>
                <a:tab pos="9195206" algn="l"/>
                <a:tab pos="10114727" algn="l"/>
              </a:tabLst>
            </a:pPr>
            <a:r>
              <a:rPr lang="en-US" sz="1200" dirty="0">
                <a:solidFill>
                  <a:srgbClr val="000000"/>
                </a:solidFill>
              </a:rPr>
              <a:t>Submission</a:t>
            </a:r>
          </a:p>
        </p:txBody>
      </p:sp>
      <p:sp>
        <p:nvSpPr>
          <p:cNvPr id="2057" name="Line 9"/>
          <p:cNvSpPr>
            <a:spLocks noChangeShapeType="1"/>
          </p:cNvSpPr>
          <p:nvPr/>
        </p:nvSpPr>
        <p:spPr bwMode="auto">
          <a:xfrm>
            <a:off x="731855" y="8999031"/>
            <a:ext cx="5546690" cy="1590"/>
          </a:xfrm>
          <a:prstGeom prst="line">
            <a:avLst/>
          </a:prstGeom>
          <a:noFill/>
          <a:ln w="12600">
            <a:solidFill>
              <a:srgbClr val="000000"/>
            </a:solidFill>
            <a:miter lim="800000"/>
            <a:headEnd/>
            <a:tailEnd/>
          </a:ln>
          <a:effectLst/>
        </p:spPr>
        <p:txBody>
          <a:bodyPr lIns="91952" tIns="45976" rIns="91952" bIns="45976"/>
          <a:lstStyle/>
          <a:p>
            <a:endParaRPr lang="en-GB" dirty="0"/>
          </a:p>
        </p:txBody>
      </p:sp>
      <p:sp>
        <p:nvSpPr>
          <p:cNvPr id="2058" name="Line 10"/>
          <p:cNvSpPr>
            <a:spLocks noChangeShapeType="1"/>
          </p:cNvSpPr>
          <p:nvPr/>
        </p:nvSpPr>
        <p:spPr bwMode="auto">
          <a:xfrm>
            <a:off x="654818" y="297371"/>
            <a:ext cx="5700765" cy="1590"/>
          </a:xfrm>
          <a:prstGeom prst="line">
            <a:avLst/>
          </a:prstGeom>
          <a:noFill/>
          <a:ln w="12600">
            <a:solidFill>
              <a:srgbClr val="000000"/>
            </a:solidFill>
            <a:miter lim="800000"/>
            <a:headEnd/>
            <a:tailEnd/>
          </a:ln>
          <a:effectLst/>
        </p:spPr>
        <p:txBody>
          <a:bodyPr lIns="91952" tIns="45976" rIns="91952" bIns="45976"/>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802.11-18/1938r0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6796" y="702875"/>
            <a:ext cx="4676810" cy="3474621"/>
          </a:xfrm>
          <a:prstGeom prst="rect">
            <a:avLst/>
          </a:prstGeom>
          <a:solidFill>
            <a:srgbClr val="FFFFFF"/>
          </a:solidFill>
          <a:ln w="9525">
            <a:solidFill>
              <a:srgbClr val="000000"/>
            </a:solidFill>
            <a:miter lim="800000"/>
            <a:headEnd/>
            <a:tailEnd/>
          </a:ln>
          <a:effectLst/>
        </p:spPr>
        <p:txBody>
          <a:bodyPr wrap="none" lIns="91952" tIns="45976" rIns="91952" bIns="45976" anchor="ctr"/>
          <a:lstStyle/>
          <a:p>
            <a:endParaRPr lang="en-GB" dirty="0"/>
          </a:p>
        </p:txBody>
      </p:sp>
      <p:sp>
        <p:nvSpPr>
          <p:cNvPr id="12290" name="Rectangle 2"/>
          <p:cNvSpPr txBox="1">
            <a:spLocks noGrp="1" noChangeArrowheads="1"/>
          </p:cNvSpPr>
          <p:nvPr>
            <p:ph type="body"/>
          </p:nvPr>
        </p:nvSpPr>
        <p:spPr bwMode="auto">
          <a:xfrm>
            <a:off x="934078" y="4416029"/>
            <a:ext cx="5142244" cy="4277680"/>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3263"/>
            <a:ext cx="6173787" cy="3471862"/>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7513" y="703263"/>
            <a:ext cx="6173787" cy="3471862"/>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388318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a:t>May 2018</a:t>
            </a:r>
            <a:endParaRPr lang="en-US" dirty="0"/>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314788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802.11-15/1065r1</a:t>
            </a:r>
            <a:endParaRPr lang="en-US" dirty="0"/>
          </a:p>
        </p:txBody>
      </p:sp>
      <p:sp>
        <p:nvSpPr>
          <p:cNvPr id="5" name="Date Placeholder 4"/>
          <p:cNvSpPr>
            <a:spLocks noGrp="1"/>
          </p:cNvSpPr>
          <p:nvPr>
            <p:ph type="dt"/>
          </p:nvPr>
        </p:nvSpPr>
        <p:spPr/>
        <p:txBody>
          <a:bodyPr/>
          <a:lstStyle/>
          <a:p>
            <a:r>
              <a:rPr lang="en-US"/>
              <a:t>May 2018</a:t>
            </a:r>
            <a:endParaRPr lang="en-US" dirty="0"/>
          </a:p>
        </p:txBody>
      </p:sp>
      <p:sp>
        <p:nvSpPr>
          <p:cNvPr id="6" name="Footer Placeholder 5"/>
          <p:cNvSpPr>
            <a:spLocks noGrp="1"/>
          </p:cNvSpPr>
          <p:nvPr>
            <p:ph type="ftr"/>
          </p:nvPr>
        </p:nvSpPr>
        <p:spPr/>
        <p:txBody>
          <a:bodyPr/>
          <a:lstStyle/>
          <a:p>
            <a:r>
              <a:rPr lang="en-GB"/>
              <a:t>Kome Oteri (InterDigital)</a:t>
            </a:r>
            <a:endParaRPr lang="en-GB"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29987830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911649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802.11-19/0791r1</a:t>
            </a:r>
          </a:p>
        </p:txBody>
      </p:sp>
      <p:sp>
        <p:nvSpPr>
          <p:cNvPr id="11" name="Date Placeholder 3">
            <a:extLst>
              <a:ext uri="{FF2B5EF4-FFF2-40B4-BE49-F238E27FC236}">
                <a16:creationId xmlns:a16="http://schemas.microsoft.com/office/drawing/2014/main" id="{5F7D6C0C-2348-4712-991D-6BC08B06FF32}"/>
              </a:ext>
            </a:extLst>
          </p:cNvPr>
          <p:cNvSpPr txBox="1">
            <a:spLocks/>
          </p:cNvSpPr>
          <p:nvPr userDrawn="1"/>
        </p:nvSpPr>
        <p:spPr bwMode="auto">
          <a:xfrm>
            <a:off x="623285" y="325438"/>
            <a:ext cx="129614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2019</a:t>
            </a:r>
          </a:p>
        </p:txBody>
      </p:sp>
      <p:sp>
        <p:nvSpPr>
          <p:cNvPr id="12" name="Date Placeholder 3">
            <a:extLst>
              <a:ext uri="{FF2B5EF4-FFF2-40B4-BE49-F238E27FC236}">
                <a16:creationId xmlns:a16="http://schemas.microsoft.com/office/drawing/2014/main" id="{4D59845B-E9F5-410D-BC44-2074AD8D2B51}"/>
              </a:ext>
            </a:extLst>
          </p:cNvPr>
          <p:cNvSpPr txBox="1">
            <a:spLocks/>
          </p:cNvSpPr>
          <p:nvPr userDrawn="1"/>
        </p:nvSpPr>
        <p:spPr bwMode="auto">
          <a:xfrm>
            <a:off x="9291455" y="6431221"/>
            <a:ext cx="21683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Xiaofei Wang (InterDigital)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87827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Effect of Preamble Decoding on HARQ in 802.11be</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2019-03-09</a:t>
            </a:r>
          </a:p>
        </p:txBody>
      </p:sp>
      <p:sp>
        <p:nvSpPr>
          <p:cNvPr id="3076" name="Rectangle 4"/>
          <p:cNvSpPr>
            <a:spLocks noChangeArrowheads="1"/>
          </p:cNvSpPr>
          <p:nvPr/>
        </p:nvSpPr>
        <p:spPr bwMode="auto">
          <a:xfrm>
            <a:off x="1991544" y="261228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BB6DD369-681A-4FA3-AD85-98E8D7E7CED6}"/>
              </a:ext>
            </a:extLst>
          </p:cNvPr>
          <p:cNvGraphicFramePr>
            <a:graphicFrameLocks noChangeAspect="1"/>
          </p:cNvGraphicFramePr>
          <p:nvPr>
            <p:extLst>
              <p:ext uri="{D42A27DB-BD31-4B8C-83A1-F6EECF244321}">
                <p14:modId xmlns:p14="http://schemas.microsoft.com/office/powerpoint/2010/main" val="4056088867"/>
              </p:ext>
            </p:extLst>
          </p:nvPr>
        </p:nvGraphicFramePr>
        <p:xfrm>
          <a:off x="2427288" y="3355975"/>
          <a:ext cx="7796212" cy="2806700"/>
        </p:xfrm>
        <a:graphic>
          <a:graphicData uri="http://schemas.openxmlformats.org/presentationml/2006/ole">
            <mc:AlternateContent xmlns:mc="http://schemas.openxmlformats.org/markup-compatibility/2006">
              <mc:Choice xmlns:v="urn:schemas-microsoft-com:vml" Requires="v">
                <p:oleObj spid="_x0000_s1034" name="Document" r:id="rId4" imgW="8326915" imgH="2993383" progId="Word.Document.8">
                  <p:embed/>
                </p:oleObj>
              </mc:Choice>
              <mc:Fallback>
                <p:oleObj name="Document" r:id="rId4" imgW="8326915" imgH="2993383" progId="Word.Document.8">
                  <p:embed/>
                  <p:pic>
                    <p:nvPicPr>
                      <p:cNvPr id="9" name="Object 3">
                        <a:extLst>
                          <a:ext uri="{FF2B5EF4-FFF2-40B4-BE49-F238E27FC236}">
                            <a16:creationId xmlns:a16="http://schemas.microsoft.com/office/drawing/2014/main" id="{BB6DD369-681A-4FA3-AD85-98E8D7E7CED6}"/>
                          </a:ext>
                        </a:extLst>
                      </p:cNvPr>
                      <p:cNvPicPr>
                        <a:picLocks noChangeAspect="1" noChangeArrowheads="1"/>
                      </p:cNvPicPr>
                      <p:nvPr/>
                    </p:nvPicPr>
                    <p:blipFill>
                      <a:blip r:embed="rId5"/>
                      <a:srcRect/>
                      <a:stretch>
                        <a:fillRect/>
                      </a:stretch>
                    </p:blipFill>
                    <p:spPr bwMode="auto">
                      <a:xfrm>
                        <a:off x="2427288" y="3355975"/>
                        <a:ext cx="7796212" cy="2806700"/>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C5A8D-1B41-458C-B6F7-AF0DD1D5611D}"/>
              </a:ext>
            </a:extLst>
          </p:cNvPr>
          <p:cNvSpPr>
            <a:spLocks noGrp="1"/>
          </p:cNvSpPr>
          <p:nvPr>
            <p:ph type="title"/>
          </p:nvPr>
        </p:nvSpPr>
        <p:spPr/>
        <p:txBody>
          <a:bodyPr/>
          <a:lstStyle/>
          <a:p>
            <a:r>
              <a:rPr lang="en-US" dirty="0"/>
              <a:t>Simulations</a:t>
            </a:r>
          </a:p>
        </p:txBody>
      </p:sp>
      <p:sp>
        <p:nvSpPr>
          <p:cNvPr id="3" name="Content Placeholder 2">
            <a:extLst>
              <a:ext uri="{FF2B5EF4-FFF2-40B4-BE49-F238E27FC236}">
                <a16:creationId xmlns:a16="http://schemas.microsoft.com/office/drawing/2014/main" id="{730083FA-5A75-4AA5-B5A3-B06748E095E3}"/>
              </a:ext>
            </a:extLst>
          </p:cNvPr>
          <p:cNvSpPr>
            <a:spLocks noGrp="1"/>
          </p:cNvSpPr>
          <p:nvPr>
            <p:ph idx="1"/>
          </p:nvPr>
        </p:nvSpPr>
        <p:spPr>
          <a:xfrm>
            <a:off x="190287" y="5783973"/>
            <a:ext cx="11809311" cy="577182"/>
          </a:xfrm>
        </p:spPr>
        <p:txBody>
          <a:bodyPr/>
          <a:lstStyle/>
          <a:p>
            <a:pPr algn="ctr"/>
            <a:r>
              <a:rPr lang="en-US" b="0" dirty="0"/>
              <a:t>0 dB difference between HARQ performance with real and ideal preamble decoding</a:t>
            </a:r>
          </a:p>
          <a:p>
            <a:pPr algn="ctr"/>
            <a:endParaRPr lang="en-US" b="0" dirty="0"/>
          </a:p>
        </p:txBody>
      </p:sp>
      <p:sp>
        <p:nvSpPr>
          <p:cNvPr id="4" name="Slide Number Placeholder 3">
            <a:extLst>
              <a:ext uri="{FF2B5EF4-FFF2-40B4-BE49-F238E27FC236}">
                <a16:creationId xmlns:a16="http://schemas.microsoft.com/office/drawing/2014/main" id="{9F734634-1A2D-4E08-A0C1-D0095E40AB6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pic>
        <p:nvPicPr>
          <p:cNvPr id="10" name="Picture 9">
            <a:extLst>
              <a:ext uri="{FF2B5EF4-FFF2-40B4-BE49-F238E27FC236}">
                <a16:creationId xmlns:a16="http://schemas.microsoft.com/office/drawing/2014/main" id="{5D151F37-C8B4-43B0-BA15-E0CE48B94A1F}"/>
              </a:ext>
            </a:extLst>
          </p:cNvPr>
          <p:cNvPicPr>
            <a:picLocks noChangeAspect="1"/>
          </p:cNvPicPr>
          <p:nvPr/>
        </p:nvPicPr>
        <p:blipFill>
          <a:blip r:embed="rId2"/>
          <a:stretch>
            <a:fillRect/>
          </a:stretch>
        </p:blipFill>
        <p:spPr>
          <a:xfrm>
            <a:off x="3143672" y="1412776"/>
            <a:ext cx="5904656" cy="4371197"/>
          </a:xfrm>
          <a:prstGeom prst="rect">
            <a:avLst/>
          </a:prstGeom>
        </p:spPr>
      </p:pic>
    </p:spTree>
    <p:extLst>
      <p:ext uri="{BB962C8B-B14F-4D97-AF65-F5344CB8AC3E}">
        <p14:creationId xmlns:p14="http://schemas.microsoft.com/office/powerpoint/2010/main" val="3979245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51DD3-45C1-4EFD-BB7D-0D1D6D1451E8}"/>
              </a:ext>
            </a:extLst>
          </p:cNvPr>
          <p:cNvSpPr>
            <a:spLocks noGrp="1"/>
          </p:cNvSpPr>
          <p:nvPr>
            <p:ph type="title"/>
          </p:nvPr>
        </p:nvSpPr>
        <p:spPr/>
        <p:txBody>
          <a:bodyPr/>
          <a:lstStyle/>
          <a:p>
            <a:r>
              <a:rPr lang="en-US" dirty="0"/>
              <a:t>Analysis Results Summary</a:t>
            </a:r>
          </a:p>
        </p:txBody>
      </p:sp>
      <p:sp>
        <p:nvSpPr>
          <p:cNvPr id="3" name="Content Placeholder 2">
            <a:extLst>
              <a:ext uri="{FF2B5EF4-FFF2-40B4-BE49-F238E27FC236}">
                <a16:creationId xmlns:a16="http://schemas.microsoft.com/office/drawing/2014/main" id="{9DC46121-4E1F-4F26-92BC-3CE438AE4107}"/>
              </a:ext>
            </a:extLst>
          </p:cNvPr>
          <p:cNvSpPr>
            <a:spLocks noGrp="1"/>
          </p:cNvSpPr>
          <p:nvPr>
            <p:ph idx="1"/>
          </p:nvPr>
        </p:nvSpPr>
        <p:spPr/>
        <p:txBody>
          <a:bodyPr/>
          <a:lstStyle/>
          <a:p>
            <a:pPr>
              <a:buFont typeface="Arial" panose="020B0604020202020204" pitchFamily="34" charset="0"/>
              <a:buChar char="•"/>
            </a:pPr>
            <a:r>
              <a:rPr lang="en-US" b="0" dirty="0"/>
              <a:t>Result Summary:</a:t>
            </a:r>
          </a:p>
          <a:p>
            <a:pPr lvl="1">
              <a:buFont typeface="Arial" panose="020B0604020202020204" pitchFamily="34" charset="0"/>
              <a:buChar char="•"/>
            </a:pPr>
            <a:r>
              <a:rPr lang="en-US" b="0" dirty="0"/>
              <a:t>Difference in goodput performance of 802.11be with HARQ  between real and ideal preamble decoding for </a:t>
            </a:r>
            <a:r>
              <a:rPr lang="en-US" b="0" dirty="0" err="1"/>
              <a:t>Nss</a:t>
            </a:r>
            <a:r>
              <a:rPr lang="en-US" b="0" dirty="0"/>
              <a:t> = 1, 100 bytes and </a:t>
            </a:r>
            <a:r>
              <a:rPr lang="en-US" b="0" dirty="0" err="1"/>
              <a:t>Nss</a:t>
            </a:r>
            <a:r>
              <a:rPr lang="en-US" b="0" dirty="0"/>
              <a:t>= 1, 1500 bytes</a:t>
            </a:r>
          </a:p>
          <a:p>
            <a:pPr lvl="1">
              <a:buFont typeface="Arial" panose="020B0604020202020204" pitchFamily="34" charset="0"/>
              <a:buChar char="•"/>
            </a:pPr>
            <a:r>
              <a:rPr lang="en-US" b="0" dirty="0"/>
              <a:t>No difference for </a:t>
            </a:r>
            <a:r>
              <a:rPr lang="en-US" b="0" dirty="0" err="1"/>
              <a:t>Nss</a:t>
            </a:r>
            <a:r>
              <a:rPr lang="en-US" b="0" dirty="0"/>
              <a:t> = 2 and 1500 bytes </a:t>
            </a:r>
          </a:p>
          <a:p>
            <a:pPr>
              <a:buFont typeface="Arial" panose="020B0604020202020204" pitchFamily="34" charset="0"/>
              <a:buChar char="•"/>
            </a:pPr>
            <a:r>
              <a:rPr lang="en-US" b="0" dirty="0"/>
              <a:t>Implications:</a:t>
            </a:r>
          </a:p>
          <a:p>
            <a:pPr lvl="1">
              <a:buFont typeface="Arial" panose="020B0604020202020204" pitchFamily="34" charset="0"/>
              <a:buChar char="•"/>
            </a:pPr>
            <a:r>
              <a:rPr lang="en-US" dirty="0"/>
              <a:t>The effect of preamble decoding on the goodput performance depends on the transmission parameters e.g. </a:t>
            </a:r>
            <a:r>
              <a:rPr lang="en-US" dirty="0" err="1"/>
              <a:t>Nss</a:t>
            </a:r>
            <a:r>
              <a:rPr lang="en-US" dirty="0"/>
              <a:t> and packet size</a:t>
            </a:r>
          </a:p>
          <a:p>
            <a:pPr lvl="2">
              <a:buFont typeface="Arial" panose="020B0604020202020204" pitchFamily="34" charset="0"/>
              <a:buChar char="•"/>
            </a:pPr>
            <a:r>
              <a:rPr lang="en-US" dirty="0"/>
              <a:t>E.g., if </a:t>
            </a:r>
            <a:r>
              <a:rPr lang="en-US" dirty="0" err="1"/>
              <a:t>Pr</a:t>
            </a:r>
            <a:r>
              <a:rPr lang="en-US" dirty="0"/>
              <a:t>(Data decoding fail) &gt;&gt; </a:t>
            </a:r>
            <a:r>
              <a:rPr lang="en-US" dirty="0" err="1"/>
              <a:t>Pr</a:t>
            </a:r>
            <a:r>
              <a:rPr lang="en-US" dirty="0"/>
              <a:t>(SIG decoding fail), then there is a reduced effect of SIG decoding on the packet error performance</a:t>
            </a:r>
          </a:p>
          <a:p>
            <a:pPr lvl="1">
              <a:buFont typeface="Arial" panose="020B0604020202020204" pitchFamily="34" charset="0"/>
              <a:buChar char="•"/>
            </a:pPr>
            <a:r>
              <a:rPr lang="en-US" b="0" dirty="0"/>
              <a:t>There may be a need for improving the preamble decoding performance for scenarios where Pe of data is relatively low e.g. </a:t>
            </a:r>
            <a:r>
              <a:rPr lang="en-US" b="0" dirty="0" err="1"/>
              <a:t>Nss</a:t>
            </a:r>
            <a:r>
              <a:rPr lang="en-US" b="0" dirty="0"/>
              <a:t> = 1 or small packet sizes.</a:t>
            </a:r>
          </a:p>
        </p:txBody>
      </p:sp>
      <p:sp>
        <p:nvSpPr>
          <p:cNvPr id="4" name="Slide Number Placeholder 3">
            <a:extLst>
              <a:ext uri="{FF2B5EF4-FFF2-40B4-BE49-F238E27FC236}">
                <a16:creationId xmlns:a16="http://schemas.microsoft.com/office/drawing/2014/main" id="{606942A7-9AD9-4EC6-B25B-C5BE1ED97E8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769035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5FD18-5881-4B6E-B82B-8792C933D6C6}"/>
              </a:ext>
            </a:extLst>
          </p:cNvPr>
          <p:cNvSpPr>
            <a:spLocks noGrp="1"/>
          </p:cNvSpPr>
          <p:nvPr>
            <p:ph type="title"/>
          </p:nvPr>
        </p:nvSpPr>
        <p:spPr>
          <a:xfrm>
            <a:off x="914401" y="685801"/>
            <a:ext cx="10361084" cy="533399"/>
          </a:xfrm>
        </p:spPr>
        <p:txBody>
          <a:bodyPr/>
          <a:lstStyle/>
          <a:p>
            <a:r>
              <a:rPr lang="en-US" dirty="0"/>
              <a:t>Hybrid ARQ as a feature for 802.11be </a:t>
            </a:r>
          </a:p>
        </p:txBody>
      </p:sp>
      <p:sp>
        <p:nvSpPr>
          <p:cNvPr id="3" name="Content Placeholder 2">
            <a:extLst>
              <a:ext uri="{FF2B5EF4-FFF2-40B4-BE49-F238E27FC236}">
                <a16:creationId xmlns:a16="http://schemas.microsoft.com/office/drawing/2014/main" id="{C5E708B0-2774-4DE7-916B-93C1874124FE}"/>
              </a:ext>
            </a:extLst>
          </p:cNvPr>
          <p:cNvSpPr>
            <a:spLocks noGrp="1"/>
          </p:cNvSpPr>
          <p:nvPr>
            <p:ph idx="1"/>
          </p:nvPr>
        </p:nvSpPr>
        <p:spPr>
          <a:xfrm>
            <a:off x="551384" y="1484784"/>
            <a:ext cx="11305256" cy="4800600"/>
          </a:xfrm>
        </p:spPr>
        <p:txBody>
          <a:bodyPr/>
          <a:lstStyle/>
          <a:p>
            <a:pPr>
              <a:buFont typeface="Arial" panose="020B0604020202020204" pitchFamily="34" charset="0"/>
              <a:buChar char="•"/>
            </a:pPr>
            <a:r>
              <a:rPr lang="en-US" sz="2000" b="0" dirty="0"/>
              <a:t>802.11be should support Hybrid ARQ for increased reliability, efficiency and reduced latency [1].</a:t>
            </a:r>
          </a:p>
          <a:p>
            <a:pPr>
              <a:buFont typeface="Arial" panose="020B0604020202020204" pitchFamily="34" charset="0"/>
              <a:buChar char="•"/>
            </a:pPr>
            <a:r>
              <a:rPr lang="en-US" sz="2000" dirty="0"/>
              <a:t>Potential Schemes</a:t>
            </a:r>
          </a:p>
          <a:p>
            <a:pPr lvl="2">
              <a:buFont typeface="Arial" panose="020B0604020202020204" pitchFamily="34" charset="0"/>
              <a:buChar char="•"/>
            </a:pPr>
            <a:r>
              <a:rPr lang="en-US" sz="2000" dirty="0">
                <a:cs typeface="+mn-cs"/>
              </a:rPr>
              <a:t>Chase Combining (CC) HARQ : basic CC, CC with frequency domain interleaving [3] </a:t>
            </a:r>
          </a:p>
          <a:p>
            <a:pPr lvl="2">
              <a:buFont typeface="Arial" panose="020B0604020202020204" pitchFamily="34" charset="0"/>
              <a:buChar char="•"/>
            </a:pPr>
            <a:r>
              <a:rPr lang="en-US" sz="2000" dirty="0">
                <a:cs typeface="+mn-cs"/>
              </a:rPr>
              <a:t>Incremental Redundancy (IR) HARQ [8]</a:t>
            </a:r>
          </a:p>
          <a:p>
            <a:pPr>
              <a:buFont typeface="Arial" panose="020B0604020202020204" pitchFamily="34" charset="0"/>
              <a:buChar char="•"/>
            </a:pPr>
            <a:r>
              <a:rPr lang="en-US" sz="2000" dirty="0"/>
              <a:t>Some issues to be resolved:</a:t>
            </a:r>
          </a:p>
          <a:p>
            <a:pPr lvl="1">
              <a:buFont typeface="Arial" panose="020B0604020202020204" pitchFamily="34" charset="0"/>
              <a:buChar char="•"/>
            </a:pPr>
            <a:r>
              <a:rPr lang="en-US" b="1" dirty="0">
                <a:cs typeface="+mn-cs"/>
              </a:rPr>
              <a:t>HARQ packet identification: </a:t>
            </a:r>
            <a:r>
              <a:rPr lang="en-US" dirty="0">
                <a:cs typeface="+mn-cs"/>
              </a:rPr>
              <a:t>HARQ packets should include parameters like redundancy version, HARQ process to assist with combining. </a:t>
            </a:r>
          </a:p>
          <a:p>
            <a:pPr lvl="1">
              <a:buFont typeface="Arial" panose="020B0604020202020204" pitchFamily="34" charset="0"/>
              <a:buChar char="•"/>
            </a:pPr>
            <a:r>
              <a:rPr lang="en-US" b="1" dirty="0">
                <a:cs typeface="+mn-cs"/>
              </a:rPr>
              <a:t>HARQ packet structure: </a:t>
            </a:r>
            <a:r>
              <a:rPr lang="en-US" dirty="0">
                <a:cs typeface="+mn-cs"/>
              </a:rPr>
              <a:t>HARQ design should allow for retransmissions of partial packets to prevent retransmission of the entire packet on failure</a:t>
            </a:r>
          </a:p>
          <a:p>
            <a:pPr lvl="1">
              <a:buFont typeface="Arial" panose="020B0604020202020204" pitchFamily="34" charset="0"/>
              <a:buChar char="•"/>
            </a:pPr>
            <a:r>
              <a:rPr lang="en-US" b="1" dirty="0">
                <a:cs typeface="+mn-cs"/>
              </a:rPr>
              <a:t>Delay and Latency: </a:t>
            </a:r>
            <a:r>
              <a:rPr lang="en-US" dirty="0">
                <a:cs typeface="+mn-cs"/>
              </a:rPr>
              <a:t>HARQ transmission protocol design should have options to reduce delay and  latency e.g. HARQ retransmission with or without waiting for ACK/NAK.</a:t>
            </a:r>
          </a:p>
          <a:p>
            <a:pPr lvl="1">
              <a:buFont typeface="Arial" panose="020B0604020202020204" pitchFamily="34" charset="0"/>
              <a:buChar char="•"/>
            </a:pPr>
            <a:r>
              <a:rPr lang="en-US" b="1" dirty="0">
                <a:cs typeface="+mn-cs"/>
              </a:rPr>
              <a:t>Impairment type: </a:t>
            </a:r>
            <a:r>
              <a:rPr lang="en-US" dirty="0">
                <a:cs typeface="+mn-cs"/>
              </a:rPr>
              <a:t>HARQ transmission and feedback design should take into account the impairment type i.e. loss due to collision or due to AWGN e.g. use of ACK/NAK/COL </a:t>
            </a:r>
          </a:p>
          <a:p>
            <a:pPr marL="457200" lvl="1" indent="0"/>
            <a:endParaRPr lang="en-US" dirty="0">
              <a:cs typeface="+mn-cs"/>
            </a:endParaRPr>
          </a:p>
        </p:txBody>
      </p:sp>
      <p:sp>
        <p:nvSpPr>
          <p:cNvPr id="4" name="Slide Number Placeholder 3">
            <a:extLst>
              <a:ext uri="{FF2B5EF4-FFF2-40B4-BE49-F238E27FC236}">
                <a16:creationId xmlns:a16="http://schemas.microsoft.com/office/drawing/2014/main" id="{4D6FBD1B-ADD3-4FA5-906A-3BAF8F6DB4B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978546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212DA-D50B-4960-89F0-E2A403EF9172}"/>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40431119-5D1D-4D1B-98A7-68EF6053C77F}"/>
              </a:ext>
            </a:extLst>
          </p:cNvPr>
          <p:cNvSpPr>
            <a:spLocks noGrp="1"/>
          </p:cNvSpPr>
          <p:nvPr>
            <p:ph idx="1"/>
          </p:nvPr>
        </p:nvSpPr>
        <p:spPr/>
        <p:txBody>
          <a:bodyPr/>
          <a:lstStyle/>
          <a:p>
            <a:pPr>
              <a:buFont typeface="Arial" panose="020B0604020202020204" pitchFamily="34" charset="0"/>
              <a:buChar char="•"/>
            </a:pPr>
            <a:r>
              <a:rPr lang="en-US" b="0" dirty="0"/>
              <a:t>In this contribution, we have evaluated the effect of decoding of the preamble on the goodput performance of HARQ.</a:t>
            </a:r>
          </a:p>
          <a:p>
            <a:pPr lvl="1">
              <a:buFont typeface="Arial" panose="020B0604020202020204" pitchFamily="34" charset="0"/>
              <a:buChar char="•"/>
            </a:pPr>
            <a:r>
              <a:rPr lang="en-US" dirty="0"/>
              <a:t>We show that the effect of preamble decoding on the performance depends on the transmission parameters, e.g., </a:t>
            </a:r>
            <a:r>
              <a:rPr lang="en-US" dirty="0" err="1"/>
              <a:t>Nss</a:t>
            </a:r>
            <a:r>
              <a:rPr lang="en-US" dirty="0"/>
              <a:t> and packet size.</a:t>
            </a:r>
          </a:p>
          <a:p>
            <a:pPr lvl="1">
              <a:buFont typeface="Arial" panose="020B0604020202020204" pitchFamily="34" charset="0"/>
              <a:buChar char="•"/>
            </a:pPr>
            <a:endParaRPr lang="en-US" b="0" dirty="0"/>
          </a:p>
          <a:p>
            <a:pPr>
              <a:buFont typeface="Arial" panose="020B0604020202020204" pitchFamily="34" charset="0"/>
              <a:buChar char="•"/>
            </a:pPr>
            <a:r>
              <a:rPr lang="en-US" b="0" dirty="0"/>
              <a:t>We also discuss some the elements that need to be addressed to specify HARQ in 802.11be.</a:t>
            </a:r>
          </a:p>
          <a:p>
            <a:endParaRPr lang="en-US" dirty="0"/>
          </a:p>
          <a:p>
            <a:endParaRPr lang="en-US" dirty="0"/>
          </a:p>
        </p:txBody>
      </p:sp>
      <p:sp>
        <p:nvSpPr>
          <p:cNvPr id="4" name="Slide Number Placeholder 3">
            <a:extLst>
              <a:ext uri="{FF2B5EF4-FFF2-40B4-BE49-F238E27FC236}">
                <a16:creationId xmlns:a16="http://schemas.microsoft.com/office/drawing/2014/main" id="{91F1128F-748F-48F0-A69E-C00AE8CF894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642638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14</a:t>
            </a:fld>
            <a:endParaRPr lang="en-GB" dirty="0"/>
          </a:p>
        </p:txBody>
      </p:sp>
      <p:sp>
        <p:nvSpPr>
          <p:cNvPr id="6" name="Rectangle 1"/>
          <p:cNvSpPr txBox="1">
            <a:spLocks noChangeArrowheads="1"/>
          </p:cNvSpPr>
          <p:nvPr/>
        </p:nvSpPr>
        <p:spPr>
          <a:xfrm>
            <a:off x="2209800" y="685800"/>
            <a:ext cx="77724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References</a:t>
            </a:r>
          </a:p>
        </p:txBody>
      </p:sp>
      <p:sp>
        <p:nvSpPr>
          <p:cNvPr id="7" name="Rectangle 2"/>
          <p:cNvSpPr txBox="1">
            <a:spLocks noChangeArrowheads="1"/>
          </p:cNvSpPr>
          <p:nvPr/>
        </p:nvSpPr>
        <p:spPr>
          <a:xfrm>
            <a:off x="889158" y="1628800"/>
            <a:ext cx="10513168" cy="420846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1600" b="0" kern="0" dirty="0"/>
              <a:t>[1] IEEE 801.11-19/244r0 EHT PAR document, Michael Montemurro (BlackBerry)</a:t>
            </a:r>
          </a:p>
          <a:p>
            <a:pPr marL="0" indent="0"/>
            <a:r>
              <a:rPr lang="en-US" sz="1600" b="0" kern="0" dirty="0"/>
              <a:t>[2] IEEE 802.11-18/1979r0, HARQ performance analysis, </a:t>
            </a:r>
            <a:r>
              <a:rPr lang="en-US" sz="1600" b="0" kern="0" dirty="0" err="1"/>
              <a:t>Tianyu</a:t>
            </a:r>
            <a:r>
              <a:rPr lang="en-US" sz="1600" b="0" kern="0" dirty="0"/>
              <a:t> Wu (Samsung), Nov 2018</a:t>
            </a:r>
          </a:p>
          <a:p>
            <a:pPr marL="0" indent="0"/>
            <a:r>
              <a:rPr lang="en-US" sz="1600" b="0" kern="0" dirty="0"/>
              <a:t>[3] IEEE 802.11-18/1992, HARQ Feasibility, Hongyuan Zhang (Marvell), Nov 2018</a:t>
            </a:r>
          </a:p>
          <a:p>
            <a:pPr marL="0" indent="0"/>
            <a:r>
              <a:rPr lang="en-US" sz="1600" b="0" kern="0" dirty="0"/>
              <a:t>[4] IEEE 802.11-18/2031r0 BRCM, HARQ gain studies, Sindhu Verma (Broadcom), Nov. 2018</a:t>
            </a:r>
          </a:p>
          <a:p>
            <a:pPr marL="0" indent="0"/>
            <a:r>
              <a:rPr lang="en-US" sz="1600" b="0" kern="0" dirty="0"/>
              <a:t>[5] IEEE 802.11-18/1963r1, Discussion on HARQ for EHT, Bo Sun (ZTE), Nov 2018</a:t>
            </a:r>
          </a:p>
          <a:p>
            <a:pPr marL="0" indent="0"/>
            <a:r>
              <a:rPr lang="en-US" sz="1600" b="0" kern="0" dirty="0"/>
              <a:t>[6] IEEE 802.11-18/2029r0, HARQ in EHT, Imran Latif (</a:t>
            </a:r>
            <a:r>
              <a:rPr lang="en-US" sz="1600" b="0" kern="0" dirty="0" err="1"/>
              <a:t>Quantenna</a:t>
            </a:r>
            <a:r>
              <a:rPr lang="en-US" sz="1600" b="0" kern="0" dirty="0"/>
              <a:t>), Nov 2018 </a:t>
            </a:r>
          </a:p>
          <a:p>
            <a:pPr marL="0" indent="0"/>
            <a:r>
              <a:rPr lang="en-US" sz="1600" b="0" kern="0" dirty="0"/>
              <a:t>[7] IEEE 802.11-18/1955r0, HARQ for EHT - Further Information, </a:t>
            </a:r>
            <a:r>
              <a:rPr lang="en-US" sz="1600" b="0" kern="0" dirty="0" err="1"/>
              <a:t>Shimi</a:t>
            </a:r>
            <a:r>
              <a:rPr lang="en-US" sz="1600" b="0" kern="0" dirty="0"/>
              <a:t> </a:t>
            </a:r>
            <a:r>
              <a:rPr lang="en-US" sz="1600" b="0" kern="0" dirty="0" err="1"/>
              <a:t>Shilo</a:t>
            </a:r>
            <a:r>
              <a:rPr lang="en-US" sz="1600" b="0" kern="0" dirty="0"/>
              <a:t> (Huawei), Nov 2018</a:t>
            </a:r>
          </a:p>
          <a:p>
            <a:pPr marL="0" indent="0"/>
            <a:r>
              <a:rPr lang="en-US" sz="1600" b="0" kern="0" dirty="0"/>
              <a:t>[8] IEEE 802.11-19/0070r0 Hybrid ARQ in Collision-Free and Collision-Dominated Environments, Kome Oteri (</a:t>
            </a:r>
            <a:r>
              <a:rPr lang="en-US" sz="1600" b="0" kern="0" dirty="0" err="1"/>
              <a:t>InterDigital</a:t>
            </a:r>
            <a:r>
              <a:rPr lang="en-US" sz="1600" b="0" kern="0" dirty="0"/>
              <a:t>), Jan 2019</a:t>
            </a:r>
          </a:p>
          <a:p>
            <a:pPr marL="0" indent="0"/>
            <a:r>
              <a:rPr lang="en-US" sz="1400" b="0" kern="0" dirty="0"/>
              <a:t>.</a:t>
            </a:r>
            <a:endParaRPr lang="en-US" altLang="ja-JP" sz="1400" b="0" kern="0" dirty="0"/>
          </a:p>
          <a:p>
            <a:pPr marL="0" indent="0"/>
            <a:endParaRPr lang="en-US" sz="1400" kern="0" dirty="0"/>
          </a:p>
        </p:txBody>
      </p:sp>
    </p:spTree>
    <p:extLst>
      <p:ext uri="{BB962C8B-B14F-4D97-AF65-F5344CB8AC3E}">
        <p14:creationId xmlns:p14="http://schemas.microsoft.com/office/powerpoint/2010/main" val="25356821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E23CE-026C-4703-BA37-91C3AE65B014}"/>
              </a:ext>
            </a:extLst>
          </p:cNvPr>
          <p:cNvSpPr>
            <a:spLocks noGrp="1"/>
          </p:cNvSpPr>
          <p:nvPr>
            <p:ph type="title"/>
          </p:nvPr>
        </p:nvSpPr>
        <p:spPr>
          <a:xfrm>
            <a:off x="1028700" y="2852936"/>
            <a:ext cx="10361084" cy="1065213"/>
          </a:xfrm>
        </p:spPr>
        <p:txBody>
          <a:bodyPr/>
          <a:lstStyle/>
          <a:p>
            <a:r>
              <a:rPr lang="en-US" dirty="0"/>
              <a:t>Appendix</a:t>
            </a:r>
          </a:p>
        </p:txBody>
      </p:sp>
      <p:sp>
        <p:nvSpPr>
          <p:cNvPr id="4" name="Slide Number Placeholder 3">
            <a:extLst>
              <a:ext uri="{FF2B5EF4-FFF2-40B4-BE49-F238E27FC236}">
                <a16:creationId xmlns:a16="http://schemas.microsoft.com/office/drawing/2014/main" id="{8349A624-EF57-40A9-9956-E01FE452FD99}"/>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5522489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14D1A-44E0-48E7-B141-4B455F816B04}"/>
              </a:ext>
            </a:extLst>
          </p:cNvPr>
          <p:cNvSpPr>
            <a:spLocks noGrp="1"/>
          </p:cNvSpPr>
          <p:nvPr>
            <p:ph type="title"/>
          </p:nvPr>
        </p:nvSpPr>
        <p:spPr/>
        <p:txBody>
          <a:bodyPr/>
          <a:lstStyle/>
          <a:p>
            <a:r>
              <a:rPr lang="en-US" dirty="0"/>
              <a:t>IR for BCC</a:t>
            </a:r>
          </a:p>
        </p:txBody>
      </p:sp>
      <p:sp>
        <p:nvSpPr>
          <p:cNvPr id="3" name="Content Placeholder 2">
            <a:extLst>
              <a:ext uri="{FF2B5EF4-FFF2-40B4-BE49-F238E27FC236}">
                <a16:creationId xmlns:a16="http://schemas.microsoft.com/office/drawing/2014/main" id="{AB0D32B8-5B6B-42D1-818A-92D5C38C3512}"/>
              </a:ext>
            </a:extLst>
          </p:cNvPr>
          <p:cNvSpPr>
            <a:spLocks noGrp="1"/>
          </p:cNvSpPr>
          <p:nvPr>
            <p:ph idx="1"/>
          </p:nvPr>
        </p:nvSpPr>
        <p:spPr>
          <a:xfrm>
            <a:off x="479376" y="1896550"/>
            <a:ext cx="8565975" cy="4113213"/>
          </a:xfrm>
        </p:spPr>
        <p:txBody>
          <a:bodyPr/>
          <a:lstStyle/>
          <a:p>
            <a:r>
              <a:rPr lang="en-US" dirty="0"/>
              <a:t>BCC: change puncturing pattern (implemented)</a:t>
            </a:r>
          </a:p>
          <a:p>
            <a:pPr lvl="1"/>
            <a:r>
              <a:rPr lang="en-US" dirty="0"/>
              <a:t>½: [1 1 1 0], [1 1 0 1], [1 0 1 1], [0 1 1 1]</a:t>
            </a:r>
          </a:p>
          <a:p>
            <a:pPr lvl="1"/>
            <a:r>
              <a:rPr lang="en-US" dirty="0"/>
              <a:t>¾ : [1, 1, 1, 0, 0, 1],[1, 1, 0, 1, 1, 0],[1, 1, 1, 0, 1, 0],[1, 1, 0, 1, 0, 1]</a:t>
            </a:r>
          </a:p>
          <a:p>
            <a:pPr lvl="1"/>
            <a:r>
              <a:rPr lang="en-US" dirty="0"/>
              <a:t>5/6: [1, 1, 1, 0, 0, 1, 1, 0, 0, 1],[1, 1, 1, 1, 1, 0, 0, 1, 0, 0], …</a:t>
            </a:r>
          </a:p>
          <a:p>
            <a:endParaRPr lang="en-US" dirty="0"/>
          </a:p>
        </p:txBody>
      </p:sp>
      <p:sp>
        <p:nvSpPr>
          <p:cNvPr id="4" name="Slide Number Placeholder 3">
            <a:extLst>
              <a:ext uri="{FF2B5EF4-FFF2-40B4-BE49-F238E27FC236}">
                <a16:creationId xmlns:a16="http://schemas.microsoft.com/office/drawing/2014/main" id="{5554A2A7-08CE-4044-885C-FB0D7B7636D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pic>
        <p:nvPicPr>
          <p:cNvPr id="7" name="Picture 6">
            <a:extLst>
              <a:ext uri="{FF2B5EF4-FFF2-40B4-BE49-F238E27FC236}">
                <a16:creationId xmlns:a16="http://schemas.microsoft.com/office/drawing/2014/main" id="{A1C4C1C4-4B72-4438-B3A6-36A8FF1DFB25}"/>
              </a:ext>
            </a:extLst>
          </p:cNvPr>
          <p:cNvPicPr>
            <a:picLocks noChangeAspect="1"/>
          </p:cNvPicPr>
          <p:nvPr/>
        </p:nvPicPr>
        <p:blipFill>
          <a:blip r:embed="rId2"/>
          <a:stretch>
            <a:fillRect/>
          </a:stretch>
        </p:blipFill>
        <p:spPr>
          <a:xfrm>
            <a:off x="7896200" y="1152196"/>
            <a:ext cx="4007953" cy="4946436"/>
          </a:xfrm>
          <a:prstGeom prst="rect">
            <a:avLst/>
          </a:prstGeom>
        </p:spPr>
      </p:pic>
    </p:spTree>
    <p:extLst>
      <p:ext uri="{BB962C8B-B14F-4D97-AF65-F5344CB8AC3E}">
        <p14:creationId xmlns:p14="http://schemas.microsoft.com/office/powerpoint/2010/main" val="4260745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4294967295"/>
          </p:nvPr>
        </p:nvSpPr>
        <p:spPr>
          <a:xfrm>
            <a:off x="929217" y="333375"/>
            <a:ext cx="2499764" cy="273050"/>
          </a:xfrm>
          <a:prstGeom prst="rect">
            <a:avLst/>
          </a:prstGeom>
        </p:spPr>
        <p:txBody>
          <a:bodyPr/>
          <a:lstStyle/>
          <a:p>
            <a:r>
              <a:rPr lang="en-US" dirty="0"/>
              <a:t>March 2019</a:t>
            </a:r>
            <a:endParaRPr lang="en-GB" dirty="0"/>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Abstract</a:t>
            </a:r>
          </a:p>
        </p:txBody>
      </p:sp>
      <p:sp>
        <p:nvSpPr>
          <p:cNvPr id="8" name="Rectangle 2"/>
          <p:cNvSpPr txBox="1">
            <a:spLocks noChangeArrowheads="1"/>
          </p:cNvSpPr>
          <p:nvPr/>
        </p:nvSpPr>
        <p:spPr>
          <a:xfrm>
            <a:off x="1127448" y="2276872"/>
            <a:ext cx="9577064"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In this contribution, we evaluate the effect of decoding of the preamble on 802.11be goodput with HARQ.</a:t>
            </a:r>
          </a:p>
          <a:p>
            <a:pPr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kern="0" dirty="0"/>
          </a:p>
          <a:p>
            <a:pPr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We also discuss some the elements that need to be addressed to specify HARQ in 802.11be.</a:t>
            </a:r>
          </a:p>
        </p:txBody>
      </p:sp>
    </p:spTree>
    <p:extLst>
      <p:ext uri="{BB962C8B-B14F-4D97-AF65-F5344CB8AC3E}">
        <p14:creationId xmlns:p14="http://schemas.microsoft.com/office/powerpoint/2010/main" val="380014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19571"/>
            <a:ext cx="7770813" cy="1065213"/>
          </a:xfrm>
        </p:spPr>
        <p:txBody>
          <a:bodyPr/>
          <a:lstStyle/>
          <a:p>
            <a:r>
              <a:rPr lang="en-US" dirty="0"/>
              <a:t>Introduction</a:t>
            </a:r>
          </a:p>
        </p:txBody>
      </p:sp>
      <p:sp>
        <p:nvSpPr>
          <p:cNvPr id="3" name="Content Placeholder 2"/>
          <p:cNvSpPr>
            <a:spLocks noGrp="1"/>
          </p:cNvSpPr>
          <p:nvPr>
            <p:ph idx="1"/>
          </p:nvPr>
        </p:nvSpPr>
        <p:spPr>
          <a:xfrm>
            <a:off x="191344" y="1196752"/>
            <a:ext cx="11881320" cy="4833292"/>
          </a:xfrm>
        </p:spPr>
        <p:txBody>
          <a:bodyPr/>
          <a:lstStyle/>
          <a:p>
            <a:pPr>
              <a:buFont typeface="Arial" panose="020B0604020202020204" pitchFamily="34" charset="0"/>
              <a:buChar char="•"/>
            </a:pPr>
            <a:r>
              <a:rPr lang="en-US" b="0" dirty="0"/>
              <a:t>Hybrid ARQ is one of the candidate features under discussion for 802.11 EHT [1]</a:t>
            </a:r>
          </a:p>
          <a:p>
            <a:pPr lvl="1">
              <a:buFont typeface="Arial" panose="020B0604020202020204" pitchFamily="34" charset="0"/>
              <a:buChar char="•"/>
            </a:pPr>
            <a:r>
              <a:rPr lang="en-US" sz="2400" dirty="0"/>
              <a:t>HARQ combines retransmissions at the bit or symbol level before decoding to improve performance (e.g. reliability, goodput) compared with simple ARQ (used in existing 802.11) that decodes the latest retransmission (</a:t>
            </a:r>
            <a:r>
              <a:rPr lang="en-US" sz="2400" dirty="0" err="1"/>
              <a:t>ReTx</a:t>
            </a:r>
            <a:r>
              <a:rPr lang="en-US" sz="2400" dirty="0"/>
              <a:t>).</a:t>
            </a:r>
          </a:p>
          <a:p>
            <a:pPr>
              <a:buFont typeface="Arial" panose="020B0604020202020204" pitchFamily="34" charset="0"/>
              <a:buChar char="•"/>
            </a:pPr>
            <a:r>
              <a:rPr lang="en-US" b="0" dirty="0"/>
              <a:t>Its performance in 802.11 (using 802.11ax as baseline) has shown to provide some gains over simple ARQ in [2],[3],[4],[5],[6], and [7]</a:t>
            </a:r>
          </a:p>
          <a:p>
            <a:pPr>
              <a:buFont typeface="Arial" panose="020B0604020202020204" pitchFamily="34" charset="0"/>
              <a:buChar char="•"/>
            </a:pPr>
            <a:r>
              <a:rPr lang="en-US" b="0" dirty="0"/>
              <a:t>In [9], we evaluated the goodput performance of 802.11be with HARQ in collision-free (AWGN-impaired) and collision-dominated (interference-impaired) environments </a:t>
            </a:r>
          </a:p>
          <a:p>
            <a:pPr lvl="1">
              <a:buFont typeface="Arial" panose="020B0604020202020204" pitchFamily="34" charset="0"/>
              <a:buChar char="•"/>
            </a:pPr>
            <a:r>
              <a:rPr lang="en-US" sz="2400" dirty="0"/>
              <a:t>We also demonstrated performance gains but showed that there was a need for different strategies in collision-dominated environments. </a:t>
            </a:r>
          </a:p>
          <a:p>
            <a:pPr>
              <a:buFont typeface="Arial" panose="020B0604020202020204" pitchFamily="34" charset="0"/>
              <a:buChar char="•"/>
            </a:pPr>
            <a:r>
              <a:rPr lang="en-US" b="0" dirty="0"/>
              <a:t>In this contribution, we address the goodput performance of HARQ when taking preamble decoding into consideration and discuss some issues that need to be resolved for successful specification of HARQ in 802.11be.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843171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301AC-5893-455C-B9BC-1BB192A759F0}"/>
              </a:ext>
            </a:extLst>
          </p:cNvPr>
          <p:cNvSpPr>
            <a:spLocks noGrp="1"/>
          </p:cNvSpPr>
          <p:nvPr>
            <p:ph type="title"/>
          </p:nvPr>
        </p:nvSpPr>
        <p:spPr/>
        <p:txBody>
          <a:bodyPr/>
          <a:lstStyle/>
          <a:p>
            <a:r>
              <a:rPr lang="en-US" dirty="0"/>
              <a:t>HARQ Operation with Preamble Decoding</a:t>
            </a:r>
          </a:p>
        </p:txBody>
      </p:sp>
      <p:sp>
        <p:nvSpPr>
          <p:cNvPr id="3" name="Content Placeholder 2">
            <a:extLst>
              <a:ext uri="{FF2B5EF4-FFF2-40B4-BE49-F238E27FC236}">
                <a16:creationId xmlns:a16="http://schemas.microsoft.com/office/drawing/2014/main" id="{C502CA10-34E2-4643-98AC-1C0E8798B401}"/>
              </a:ext>
            </a:extLst>
          </p:cNvPr>
          <p:cNvSpPr>
            <a:spLocks noGrp="1"/>
          </p:cNvSpPr>
          <p:nvPr>
            <p:ph idx="1"/>
          </p:nvPr>
        </p:nvSpPr>
        <p:spPr>
          <a:xfrm>
            <a:off x="335360" y="1751014"/>
            <a:ext cx="11521280" cy="4113213"/>
          </a:xfrm>
        </p:spPr>
        <p:txBody>
          <a:bodyPr/>
          <a:lstStyle/>
          <a:p>
            <a:pPr>
              <a:buFont typeface="Arial" panose="020B0604020202020204" pitchFamily="34" charset="0"/>
              <a:buChar char="•"/>
            </a:pPr>
            <a:r>
              <a:rPr lang="en-US" b="0" dirty="0"/>
              <a:t>HARQ is implemented on the data portion of the packet and needs knowledge of the parameters of the packet to identify a packet that should be combined.</a:t>
            </a:r>
          </a:p>
          <a:p>
            <a:pPr lvl="1">
              <a:buFont typeface="Arial" panose="020B0604020202020204" pitchFamily="34" charset="0"/>
              <a:buChar char="•"/>
            </a:pPr>
            <a:r>
              <a:rPr lang="en-US" sz="2400" b="0" dirty="0"/>
              <a:t>The parameters are carried in the packet preamble which is usually encoded separately from the data using different transmission parameters (e.g</a:t>
            </a:r>
            <a:r>
              <a:rPr lang="en-US" sz="2400" dirty="0"/>
              <a:t>., </a:t>
            </a:r>
            <a:r>
              <a:rPr lang="en-US" sz="2400" b="0" dirty="0"/>
              <a:t>MCS, coding rate). </a:t>
            </a:r>
          </a:p>
          <a:p>
            <a:pPr lvl="1">
              <a:buFont typeface="Arial" panose="020B0604020202020204" pitchFamily="34" charset="0"/>
              <a:buChar char="•"/>
            </a:pPr>
            <a:r>
              <a:rPr lang="en-US" sz="2400" dirty="0"/>
              <a:t>If preamble decoding fails, then the STA cannot decode the data (or even identify that the data arrived) and, therefore, will not be able to combine the data packet.</a:t>
            </a:r>
          </a:p>
          <a:p>
            <a:pPr>
              <a:buFont typeface="Arial" panose="020B0604020202020204" pitchFamily="34" charset="0"/>
              <a:buChar char="•"/>
            </a:pPr>
            <a:r>
              <a:rPr lang="en-US" b="0" dirty="0"/>
              <a:t>We will investigate the goodput performance of HARQ and real preamble decoding.</a:t>
            </a:r>
          </a:p>
        </p:txBody>
      </p:sp>
      <p:sp>
        <p:nvSpPr>
          <p:cNvPr id="4" name="Slide Number Placeholder 3">
            <a:extLst>
              <a:ext uri="{FF2B5EF4-FFF2-40B4-BE49-F238E27FC236}">
                <a16:creationId xmlns:a16="http://schemas.microsoft.com/office/drawing/2014/main" id="{DA8C1544-1F41-4DDC-AA6D-E7EBA4D5EBB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pic>
        <p:nvPicPr>
          <p:cNvPr id="8" name="Picture 7">
            <a:extLst>
              <a:ext uri="{FF2B5EF4-FFF2-40B4-BE49-F238E27FC236}">
                <a16:creationId xmlns:a16="http://schemas.microsoft.com/office/drawing/2014/main" id="{D283DCF5-54EC-4843-9153-6A78EE6C3FD8}"/>
              </a:ext>
            </a:extLst>
          </p:cNvPr>
          <p:cNvPicPr>
            <a:picLocks noChangeAspect="1"/>
          </p:cNvPicPr>
          <p:nvPr/>
        </p:nvPicPr>
        <p:blipFill>
          <a:blip r:embed="rId2"/>
          <a:stretch>
            <a:fillRect/>
          </a:stretch>
        </p:blipFill>
        <p:spPr>
          <a:xfrm>
            <a:off x="2855640" y="4725144"/>
            <a:ext cx="7525932" cy="1646506"/>
          </a:xfrm>
          <a:prstGeom prst="rect">
            <a:avLst/>
          </a:prstGeom>
        </p:spPr>
      </p:pic>
    </p:spTree>
    <p:extLst>
      <p:ext uri="{BB962C8B-B14F-4D97-AF65-F5344CB8AC3E}">
        <p14:creationId xmlns:p14="http://schemas.microsoft.com/office/powerpoint/2010/main" val="566010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4A776-B5A6-485F-91AE-F90AD5FAC024}"/>
              </a:ext>
            </a:extLst>
          </p:cNvPr>
          <p:cNvSpPr>
            <a:spLocks noGrp="1"/>
          </p:cNvSpPr>
          <p:nvPr>
            <p:ph type="title"/>
          </p:nvPr>
        </p:nvSpPr>
        <p:spPr/>
        <p:txBody>
          <a:bodyPr/>
          <a:lstStyle/>
          <a:p>
            <a:r>
              <a:rPr lang="en-US" dirty="0"/>
              <a:t>Analysis with Preamble Decoding</a:t>
            </a:r>
          </a:p>
        </p:txBody>
      </p:sp>
      <p:sp>
        <p:nvSpPr>
          <p:cNvPr id="3" name="Content Placeholder 2">
            <a:extLst>
              <a:ext uri="{FF2B5EF4-FFF2-40B4-BE49-F238E27FC236}">
                <a16:creationId xmlns:a16="http://schemas.microsoft.com/office/drawing/2014/main" id="{C3EED185-BAB3-43E3-9CE0-B49521E8A594}"/>
              </a:ext>
            </a:extLst>
          </p:cNvPr>
          <p:cNvSpPr>
            <a:spLocks noGrp="1"/>
          </p:cNvSpPr>
          <p:nvPr>
            <p:ph idx="1"/>
          </p:nvPr>
        </p:nvSpPr>
        <p:spPr>
          <a:xfrm>
            <a:off x="770469" y="1700808"/>
            <a:ext cx="10750546" cy="4113213"/>
          </a:xfrm>
        </p:spPr>
        <p:txBody>
          <a:bodyPr/>
          <a:lstStyle/>
          <a:p>
            <a:pPr>
              <a:buFont typeface="Arial" panose="020B0604020202020204" pitchFamily="34" charset="0"/>
              <a:buChar char="•"/>
            </a:pPr>
            <a:r>
              <a:rPr lang="en-US" dirty="0"/>
              <a:t>Analysis of Single Packet Transmission</a:t>
            </a:r>
          </a:p>
          <a:p>
            <a:pPr algn="ctr"/>
            <a:r>
              <a:rPr lang="en-US" sz="1800" dirty="0" err="1"/>
              <a:t>Pr</a:t>
            </a:r>
            <a:r>
              <a:rPr lang="en-US" sz="1800" dirty="0"/>
              <a:t>(packet decoding fail) = </a:t>
            </a:r>
            <a:r>
              <a:rPr lang="en-US" sz="1800" dirty="0" err="1"/>
              <a:t>Pr</a:t>
            </a:r>
            <a:r>
              <a:rPr lang="en-US" sz="1800" dirty="0"/>
              <a:t>(SIG decoding fail) + </a:t>
            </a:r>
            <a:r>
              <a:rPr lang="en-US" sz="1800" dirty="0" err="1"/>
              <a:t>Pr</a:t>
            </a:r>
            <a:r>
              <a:rPr lang="en-US" sz="1800" dirty="0"/>
              <a:t>(SIG decoding success, Data decoding fail) </a:t>
            </a:r>
          </a:p>
          <a:p>
            <a:pPr algn="ctr"/>
            <a:r>
              <a:rPr lang="en-US" sz="1800" b="0" dirty="0"/>
              <a:t>= </a:t>
            </a:r>
            <a:r>
              <a:rPr lang="en-US" sz="1800" b="0" dirty="0" err="1"/>
              <a:t>Pr</a:t>
            </a:r>
            <a:r>
              <a:rPr lang="en-US" sz="1800" b="0" dirty="0"/>
              <a:t>(SIG decoding fail) + </a:t>
            </a:r>
            <a:r>
              <a:rPr lang="en-US" sz="1800" b="0" dirty="0" err="1"/>
              <a:t>Pr</a:t>
            </a:r>
            <a:r>
              <a:rPr lang="en-US" sz="1800" b="0" dirty="0"/>
              <a:t>(SIG decoding success)*</a:t>
            </a:r>
            <a:r>
              <a:rPr lang="en-US" sz="1800" b="0" dirty="0" err="1"/>
              <a:t>Pr</a:t>
            </a:r>
            <a:r>
              <a:rPr lang="en-US" sz="1800" b="0" dirty="0"/>
              <a:t>(Data decoding fail | SIG decoding success)</a:t>
            </a:r>
          </a:p>
          <a:p>
            <a:pPr algn="ctr"/>
            <a:r>
              <a:rPr lang="en-US" sz="1800" b="0" dirty="0"/>
              <a:t>= </a:t>
            </a:r>
            <a:r>
              <a:rPr lang="en-US" sz="1800" b="0" dirty="0" err="1"/>
              <a:t>Pr</a:t>
            </a:r>
            <a:r>
              <a:rPr lang="en-US" sz="1800" b="0" dirty="0"/>
              <a:t>(SIG decoding fail) + (1 - </a:t>
            </a:r>
            <a:r>
              <a:rPr lang="en-US" sz="1800" b="0" dirty="0" err="1"/>
              <a:t>Pr</a:t>
            </a:r>
            <a:r>
              <a:rPr lang="en-US" sz="1800" b="0" dirty="0"/>
              <a:t>(SIG decoding fail))*</a:t>
            </a:r>
            <a:r>
              <a:rPr lang="en-US" sz="1800" b="0" dirty="0" err="1"/>
              <a:t>Pr</a:t>
            </a:r>
            <a:r>
              <a:rPr lang="en-US" sz="1800" b="0" dirty="0"/>
              <a:t>(Data decoding fail | SIG decoding success)</a:t>
            </a:r>
          </a:p>
          <a:p>
            <a:pPr algn="ctr"/>
            <a:r>
              <a:rPr lang="en-US" sz="1800" dirty="0"/>
              <a:t>= </a:t>
            </a:r>
            <a:r>
              <a:rPr lang="en-US" sz="1800" dirty="0" err="1"/>
              <a:t>Pr</a:t>
            </a:r>
            <a:r>
              <a:rPr lang="en-US" sz="1800" dirty="0"/>
              <a:t>(SIG decoding fail) (1 - </a:t>
            </a:r>
            <a:r>
              <a:rPr lang="en-US" sz="1800" dirty="0" err="1"/>
              <a:t>Pr</a:t>
            </a:r>
            <a:r>
              <a:rPr lang="en-US" sz="1800" dirty="0"/>
              <a:t>(Data decoding fail | SIG decoding success)) </a:t>
            </a:r>
          </a:p>
          <a:p>
            <a:pPr algn="ctr"/>
            <a:r>
              <a:rPr lang="en-US" sz="1800" dirty="0"/>
              <a:t>+ </a:t>
            </a:r>
            <a:r>
              <a:rPr lang="en-US" sz="1800" dirty="0" err="1"/>
              <a:t>Pr</a:t>
            </a:r>
            <a:r>
              <a:rPr lang="en-US" sz="1800" dirty="0"/>
              <a:t>(Data decoding fail | SIG decoding success)</a:t>
            </a:r>
          </a:p>
          <a:p>
            <a:r>
              <a:rPr lang="en-US" sz="1400" dirty="0"/>
              <a:t> </a:t>
            </a:r>
          </a:p>
          <a:p>
            <a:pPr>
              <a:buFont typeface="Arial" panose="020B0604020202020204" pitchFamily="34" charset="0"/>
              <a:buChar char="•"/>
            </a:pPr>
            <a:r>
              <a:rPr lang="en-US" dirty="0"/>
              <a:t>Implications:</a:t>
            </a:r>
          </a:p>
          <a:p>
            <a:pPr lvl="1">
              <a:buFont typeface="Courier New" panose="02070309020205020404" pitchFamily="49" charset="0"/>
              <a:buChar char="o"/>
            </a:pPr>
            <a:r>
              <a:rPr lang="en-US" sz="1800" dirty="0" err="1"/>
              <a:t>Pr</a:t>
            </a:r>
            <a:r>
              <a:rPr lang="en-US" sz="1800" dirty="0"/>
              <a:t>(Data decoding fail | SIG decoding success) is </a:t>
            </a:r>
            <a:r>
              <a:rPr lang="en-US" sz="1800" dirty="0" err="1"/>
              <a:t>Pr</a:t>
            </a:r>
            <a:r>
              <a:rPr lang="en-US" sz="1800" dirty="0"/>
              <a:t>(Data decoding fail) assuming ideal SIG detection</a:t>
            </a:r>
          </a:p>
          <a:p>
            <a:pPr lvl="1">
              <a:buFont typeface="Courier New" panose="02070309020205020404" pitchFamily="49" charset="0"/>
              <a:buChar char="o"/>
            </a:pPr>
            <a:r>
              <a:rPr lang="en-US" sz="1800" dirty="0"/>
              <a:t>At higher SNRs where SIG detection ~ ideal, there is no effect</a:t>
            </a:r>
          </a:p>
          <a:p>
            <a:pPr lvl="1">
              <a:buFont typeface="Courier New" panose="02070309020205020404" pitchFamily="49" charset="0"/>
              <a:buChar char="o"/>
            </a:pPr>
            <a:r>
              <a:rPr lang="en-US" sz="1800" dirty="0"/>
              <a:t>If </a:t>
            </a:r>
            <a:r>
              <a:rPr lang="en-US" sz="1800" dirty="0" err="1"/>
              <a:t>Pr</a:t>
            </a:r>
            <a:r>
              <a:rPr lang="en-US" sz="1800" dirty="0"/>
              <a:t>(Data decoding fail) &gt;&gt; </a:t>
            </a:r>
            <a:r>
              <a:rPr lang="en-US" sz="1800" dirty="0" err="1"/>
              <a:t>Pr</a:t>
            </a:r>
            <a:r>
              <a:rPr lang="en-US" sz="1800" dirty="0"/>
              <a:t>(SIG decoding fail), then there is a reduced effect </a:t>
            </a:r>
          </a:p>
          <a:p>
            <a:pPr lvl="1">
              <a:buFont typeface="Courier New" panose="02070309020205020404" pitchFamily="49" charset="0"/>
              <a:buChar char="o"/>
            </a:pPr>
            <a:r>
              <a:rPr lang="en-US" sz="1800" dirty="0"/>
              <a:t>At lower SNRs or if </a:t>
            </a:r>
            <a:r>
              <a:rPr lang="en-US" sz="1800" dirty="0" err="1"/>
              <a:t>Pr</a:t>
            </a:r>
            <a:r>
              <a:rPr lang="en-US" sz="1800" dirty="0"/>
              <a:t>(Data decoding fail) ~ </a:t>
            </a:r>
            <a:r>
              <a:rPr lang="en-US" sz="1800" dirty="0" err="1"/>
              <a:t>Pr</a:t>
            </a:r>
            <a:r>
              <a:rPr lang="en-US" sz="1800" dirty="0"/>
              <a:t>(SIG decoding fail), there is a possibility of an increase in the packet failing</a:t>
            </a:r>
          </a:p>
        </p:txBody>
      </p:sp>
      <p:sp>
        <p:nvSpPr>
          <p:cNvPr id="4" name="Slide Number Placeholder 3">
            <a:extLst>
              <a:ext uri="{FF2B5EF4-FFF2-40B4-BE49-F238E27FC236}">
                <a16:creationId xmlns:a16="http://schemas.microsoft.com/office/drawing/2014/main" id="{CDB4A05E-8699-4E4B-8170-9842C4C98C7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348349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EF270-8FD8-4FD9-86B0-AAB349BC043C}"/>
              </a:ext>
            </a:extLst>
          </p:cNvPr>
          <p:cNvSpPr>
            <a:spLocks noGrp="1"/>
          </p:cNvSpPr>
          <p:nvPr>
            <p:ph type="title"/>
          </p:nvPr>
        </p:nvSpPr>
        <p:spPr/>
        <p:txBody>
          <a:bodyPr/>
          <a:lstStyle/>
          <a:p>
            <a:r>
              <a:rPr lang="en-US" dirty="0">
                <a:solidFill>
                  <a:schemeClr val="tx1"/>
                </a:solidFill>
              </a:rPr>
              <a:t>Evaluation Metrics</a:t>
            </a:r>
          </a:p>
        </p:txBody>
      </p:sp>
      <p:sp>
        <p:nvSpPr>
          <p:cNvPr id="3" name="Content Placeholder 2">
            <a:extLst>
              <a:ext uri="{FF2B5EF4-FFF2-40B4-BE49-F238E27FC236}">
                <a16:creationId xmlns:a16="http://schemas.microsoft.com/office/drawing/2014/main" id="{DAEEB1E7-17E2-4D4B-94A0-4D3CE5CD63CE}"/>
              </a:ext>
            </a:extLst>
          </p:cNvPr>
          <p:cNvSpPr>
            <a:spLocks noGrp="1"/>
          </p:cNvSpPr>
          <p:nvPr>
            <p:ph idx="1"/>
          </p:nvPr>
        </p:nvSpPr>
        <p:spPr>
          <a:xfrm>
            <a:off x="839416" y="1556792"/>
            <a:ext cx="10361084" cy="4113213"/>
          </a:xfrm>
        </p:spPr>
        <p:txBody>
          <a:bodyPr/>
          <a:lstStyle/>
          <a:p>
            <a:pPr>
              <a:buFont typeface="Arial" panose="020B0604020202020204" pitchFamily="34" charset="0"/>
              <a:buChar char="•"/>
            </a:pPr>
            <a:r>
              <a:rPr lang="en-US" dirty="0"/>
              <a:t>Packet Error Rate (PER): </a:t>
            </a:r>
          </a:p>
          <a:p>
            <a:pPr marL="800100" lvl="1" indent="-342900">
              <a:buFont typeface="Arial" panose="020B0604020202020204" pitchFamily="34" charset="0"/>
              <a:buChar char="•"/>
            </a:pPr>
            <a:r>
              <a:rPr lang="en-US" dirty="0"/>
              <a:t>PER = Number of failed packets / total number of unique information packets</a:t>
            </a:r>
          </a:p>
          <a:p>
            <a:pPr marL="800100" lvl="1" indent="-342900">
              <a:buFont typeface="Arial" panose="020B0604020202020204" pitchFamily="34" charset="0"/>
              <a:buChar char="•"/>
            </a:pPr>
            <a:r>
              <a:rPr lang="en-US" dirty="0"/>
              <a:t>Does not take into account the number of retransmissions, e.g. may have HARQ with lower PER but multiple retransmissions. </a:t>
            </a:r>
          </a:p>
          <a:p>
            <a:pPr>
              <a:buFont typeface="Arial" panose="020B0604020202020204" pitchFamily="34" charset="0"/>
              <a:buChar char="•"/>
            </a:pPr>
            <a:r>
              <a:rPr lang="en-US" dirty="0"/>
              <a:t>Number of Transmissions (</a:t>
            </a:r>
            <a:r>
              <a:rPr lang="en-US" dirty="0" err="1"/>
              <a:t>nTx</a:t>
            </a:r>
            <a:r>
              <a:rPr lang="en-US" dirty="0"/>
              <a:t>): </a:t>
            </a:r>
          </a:p>
          <a:p>
            <a:pPr marL="800100" lvl="1" indent="-342900">
              <a:buFont typeface="Arial" panose="020B0604020202020204" pitchFamily="34" charset="0"/>
              <a:buChar char="•"/>
            </a:pPr>
            <a:r>
              <a:rPr lang="en-US" dirty="0"/>
              <a:t>Average Number of transmissions till successful packet decoding (</a:t>
            </a:r>
            <a:r>
              <a:rPr lang="en-US" dirty="0" err="1"/>
              <a:t>nTx</a:t>
            </a:r>
            <a:r>
              <a:rPr lang="en-US" dirty="0"/>
              <a:t>)</a:t>
            </a:r>
          </a:p>
          <a:p>
            <a:pPr>
              <a:buFont typeface="Arial" panose="020B0604020202020204" pitchFamily="34" charset="0"/>
              <a:buChar char="•"/>
            </a:pPr>
            <a:r>
              <a:rPr lang="en-US" dirty="0"/>
              <a:t>Goodput: Successful Throughput incorporating retransmissions</a:t>
            </a:r>
          </a:p>
          <a:p>
            <a:pPr marL="800100" lvl="1" indent="-342900">
              <a:buFont typeface="Arial" panose="020B0604020202020204" pitchFamily="34" charset="0"/>
              <a:buChar char="•"/>
            </a:pPr>
            <a:r>
              <a:rPr lang="en-US" dirty="0"/>
              <a:t>Goodput = (1-PER) x no. of bits per packet / packet duration (data only) / (</a:t>
            </a:r>
            <a:r>
              <a:rPr lang="en-US" dirty="0" err="1"/>
              <a:t>nTx</a:t>
            </a:r>
            <a:r>
              <a:rPr lang="en-US" dirty="0"/>
              <a:t>)</a:t>
            </a:r>
          </a:p>
          <a:p>
            <a:pPr marL="457200" lvl="1" indent="0"/>
            <a:endParaRPr lang="en-US" dirty="0"/>
          </a:p>
          <a:p>
            <a:pPr marL="800100" lvl="1" indent="-342900">
              <a:buFont typeface="Arial" panose="020B0604020202020204" pitchFamily="34" charset="0"/>
              <a:buChar char="•"/>
            </a:pPr>
            <a:r>
              <a:rPr lang="en-US" dirty="0"/>
              <a:t>No. of bits  per packet / packet duration : Raw throughput </a:t>
            </a:r>
          </a:p>
          <a:p>
            <a:pPr marL="800100" lvl="1" indent="-342900">
              <a:buFont typeface="Arial" panose="020B0604020202020204" pitchFamily="34" charset="0"/>
              <a:buChar char="•"/>
            </a:pPr>
            <a:endParaRPr lang="en-US" dirty="0"/>
          </a:p>
          <a:p>
            <a:pPr marL="800100" lvl="1" indent="-342900">
              <a:buFont typeface="Arial" panose="020B0604020202020204" pitchFamily="34" charset="0"/>
              <a:buChar char="•"/>
            </a:pPr>
            <a:r>
              <a:rPr lang="en-US" dirty="0"/>
              <a:t>NOTE: throughput does not include the preamble overhead or time spent contending for medium</a:t>
            </a:r>
          </a:p>
          <a:p>
            <a:endParaRPr lang="en-US" dirty="0"/>
          </a:p>
        </p:txBody>
      </p:sp>
      <p:sp>
        <p:nvSpPr>
          <p:cNvPr id="4" name="Slide Number Placeholder 3">
            <a:extLst>
              <a:ext uri="{FF2B5EF4-FFF2-40B4-BE49-F238E27FC236}">
                <a16:creationId xmlns:a16="http://schemas.microsoft.com/office/drawing/2014/main" id="{309DA196-E07E-475F-9CCC-1EDA394535B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037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D3EBA-E861-4F88-B779-C078E5392A1C}"/>
              </a:ext>
            </a:extLst>
          </p:cNvPr>
          <p:cNvSpPr>
            <a:spLocks noGrp="1"/>
          </p:cNvSpPr>
          <p:nvPr>
            <p:ph type="title"/>
          </p:nvPr>
        </p:nvSpPr>
        <p:spPr/>
        <p:txBody>
          <a:bodyPr/>
          <a:lstStyle/>
          <a:p>
            <a:r>
              <a:rPr lang="en-US" dirty="0"/>
              <a:t>Simulation Assumptions</a:t>
            </a:r>
          </a:p>
        </p:txBody>
      </p:sp>
      <p:sp>
        <p:nvSpPr>
          <p:cNvPr id="3" name="Content Placeholder 2">
            <a:extLst>
              <a:ext uri="{FF2B5EF4-FFF2-40B4-BE49-F238E27FC236}">
                <a16:creationId xmlns:a16="http://schemas.microsoft.com/office/drawing/2014/main" id="{61085345-1882-41B0-ABAF-F6497F57B721}"/>
              </a:ext>
            </a:extLst>
          </p:cNvPr>
          <p:cNvSpPr>
            <a:spLocks noGrp="1"/>
          </p:cNvSpPr>
          <p:nvPr>
            <p:ph idx="1"/>
          </p:nvPr>
        </p:nvSpPr>
        <p:spPr>
          <a:xfrm>
            <a:off x="407368" y="1556792"/>
            <a:ext cx="11305256" cy="4113213"/>
          </a:xfrm>
        </p:spPr>
        <p:txBody>
          <a:bodyPr/>
          <a:lstStyle/>
          <a:p>
            <a:pPr>
              <a:buFont typeface="Arial" panose="020B0604020202020204" pitchFamily="34" charset="0"/>
              <a:buChar char="•"/>
            </a:pPr>
            <a:r>
              <a:rPr lang="en-US" b="0" dirty="0"/>
              <a:t>Combine HARQ with link adaptation by selecting best goodput for all MCS at any SNR</a:t>
            </a:r>
          </a:p>
          <a:p>
            <a:pPr>
              <a:buFont typeface="Arial" panose="020B0604020202020204" pitchFamily="34" charset="0"/>
              <a:buChar char="•"/>
            </a:pPr>
            <a:r>
              <a:rPr lang="en-US" b="0" dirty="0"/>
              <a:t>Assumptions:</a:t>
            </a:r>
          </a:p>
          <a:p>
            <a:pPr lvl="1">
              <a:buFont typeface="Arial" panose="020B0604020202020204" pitchFamily="34" charset="0"/>
              <a:buChar char="•"/>
            </a:pPr>
            <a:r>
              <a:rPr lang="en-US" sz="2400" b="0" dirty="0"/>
              <a:t>802.11ax, 242 tone RU, 20 MHz, Regular GI, 4x HE-LTF, DNLOS channel</a:t>
            </a:r>
          </a:p>
          <a:p>
            <a:pPr lvl="1">
              <a:buFont typeface="Arial" panose="020B0604020202020204" pitchFamily="34" charset="0"/>
              <a:buChar char="•"/>
            </a:pPr>
            <a:r>
              <a:rPr lang="en-US" sz="2400" b="0" dirty="0" err="1"/>
              <a:t>Nt</a:t>
            </a:r>
            <a:r>
              <a:rPr lang="en-US" sz="2400" b="0" dirty="0"/>
              <a:t> = Nr = </a:t>
            </a:r>
            <a:r>
              <a:rPr lang="en-US" sz="2400" b="0" dirty="0" err="1"/>
              <a:t>Nss</a:t>
            </a:r>
            <a:r>
              <a:rPr lang="en-US" sz="2400" b="0" dirty="0"/>
              <a:t> = 2, and </a:t>
            </a:r>
            <a:r>
              <a:rPr lang="en-US" sz="2400" b="0" dirty="0" err="1"/>
              <a:t>Nt</a:t>
            </a:r>
            <a:r>
              <a:rPr lang="en-US" sz="2400" b="0" dirty="0"/>
              <a:t> = Nr = </a:t>
            </a:r>
            <a:r>
              <a:rPr lang="en-US" sz="2400" b="0" dirty="0" err="1"/>
              <a:t>Nss</a:t>
            </a:r>
            <a:r>
              <a:rPr lang="en-US" sz="2400" b="0" dirty="0"/>
              <a:t> = 1;  </a:t>
            </a:r>
          </a:p>
          <a:p>
            <a:pPr lvl="1">
              <a:buFont typeface="Arial" panose="020B0604020202020204" pitchFamily="34" charset="0"/>
              <a:buChar char="•"/>
            </a:pPr>
            <a:r>
              <a:rPr lang="en-US" sz="2400" b="0" dirty="0"/>
              <a:t>BCC IR HARQ (see Appendix)</a:t>
            </a:r>
          </a:p>
          <a:p>
            <a:pPr lvl="1">
              <a:buFont typeface="Arial" panose="020B0604020202020204" pitchFamily="34" charset="0"/>
              <a:buChar char="•"/>
            </a:pPr>
            <a:r>
              <a:rPr lang="en-US" sz="2400" b="0" dirty="0"/>
              <a:t>MSDU/MPDU</a:t>
            </a:r>
          </a:p>
          <a:p>
            <a:pPr lvl="1">
              <a:buFont typeface="Arial" panose="020B0604020202020204" pitchFamily="34" charset="0"/>
              <a:buChar char="•"/>
            </a:pPr>
            <a:r>
              <a:rPr lang="en-US" sz="2400" b="0" dirty="0"/>
              <a:t>Payload size: </a:t>
            </a:r>
          </a:p>
          <a:p>
            <a:pPr lvl="2">
              <a:buFont typeface="Arial" panose="020B0604020202020204" pitchFamily="34" charset="0"/>
              <a:buChar char="•"/>
            </a:pPr>
            <a:r>
              <a:rPr lang="en-US" sz="2200" b="0" dirty="0"/>
              <a:t>MCS 0~3:1500B, </a:t>
            </a:r>
            <a:r>
              <a:rPr lang="en-US" sz="2200" dirty="0"/>
              <a:t>100 bytes (VoIP)</a:t>
            </a:r>
            <a:endParaRPr lang="en-US" sz="2200" b="0" dirty="0"/>
          </a:p>
          <a:p>
            <a:pPr lvl="1">
              <a:buFont typeface="Arial" panose="020B0604020202020204" pitchFamily="34" charset="0"/>
              <a:buChar char="•"/>
            </a:pPr>
            <a:r>
              <a:rPr lang="en-US" sz="2400" b="0" dirty="0"/>
              <a:t>1 MPDU per PPDU</a:t>
            </a:r>
          </a:p>
          <a:p>
            <a:pPr lvl="1">
              <a:buFont typeface="Arial" panose="020B0604020202020204" pitchFamily="34" charset="0"/>
              <a:buChar char="•"/>
            </a:pPr>
            <a:r>
              <a:rPr lang="en-US" sz="2400" b="0" dirty="0"/>
              <a:t>No impairments </a:t>
            </a:r>
          </a:p>
          <a:p>
            <a:pPr lvl="1">
              <a:buFont typeface="Arial" panose="020B0604020202020204" pitchFamily="34" charset="0"/>
              <a:buChar char="•"/>
            </a:pPr>
            <a:r>
              <a:rPr lang="en-US" sz="2400" dirty="0"/>
              <a:t>R</a:t>
            </a:r>
            <a:r>
              <a:rPr lang="en-US" sz="2400" b="0" dirty="0"/>
              <a:t>eal Channel Estimation</a:t>
            </a:r>
          </a:p>
          <a:p>
            <a:endParaRPr lang="en-US" dirty="0"/>
          </a:p>
        </p:txBody>
      </p:sp>
      <p:sp>
        <p:nvSpPr>
          <p:cNvPr id="4" name="Slide Number Placeholder 3">
            <a:extLst>
              <a:ext uri="{FF2B5EF4-FFF2-40B4-BE49-F238E27FC236}">
                <a16:creationId xmlns:a16="http://schemas.microsoft.com/office/drawing/2014/main" id="{5B05EF77-A0E4-46D3-A4B8-2723E21729D2}"/>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162219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C5A8D-1B41-458C-B6F7-AF0DD1D5611D}"/>
              </a:ext>
            </a:extLst>
          </p:cNvPr>
          <p:cNvSpPr>
            <a:spLocks noGrp="1"/>
          </p:cNvSpPr>
          <p:nvPr>
            <p:ph type="title"/>
          </p:nvPr>
        </p:nvSpPr>
        <p:spPr>
          <a:xfrm>
            <a:off x="914401" y="476672"/>
            <a:ext cx="10361084" cy="1065213"/>
          </a:xfrm>
        </p:spPr>
        <p:txBody>
          <a:bodyPr/>
          <a:lstStyle/>
          <a:p>
            <a:r>
              <a:rPr lang="en-US" dirty="0"/>
              <a:t>Simulations</a:t>
            </a:r>
          </a:p>
        </p:txBody>
      </p:sp>
      <p:sp>
        <p:nvSpPr>
          <p:cNvPr id="3" name="Content Placeholder 2">
            <a:extLst>
              <a:ext uri="{FF2B5EF4-FFF2-40B4-BE49-F238E27FC236}">
                <a16:creationId xmlns:a16="http://schemas.microsoft.com/office/drawing/2014/main" id="{730083FA-5A75-4AA5-B5A3-B06748E095E3}"/>
              </a:ext>
            </a:extLst>
          </p:cNvPr>
          <p:cNvSpPr>
            <a:spLocks noGrp="1"/>
          </p:cNvSpPr>
          <p:nvPr>
            <p:ph idx="1"/>
          </p:nvPr>
        </p:nvSpPr>
        <p:spPr>
          <a:xfrm>
            <a:off x="241086" y="5589240"/>
            <a:ext cx="11809311" cy="577182"/>
          </a:xfrm>
        </p:spPr>
        <p:txBody>
          <a:bodyPr/>
          <a:lstStyle/>
          <a:p>
            <a:pPr algn="ctr"/>
            <a:r>
              <a:rPr lang="en-US" b="0" dirty="0"/>
              <a:t>~ 2 dB difference between HARQ performance </a:t>
            </a:r>
          </a:p>
          <a:p>
            <a:pPr algn="ctr"/>
            <a:r>
              <a:rPr lang="en-US" b="0" dirty="0"/>
              <a:t>with real and ideal preamble decoding at low SNR</a:t>
            </a:r>
          </a:p>
        </p:txBody>
      </p:sp>
      <p:sp>
        <p:nvSpPr>
          <p:cNvPr id="4" name="Slide Number Placeholder 3">
            <a:extLst>
              <a:ext uri="{FF2B5EF4-FFF2-40B4-BE49-F238E27FC236}">
                <a16:creationId xmlns:a16="http://schemas.microsoft.com/office/drawing/2014/main" id="{9F734634-1A2D-4E08-A0C1-D0095E40AB6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pic>
        <p:nvPicPr>
          <p:cNvPr id="9" name="Picture 8">
            <a:extLst>
              <a:ext uri="{FF2B5EF4-FFF2-40B4-BE49-F238E27FC236}">
                <a16:creationId xmlns:a16="http://schemas.microsoft.com/office/drawing/2014/main" id="{2C1253ED-C91D-4C73-A011-3A8947FF8F0C}"/>
              </a:ext>
            </a:extLst>
          </p:cNvPr>
          <p:cNvPicPr>
            <a:picLocks noChangeAspect="1"/>
          </p:cNvPicPr>
          <p:nvPr/>
        </p:nvPicPr>
        <p:blipFill>
          <a:blip r:embed="rId2"/>
          <a:stretch>
            <a:fillRect/>
          </a:stretch>
        </p:blipFill>
        <p:spPr>
          <a:xfrm>
            <a:off x="3100238" y="1196752"/>
            <a:ext cx="5989410" cy="4445219"/>
          </a:xfrm>
          <a:prstGeom prst="rect">
            <a:avLst/>
          </a:prstGeom>
        </p:spPr>
      </p:pic>
    </p:spTree>
    <p:extLst>
      <p:ext uri="{BB962C8B-B14F-4D97-AF65-F5344CB8AC3E}">
        <p14:creationId xmlns:p14="http://schemas.microsoft.com/office/powerpoint/2010/main" val="1551130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C5A8D-1B41-458C-B6F7-AF0DD1D5611D}"/>
              </a:ext>
            </a:extLst>
          </p:cNvPr>
          <p:cNvSpPr>
            <a:spLocks noGrp="1"/>
          </p:cNvSpPr>
          <p:nvPr>
            <p:ph type="title"/>
          </p:nvPr>
        </p:nvSpPr>
        <p:spPr>
          <a:xfrm>
            <a:off x="914401" y="548680"/>
            <a:ext cx="10361084" cy="1065213"/>
          </a:xfrm>
        </p:spPr>
        <p:txBody>
          <a:bodyPr/>
          <a:lstStyle/>
          <a:p>
            <a:r>
              <a:rPr lang="en-US" dirty="0"/>
              <a:t>Simulations</a:t>
            </a:r>
          </a:p>
        </p:txBody>
      </p:sp>
      <p:sp>
        <p:nvSpPr>
          <p:cNvPr id="3" name="Content Placeholder 2">
            <a:extLst>
              <a:ext uri="{FF2B5EF4-FFF2-40B4-BE49-F238E27FC236}">
                <a16:creationId xmlns:a16="http://schemas.microsoft.com/office/drawing/2014/main" id="{730083FA-5A75-4AA5-B5A3-B06748E095E3}"/>
              </a:ext>
            </a:extLst>
          </p:cNvPr>
          <p:cNvSpPr>
            <a:spLocks noGrp="1"/>
          </p:cNvSpPr>
          <p:nvPr>
            <p:ph idx="1"/>
          </p:nvPr>
        </p:nvSpPr>
        <p:spPr>
          <a:xfrm>
            <a:off x="190287" y="5589240"/>
            <a:ext cx="11809311" cy="577182"/>
          </a:xfrm>
        </p:spPr>
        <p:txBody>
          <a:bodyPr/>
          <a:lstStyle/>
          <a:p>
            <a:pPr algn="ctr"/>
            <a:r>
              <a:rPr lang="en-US" b="0" dirty="0"/>
              <a:t>~ 1.5 dB difference between HARQ performance </a:t>
            </a:r>
          </a:p>
          <a:p>
            <a:pPr algn="ctr"/>
            <a:r>
              <a:rPr lang="en-US" b="0" dirty="0"/>
              <a:t>with real and ideal preamble decoding at low SNR</a:t>
            </a:r>
          </a:p>
        </p:txBody>
      </p:sp>
      <p:sp>
        <p:nvSpPr>
          <p:cNvPr id="4" name="Slide Number Placeholder 3">
            <a:extLst>
              <a:ext uri="{FF2B5EF4-FFF2-40B4-BE49-F238E27FC236}">
                <a16:creationId xmlns:a16="http://schemas.microsoft.com/office/drawing/2014/main" id="{9F734634-1A2D-4E08-A0C1-D0095E40AB6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pic>
        <p:nvPicPr>
          <p:cNvPr id="8" name="Picture 7">
            <a:extLst>
              <a:ext uri="{FF2B5EF4-FFF2-40B4-BE49-F238E27FC236}">
                <a16:creationId xmlns:a16="http://schemas.microsoft.com/office/drawing/2014/main" id="{5B631890-4D20-4D8B-B4E9-C91C66F9430B}"/>
              </a:ext>
            </a:extLst>
          </p:cNvPr>
          <p:cNvPicPr>
            <a:picLocks noChangeAspect="1"/>
          </p:cNvPicPr>
          <p:nvPr/>
        </p:nvPicPr>
        <p:blipFill>
          <a:blip r:embed="rId2"/>
          <a:stretch>
            <a:fillRect/>
          </a:stretch>
        </p:blipFill>
        <p:spPr>
          <a:xfrm>
            <a:off x="3256049" y="1484784"/>
            <a:ext cx="5677786" cy="4258340"/>
          </a:xfrm>
          <a:prstGeom prst="rect">
            <a:avLst/>
          </a:prstGeom>
        </p:spPr>
      </p:pic>
    </p:spTree>
    <p:extLst>
      <p:ext uri="{BB962C8B-B14F-4D97-AF65-F5344CB8AC3E}">
        <p14:creationId xmlns:p14="http://schemas.microsoft.com/office/powerpoint/2010/main" val="35519682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8B519F59218FD4E88B58DE214C6B6C1" ma:contentTypeVersion="0" ma:contentTypeDescription="Create a new document." ma:contentTypeScope="" ma:versionID="f0f002001fb3fd8d0b30a99e294d422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3A019CD-8F6A-4D84-9B13-B470E0BD6597}">
  <ds:schemaRefs>
    <ds:schemaRef ds:uri="http://schemas.microsoft.com/office/2006/documentManagement/types"/>
    <ds:schemaRef ds:uri="http://schemas.microsoft.com/office/2006/metadata/properties"/>
    <ds:schemaRef ds:uri="http://purl.org/dc/terms/"/>
    <ds:schemaRef ds:uri="http://purl.org/dc/elements/1.1/"/>
    <ds:schemaRef ds:uri="http://schemas.openxmlformats.org/package/2006/metadata/core-properties"/>
    <ds:schemaRef ds:uri="http://www.w3.org/XML/1998/namespace"/>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C01703B2-D572-4D07-BE4C-4F56DC5593DB}">
  <ds:schemaRefs>
    <ds:schemaRef ds:uri="http://schemas.microsoft.com/sharepoint/v3/contenttype/forms"/>
  </ds:schemaRefs>
</ds:datastoreItem>
</file>

<file path=customXml/itemProps3.xml><?xml version="1.0" encoding="utf-8"?>
<ds:datastoreItem xmlns:ds="http://schemas.openxmlformats.org/officeDocument/2006/customXml" ds:itemID="{99711B44-409C-41E1-9BF9-5C4FC5B7CF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0</TotalTime>
  <Words>1447</Words>
  <Application>Microsoft Office PowerPoint</Application>
  <PresentationFormat>Widescreen</PresentationFormat>
  <Paragraphs>144</Paragraphs>
  <Slides>16</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1" baseType="lpstr">
      <vt:lpstr>Arial</vt:lpstr>
      <vt:lpstr>Courier New</vt:lpstr>
      <vt:lpstr>Times New Roman</vt:lpstr>
      <vt:lpstr>Office Theme</vt:lpstr>
      <vt:lpstr>Document</vt:lpstr>
      <vt:lpstr>Effect of Preamble Decoding on HARQ in 802.11be</vt:lpstr>
      <vt:lpstr>PowerPoint Presentation</vt:lpstr>
      <vt:lpstr>Introduction</vt:lpstr>
      <vt:lpstr>HARQ Operation with Preamble Decoding</vt:lpstr>
      <vt:lpstr>Analysis with Preamble Decoding</vt:lpstr>
      <vt:lpstr>Evaluation Metrics</vt:lpstr>
      <vt:lpstr>Simulation Assumptions</vt:lpstr>
      <vt:lpstr>Simulations</vt:lpstr>
      <vt:lpstr>Simulations</vt:lpstr>
      <vt:lpstr>Simulations</vt:lpstr>
      <vt:lpstr>Analysis Results Summary</vt:lpstr>
      <vt:lpstr>Hybrid ARQ as a feature for 802.11be </vt:lpstr>
      <vt:lpstr>Conclusion</vt:lpstr>
      <vt:lpstr>PowerPoint Presentation</vt:lpstr>
      <vt:lpstr>Appendix</vt:lpstr>
      <vt:lpstr>IR for BCC</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11-19-0791-00-00be-effect-of-preamble-decoding-on-harq-in-802-11be</dc:title>
  <dc:creator/>
  <cp:lastModifiedBy/>
  <cp:revision>1</cp:revision>
  <dcterms:created xsi:type="dcterms:W3CDTF">2019-03-11T16:38:08Z</dcterms:created>
  <dcterms:modified xsi:type="dcterms:W3CDTF">2019-05-14T15:41:31Z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0x01010068B519F59218FD4E88B58DE214C6B6C1</vt:lpwstr>
  </property>
</Properties>
</file>