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72" r:id="rId4"/>
    <p:sldId id="273" r:id="rId5"/>
    <p:sldId id="280" r:id="rId6"/>
    <p:sldId id="281" r:id="rId7"/>
    <p:sldId id="282" r:id="rId8"/>
    <p:sldId id="283" r:id="rId9"/>
    <p:sldId id="286" r:id="rId10"/>
    <p:sldId id="264" r:id="rId11"/>
    <p:sldId id="266" r:id="rId12"/>
    <p:sldId id="278" r:id="rId13"/>
    <p:sldId id="277" r:id="rId14"/>
    <p:sldId id="279" r:id="rId15"/>
    <p:sldId id="284" r:id="rId16"/>
    <p:sldId id="285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6335" autoAdjust="0"/>
  </p:normalViewPr>
  <p:slideViewPr>
    <p:cSldViewPr>
      <p:cViewPr varScale="1">
        <p:scale>
          <a:sx n="70" d="100"/>
          <a:sy n="70" d="100"/>
        </p:scale>
        <p:origin x="1608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30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36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7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802.11-19/0787r1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802.11be Timeline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69072"/>
              </p:ext>
            </p:extLst>
          </p:nvPr>
        </p:nvGraphicFramePr>
        <p:xfrm>
          <a:off x="692150" y="2497138"/>
          <a:ext cx="762000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419990" imgH="3157503" progId="Word.Document.8">
                  <p:embed/>
                </p:oleObj>
              </mc:Choice>
              <mc:Fallback>
                <p:oleObj name="Document" r:id="rId4" imgW="8419990" imgH="3157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497138"/>
                        <a:ext cx="7620000" cy="286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IEEE802.11-18/0968r0, “</a:t>
            </a:r>
            <a:r>
              <a:rPr lang="en-US" altLang="zh-CN" sz="2000" b="0" dirty="0" err="1" smtClean="0">
                <a:ea typeface="宋体" charset="-122"/>
              </a:rPr>
              <a:t>TGax</a:t>
            </a:r>
            <a:r>
              <a:rPr lang="en-US" altLang="zh-CN" sz="2000" b="0" dirty="0" smtClean="0">
                <a:ea typeface="宋体" charset="-122"/>
              </a:rPr>
              <a:t> timeline”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2667000"/>
            <a:ext cx="7770813" cy="1065213"/>
          </a:xfrm>
        </p:spPr>
        <p:txBody>
          <a:bodyPr/>
          <a:lstStyle/>
          <a:p>
            <a:r>
              <a:rPr lang="en-US" dirty="0" smtClean="0"/>
              <a:t>Backup Slides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593389"/>
            <a:ext cx="7770813" cy="11084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VHT SG produced two PARs: 11ac and 11ad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11ac process started before 11n publication, but SFD development started 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738521" y="3812873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720230" y="4212428"/>
            <a:ext cx="1995091" cy="216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LB: D1.0 – D5.0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109331" y="3371773"/>
            <a:ext cx="2131922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FR &amp; 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034500" y="4212429"/>
            <a:ext cx="6858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928949" y="2890540"/>
            <a:ext cx="17571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VHT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686050" y="2890540"/>
            <a:ext cx="5863105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TGac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715321" y="4212429"/>
            <a:ext cx="808827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77569" y="2662265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1.5 years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43952" y="2688762"/>
            <a:ext cx="5148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05004" y="316257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00833" y="3170738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2009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42132" y="3186920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4486" y="2678968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2008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5417" y="2669302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2007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700718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32122" y="3621301"/>
            <a:ext cx="6174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36299" y="3621301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83623" y="3605933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2007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2009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3413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3413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712867" y="4044170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92256" y="404417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71797" y="4421401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21971" y="4044170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92093" y="4402738"/>
            <a:ext cx="5148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20776" y="4044170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47561" y="4421401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59" name="Isosceles Triangle 58"/>
          <p:cNvSpPr/>
          <p:nvPr/>
        </p:nvSpPr>
        <p:spPr bwMode="auto">
          <a:xfrm>
            <a:off x="3630553" y="2101093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0" name="TextBox 59"/>
          <p:cNvSpPr txBox="1"/>
          <p:nvPr/>
        </p:nvSpPr>
        <p:spPr>
          <a:xfrm>
            <a:off x="3069914" y="200358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11n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0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442174"/>
            <a:ext cx="7770813" cy="12596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a lot of time on 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97818" y="3782164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2010100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229100" y="4234301"/>
            <a:ext cx="8592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61950" y="2883179"/>
            <a:ext cx="124275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715250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72243" y="2659103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34618" y="316950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87381" y="3175616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418" y="2661941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15435" y="3586493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68027" y="359916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52018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97741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75176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3314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8 </a:t>
            </a:r>
            <a:r>
              <a:rPr lang="en-US" sz="900" dirty="0">
                <a:solidFill>
                  <a:schemeClr val="tx1"/>
                </a:solidFill>
              </a:rPr>
              <a:t>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92018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084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38408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88963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092787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800851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25285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57482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819399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0883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49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802.11be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4932027"/>
            <a:ext cx="7770813" cy="1011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Save precious time by starting SFD very early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9" y="3781937"/>
            <a:ext cx="156219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712800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EHT SG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014432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52600" y="3591973"/>
            <a:ext cx="6559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86218" y="3581400"/>
            <a:ext cx="6367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22588" y="403680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8768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Mar 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3380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94406" y="405028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635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40796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Mar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62800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369389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100033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38657" y="4050289"/>
            <a:ext cx="6495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118581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3434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2659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15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Previous proposed Timeline for 802.11be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85800" y="1920240"/>
          <a:ext cx="777240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446"/>
                <a:gridCol w="1489375"/>
                <a:gridCol w="2021295"/>
                <a:gridCol w="1921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11be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64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FF0000"/>
                          </a:solidFill>
                        </a:rPr>
                        <a:t>60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24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18 months</a:t>
                      </a: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10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628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Previous 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Mar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 Jan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Sept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Jan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Jan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5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This presentation proposes the development timeline for the 11be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[</a:t>
            </a:r>
            <a:r>
              <a:rPr lang="en-US" sz="1800" dirty="0" smtClean="0"/>
              <a:t>Rev1</a:t>
            </a:r>
            <a:r>
              <a:rPr lang="en-US" sz="1800" dirty="0" smtClean="0"/>
              <a:t>] The </a:t>
            </a:r>
            <a:r>
              <a:rPr lang="en-US" sz="1800" dirty="0"/>
              <a:t>proposal foresees a </a:t>
            </a:r>
            <a:r>
              <a:rPr lang="en-US" sz="1800" dirty="0" smtClean="0"/>
              <a:t>62 </a:t>
            </a:r>
            <a:r>
              <a:rPr lang="en-US" sz="1800" dirty="0"/>
              <a:t>months total duration from PAR approval through finalized standard, with a Working Group letter ballot on draft 1.0 in </a:t>
            </a:r>
            <a:r>
              <a:rPr lang="en-US" sz="1800" dirty="0" smtClean="0"/>
              <a:t>May </a:t>
            </a:r>
            <a:r>
              <a:rPr lang="en-US" sz="1800" dirty="0"/>
              <a:t>2021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following key factors have influenced the timeline 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Historical data from 11ax and 11ac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Expected complexity (feature wise) of 11be compared to 11ax and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maturity of </a:t>
            </a:r>
            <a:r>
              <a:rPr lang="en-US" sz="1800" dirty="0"/>
              <a:t>the targeted feature set and </a:t>
            </a:r>
            <a:r>
              <a:rPr lang="en-US" sz="1800" dirty="0" smtClean="0"/>
              <a:t>of the foundational </a:t>
            </a:r>
            <a:r>
              <a:rPr lang="en-US" sz="1800" dirty="0"/>
              <a:t>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Promote Wi-Fi to remain competitive compared to alternative technologies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0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the proposed </a:t>
            </a:r>
            <a:r>
              <a:rPr lang="en-US" dirty="0" smtClean="0"/>
              <a:t>timeline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11ax, the TG spent a very long time developing TG documents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Simulation scenarios (6-8 months of TG – until Nov 2015)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Calibration (12 months of TG – until May 2016)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Functional requirements (4 months)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Evaluation methodology (6-8 months)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High level Features proposals (as those were not discussed during the SG)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After completion, some of these documents were completely “forgotten” during the amendment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We should not repeat this in 11be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6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 for the proposed timeline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</a:t>
            </a:r>
            <a:r>
              <a:rPr lang="en-US" sz="2000" dirty="0"/>
              <a:t>the beginning of </a:t>
            </a:r>
            <a:r>
              <a:rPr lang="en-US" sz="2000" dirty="0" smtClean="0"/>
              <a:t>11be, there appears to be consensus on some key factors that drive the timeline: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SG/TG seem to have converged on most of the foundational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Functional requirement, channel model, selection procedure,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TG has converged on the list of main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 opposed to 11ax which was a major amendment, </a:t>
            </a:r>
            <a:r>
              <a:rPr lang="en-US" sz="1800" dirty="0" smtClean="0"/>
              <a:t>we hope that the </a:t>
            </a:r>
            <a:r>
              <a:rPr lang="en-US" sz="1800" dirty="0" smtClean="0"/>
              <a:t>features of 11be </a:t>
            </a:r>
            <a:r>
              <a:rPr lang="en-US" sz="1800" dirty="0" smtClean="0"/>
              <a:t>will be </a:t>
            </a:r>
            <a:r>
              <a:rPr lang="en-US" sz="1800" dirty="0" smtClean="0"/>
              <a:t>less complex to define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Given this level of consensus, we are confident that a timeline that is at least 6 months faster than 11ax is realistically achievable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3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442174"/>
            <a:ext cx="7770813" cy="12596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a lot of time on 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897818" y="3782164"/>
            <a:ext cx="1502732" cy="21601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2010100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229100" y="4234301"/>
            <a:ext cx="859200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61950" y="2883179"/>
            <a:ext cx="124275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8"/>
            <a:ext cx="6467800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715250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72243" y="2659103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5417" y="268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5.5 years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34618" y="3169502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~2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87381" y="3175616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418" y="2661941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7592" y="2693357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15435" y="3586493"/>
            <a:ext cx="5982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068027" y="359916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52018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58252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977417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2016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75176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33140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8 </a:t>
            </a:r>
            <a:r>
              <a:rPr lang="en-US" sz="900" dirty="0">
                <a:solidFill>
                  <a:schemeClr val="tx1"/>
                </a:solidFill>
              </a:rPr>
              <a:t>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92018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08417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238408" y="4036809"/>
            <a:ext cx="6431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2019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88963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092787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800851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425285" y="405028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57482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819399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088300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70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802.11be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7" y="4932027"/>
            <a:ext cx="7770813" cy="1011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Save precious time by starting SFD very early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8" y="3781938"/>
            <a:ext cx="1714591" cy="1735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68406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EHT SG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7"/>
            <a:ext cx="5915283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 smtClean="0">
                <a:solidFill>
                  <a:schemeClr val="tx1"/>
                </a:solidFill>
              </a:rPr>
              <a:t>TGbe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170038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5 </a:t>
            </a:r>
            <a:r>
              <a:rPr lang="en-US" sz="900" dirty="0">
                <a:solidFill>
                  <a:schemeClr val="tx1"/>
                </a:solidFill>
              </a:rPr>
              <a:t>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5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</a:t>
            </a:r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July 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52600" y="3591973"/>
            <a:ext cx="6559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79807" y="35814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Sept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2018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2019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smtClean="0">
                <a:solidFill>
                  <a:schemeClr val="tx1"/>
                </a:solidFill>
              </a:rPr>
              <a:t>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81400" y="403680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 2020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89406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53218" y="405028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 2022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86784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May 2024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18406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255639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11896" y="4050289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Nov2023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1572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1034977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499006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802.11be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85800" y="1920240"/>
          <a:ext cx="777240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446"/>
                <a:gridCol w="1489375"/>
                <a:gridCol w="2021295"/>
                <a:gridCol w="1921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11be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64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62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24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20 months</a:t>
                      </a: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10 months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26 months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495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2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Proposed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PAR </a:t>
            </a:r>
            <a:r>
              <a:rPr lang="en-US" altLang="en-US" sz="1800" dirty="0"/>
              <a:t>approved			</a:t>
            </a:r>
            <a:r>
              <a:rPr lang="en-US" altLang="en-US" sz="1800" dirty="0" smtClean="0"/>
              <a:t>			Mar 2019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</a:t>
            </a:r>
            <a:r>
              <a:rPr lang="en-US" altLang="en-US" sz="1800" dirty="0" smtClean="0"/>
              <a:t>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D0.1 			</a:t>
            </a:r>
            <a:r>
              <a:rPr lang="en-US" altLang="en-US" sz="1800" dirty="0"/>
              <a:t>			</a:t>
            </a:r>
            <a:r>
              <a:rPr lang="en-US" altLang="en-US" sz="1800" dirty="0" smtClean="0"/>
              <a:t>		Sept 2020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Initial Sponsor Ballot (D4.0)</a:t>
            </a:r>
            <a:r>
              <a:rPr lang="en-US" alt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Final </a:t>
            </a:r>
            <a:r>
              <a:rPr lang="en-US" altLang="en-US" sz="1800" dirty="0">
                <a:solidFill>
                  <a:schemeClr val="tx1"/>
                </a:solidFill>
              </a:rPr>
              <a:t>802.11 WG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</a:t>
            </a:r>
            <a:r>
              <a:rPr lang="en-US" altLang="en-US" sz="1800" dirty="0" smtClean="0">
                <a:solidFill>
                  <a:schemeClr val="tx1"/>
                </a:solidFill>
              </a:rPr>
              <a:t>		Mar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</a:t>
            </a:r>
            <a:r>
              <a:rPr lang="en-US" altLang="en-US" sz="1800" dirty="0" smtClean="0">
                <a:solidFill>
                  <a:schemeClr val="tx1"/>
                </a:solidFill>
              </a:rPr>
              <a:t>	May 2024</a:t>
            </a:r>
            <a:endParaRPr lang="en-US" altLang="en-US" sz="18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8186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11281</TotalTime>
  <Words>1065</Words>
  <Application>Microsoft Office PowerPoint</Application>
  <PresentationFormat>On-screen Show (4:3)</PresentationFormat>
  <Paragraphs>374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宋体</vt:lpstr>
      <vt:lpstr>Arial</vt:lpstr>
      <vt:lpstr>Times New Roman</vt:lpstr>
      <vt:lpstr>802-11-Submission</vt:lpstr>
      <vt:lpstr>Document</vt:lpstr>
      <vt:lpstr>802.11be Timeline proposal</vt:lpstr>
      <vt:lpstr>Introduction</vt:lpstr>
      <vt:lpstr>Motivation for the proposed timeline (1/2)</vt:lpstr>
      <vt:lpstr>Motivation for the proposed timeline (2/2)</vt:lpstr>
      <vt:lpstr>802.11ax process and timeline</vt:lpstr>
      <vt:lpstr>802.11be process and timeline</vt:lpstr>
      <vt:lpstr>Proposed Timeline for 802.11be</vt:lpstr>
      <vt:lpstr>Proposed Timeline for 802.11be</vt:lpstr>
      <vt:lpstr>Proposed Timeline for 802.11be</vt:lpstr>
      <vt:lpstr>References</vt:lpstr>
      <vt:lpstr>Backup Slides </vt:lpstr>
      <vt:lpstr>802.11ac process and timeline</vt:lpstr>
      <vt:lpstr>802.11ax process and timeline</vt:lpstr>
      <vt:lpstr>802.11be process and timeline</vt:lpstr>
      <vt:lpstr>Previous proposed Timeline for 802.11be</vt:lpstr>
      <vt:lpstr>Previous proposed Timeline for 802.11be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keywords>CTPClassification=CTP_NT</cp:keywords>
  <cp:lastModifiedBy>Cariou, Laurent</cp:lastModifiedBy>
  <cp:revision>204</cp:revision>
  <cp:lastPrinted>1601-01-01T00:00:00Z</cp:lastPrinted>
  <dcterms:created xsi:type="dcterms:W3CDTF">2015-05-05T17:39:16Z</dcterms:created>
  <dcterms:modified xsi:type="dcterms:W3CDTF">2019-05-14T20:44:44Z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8e373edd-e9d9-4553-99d1-27d3193d70c4</vt:lpwstr>
  </property>
  <property fmtid="{D5CDD505-2E9C-101B-9397-08002B2CF9AE}" pid="4" name="CTP_TimeStamp">
    <vt:lpwstr>2019-05-14 20:44:43Z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