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5" r:id="rId5"/>
    <p:sldId id="266" r:id="rId6"/>
    <p:sldId id="267" r:id="rId7"/>
    <p:sldId id="268" r:id="rId8"/>
    <p:sldId id="270" r:id="rId9"/>
    <p:sldId id="271" r:id="rId10"/>
    <p:sldId id="272" r:id="rId11"/>
    <p:sldId id="281" r:id="rId12"/>
    <p:sldId id="269" r:id="rId13"/>
    <p:sldId id="284" r:id="rId14"/>
    <p:sldId id="273" r:id="rId15"/>
    <p:sldId id="274" r:id="rId16"/>
    <p:sldId id="282" r:id="rId17"/>
    <p:sldId id="283" r:id="rId18"/>
    <p:sldId id="275" r:id="rId19"/>
    <p:sldId id="285"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p:cViewPr varScale="1">
        <p:scale>
          <a:sx n="134" d="100"/>
          <a:sy n="134" d="100"/>
        </p:scale>
        <p:origin x="-112" y="-3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2019-05-13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4000500" y="-7938"/>
            <a:ext cx="2279650" cy="29210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802.11-19/0784r0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152901" y="8985250"/>
            <a:ext cx="2127250" cy="27781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7599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58411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341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0910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1178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5361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492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5201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6046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961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4598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03977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6309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8081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2117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33173" y="647536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838200" y="647167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highlight>
                <a:srgbClr val="FFFF00"/>
              </a:highlight>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Adaptive Repetition Scheme for NGV</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2019-05-10</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xmlns="" id="{891D0B9E-BB5B-4E20-A95B-ACCC55CD0C64}"/>
              </a:ext>
            </a:extLst>
          </p:cNvPr>
          <p:cNvGraphicFramePr>
            <a:graphicFrameLocks noChangeAspect="1"/>
          </p:cNvGraphicFramePr>
          <p:nvPr>
            <p:extLst>
              <p:ext uri="{D42A27DB-BD31-4B8C-83A1-F6EECF244321}">
                <p14:modId xmlns:p14="http://schemas.microsoft.com/office/powerpoint/2010/main" val="1493961730"/>
              </p:ext>
            </p:extLst>
          </p:nvPr>
        </p:nvGraphicFramePr>
        <p:xfrm>
          <a:off x="992188" y="2422525"/>
          <a:ext cx="11012487" cy="4127500"/>
        </p:xfrm>
        <a:graphic>
          <a:graphicData uri="http://schemas.openxmlformats.org/presentationml/2006/ole">
            <mc:AlternateContent xmlns:mc="http://schemas.openxmlformats.org/markup-compatibility/2006">
              <mc:Choice xmlns:v="urn:schemas-microsoft-com:vml" Requires="v">
                <p:oleObj spid="_x0000_s3108" name="Document" r:id="rId4" imgW="10535088" imgH="3942470" progId="Word.Document.8">
                  <p:embed/>
                </p:oleObj>
              </mc:Choice>
              <mc:Fallback>
                <p:oleObj name="Document" r:id="rId4" imgW="10535088" imgH="3942470" progId="Word.Document.8">
                  <p:embed/>
                  <p:pic>
                    <p:nvPicPr>
                      <p:cNvPr id="3075" name="Object 3"/>
                      <p:cNvPicPr>
                        <a:picLocks noChangeAspect="1" noChangeArrowheads="1"/>
                      </p:cNvPicPr>
                      <p:nvPr/>
                    </p:nvPicPr>
                    <p:blipFill>
                      <a:blip r:embed="rId5"/>
                      <a:srcRect/>
                      <a:stretch>
                        <a:fillRect/>
                      </a:stretch>
                    </p:blipFill>
                    <p:spPr bwMode="auto">
                      <a:xfrm>
                        <a:off x="992188" y="2422525"/>
                        <a:ext cx="11012487" cy="4127500"/>
                      </a:xfrm>
                      <a:prstGeom prst="rect">
                        <a:avLst/>
                      </a:prstGeom>
                      <a:noFill/>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59DCB7A6-E850-4E3A-9F91-96AA828175DB}"/>
              </a:ext>
            </a:extLst>
          </p:cNvPr>
          <p:cNvSpPr>
            <a:spLocks noGrp="1"/>
          </p:cNvSpPr>
          <p:nvPr>
            <p:ph type="title"/>
          </p:nvPr>
        </p:nvSpPr>
        <p:spPr>
          <a:xfrm>
            <a:off x="914401" y="685801"/>
            <a:ext cx="10361084" cy="761999"/>
          </a:xfrm>
        </p:spPr>
        <p:txBody>
          <a:bodyPr/>
          <a:lstStyle/>
          <a:p>
            <a:r>
              <a:rPr lang="en-US" dirty="0"/>
              <a:t>Simulation Results, Example (b)</a:t>
            </a:r>
          </a:p>
        </p:txBody>
      </p:sp>
      <p:pic>
        <p:nvPicPr>
          <p:cNvPr id="8" name="Picture 7">
            <a:extLst>
              <a:ext uri="{FF2B5EF4-FFF2-40B4-BE49-F238E27FC236}">
                <a16:creationId xmlns:a16="http://schemas.microsoft.com/office/drawing/2014/main" xmlns="" id="{8431C4BC-6596-4AE0-A35B-E617B707E6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217" y="1676400"/>
            <a:ext cx="10460568" cy="4759558"/>
          </a:xfrm>
          <a:prstGeom prst="rect">
            <a:avLst/>
          </a:prstGeom>
        </p:spPr>
      </p:pic>
    </p:spTree>
    <p:extLst>
      <p:ext uri="{BB962C8B-B14F-4D97-AF65-F5344CB8AC3E}">
        <p14:creationId xmlns:p14="http://schemas.microsoft.com/office/powerpoint/2010/main" val="422049024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8DC72EFA-1DF8-481C-8B66-C8A1D5DAFDEA}" type="slidenum">
              <a:rPr lang="en-US" smtClean="0"/>
              <a:pPr/>
              <a:t>11</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7" name="Title 1">
            <a:extLst>
              <a:ext uri="{FF2B5EF4-FFF2-40B4-BE49-F238E27FC236}">
                <a16:creationId xmlns:a16="http://schemas.microsoft.com/office/drawing/2014/main" xmlns="" id="{4A27CAB7-1C47-4122-847E-732B4E8DFDFF}"/>
              </a:ext>
            </a:extLst>
          </p:cNvPr>
          <p:cNvSpPr>
            <a:spLocks noGrp="1"/>
          </p:cNvSpPr>
          <p:nvPr>
            <p:ph type="title"/>
          </p:nvPr>
        </p:nvSpPr>
        <p:spPr>
          <a:xfrm>
            <a:off x="914401" y="665005"/>
            <a:ext cx="10361084" cy="782795"/>
          </a:xfrm>
        </p:spPr>
        <p:txBody>
          <a:bodyPr/>
          <a:lstStyle/>
          <a:p>
            <a:r>
              <a:rPr lang="en-US" dirty="0"/>
              <a:t>“Legacy” 802.11p device: HW measurements (AWGN)</a:t>
            </a:r>
          </a:p>
        </p:txBody>
      </p:sp>
      <p:sp>
        <p:nvSpPr>
          <p:cNvPr id="9" name="Content Placeholder 2">
            <a:extLst>
              <a:ext uri="{FF2B5EF4-FFF2-40B4-BE49-F238E27FC236}">
                <a16:creationId xmlns:a16="http://schemas.microsoft.com/office/drawing/2014/main" xmlns="" id="{888D5E0F-B906-4743-8707-82DBF538389E}"/>
              </a:ext>
            </a:extLst>
          </p:cNvPr>
          <p:cNvSpPr>
            <a:spLocks noGrp="1"/>
          </p:cNvSpPr>
          <p:nvPr>
            <p:ph idx="1"/>
          </p:nvPr>
        </p:nvSpPr>
        <p:spPr>
          <a:xfrm>
            <a:off x="762000" y="1335344"/>
            <a:ext cx="10287000" cy="5018244"/>
          </a:xfrm>
        </p:spPr>
        <p:txBody>
          <a:bodyPr/>
          <a:lstStyle/>
          <a:p>
            <a:pPr>
              <a:buFont typeface="Wingdings" panose="05000000000000000000" pitchFamily="2" charset="2"/>
              <a:buChar char="ü"/>
            </a:pPr>
            <a:r>
              <a:rPr lang="en-US" sz="2000" b="0" dirty="0"/>
              <a:t>Concept validated on commercial IEEE 802.11p device, for all transmit rates</a:t>
            </a:r>
          </a:p>
          <a:p>
            <a:pPr>
              <a:buFont typeface="Wingdings" panose="05000000000000000000" pitchFamily="2" charset="2"/>
              <a:buChar char="ü"/>
            </a:pPr>
            <a:r>
              <a:rPr lang="en-US" sz="2000" b="0" dirty="0"/>
              <a:t>HW measurements aligned with simulation results: in AWGN channel, from 0.5 (1x repetition) to 0.8 dB gain (3x repetitions)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0" indent="0"/>
            <a:endParaRPr lang="en-US" sz="2000" b="0" dirty="0"/>
          </a:p>
        </p:txBody>
      </p:sp>
      <p:pic>
        <p:nvPicPr>
          <p:cNvPr id="2" name="Picture 1">
            <a:extLst>
              <a:ext uri="{FF2B5EF4-FFF2-40B4-BE49-F238E27FC236}">
                <a16:creationId xmlns:a16="http://schemas.microsoft.com/office/drawing/2014/main" xmlns="" id="{CF153AF9-61D9-482A-8DB9-238272AC0496}"/>
              </a:ext>
            </a:extLst>
          </p:cNvPr>
          <p:cNvPicPr>
            <a:picLocks noChangeAspect="1"/>
          </p:cNvPicPr>
          <p:nvPr/>
        </p:nvPicPr>
        <p:blipFill>
          <a:blip r:embed="rId3"/>
          <a:stretch>
            <a:fillRect/>
          </a:stretch>
        </p:blipFill>
        <p:spPr>
          <a:xfrm>
            <a:off x="762000" y="2438400"/>
            <a:ext cx="9733070" cy="3976101"/>
          </a:xfrm>
          <a:prstGeom prst="rect">
            <a:avLst/>
          </a:prstGeom>
        </p:spPr>
      </p:pic>
    </p:spTree>
    <p:extLst>
      <p:ext uri="{BB962C8B-B14F-4D97-AF65-F5344CB8AC3E}">
        <p14:creationId xmlns:p14="http://schemas.microsoft.com/office/powerpoint/2010/main" val="235868421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3755855F-E5E1-4E58-9630-CEB965CBFC93}"/>
              </a:ext>
            </a:extLst>
          </p:cNvPr>
          <p:cNvSpPr>
            <a:spLocks noGrp="1"/>
          </p:cNvSpPr>
          <p:nvPr>
            <p:ph type="title"/>
          </p:nvPr>
        </p:nvSpPr>
        <p:spPr>
          <a:xfrm>
            <a:off x="914401" y="685801"/>
            <a:ext cx="10361084" cy="1065213"/>
          </a:xfrm>
        </p:spPr>
        <p:txBody>
          <a:bodyPr/>
          <a:lstStyle/>
          <a:p>
            <a:r>
              <a:rPr lang="en-US" dirty="0"/>
              <a:t>Time Gap Between Repeated PPDUs</a:t>
            </a:r>
          </a:p>
        </p:txBody>
      </p:sp>
      <p:sp>
        <p:nvSpPr>
          <p:cNvPr id="8" name="Content Placeholder 2">
            <a:extLst>
              <a:ext uri="{FF2B5EF4-FFF2-40B4-BE49-F238E27FC236}">
                <a16:creationId xmlns:a16="http://schemas.microsoft.com/office/drawing/2014/main" xmlns="" id="{92D1F853-D714-4506-AFB1-641630CABB32}"/>
              </a:ext>
            </a:extLst>
          </p:cNvPr>
          <p:cNvSpPr>
            <a:spLocks noGrp="1"/>
          </p:cNvSpPr>
          <p:nvPr>
            <p:ph idx="1"/>
          </p:nvPr>
        </p:nvSpPr>
        <p:spPr>
          <a:xfrm>
            <a:off x="838200" y="1600200"/>
            <a:ext cx="11034183" cy="4113213"/>
          </a:xfrm>
        </p:spPr>
        <p:txBody>
          <a:bodyPr/>
          <a:lstStyle/>
          <a:p>
            <a:pPr marL="0" indent="0"/>
            <a:r>
              <a:rPr lang="en-US" b="0" dirty="0"/>
              <a:t>There are several alternatives for the time gap between repeated PPDUs:</a:t>
            </a:r>
            <a:br>
              <a:rPr lang="en-US" b="0" dirty="0"/>
            </a:br>
            <a:endParaRPr lang="en-US" b="0" dirty="0"/>
          </a:p>
          <a:p>
            <a:pPr>
              <a:buFont typeface="Arial" panose="020B0604020202020204" pitchFamily="34" charset="0"/>
              <a:buChar char="•"/>
            </a:pPr>
            <a:r>
              <a:rPr lang="en-US" b="0" dirty="0"/>
              <a:t>The recommended approach sends the repetitions as a burst, separated by a small time gap, typically set as SIFS (32 </a:t>
            </a:r>
            <a:r>
              <a:rPr lang="en-US" b="0" dirty="0" err="1"/>
              <a:t>usec</a:t>
            </a:r>
            <a:r>
              <a:rPr lang="en-US" b="0" dirty="0"/>
              <a:t>)</a:t>
            </a:r>
          </a:p>
          <a:p>
            <a:pPr lvl="1">
              <a:buFont typeface="Arial" panose="020B0604020202020204" pitchFamily="34" charset="0"/>
              <a:buChar char="•"/>
            </a:pPr>
            <a:r>
              <a:rPr lang="en-US" dirty="0"/>
              <a:t>SIFS is the minimum gap that maintains interoperability with 802.11p stations, although measurements on commercial IEEE 802.11p device indicate smaller values possible</a:t>
            </a:r>
          </a:p>
          <a:p>
            <a:pPr lvl="1">
              <a:buFont typeface="Arial" panose="020B0604020202020204" pitchFamily="34" charset="0"/>
              <a:buChar char="•"/>
            </a:pPr>
            <a:r>
              <a:rPr lang="fr-FR" dirty="0"/>
              <a:t>T</a:t>
            </a:r>
            <a:r>
              <a:rPr lang="en-US" dirty="0" err="1"/>
              <a:t>ime</a:t>
            </a:r>
            <a:r>
              <a:rPr lang="en-US" dirty="0"/>
              <a:t> gap should be lower than the min AIFS (58 </a:t>
            </a:r>
            <a:r>
              <a:rPr lang="en-US" dirty="0" err="1"/>
              <a:t>usec</a:t>
            </a:r>
            <a:r>
              <a:rPr lang="en-US" dirty="0"/>
              <a:t>), to avoid other messages sent in between</a:t>
            </a:r>
          </a:p>
          <a:p>
            <a:pPr lvl="1">
              <a:buFont typeface="Arial" panose="020B0604020202020204" pitchFamily="34" charset="0"/>
              <a:buChar char="•"/>
            </a:pPr>
            <a:r>
              <a:rPr lang="en-US" dirty="0"/>
              <a:t>Each PPDU burst looks like a single transmission to CCA at other stations within range</a:t>
            </a:r>
            <a:br>
              <a:rPr lang="en-US" dirty="0"/>
            </a:br>
            <a:endParaRPr lang="en-US" dirty="0"/>
          </a:p>
          <a:p>
            <a:pPr>
              <a:buFont typeface="Arial" panose="020B0604020202020204" pitchFamily="34" charset="0"/>
              <a:buChar char="•"/>
            </a:pPr>
            <a:r>
              <a:rPr lang="en-US" b="0" dirty="0"/>
              <a:t>Another approach is to schedule each repetition as a separate transmission</a:t>
            </a:r>
          </a:p>
          <a:p>
            <a:pPr lvl="1">
              <a:buFont typeface="Arial" panose="020B0604020202020204" pitchFamily="34" charset="0"/>
              <a:buChar char="•"/>
            </a:pPr>
            <a:r>
              <a:rPr lang="en-US" b="0" dirty="0"/>
              <a:t>Normal channel access under EDCA is used between each </a:t>
            </a:r>
            <a:r>
              <a:rPr lang="en-US" dirty="0"/>
              <a:t>retransmission</a:t>
            </a:r>
            <a:endParaRPr lang="en-US" b="0" dirty="0"/>
          </a:p>
          <a:p>
            <a:pPr lvl="1">
              <a:buFont typeface="Arial" panose="020B0604020202020204" pitchFamily="34" charset="0"/>
              <a:buChar char="•"/>
            </a:pPr>
            <a:r>
              <a:rPr lang="en-US" dirty="0"/>
              <a:t>To bound receiver memory requirements, a time limit needs to be defined, after which the receiver is not required to retain information from older PPDUs</a:t>
            </a:r>
            <a:endParaRPr lang="en-US" b="0" dirty="0"/>
          </a:p>
        </p:txBody>
      </p:sp>
    </p:spTree>
    <p:extLst>
      <p:ext uri="{BB962C8B-B14F-4D97-AF65-F5344CB8AC3E}">
        <p14:creationId xmlns:p14="http://schemas.microsoft.com/office/powerpoint/2010/main" val="29985022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3755855F-E5E1-4E58-9630-CEB965CBFC93}"/>
              </a:ext>
            </a:extLst>
          </p:cNvPr>
          <p:cNvSpPr>
            <a:spLocks noGrp="1"/>
          </p:cNvSpPr>
          <p:nvPr>
            <p:ph type="title"/>
          </p:nvPr>
        </p:nvSpPr>
        <p:spPr>
          <a:xfrm>
            <a:off x="965200" y="940740"/>
            <a:ext cx="10361084" cy="1065213"/>
          </a:xfrm>
        </p:spPr>
        <p:txBody>
          <a:bodyPr/>
          <a:lstStyle/>
          <a:p>
            <a:r>
              <a:rPr lang="en-US" dirty="0"/>
              <a:t>Time Gap Between Repeated PPDUs</a:t>
            </a:r>
            <a:br>
              <a:rPr lang="en-US" dirty="0"/>
            </a:br>
            <a:r>
              <a:rPr lang="en-US" dirty="0"/>
              <a:t>“Legacy” 802.11p device: HW measurements</a:t>
            </a:r>
          </a:p>
        </p:txBody>
      </p:sp>
      <p:sp>
        <p:nvSpPr>
          <p:cNvPr id="8" name="Content Placeholder 2">
            <a:extLst>
              <a:ext uri="{FF2B5EF4-FFF2-40B4-BE49-F238E27FC236}">
                <a16:creationId xmlns:a16="http://schemas.microsoft.com/office/drawing/2014/main" xmlns="" id="{92D1F853-D714-4506-AFB1-641630CABB32}"/>
              </a:ext>
            </a:extLst>
          </p:cNvPr>
          <p:cNvSpPr>
            <a:spLocks noGrp="1"/>
          </p:cNvSpPr>
          <p:nvPr>
            <p:ph idx="1"/>
          </p:nvPr>
        </p:nvSpPr>
        <p:spPr>
          <a:xfrm>
            <a:off x="1364157" y="2388291"/>
            <a:ext cx="9563170" cy="668963"/>
          </a:xfrm>
        </p:spPr>
        <p:txBody>
          <a:bodyPr/>
          <a:lstStyle/>
          <a:p>
            <a:pPr marL="0" indent="0"/>
            <a:r>
              <a:rPr lang="en-US" sz="2000" b="0" dirty="0"/>
              <a:t>Measurements of Packet Error Rate as a function of the repetition time gap: </a:t>
            </a:r>
          </a:p>
        </p:txBody>
      </p:sp>
      <p:grpSp>
        <p:nvGrpSpPr>
          <p:cNvPr id="11" name="Group 10">
            <a:extLst>
              <a:ext uri="{FF2B5EF4-FFF2-40B4-BE49-F238E27FC236}">
                <a16:creationId xmlns:a16="http://schemas.microsoft.com/office/drawing/2014/main" xmlns="" id="{22048467-BBAC-4074-B59C-F37147DFA112}"/>
              </a:ext>
            </a:extLst>
          </p:cNvPr>
          <p:cNvGrpSpPr/>
          <p:nvPr/>
        </p:nvGrpSpPr>
        <p:grpSpPr>
          <a:xfrm>
            <a:off x="2971800" y="2995940"/>
            <a:ext cx="5010989" cy="3117677"/>
            <a:chOff x="3148761" y="1657522"/>
            <a:chExt cx="5894478" cy="3542955"/>
          </a:xfrm>
        </p:grpSpPr>
        <p:pic>
          <p:nvPicPr>
            <p:cNvPr id="12" name="Picture 11">
              <a:extLst>
                <a:ext uri="{FF2B5EF4-FFF2-40B4-BE49-F238E27FC236}">
                  <a16:creationId xmlns:a16="http://schemas.microsoft.com/office/drawing/2014/main" xmlns="" id="{BCA63F80-E267-413E-8824-08B1AF3A65A9}"/>
                </a:ext>
              </a:extLst>
            </p:cNvPr>
            <p:cNvPicPr>
              <a:picLocks noChangeAspect="1"/>
            </p:cNvPicPr>
            <p:nvPr/>
          </p:nvPicPr>
          <p:blipFill>
            <a:blip r:embed="rId3"/>
            <a:stretch>
              <a:fillRect/>
            </a:stretch>
          </p:blipFill>
          <p:spPr>
            <a:xfrm>
              <a:off x="3148761" y="1657522"/>
              <a:ext cx="5894478" cy="3542955"/>
            </a:xfrm>
            <a:prstGeom prst="rect">
              <a:avLst/>
            </a:prstGeom>
          </p:spPr>
        </p:pic>
        <p:sp>
          <p:nvSpPr>
            <p:cNvPr id="13" name="Rectangle 12">
              <a:extLst>
                <a:ext uri="{FF2B5EF4-FFF2-40B4-BE49-F238E27FC236}">
                  <a16:creationId xmlns:a16="http://schemas.microsoft.com/office/drawing/2014/main" xmlns="" id="{DD032AFB-8283-4EAC-ACD2-2CA1A62491D8}"/>
                </a:ext>
              </a:extLst>
            </p:cNvPr>
            <p:cNvSpPr/>
            <p:nvPr/>
          </p:nvSpPr>
          <p:spPr>
            <a:xfrm>
              <a:off x="4768518" y="1727200"/>
              <a:ext cx="292431" cy="15328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4686064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A90A0E82-1000-4647-AE05-747F9088E85A}"/>
              </a:ext>
            </a:extLst>
          </p:cNvPr>
          <p:cNvSpPr>
            <a:spLocks noGrp="1"/>
          </p:cNvSpPr>
          <p:nvPr>
            <p:ph type="title"/>
          </p:nvPr>
        </p:nvSpPr>
        <p:spPr>
          <a:xfrm>
            <a:off x="914401" y="685801"/>
            <a:ext cx="10361084" cy="1065213"/>
          </a:xfrm>
        </p:spPr>
        <p:txBody>
          <a:bodyPr/>
          <a:lstStyle/>
          <a:p>
            <a:r>
              <a:rPr lang="en-US" dirty="0"/>
              <a:t>Combining of Repeated PPDUs</a:t>
            </a:r>
          </a:p>
        </p:txBody>
      </p:sp>
      <p:sp>
        <p:nvSpPr>
          <p:cNvPr id="8" name="Content Placeholder 2">
            <a:extLst>
              <a:ext uri="{FF2B5EF4-FFF2-40B4-BE49-F238E27FC236}">
                <a16:creationId xmlns:a16="http://schemas.microsoft.com/office/drawing/2014/main" xmlns="" id="{D4C8D53E-A4C3-46E6-87F2-6BB395FCA098}"/>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b="0" dirty="0"/>
              <a:t>For NGV stations, the substantial performance improvement comes from the combining of the multiple transmissions of a message into a combined decoding</a:t>
            </a:r>
            <a:br>
              <a:rPr lang="en-US" b="0" dirty="0"/>
            </a:br>
            <a:endParaRPr lang="en-US" b="0" dirty="0"/>
          </a:p>
          <a:p>
            <a:pPr>
              <a:buFont typeface="Arial" panose="020B0604020202020204" pitchFamily="34" charset="0"/>
              <a:buChar char="•"/>
            </a:pPr>
            <a:r>
              <a:rPr lang="en-US" b="0" dirty="0"/>
              <a:t>This allows the receiving station to fully leverage white-noise reduction and fading channel temporal diversity</a:t>
            </a:r>
            <a:br>
              <a:rPr lang="en-US" b="0" dirty="0"/>
            </a:br>
            <a:endParaRPr lang="fr-FR" b="0" dirty="0"/>
          </a:p>
          <a:p>
            <a:pPr>
              <a:buFont typeface="Arial" panose="020B0604020202020204" pitchFamily="34" charset="0"/>
              <a:buChar char="•"/>
            </a:pPr>
            <a:r>
              <a:rPr lang="fr-FR" b="0" dirty="0"/>
              <a:t>T</a:t>
            </a:r>
            <a:r>
              <a:rPr lang="en-US" b="0" dirty="0"/>
              <a:t>he combining of different transmissions can be performed at different stages of the NGV receiver PHY</a:t>
            </a:r>
          </a:p>
          <a:p>
            <a:pPr lvl="1">
              <a:buFont typeface="Arial" panose="020B0604020202020204" pitchFamily="34" charset="0"/>
              <a:buChar char="•"/>
            </a:pPr>
            <a:r>
              <a:rPr lang="en-US" b="0" dirty="0"/>
              <a:t>This includes, but not limited to, joint equalization or LLR generation</a:t>
            </a:r>
          </a:p>
          <a:p>
            <a:pPr lvl="1">
              <a:buFont typeface="Arial" panose="020B0604020202020204" pitchFamily="34" charset="0"/>
              <a:buChar char="•"/>
            </a:pPr>
            <a:r>
              <a:rPr lang="en-US" b="0" dirty="0"/>
              <a:t>LLR-level combining is what is typically used in HARQ implementation for 3GPP LTE</a:t>
            </a:r>
          </a:p>
          <a:p>
            <a:endParaRPr lang="en-US" dirty="0"/>
          </a:p>
        </p:txBody>
      </p:sp>
    </p:spTree>
    <p:extLst>
      <p:ext uri="{BB962C8B-B14F-4D97-AF65-F5344CB8AC3E}">
        <p14:creationId xmlns:p14="http://schemas.microsoft.com/office/powerpoint/2010/main" val="20783114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US"/>
              <a:t>Slide </a:t>
            </a:r>
            <a:fld id="{8DC72EFA-1DF8-481C-8B66-C8A1D5DAFDEA}" type="slidenum">
              <a:rPr lang="en-US" smtClean="0"/>
              <a:pPr/>
              <a:t>15</a:t>
            </a:fld>
            <a:endParaRPr lang="en-US"/>
          </a:p>
        </p:txBody>
      </p:sp>
      <p:sp>
        <p:nvSpPr>
          <p:cNvPr id="5" name="Footer Placeholder 4"/>
          <p:cNvSpPr>
            <a:spLocks noGrp="1"/>
          </p:cNvSpPr>
          <p:nvPr>
            <p:ph type="ftr" idx="14"/>
          </p:nvPr>
        </p:nvSpPr>
        <p:spPr/>
        <p:txBody>
          <a:bodyPr/>
          <a:lstStyle/>
          <a:p>
            <a:r>
              <a:rPr lang="en-US"/>
              <a:t>Fischer - Filippi - Martinez, NXP</a:t>
            </a:r>
          </a:p>
        </p:txBody>
      </p:sp>
      <p:sp>
        <p:nvSpPr>
          <p:cNvPr id="4" name="Date Placeholder 3"/>
          <p:cNvSpPr>
            <a:spLocks noGrp="1"/>
          </p:cNvSpPr>
          <p:nvPr>
            <p:ph type="dt" idx="15"/>
          </p:nvPr>
        </p:nvSpPr>
        <p:spPr/>
        <p:txBody>
          <a:bodyPr/>
          <a:lstStyle/>
          <a:p>
            <a:r>
              <a:rPr lang="en-US"/>
              <a:t>May 2019</a:t>
            </a:r>
          </a:p>
        </p:txBody>
      </p:sp>
      <p:sp>
        <p:nvSpPr>
          <p:cNvPr id="7" name="Title 1">
            <a:extLst>
              <a:ext uri="{FF2B5EF4-FFF2-40B4-BE49-F238E27FC236}">
                <a16:creationId xmlns:a16="http://schemas.microsoft.com/office/drawing/2014/main" xmlns="" id="{5DAFEB95-5339-49CA-9903-B836DD69E75E}"/>
              </a:ext>
            </a:extLst>
          </p:cNvPr>
          <p:cNvSpPr>
            <a:spLocks noGrp="1"/>
          </p:cNvSpPr>
          <p:nvPr>
            <p:ph type="title"/>
          </p:nvPr>
        </p:nvSpPr>
        <p:spPr>
          <a:xfrm>
            <a:off x="914401" y="685801"/>
            <a:ext cx="10361084" cy="1065213"/>
          </a:xfrm>
        </p:spPr>
        <p:txBody>
          <a:bodyPr/>
          <a:lstStyle/>
          <a:p>
            <a:r>
              <a:rPr lang="en-US"/>
              <a:t>Adaptive Retransmission Control</a:t>
            </a:r>
          </a:p>
        </p:txBody>
      </p:sp>
      <p:sp>
        <p:nvSpPr>
          <p:cNvPr id="8" name="Content Placeholder 2">
            <a:extLst>
              <a:ext uri="{FF2B5EF4-FFF2-40B4-BE49-F238E27FC236}">
                <a16:creationId xmlns:a16="http://schemas.microsoft.com/office/drawing/2014/main" xmlns="" id="{DD4FE561-0B5E-4B02-8888-AFC01ADE3BF7}"/>
              </a:ext>
            </a:extLst>
          </p:cNvPr>
          <p:cNvSpPr>
            <a:spLocks noGrp="1"/>
          </p:cNvSpPr>
          <p:nvPr>
            <p:ph idx="1"/>
          </p:nvPr>
        </p:nvSpPr>
        <p:spPr>
          <a:xfrm>
            <a:off x="838200" y="1830390"/>
            <a:ext cx="10361084" cy="2665410"/>
          </a:xfrm>
        </p:spPr>
        <p:txBody>
          <a:bodyPr/>
          <a:lstStyle/>
          <a:p>
            <a:pPr>
              <a:buFont typeface="Arial" panose="020B0604020202020204" pitchFamily="34" charset="0"/>
              <a:buChar char="•"/>
            </a:pPr>
            <a:r>
              <a:rPr lang="en-US" sz="2200" b="0"/>
              <a:t>We propose that the IEEE 802.11bd provides capability of up to 3 number retransmissions, based on the measured congestion of the channel (for instance using the Channel Busy Ratio metrics)</a:t>
            </a:r>
          </a:p>
          <a:p>
            <a:pPr>
              <a:buFont typeface="Arial" panose="020B0604020202020204" pitchFamily="34" charset="0"/>
              <a:buChar char="•"/>
            </a:pPr>
            <a:endParaRPr lang="en-US" sz="2200" b="0"/>
          </a:p>
          <a:p>
            <a:pPr>
              <a:buFont typeface="Arial" panose="020B0604020202020204" pitchFamily="34" charset="0"/>
              <a:buChar char="•"/>
            </a:pPr>
            <a:r>
              <a:rPr lang="en-US" sz="2200" b="0"/>
              <a:t>ITS standardization bodies such as ITS-G5 or SAE can define the exact transition steps</a:t>
            </a:r>
          </a:p>
          <a:p>
            <a:pPr>
              <a:buFont typeface="Arial" panose="020B0604020202020204" pitchFamily="34" charset="0"/>
              <a:buChar char="•"/>
            </a:pPr>
            <a:r>
              <a:rPr lang="en-US" sz="2200" b="0"/>
              <a:t>Two example schemes are given on the next slide.</a:t>
            </a:r>
          </a:p>
          <a:p>
            <a:pPr marL="0" indent="0"/>
            <a:endParaRPr lang="en-US" sz="2200" b="0">
              <a:solidFill>
                <a:srgbClr val="FF0000"/>
              </a:solidFill>
            </a:endParaRPr>
          </a:p>
          <a:p>
            <a:endParaRPr lang="en-US"/>
          </a:p>
        </p:txBody>
      </p:sp>
    </p:spTree>
    <p:extLst>
      <p:ext uri="{BB962C8B-B14F-4D97-AF65-F5344CB8AC3E}">
        <p14:creationId xmlns:p14="http://schemas.microsoft.com/office/powerpoint/2010/main" val="92429358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5DAFEB95-5339-49CA-9903-B836DD69E75E}"/>
              </a:ext>
            </a:extLst>
          </p:cNvPr>
          <p:cNvSpPr>
            <a:spLocks noGrp="1"/>
          </p:cNvSpPr>
          <p:nvPr>
            <p:ph type="title"/>
          </p:nvPr>
        </p:nvSpPr>
        <p:spPr>
          <a:xfrm>
            <a:off x="914401" y="685801"/>
            <a:ext cx="10361084" cy="723323"/>
          </a:xfrm>
        </p:spPr>
        <p:txBody>
          <a:bodyPr/>
          <a:lstStyle/>
          <a:p>
            <a:r>
              <a:rPr lang="en-US" dirty="0"/>
              <a:t>Adaptive Retransmission Control: example schemes</a:t>
            </a:r>
          </a:p>
        </p:txBody>
      </p:sp>
      <p:sp>
        <p:nvSpPr>
          <p:cNvPr id="8" name="Content Placeholder 2">
            <a:extLst>
              <a:ext uri="{FF2B5EF4-FFF2-40B4-BE49-F238E27FC236}">
                <a16:creationId xmlns:a16="http://schemas.microsoft.com/office/drawing/2014/main" xmlns="" id="{DD4FE561-0B5E-4B02-8888-AFC01ADE3BF7}"/>
              </a:ext>
            </a:extLst>
          </p:cNvPr>
          <p:cNvSpPr>
            <a:spLocks noGrp="1"/>
          </p:cNvSpPr>
          <p:nvPr>
            <p:ph idx="1"/>
          </p:nvPr>
        </p:nvSpPr>
        <p:spPr>
          <a:xfrm>
            <a:off x="42545" y="2892404"/>
            <a:ext cx="1481456" cy="443131"/>
          </a:xfrm>
        </p:spPr>
        <p:txBody>
          <a:bodyPr/>
          <a:lstStyle/>
          <a:p>
            <a:pPr marL="0" indent="0"/>
            <a:r>
              <a:rPr lang="fr-FR" sz="1600" dirty="0">
                <a:solidFill>
                  <a:srgbClr val="3333CC"/>
                </a:solidFill>
              </a:rPr>
              <a:t>« Hard </a:t>
            </a:r>
            <a:r>
              <a:rPr lang="fr-FR" sz="1600" dirty="0" err="1">
                <a:solidFill>
                  <a:srgbClr val="3333CC"/>
                </a:solidFill>
              </a:rPr>
              <a:t>steps</a:t>
            </a:r>
            <a:r>
              <a:rPr lang="fr-FR" sz="1600" dirty="0">
                <a:solidFill>
                  <a:srgbClr val="3333CC"/>
                </a:solidFill>
              </a:rPr>
              <a:t> »</a:t>
            </a:r>
            <a:endParaRPr lang="en-US" sz="1600" dirty="0">
              <a:solidFill>
                <a:srgbClr val="3333CC"/>
              </a:solidFill>
            </a:endParaRPr>
          </a:p>
        </p:txBody>
      </p:sp>
      <p:graphicFrame>
        <p:nvGraphicFramePr>
          <p:cNvPr id="9" name="Table 8">
            <a:extLst>
              <a:ext uri="{FF2B5EF4-FFF2-40B4-BE49-F238E27FC236}">
                <a16:creationId xmlns:a16="http://schemas.microsoft.com/office/drawing/2014/main" xmlns="" id="{788A1DBC-91AE-4568-AC73-EB2950B61975}"/>
              </a:ext>
            </a:extLst>
          </p:cNvPr>
          <p:cNvGraphicFramePr>
            <a:graphicFrameLocks noGrp="1"/>
          </p:cNvGraphicFramePr>
          <p:nvPr>
            <p:extLst>
              <p:ext uri="{D42A27DB-BD31-4B8C-83A1-F6EECF244321}">
                <p14:modId xmlns:p14="http://schemas.microsoft.com/office/powerpoint/2010/main" val="1031938183"/>
              </p:ext>
            </p:extLst>
          </p:nvPr>
        </p:nvGraphicFramePr>
        <p:xfrm>
          <a:off x="1421030" y="2720056"/>
          <a:ext cx="5756227" cy="1545771"/>
        </p:xfrm>
        <a:graphic>
          <a:graphicData uri="http://schemas.openxmlformats.org/drawingml/2006/table">
            <a:tbl>
              <a:tblPr firstRow="1" bandRow="1">
                <a:tableStyleId>{5C22544A-7EE6-4342-B048-85BDC9FD1C3A}</a:tableStyleId>
              </a:tblPr>
              <a:tblGrid>
                <a:gridCol w="1424213">
                  <a:extLst>
                    <a:ext uri="{9D8B030D-6E8A-4147-A177-3AD203B41FA5}">
                      <a16:colId xmlns:a16="http://schemas.microsoft.com/office/drawing/2014/main" xmlns="" val="396279412"/>
                    </a:ext>
                  </a:extLst>
                </a:gridCol>
                <a:gridCol w="1447800">
                  <a:extLst>
                    <a:ext uri="{9D8B030D-6E8A-4147-A177-3AD203B41FA5}">
                      <a16:colId xmlns:a16="http://schemas.microsoft.com/office/drawing/2014/main" xmlns="" val="2077995439"/>
                    </a:ext>
                  </a:extLst>
                </a:gridCol>
                <a:gridCol w="2884214">
                  <a:extLst>
                    <a:ext uri="{9D8B030D-6E8A-4147-A177-3AD203B41FA5}">
                      <a16:colId xmlns:a16="http://schemas.microsoft.com/office/drawing/2014/main" xmlns="" val="423779217"/>
                    </a:ext>
                  </a:extLst>
                </a:gridCol>
              </a:tblGrid>
              <a:tr h="315686">
                <a:tc>
                  <a:txBody>
                    <a:bodyPr/>
                    <a:lstStyle/>
                    <a:p>
                      <a:r>
                        <a:rPr lang="en-US" sz="1400" noProof="0" dirty="0"/>
                        <a:t>Measured CBR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Number of Rep.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Traffic increase for this transmitter</a:t>
                      </a:r>
                    </a:p>
                  </a:txBody>
                  <a:tcPr/>
                </a:tc>
                <a:extLst>
                  <a:ext uri="{0D108BD9-81ED-4DB2-BD59-A6C34878D82A}">
                    <a16:rowId xmlns:a16="http://schemas.microsoft.com/office/drawing/2014/main" xmlns="" val="2169786147"/>
                  </a:ext>
                </a:extLst>
              </a:tr>
              <a:tr h="146551">
                <a:tc>
                  <a:txBody>
                    <a:bodyPr/>
                    <a:lstStyle/>
                    <a:p>
                      <a:r>
                        <a:rPr lang="en-US" sz="1400" noProof="0" dirty="0"/>
                        <a:t>≥ 0.3</a:t>
                      </a:r>
                    </a:p>
                  </a:txBody>
                  <a:tcPr/>
                </a:tc>
                <a:tc>
                  <a:txBody>
                    <a:bodyPr/>
                    <a:lstStyle/>
                    <a:p>
                      <a:r>
                        <a:rPr lang="en-US" sz="1400" noProof="0" dirty="0"/>
                        <a:t>0</a:t>
                      </a:r>
                    </a:p>
                  </a:txBody>
                  <a:tcPr/>
                </a:tc>
                <a:tc>
                  <a:txBody>
                    <a:bodyPr/>
                    <a:lstStyle/>
                    <a:p>
                      <a:r>
                        <a:rPr lang="en-US" sz="1400" noProof="0" dirty="0"/>
                        <a:t>No increase in traffic</a:t>
                      </a:r>
                    </a:p>
                  </a:txBody>
                  <a:tcPr/>
                </a:tc>
                <a:extLst>
                  <a:ext uri="{0D108BD9-81ED-4DB2-BD59-A6C34878D82A}">
                    <a16:rowId xmlns:a16="http://schemas.microsoft.com/office/drawing/2014/main" xmlns="" val="1574636642"/>
                  </a:ext>
                </a:extLst>
              </a:tr>
              <a:tr h="0">
                <a:tc>
                  <a:txBody>
                    <a:bodyPr/>
                    <a:lstStyle/>
                    <a:p>
                      <a:r>
                        <a:rPr lang="en-US" sz="1400" noProof="0" dirty="0"/>
                        <a:t>[0.2 – 0.3[</a:t>
                      </a:r>
                    </a:p>
                  </a:txBody>
                  <a:tcPr/>
                </a:tc>
                <a:tc>
                  <a:txBody>
                    <a:bodyPr/>
                    <a:lstStyle/>
                    <a:p>
                      <a:r>
                        <a:rPr lang="en-US" sz="1400" noProof="0" dirty="0"/>
                        <a:t>1</a:t>
                      </a:r>
                    </a:p>
                  </a:txBody>
                  <a:tcPr/>
                </a:tc>
                <a:tc>
                  <a:txBody>
                    <a:bodyPr/>
                    <a:lstStyle/>
                    <a:p>
                      <a:r>
                        <a:rPr lang="en-US" sz="1400" noProof="0" dirty="0"/>
                        <a:t>x2</a:t>
                      </a:r>
                    </a:p>
                  </a:txBody>
                  <a:tcPr/>
                </a:tc>
                <a:extLst>
                  <a:ext uri="{0D108BD9-81ED-4DB2-BD59-A6C34878D82A}">
                    <a16:rowId xmlns:a16="http://schemas.microsoft.com/office/drawing/2014/main" xmlns="" val="429050395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[0.15 – 0.2[</a:t>
                      </a:r>
                    </a:p>
                  </a:txBody>
                  <a:tcPr/>
                </a:tc>
                <a:tc>
                  <a:txBody>
                    <a:bodyPr/>
                    <a:lstStyle/>
                    <a:p>
                      <a:r>
                        <a:rPr lang="en-US" sz="1400" noProof="0"/>
                        <a:t>2</a:t>
                      </a:r>
                    </a:p>
                  </a:txBody>
                  <a:tcPr/>
                </a:tc>
                <a:tc>
                  <a:txBody>
                    <a:bodyPr/>
                    <a:lstStyle/>
                    <a:p>
                      <a:r>
                        <a:rPr lang="en-US" sz="1400" noProof="0"/>
                        <a:t>x3</a:t>
                      </a:r>
                    </a:p>
                  </a:txBody>
                  <a:tcPr/>
                </a:tc>
                <a:extLst>
                  <a:ext uri="{0D108BD9-81ED-4DB2-BD59-A6C34878D82A}">
                    <a16:rowId xmlns:a16="http://schemas.microsoft.com/office/drawing/2014/main" xmlns="" val="3634153969"/>
                  </a:ext>
                </a:extLst>
              </a:tr>
              <a:tr h="315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a:t>&lt; 0.15</a:t>
                      </a:r>
                    </a:p>
                  </a:txBody>
                  <a:tcPr/>
                </a:tc>
                <a:tc>
                  <a:txBody>
                    <a:bodyPr/>
                    <a:lstStyle/>
                    <a:p>
                      <a:r>
                        <a:rPr lang="en-US" sz="1400" noProof="0" dirty="0"/>
                        <a:t>3</a:t>
                      </a:r>
                    </a:p>
                  </a:txBody>
                  <a:tcPr/>
                </a:tc>
                <a:tc>
                  <a:txBody>
                    <a:bodyPr/>
                    <a:lstStyle/>
                    <a:p>
                      <a:r>
                        <a:rPr lang="en-US" sz="1400" noProof="0" dirty="0"/>
                        <a:t>x4</a:t>
                      </a:r>
                    </a:p>
                  </a:txBody>
                  <a:tcPr/>
                </a:tc>
                <a:extLst>
                  <a:ext uri="{0D108BD9-81ED-4DB2-BD59-A6C34878D82A}">
                    <a16:rowId xmlns:a16="http://schemas.microsoft.com/office/drawing/2014/main" xmlns="" val="4197148275"/>
                  </a:ext>
                </a:extLst>
              </a:tr>
            </a:tbl>
          </a:graphicData>
        </a:graphic>
      </p:graphicFrame>
      <p:cxnSp>
        <p:nvCxnSpPr>
          <p:cNvPr id="3" name="Straight Arrow Connector 2">
            <a:extLst>
              <a:ext uri="{FF2B5EF4-FFF2-40B4-BE49-F238E27FC236}">
                <a16:creationId xmlns:a16="http://schemas.microsoft.com/office/drawing/2014/main" xmlns="" id="{D90DCB78-2DA1-4E5A-A6BF-1937E572BA83}"/>
              </a:ext>
            </a:extLst>
          </p:cNvPr>
          <p:cNvCxnSpPr>
            <a:cxnSpLocks/>
          </p:cNvCxnSpPr>
          <p:nvPr/>
        </p:nvCxnSpPr>
        <p:spPr bwMode="auto">
          <a:xfrm flipV="1">
            <a:off x="8271517" y="2866023"/>
            <a:ext cx="0" cy="18436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xmlns="" id="{DA87807E-BFDC-4C8F-B493-6D4E99902858}"/>
              </a:ext>
            </a:extLst>
          </p:cNvPr>
          <p:cNvCxnSpPr/>
          <p:nvPr/>
        </p:nvCxnSpPr>
        <p:spPr bwMode="auto">
          <a:xfrm>
            <a:off x="8119117" y="4620380"/>
            <a:ext cx="3276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xmlns="" id="{D51918B8-4CE1-43FA-8102-D5A0379199AD}"/>
              </a:ext>
            </a:extLst>
          </p:cNvPr>
          <p:cNvSpPr txBox="1"/>
          <p:nvPr/>
        </p:nvSpPr>
        <p:spPr>
          <a:xfrm>
            <a:off x="11362267" y="4481880"/>
            <a:ext cx="603121"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CBR</a:t>
            </a:r>
            <a:endParaRPr lang="en-US" sz="1200" dirty="0">
              <a:solidFill>
                <a:schemeClr val="tx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xmlns="" id="{BE4B0A97-35A6-43C8-8FCD-DAF3F8D1C56B}"/>
              </a:ext>
            </a:extLst>
          </p:cNvPr>
          <p:cNvSpPr txBox="1"/>
          <p:nvPr/>
        </p:nvSpPr>
        <p:spPr>
          <a:xfrm>
            <a:off x="7699970" y="2452490"/>
            <a:ext cx="1333507" cy="461665"/>
          </a:xfrm>
          <a:prstGeom prst="rect">
            <a:avLst/>
          </a:prstGeom>
          <a:noFill/>
        </p:spPr>
        <p:txBody>
          <a:bodyPr wrap="square" rtlCol="0">
            <a:spAutoFit/>
          </a:bodyPr>
          <a:lstStyle/>
          <a:p>
            <a:r>
              <a:rPr lang="fr-FR" sz="1200" dirty="0" err="1">
                <a:solidFill>
                  <a:schemeClr val="tx1"/>
                </a:solidFill>
                <a:latin typeface="Arial" panose="020B0604020202020204" pitchFamily="34" charset="0"/>
                <a:cs typeface="Arial" panose="020B0604020202020204" pitchFamily="34" charset="0"/>
              </a:rPr>
              <a:t>Average</a:t>
            </a:r>
            <a:r>
              <a:rPr lang="fr-FR" sz="1200" dirty="0">
                <a:solidFill>
                  <a:schemeClr val="tx1"/>
                </a:solidFill>
                <a:latin typeface="Arial" panose="020B0604020202020204" pitchFamily="34" charset="0"/>
                <a:cs typeface="Arial" panose="020B0604020202020204" pitchFamily="34" charset="0"/>
              </a:rPr>
              <a:t> </a:t>
            </a:r>
            <a:r>
              <a:rPr lang="fr-FR" sz="1200" dirty="0" err="1">
                <a:solidFill>
                  <a:schemeClr val="tx1"/>
                </a:solidFill>
                <a:latin typeface="Arial" panose="020B0604020202020204" pitchFamily="34" charset="0"/>
                <a:cs typeface="Arial" panose="020B0604020202020204" pitchFamily="34" charset="0"/>
              </a:rPr>
              <a:t>number</a:t>
            </a:r>
            <a:r>
              <a:rPr lang="fr-FR" sz="1200" dirty="0">
                <a:solidFill>
                  <a:schemeClr val="tx1"/>
                </a:solidFill>
                <a:latin typeface="Arial" panose="020B0604020202020204" pitchFamily="34" charset="0"/>
                <a:cs typeface="Arial" panose="020B0604020202020204" pitchFamily="34" charset="0"/>
              </a:rPr>
              <a:t> of transmissions</a:t>
            </a:r>
            <a:endParaRPr lang="en-US" sz="1200" dirty="0">
              <a:solidFill>
                <a:schemeClr val="tx1"/>
              </a:solidFill>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xmlns="" id="{5BB249BA-6118-43A3-A0EA-EDA1F161500E}"/>
              </a:ext>
            </a:extLst>
          </p:cNvPr>
          <p:cNvCxnSpPr>
            <a:cxnSpLocks/>
          </p:cNvCxnSpPr>
          <p:nvPr/>
        </p:nvCxnSpPr>
        <p:spPr bwMode="auto">
          <a:xfrm>
            <a:off x="8195317" y="4239380"/>
            <a:ext cx="2895600" cy="0"/>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18" name="Straight Connector 17">
            <a:extLst>
              <a:ext uri="{FF2B5EF4-FFF2-40B4-BE49-F238E27FC236}">
                <a16:creationId xmlns:a16="http://schemas.microsoft.com/office/drawing/2014/main" xmlns="" id="{C0788AFF-557B-4668-811D-EC2641752D70}"/>
              </a:ext>
            </a:extLst>
          </p:cNvPr>
          <p:cNvCxnSpPr>
            <a:cxnSpLocks/>
          </p:cNvCxnSpPr>
          <p:nvPr/>
        </p:nvCxnSpPr>
        <p:spPr bwMode="auto">
          <a:xfrm>
            <a:off x="8195317" y="3858380"/>
            <a:ext cx="2895600" cy="0"/>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19" name="Straight Connector 18">
            <a:extLst>
              <a:ext uri="{FF2B5EF4-FFF2-40B4-BE49-F238E27FC236}">
                <a16:creationId xmlns:a16="http://schemas.microsoft.com/office/drawing/2014/main" xmlns="" id="{6596C1A1-221E-4B11-A25C-65A7C4D260A3}"/>
              </a:ext>
            </a:extLst>
          </p:cNvPr>
          <p:cNvCxnSpPr>
            <a:cxnSpLocks/>
          </p:cNvCxnSpPr>
          <p:nvPr/>
        </p:nvCxnSpPr>
        <p:spPr bwMode="auto">
          <a:xfrm>
            <a:off x="8195317" y="3477380"/>
            <a:ext cx="2895600" cy="0"/>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20" name="Straight Connector 19">
            <a:extLst>
              <a:ext uri="{FF2B5EF4-FFF2-40B4-BE49-F238E27FC236}">
                <a16:creationId xmlns:a16="http://schemas.microsoft.com/office/drawing/2014/main" xmlns="" id="{9CD2BE84-40A9-4F9E-9544-B18F41D2674B}"/>
              </a:ext>
            </a:extLst>
          </p:cNvPr>
          <p:cNvCxnSpPr>
            <a:cxnSpLocks/>
          </p:cNvCxnSpPr>
          <p:nvPr/>
        </p:nvCxnSpPr>
        <p:spPr bwMode="auto">
          <a:xfrm>
            <a:off x="8195317" y="3076553"/>
            <a:ext cx="2895600" cy="0"/>
          </a:xfrm>
          <a:prstGeom prst="line">
            <a:avLst/>
          </a:prstGeom>
          <a:solidFill>
            <a:srgbClr val="00B8FF"/>
          </a:solidFill>
          <a:ln w="3175" cap="flat" cmpd="sng" algn="ctr">
            <a:solidFill>
              <a:schemeClr val="tx1"/>
            </a:solidFill>
            <a:prstDash val="dash"/>
            <a:round/>
            <a:headEnd type="none" w="med" len="med"/>
            <a:tailEnd type="none" w="med" len="med"/>
          </a:ln>
          <a:effectLst/>
        </p:spPr>
      </p:cxnSp>
      <p:sp>
        <p:nvSpPr>
          <p:cNvPr id="21" name="TextBox 20">
            <a:extLst>
              <a:ext uri="{FF2B5EF4-FFF2-40B4-BE49-F238E27FC236}">
                <a16:creationId xmlns:a16="http://schemas.microsoft.com/office/drawing/2014/main" xmlns="" id="{B61F2D54-FE1B-4BD5-B5EE-FFAD7522E075}"/>
              </a:ext>
            </a:extLst>
          </p:cNvPr>
          <p:cNvSpPr txBox="1"/>
          <p:nvPr/>
        </p:nvSpPr>
        <p:spPr>
          <a:xfrm>
            <a:off x="7961955" y="4100880"/>
            <a:ext cx="319087"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1</a:t>
            </a:r>
            <a:endParaRPr lang="en-US" sz="1200" dirty="0">
              <a:solidFill>
                <a:schemeClr val="tx1"/>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xmlns="" id="{4B7171B2-A308-4241-BCF4-D78AF9D8D441}"/>
              </a:ext>
            </a:extLst>
          </p:cNvPr>
          <p:cNvSpPr txBox="1"/>
          <p:nvPr/>
        </p:nvSpPr>
        <p:spPr>
          <a:xfrm>
            <a:off x="7942905" y="3724553"/>
            <a:ext cx="319087"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2</a:t>
            </a:r>
            <a:endParaRPr lang="en-US" sz="1200" dirty="0">
              <a:solidFill>
                <a:schemeClr val="tx1"/>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xmlns="" id="{2F05D761-D8D0-4BEC-9BFD-A02B133115D1}"/>
              </a:ext>
            </a:extLst>
          </p:cNvPr>
          <p:cNvSpPr txBox="1"/>
          <p:nvPr/>
        </p:nvSpPr>
        <p:spPr>
          <a:xfrm>
            <a:off x="7942904" y="3328968"/>
            <a:ext cx="319087"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3</a:t>
            </a:r>
            <a:endParaRPr lang="en-US" sz="1200" dirty="0">
              <a:solidFill>
                <a:schemeClr val="tx1"/>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xmlns="" id="{AFC726F1-0CAA-46DB-90A6-61BE5FE96B52}"/>
              </a:ext>
            </a:extLst>
          </p:cNvPr>
          <p:cNvSpPr txBox="1"/>
          <p:nvPr/>
        </p:nvSpPr>
        <p:spPr>
          <a:xfrm>
            <a:off x="7942904" y="2942393"/>
            <a:ext cx="319087"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4</a:t>
            </a:r>
            <a:endParaRPr lang="en-US" sz="1200" dirty="0">
              <a:solidFill>
                <a:schemeClr val="tx1"/>
              </a:solidFill>
              <a:latin typeface="Arial" panose="020B0604020202020204" pitchFamily="34" charset="0"/>
              <a:cs typeface="Arial" panose="020B0604020202020204" pitchFamily="34" charset="0"/>
            </a:endParaRPr>
          </a:p>
        </p:txBody>
      </p:sp>
      <p:cxnSp>
        <p:nvCxnSpPr>
          <p:cNvPr id="25" name="Straight Connector 24">
            <a:extLst>
              <a:ext uri="{FF2B5EF4-FFF2-40B4-BE49-F238E27FC236}">
                <a16:creationId xmlns:a16="http://schemas.microsoft.com/office/drawing/2014/main" xmlns="" id="{018811D2-1D0C-4224-93B3-D38492170FAE}"/>
              </a:ext>
            </a:extLst>
          </p:cNvPr>
          <p:cNvCxnSpPr>
            <a:cxnSpLocks/>
          </p:cNvCxnSpPr>
          <p:nvPr/>
        </p:nvCxnSpPr>
        <p:spPr bwMode="auto">
          <a:xfrm>
            <a:off x="11089088" y="3029503"/>
            <a:ext cx="0" cy="1680141"/>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28" name="Straight Connector 27">
            <a:extLst>
              <a:ext uri="{FF2B5EF4-FFF2-40B4-BE49-F238E27FC236}">
                <a16:creationId xmlns:a16="http://schemas.microsoft.com/office/drawing/2014/main" xmlns="" id="{267EA897-5683-43C4-9383-60887F3DDE01}"/>
              </a:ext>
            </a:extLst>
          </p:cNvPr>
          <p:cNvCxnSpPr>
            <a:cxnSpLocks/>
          </p:cNvCxnSpPr>
          <p:nvPr/>
        </p:nvCxnSpPr>
        <p:spPr bwMode="auto">
          <a:xfrm>
            <a:off x="9947917" y="3018304"/>
            <a:ext cx="0" cy="1680141"/>
          </a:xfrm>
          <a:prstGeom prst="line">
            <a:avLst/>
          </a:prstGeom>
          <a:solidFill>
            <a:srgbClr val="00B8FF"/>
          </a:solidFill>
          <a:ln w="3175" cap="flat" cmpd="sng" algn="ctr">
            <a:solidFill>
              <a:schemeClr val="tx1"/>
            </a:solidFill>
            <a:prstDash val="dash"/>
            <a:round/>
            <a:headEnd type="none" w="med" len="med"/>
            <a:tailEnd type="none" w="med" len="med"/>
          </a:ln>
          <a:effectLst/>
        </p:spPr>
      </p:cxnSp>
      <p:sp>
        <p:nvSpPr>
          <p:cNvPr id="29" name="TextBox 28">
            <a:extLst>
              <a:ext uri="{FF2B5EF4-FFF2-40B4-BE49-F238E27FC236}">
                <a16:creationId xmlns:a16="http://schemas.microsoft.com/office/drawing/2014/main" xmlns="" id="{FB013195-5752-4C49-8A79-62A5129D743C}"/>
              </a:ext>
            </a:extLst>
          </p:cNvPr>
          <p:cNvSpPr txBox="1"/>
          <p:nvPr/>
        </p:nvSpPr>
        <p:spPr>
          <a:xfrm>
            <a:off x="9778006" y="4629195"/>
            <a:ext cx="876300"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0.6</a:t>
            </a:r>
            <a:endParaRPr lang="en-US" sz="1200" dirty="0">
              <a:solidFill>
                <a:schemeClr val="tx1"/>
              </a:solidFill>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xmlns="" id="{8D884495-FD39-4DBF-A6C9-ABF6AA570E4C}"/>
              </a:ext>
            </a:extLst>
          </p:cNvPr>
          <p:cNvSpPr txBox="1"/>
          <p:nvPr/>
        </p:nvSpPr>
        <p:spPr>
          <a:xfrm>
            <a:off x="10905908" y="4623769"/>
            <a:ext cx="876300"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1.0</a:t>
            </a:r>
            <a:endParaRPr lang="en-US" sz="1200" dirty="0">
              <a:solidFill>
                <a:schemeClr val="tx1"/>
              </a:solidFill>
              <a:latin typeface="Arial" panose="020B0604020202020204" pitchFamily="34" charset="0"/>
              <a:cs typeface="Arial" panose="020B0604020202020204" pitchFamily="34" charset="0"/>
            </a:endParaRPr>
          </a:p>
        </p:txBody>
      </p:sp>
      <p:cxnSp>
        <p:nvCxnSpPr>
          <p:cNvPr id="32" name="Straight Connector 31">
            <a:extLst>
              <a:ext uri="{FF2B5EF4-FFF2-40B4-BE49-F238E27FC236}">
                <a16:creationId xmlns:a16="http://schemas.microsoft.com/office/drawing/2014/main" xmlns="" id="{93455203-1F90-49D1-843C-BAC77A7910F4}"/>
              </a:ext>
            </a:extLst>
          </p:cNvPr>
          <p:cNvCxnSpPr>
            <a:cxnSpLocks/>
          </p:cNvCxnSpPr>
          <p:nvPr/>
        </p:nvCxnSpPr>
        <p:spPr bwMode="auto">
          <a:xfrm>
            <a:off x="9180999" y="4239379"/>
            <a:ext cx="1908089" cy="0"/>
          </a:xfrm>
          <a:prstGeom prst="line">
            <a:avLst/>
          </a:prstGeom>
          <a:solidFill>
            <a:srgbClr val="00B8FF"/>
          </a:solidFill>
          <a:ln w="28575" cap="flat" cmpd="sng" algn="ctr">
            <a:solidFill>
              <a:schemeClr val="accent2"/>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xmlns="" id="{DE0FD277-481C-43EF-B61F-AADD5BE91ED1}"/>
              </a:ext>
            </a:extLst>
          </p:cNvPr>
          <p:cNvCxnSpPr>
            <a:cxnSpLocks/>
          </p:cNvCxnSpPr>
          <p:nvPr/>
        </p:nvCxnSpPr>
        <p:spPr bwMode="auto">
          <a:xfrm>
            <a:off x="9185917" y="3018305"/>
            <a:ext cx="0" cy="1680141"/>
          </a:xfrm>
          <a:prstGeom prst="line">
            <a:avLst/>
          </a:prstGeom>
          <a:solidFill>
            <a:srgbClr val="00B8FF"/>
          </a:solidFill>
          <a:ln w="3175" cap="flat" cmpd="sng" algn="ctr">
            <a:solidFill>
              <a:schemeClr val="tx1"/>
            </a:solidFill>
            <a:prstDash val="dash"/>
            <a:round/>
            <a:headEnd type="none" w="med" len="med"/>
            <a:tailEnd type="none" w="med" len="med"/>
          </a:ln>
          <a:effectLst/>
        </p:spPr>
      </p:cxnSp>
      <p:sp>
        <p:nvSpPr>
          <p:cNvPr id="37" name="TextBox 36">
            <a:extLst>
              <a:ext uri="{FF2B5EF4-FFF2-40B4-BE49-F238E27FC236}">
                <a16:creationId xmlns:a16="http://schemas.microsoft.com/office/drawing/2014/main" xmlns="" id="{659F2B81-A1EE-48FE-84A2-E290F3108CA9}"/>
              </a:ext>
            </a:extLst>
          </p:cNvPr>
          <p:cNvSpPr txBox="1"/>
          <p:nvPr/>
        </p:nvSpPr>
        <p:spPr>
          <a:xfrm>
            <a:off x="9026375" y="4629195"/>
            <a:ext cx="876300"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0.3</a:t>
            </a:r>
            <a:endParaRPr lang="en-US" sz="1200" dirty="0">
              <a:solidFill>
                <a:schemeClr val="tx1"/>
              </a:solidFill>
              <a:latin typeface="Arial" panose="020B0604020202020204" pitchFamily="34" charset="0"/>
              <a:cs typeface="Arial" panose="020B0604020202020204" pitchFamily="34" charset="0"/>
            </a:endParaRPr>
          </a:p>
        </p:txBody>
      </p:sp>
      <p:cxnSp>
        <p:nvCxnSpPr>
          <p:cNvPr id="38" name="Straight Connector 37">
            <a:extLst>
              <a:ext uri="{FF2B5EF4-FFF2-40B4-BE49-F238E27FC236}">
                <a16:creationId xmlns:a16="http://schemas.microsoft.com/office/drawing/2014/main" xmlns="" id="{75AA76DF-A90B-414B-BF65-4B06A14D5B60}"/>
              </a:ext>
            </a:extLst>
          </p:cNvPr>
          <p:cNvCxnSpPr>
            <a:cxnSpLocks/>
          </p:cNvCxnSpPr>
          <p:nvPr/>
        </p:nvCxnSpPr>
        <p:spPr bwMode="auto">
          <a:xfrm flipV="1">
            <a:off x="9180999" y="3846376"/>
            <a:ext cx="4918" cy="396876"/>
          </a:xfrm>
          <a:prstGeom prst="line">
            <a:avLst/>
          </a:prstGeom>
          <a:solidFill>
            <a:srgbClr val="00B8FF"/>
          </a:solidFill>
          <a:ln w="28575" cap="flat" cmpd="sng" algn="ctr">
            <a:solidFill>
              <a:schemeClr val="accent2"/>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xmlns="" id="{F5C30AF6-61A7-4CDF-BF55-F9E365A9B6D6}"/>
              </a:ext>
            </a:extLst>
          </p:cNvPr>
          <p:cNvCxnSpPr>
            <a:cxnSpLocks/>
          </p:cNvCxnSpPr>
          <p:nvPr/>
        </p:nvCxnSpPr>
        <p:spPr bwMode="auto">
          <a:xfrm>
            <a:off x="8881117" y="3018306"/>
            <a:ext cx="0" cy="1680141"/>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41" name="Straight Connector 40">
            <a:extLst>
              <a:ext uri="{FF2B5EF4-FFF2-40B4-BE49-F238E27FC236}">
                <a16:creationId xmlns:a16="http://schemas.microsoft.com/office/drawing/2014/main" xmlns="" id="{CFA29263-F1E7-4CAE-B55D-A36EA229D102}"/>
              </a:ext>
            </a:extLst>
          </p:cNvPr>
          <p:cNvCxnSpPr>
            <a:cxnSpLocks/>
          </p:cNvCxnSpPr>
          <p:nvPr/>
        </p:nvCxnSpPr>
        <p:spPr bwMode="auto">
          <a:xfrm>
            <a:off x="8704576" y="3018303"/>
            <a:ext cx="0" cy="1680141"/>
          </a:xfrm>
          <a:prstGeom prst="line">
            <a:avLst/>
          </a:prstGeom>
          <a:solidFill>
            <a:srgbClr val="00B8FF"/>
          </a:solidFill>
          <a:ln w="3175" cap="flat" cmpd="sng" algn="ctr">
            <a:solidFill>
              <a:schemeClr val="tx1"/>
            </a:solidFill>
            <a:prstDash val="dash"/>
            <a:round/>
            <a:headEnd type="none" w="med" len="med"/>
            <a:tailEnd type="none" w="med" len="med"/>
          </a:ln>
          <a:effectLst/>
        </p:spPr>
      </p:cxnSp>
      <p:cxnSp>
        <p:nvCxnSpPr>
          <p:cNvPr id="45" name="Straight Connector 44">
            <a:extLst>
              <a:ext uri="{FF2B5EF4-FFF2-40B4-BE49-F238E27FC236}">
                <a16:creationId xmlns:a16="http://schemas.microsoft.com/office/drawing/2014/main" xmlns="" id="{A16D35F6-E8CB-4945-B2BF-B745B6A0E347}"/>
              </a:ext>
            </a:extLst>
          </p:cNvPr>
          <p:cNvCxnSpPr>
            <a:cxnSpLocks/>
          </p:cNvCxnSpPr>
          <p:nvPr/>
        </p:nvCxnSpPr>
        <p:spPr bwMode="auto">
          <a:xfrm>
            <a:off x="8878736" y="3858374"/>
            <a:ext cx="314324" cy="0"/>
          </a:xfrm>
          <a:prstGeom prst="line">
            <a:avLst/>
          </a:prstGeom>
          <a:solidFill>
            <a:srgbClr val="00B8FF"/>
          </a:solidFill>
          <a:ln w="28575" cap="flat" cmpd="sng" algn="ctr">
            <a:solidFill>
              <a:schemeClr val="accent2"/>
            </a:solidFill>
            <a:prstDash val="solid"/>
            <a:round/>
            <a:headEnd type="none" w="med" len="med"/>
            <a:tailEnd type="none" w="med" len="med"/>
          </a:ln>
          <a:effectLst/>
        </p:spPr>
      </p:cxnSp>
      <p:sp>
        <p:nvSpPr>
          <p:cNvPr id="47" name="TextBox 46">
            <a:extLst>
              <a:ext uri="{FF2B5EF4-FFF2-40B4-BE49-F238E27FC236}">
                <a16:creationId xmlns:a16="http://schemas.microsoft.com/office/drawing/2014/main" xmlns="" id="{BC499AD1-C274-477A-9147-8C48148295F1}"/>
              </a:ext>
            </a:extLst>
          </p:cNvPr>
          <p:cNvSpPr txBox="1"/>
          <p:nvPr/>
        </p:nvSpPr>
        <p:spPr>
          <a:xfrm>
            <a:off x="8704576" y="4629195"/>
            <a:ext cx="876300"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0.2</a:t>
            </a:r>
            <a:endParaRPr lang="en-US" sz="1200" dirty="0">
              <a:solidFill>
                <a:schemeClr val="tx1"/>
              </a:solidFill>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xmlns="" id="{D43D3896-D068-4CDC-9D2B-D506D1285D3F}"/>
              </a:ext>
            </a:extLst>
          </p:cNvPr>
          <p:cNvSpPr txBox="1"/>
          <p:nvPr/>
        </p:nvSpPr>
        <p:spPr>
          <a:xfrm>
            <a:off x="8364991" y="4629195"/>
            <a:ext cx="876300" cy="276999"/>
          </a:xfrm>
          <a:prstGeom prst="rect">
            <a:avLst/>
          </a:prstGeom>
          <a:noFill/>
        </p:spPr>
        <p:txBody>
          <a:bodyPr wrap="square" rtlCol="0">
            <a:spAutoFit/>
          </a:bodyPr>
          <a:lstStyle/>
          <a:p>
            <a:r>
              <a:rPr lang="fr-FR" sz="1200" dirty="0">
                <a:solidFill>
                  <a:schemeClr val="tx1"/>
                </a:solidFill>
                <a:latin typeface="Arial" panose="020B0604020202020204" pitchFamily="34" charset="0"/>
                <a:cs typeface="Arial" panose="020B0604020202020204" pitchFamily="34" charset="0"/>
              </a:rPr>
              <a:t>0.15</a:t>
            </a:r>
            <a:endParaRPr lang="en-US" sz="1200" dirty="0">
              <a:solidFill>
                <a:schemeClr val="tx1"/>
              </a:solidFill>
              <a:latin typeface="Arial" panose="020B0604020202020204" pitchFamily="34" charset="0"/>
              <a:cs typeface="Arial" panose="020B0604020202020204" pitchFamily="34" charset="0"/>
            </a:endParaRPr>
          </a:p>
        </p:txBody>
      </p:sp>
      <p:cxnSp>
        <p:nvCxnSpPr>
          <p:cNvPr id="49" name="Straight Connector 48">
            <a:extLst>
              <a:ext uri="{FF2B5EF4-FFF2-40B4-BE49-F238E27FC236}">
                <a16:creationId xmlns:a16="http://schemas.microsoft.com/office/drawing/2014/main" xmlns="" id="{EA99A0ED-6BA4-45F7-9A0F-57E1ABAA4D38}"/>
              </a:ext>
            </a:extLst>
          </p:cNvPr>
          <p:cNvCxnSpPr>
            <a:cxnSpLocks/>
          </p:cNvCxnSpPr>
          <p:nvPr/>
        </p:nvCxnSpPr>
        <p:spPr bwMode="auto">
          <a:xfrm>
            <a:off x="8704576" y="3472611"/>
            <a:ext cx="186065" cy="0"/>
          </a:xfrm>
          <a:prstGeom prst="line">
            <a:avLst/>
          </a:prstGeom>
          <a:solidFill>
            <a:srgbClr val="00B8FF"/>
          </a:solidFill>
          <a:ln w="28575" cap="flat" cmpd="sng" algn="ctr">
            <a:solidFill>
              <a:schemeClr val="accent2"/>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xmlns="" id="{30D7AABC-D7ED-4C01-9A29-77D17E4E048E}"/>
              </a:ext>
            </a:extLst>
          </p:cNvPr>
          <p:cNvCxnSpPr>
            <a:cxnSpLocks/>
          </p:cNvCxnSpPr>
          <p:nvPr/>
        </p:nvCxnSpPr>
        <p:spPr bwMode="auto">
          <a:xfrm flipV="1">
            <a:off x="8261991" y="3074169"/>
            <a:ext cx="442585" cy="2384"/>
          </a:xfrm>
          <a:prstGeom prst="line">
            <a:avLst/>
          </a:prstGeom>
          <a:solidFill>
            <a:srgbClr val="00B8FF"/>
          </a:solidFill>
          <a:ln w="28575" cap="flat" cmpd="sng" algn="ctr">
            <a:solidFill>
              <a:schemeClr val="accent2"/>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xmlns="" id="{B96BF8F9-3FB3-40AE-A82F-C7BF54AB5BF5}"/>
              </a:ext>
            </a:extLst>
          </p:cNvPr>
          <p:cNvCxnSpPr>
            <a:cxnSpLocks/>
          </p:cNvCxnSpPr>
          <p:nvPr/>
        </p:nvCxnSpPr>
        <p:spPr bwMode="auto">
          <a:xfrm>
            <a:off x="8709333" y="3074169"/>
            <a:ext cx="2" cy="400827"/>
          </a:xfrm>
          <a:prstGeom prst="line">
            <a:avLst/>
          </a:prstGeom>
          <a:solidFill>
            <a:srgbClr val="00B8FF"/>
          </a:solidFill>
          <a:ln w="28575" cap="flat" cmpd="sng" algn="ctr">
            <a:solidFill>
              <a:schemeClr val="accent2"/>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xmlns="" id="{F3664CA6-EED7-484F-A483-076A63A63894}"/>
              </a:ext>
            </a:extLst>
          </p:cNvPr>
          <p:cNvCxnSpPr>
            <a:cxnSpLocks/>
          </p:cNvCxnSpPr>
          <p:nvPr/>
        </p:nvCxnSpPr>
        <p:spPr bwMode="auto">
          <a:xfrm>
            <a:off x="8878734" y="3466711"/>
            <a:ext cx="2" cy="400827"/>
          </a:xfrm>
          <a:prstGeom prst="line">
            <a:avLst/>
          </a:prstGeom>
          <a:solidFill>
            <a:srgbClr val="00B8FF"/>
          </a:solidFill>
          <a:ln w="28575" cap="flat" cmpd="sng" algn="ctr">
            <a:solidFill>
              <a:schemeClr val="accent2"/>
            </a:solidFill>
            <a:prstDash val="solid"/>
            <a:round/>
            <a:headEnd type="none" w="med" len="med"/>
            <a:tailEnd type="none" w="med" len="med"/>
          </a:ln>
          <a:effectLst/>
        </p:spPr>
      </p:cxnSp>
      <p:sp>
        <p:nvSpPr>
          <p:cNvPr id="26" name="Rectangle 25">
            <a:extLst>
              <a:ext uri="{FF2B5EF4-FFF2-40B4-BE49-F238E27FC236}">
                <a16:creationId xmlns:a16="http://schemas.microsoft.com/office/drawing/2014/main" xmlns="" id="{A90A1DE3-BF89-4585-8359-1E5DCB133E03}"/>
              </a:ext>
            </a:extLst>
          </p:cNvPr>
          <p:cNvSpPr/>
          <p:nvPr/>
        </p:nvSpPr>
        <p:spPr>
          <a:xfrm>
            <a:off x="636242" y="1498387"/>
            <a:ext cx="11327158" cy="1015663"/>
          </a:xfrm>
          <a:prstGeom prst="rect">
            <a:avLst/>
          </a:prstGeom>
        </p:spPr>
        <p:txBody>
          <a:bodyPr wrap="square">
            <a:spAutoFit/>
          </a:bodyPr>
          <a:lstStyle/>
          <a:p>
            <a:r>
              <a:rPr lang="en-US" sz="2000" dirty="0">
                <a:solidFill>
                  <a:schemeClr val="tx1"/>
                </a:solidFill>
              </a:rPr>
              <a:t>The number of retransmissions can be gradually increased as the occupancy of the channel goes down. In congested environment (high CBR), retransmissions are disabled. Exemplary schemes for controlling the number of repetitions:</a:t>
            </a:r>
          </a:p>
        </p:txBody>
      </p:sp>
      <p:sp>
        <p:nvSpPr>
          <p:cNvPr id="34" name="Rectangle 33">
            <a:extLst>
              <a:ext uri="{FF2B5EF4-FFF2-40B4-BE49-F238E27FC236}">
                <a16:creationId xmlns:a16="http://schemas.microsoft.com/office/drawing/2014/main" xmlns="" id="{1CD4D8F4-91FE-44C2-8D92-6D6CA76CF6E5}"/>
              </a:ext>
            </a:extLst>
          </p:cNvPr>
          <p:cNvSpPr/>
          <p:nvPr/>
        </p:nvSpPr>
        <p:spPr>
          <a:xfrm>
            <a:off x="79099" y="4724968"/>
            <a:ext cx="1332416" cy="338554"/>
          </a:xfrm>
          <a:prstGeom prst="rect">
            <a:avLst/>
          </a:prstGeom>
        </p:spPr>
        <p:txBody>
          <a:bodyPr wrap="none">
            <a:spAutoFit/>
          </a:bodyPr>
          <a:lstStyle/>
          <a:p>
            <a:pPr lvl="0" eaLnBrk="1" hangingPunct="1">
              <a:spcBef>
                <a:spcPts val="600"/>
              </a:spcBef>
            </a:pPr>
            <a:r>
              <a:rPr lang="fr-FR" sz="1600" b="1" kern="0" dirty="0">
                <a:solidFill>
                  <a:srgbClr val="FF0000"/>
                </a:solidFill>
                <a:latin typeface="Times New Roman"/>
                <a:ea typeface="MS Gothic"/>
              </a:rPr>
              <a:t>« Soft </a:t>
            </a:r>
            <a:r>
              <a:rPr lang="fr-FR" sz="1600" b="1" kern="0" dirty="0" err="1">
                <a:solidFill>
                  <a:srgbClr val="FF0000"/>
                </a:solidFill>
                <a:latin typeface="Times New Roman"/>
                <a:ea typeface="MS Gothic"/>
              </a:rPr>
              <a:t>steps</a:t>
            </a:r>
            <a:r>
              <a:rPr lang="fr-FR" sz="1600" b="1" kern="0" dirty="0">
                <a:solidFill>
                  <a:srgbClr val="FF0000"/>
                </a:solidFill>
                <a:latin typeface="Times New Roman"/>
                <a:ea typeface="MS Gothic"/>
              </a:rPr>
              <a:t> »</a:t>
            </a:r>
            <a:endParaRPr lang="en-US" sz="1600" b="1" kern="0" dirty="0">
              <a:solidFill>
                <a:srgbClr val="FF0000"/>
              </a:solidFill>
              <a:latin typeface="Times New Roman"/>
              <a:ea typeface="MS Gothic"/>
            </a:endParaRPr>
          </a:p>
        </p:txBody>
      </p:sp>
      <p:graphicFrame>
        <p:nvGraphicFramePr>
          <p:cNvPr id="52" name="Table 51">
            <a:extLst>
              <a:ext uri="{FF2B5EF4-FFF2-40B4-BE49-F238E27FC236}">
                <a16:creationId xmlns:a16="http://schemas.microsoft.com/office/drawing/2014/main" xmlns="" id="{376350F7-30D2-4DE2-81FB-3EEF47A4092D}"/>
              </a:ext>
            </a:extLst>
          </p:cNvPr>
          <p:cNvGraphicFramePr>
            <a:graphicFrameLocks noGrp="1"/>
          </p:cNvGraphicFramePr>
          <p:nvPr>
            <p:extLst>
              <p:ext uri="{D42A27DB-BD31-4B8C-83A1-F6EECF244321}">
                <p14:modId xmlns:p14="http://schemas.microsoft.com/office/powerpoint/2010/main" val="2197299740"/>
              </p:ext>
            </p:extLst>
          </p:nvPr>
        </p:nvGraphicFramePr>
        <p:xfrm>
          <a:off x="1400473" y="4503034"/>
          <a:ext cx="5774171" cy="1828799"/>
        </p:xfrm>
        <a:graphic>
          <a:graphicData uri="http://schemas.openxmlformats.org/drawingml/2006/table">
            <a:tbl>
              <a:tblPr firstRow="1" bandRow="1">
                <a:tableStyleId>{5C22544A-7EE6-4342-B048-85BDC9FD1C3A}</a:tableStyleId>
              </a:tblPr>
              <a:tblGrid>
                <a:gridCol w="1418927">
                  <a:extLst>
                    <a:ext uri="{9D8B030D-6E8A-4147-A177-3AD203B41FA5}">
                      <a16:colId xmlns:a16="http://schemas.microsoft.com/office/drawing/2014/main" xmlns="" val="396279412"/>
                    </a:ext>
                  </a:extLst>
                </a:gridCol>
                <a:gridCol w="1447800">
                  <a:extLst>
                    <a:ext uri="{9D8B030D-6E8A-4147-A177-3AD203B41FA5}">
                      <a16:colId xmlns:a16="http://schemas.microsoft.com/office/drawing/2014/main" xmlns="" val="2077995439"/>
                    </a:ext>
                  </a:extLst>
                </a:gridCol>
                <a:gridCol w="2907444">
                  <a:extLst>
                    <a:ext uri="{9D8B030D-6E8A-4147-A177-3AD203B41FA5}">
                      <a16:colId xmlns:a16="http://schemas.microsoft.com/office/drawing/2014/main" xmlns="" val="423779217"/>
                    </a:ext>
                  </a:extLst>
                </a:gridCol>
              </a:tblGrid>
              <a:tr h="126743">
                <a:tc>
                  <a:txBody>
                    <a:bodyPr/>
                    <a:lstStyle/>
                    <a:p>
                      <a:r>
                        <a:rPr lang="en-US" sz="1400" noProof="0" dirty="0"/>
                        <a:t>Measured CBR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Number of Rep.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Traffic increase for this transmitter</a:t>
                      </a:r>
                    </a:p>
                  </a:txBody>
                  <a:tcPr/>
                </a:tc>
                <a:extLst>
                  <a:ext uri="{0D108BD9-81ED-4DB2-BD59-A6C34878D82A}">
                    <a16:rowId xmlns:a16="http://schemas.microsoft.com/office/drawing/2014/main" xmlns="" val="2169786147"/>
                  </a:ext>
                </a:extLst>
              </a:tr>
              <a:tr h="126743">
                <a:tc>
                  <a:txBody>
                    <a:bodyPr/>
                    <a:lstStyle/>
                    <a:p>
                      <a:r>
                        <a:rPr lang="en-US" sz="1400" noProof="0" dirty="0"/>
                        <a:t>≥ 0.6</a:t>
                      </a:r>
                    </a:p>
                  </a:txBody>
                  <a:tcPr/>
                </a:tc>
                <a:tc>
                  <a:txBody>
                    <a:bodyPr/>
                    <a:lstStyle/>
                    <a:p>
                      <a:r>
                        <a:rPr lang="en-US" sz="1400" noProof="0" dirty="0"/>
                        <a:t>0</a:t>
                      </a:r>
                    </a:p>
                  </a:txBody>
                  <a:tcPr/>
                </a:tc>
                <a:tc>
                  <a:txBody>
                    <a:bodyPr/>
                    <a:lstStyle/>
                    <a:p>
                      <a:r>
                        <a:rPr lang="en-US" sz="1400" noProof="0" dirty="0"/>
                        <a:t>No increase in traffic</a:t>
                      </a:r>
                    </a:p>
                  </a:txBody>
                  <a:tcPr/>
                </a:tc>
                <a:extLst>
                  <a:ext uri="{0D108BD9-81ED-4DB2-BD59-A6C34878D82A}">
                    <a16:rowId xmlns:a16="http://schemas.microsoft.com/office/drawing/2014/main" xmlns="" val="1574636642"/>
                  </a:ext>
                </a:extLst>
              </a:tr>
              <a:tr h="0">
                <a:tc>
                  <a:txBody>
                    <a:bodyPr/>
                    <a:lstStyle/>
                    <a:p>
                      <a:r>
                        <a:rPr lang="en-US" sz="1400" noProof="0" dirty="0"/>
                        <a:t>[0.3 – 0.6[</a:t>
                      </a:r>
                    </a:p>
                  </a:txBody>
                  <a:tcPr/>
                </a:tc>
                <a:tc>
                  <a:txBody>
                    <a:bodyPr/>
                    <a:lstStyle/>
                    <a:p>
                      <a:r>
                        <a:rPr lang="en-US" sz="1400" noProof="0"/>
                        <a:t>0 or 1 (*)</a:t>
                      </a:r>
                    </a:p>
                  </a:txBody>
                  <a:tcPr/>
                </a:tc>
                <a:tc>
                  <a:txBody>
                    <a:bodyPr/>
                    <a:lstStyle/>
                    <a:p>
                      <a:r>
                        <a:rPr lang="en-US" sz="1400" noProof="0" dirty="0"/>
                        <a:t>x1 to x2 (depending on CBR)</a:t>
                      </a:r>
                    </a:p>
                  </a:txBody>
                  <a:tcPr/>
                </a:tc>
                <a:extLst>
                  <a:ext uri="{0D108BD9-81ED-4DB2-BD59-A6C34878D82A}">
                    <a16:rowId xmlns:a16="http://schemas.microsoft.com/office/drawing/2014/main" xmlns="" val="4290503950"/>
                  </a:ext>
                </a:extLst>
              </a:tr>
              <a:tr h="0">
                <a:tc>
                  <a:txBody>
                    <a:bodyPr/>
                    <a:lstStyle/>
                    <a:p>
                      <a:r>
                        <a:rPr lang="en-US" sz="1400" noProof="0" dirty="0"/>
                        <a:t>[0.2 – 0.3[</a:t>
                      </a:r>
                    </a:p>
                  </a:txBody>
                  <a:tcPr/>
                </a:tc>
                <a:tc>
                  <a:txBody>
                    <a:bodyPr/>
                    <a:lstStyle/>
                    <a:p>
                      <a:r>
                        <a:rPr lang="en-US" sz="1400" noProof="0" dirty="0"/>
                        <a:t>1 or 2 (**)</a:t>
                      </a:r>
                    </a:p>
                  </a:txBody>
                  <a:tcPr/>
                </a:tc>
                <a:tc>
                  <a:txBody>
                    <a:bodyPr/>
                    <a:lstStyle/>
                    <a:p>
                      <a:r>
                        <a:rPr lang="en-US" sz="1400" noProof="0" dirty="0"/>
                        <a:t>x2 to x3 (depending on CBR)</a:t>
                      </a:r>
                    </a:p>
                  </a:txBody>
                  <a:tcPr/>
                </a:tc>
                <a:extLst>
                  <a:ext uri="{0D108BD9-81ED-4DB2-BD59-A6C34878D82A}">
                    <a16:rowId xmlns:a16="http://schemas.microsoft.com/office/drawing/2014/main" xmlns="" val="1723634772"/>
                  </a:ext>
                </a:extLst>
              </a:tr>
              <a:tr h="0">
                <a:tc>
                  <a:txBody>
                    <a:bodyPr/>
                    <a:lstStyle/>
                    <a:p>
                      <a:r>
                        <a:rPr lang="en-US" sz="1400" noProof="0" dirty="0"/>
                        <a:t>[0.15 – 0.2[</a:t>
                      </a:r>
                    </a:p>
                  </a:txBody>
                  <a:tcPr/>
                </a:tc>
                <a:tc>
                  <a:txBody>
                    <a:bodyPr/>
                    <a:lstStyle/>
                    <a:p>
                      <a:r>
                        <a:rPr lang="en-US" sz="1400" noProof="0" dirty="0"/>
                        <a:t>2 or 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x3 to x4 (depending on CBR)</a:t>
                      </a:r>
                    </a:p>
                  </a:txBody>
                  <a:tcPr/>
                </a:tc>
                <a:extLst>
                  <a:ext uri="{0D108BD9-81ED-4DB2-BD59-A6C34878D82A}">
                    <a16:rowId xmlns:a16="http://schemas.microsoft.com/office/drawing/2014/main" xmlns="" val="1822223544"/>
                  </a:ext>
                </a:extLst>
              </a:tr>
              <a:tr h="126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noProof="0" dirty="0"/>
                        <a:t>&lt; 0.15</a:t>
                      </a:r>
                    </a:p>
                  </a:txBody>
                  <a:tcPr/>
                </a:tc>
                <a:tc>
                  <a:txBody>
                    <a:bodyPr/>
                    <a:lstStyle/>
                    <a:p>
                      <a:r>
                        <a:rPr lang="en-US" sz="1400" noProof="0" dirty="0"/>
                        <a:t>3</a:t>
                      </a:r>
                    </a:p>
                  </a:txBody>
                  <a:tcPr/>
                </a:tc>
                <a:tc>
                  <a:txBody>
                    <a:bodyPr/>
                    <a:lstStyle/>
                    <a:p>
                      <a:r>
                        <a:rPr lang="en-US" sz="1400" noProof="0" dirty="0"/>
                        <a:t>x4</a:t>
                      </a:r>
                    </a:p>
                  </a:txBody>
                  <a:tcPr/>
                </a:tc>
                <a:extLst>
                  <a:ext uri="{0D108BD9-81ED-4DB2-BD59-A6C34878D82A}">
                    <a16:rowId xmlns:a16="http://schemas.microsoft.com/office/drawing/2014/main" xmlns="" val="4197148275"/>
                  </a:ext>
                </a:extLst>
              </a:tr>
            </a:tbl>
          </a:graphicData>
        </a:graphic>
      </p:graphicFrame>
      <p:cxnSp>
        <p:nvCxnSpPr>
          <p:cNvPr id="53" name="Straight Connector 52">
            <a:extLst>
              <a:ext uri="{FF2B5EF4-FFF2-40B4-BE49-F238E27FC236}">
                <a16:creationId xmlns:a16="http://schemas.microsoft.com/office/drawing/2014/main" xmlns="" id="{C9E2C5CE-94A9-4806-8B53-28EA25B454B5}"/>
              </a:ext>
            </a:extLst>
          </p:cNvPr>
          <p:cNvCxnSpPr>
            <a:cxnSpLocks/>
          </p:cNvCxnSpPr>
          <p:nvPr/>
        </p:nvCxnSpPr>
        <p:spPr bwMode="auto">
          <a:xfrm flipH="1">
            <a:off x="9947917" y="4218548"/>
            <a:ext cx="1141172"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55" name="Straight Connector 54">
            <a:extLst>
              <a:ext uri="{FF2B5EF4-FFF2-40B4-BE49-F238E27FC236}">
                <a16:creationId xmlns:a16="http://schemas.microsoft.com/office/drawing/2014/main" xmlns="" id="{550C34F4-C8FF-4B35-B414-63C783A7481D}"/>
              </a:ext>
            </a:extLst>
          </p:cNvPr>
          <p:cNvCxnSpPr>
            <a:cxnSpLocks/>
          </p:cNvCxnSpPr>
          <p:nvPr/>
        </p:nvCxnSpPr>
        <p:spPr bwMode="auto">
          <a:xfrm flipH="1" flipV="1">
            <a:off x="8709267" y="3074170"/>
            <a:ext cx="176872" cy="392103"/>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56" name="Straight Connector 55">
            <a:extLst>
              <a:ext uri="{FF2B5EF4-FFF2-40B4-BE49-F238E27FC236}">
                <a16:creationId xmlns:a16="http://schemas.microsoft.com/office/drawing/2014/main" xmlns="" id="{2929F360-4899-42D1-9009-318CF4307D25}"/>
              </a:ext>
            </a:extLst>
          </p:cNvPr>
          <p:cNvCxnSpPr>
            <a:cxnSpLocks/>
          </p:cNvCxnSpPr>
          <p:nvPr/>
        </p:nvCxnSpPr>
        <p:spPr bwMode="auto">
          <a:xfrm flipH="1">
            <a:off x="8281042" y="3059983"/>
            <a:ext cx="411691"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58" name="Straight Connector 57">
            <a:extLst>
              <a:ext uri="{FF2B5EF4-FFF2-40B4-BE49-F238E27FC236}">
                <a16:creationId xmlns:a16="http://schemas.microsoft.com/office/drawing/2014/main" xmlns="" id="{665AF1D0-89E3-4873-8AD3-CD8E1E604041}"/>
              </a:ext>
            </a:extLst>
          </p:cNvPr>
          <p:cNvCxnSpPr>
            <a:cxnSpLocks/>
          </p:cNvCxnSpPr>
          <p:nvPr/>
        </p:nvCxnSpPr>
        <p:spPr bwMode="auto">
          <a:xfrm flipH="1" flipV="1">
            <a:off x="8881038" y="3453682"/>
            <a:ext cx="304879" cy="384434"/>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61" name="Straight Connector 60">
            <a:extLst>
              <a:ext uri="{FF2B5EF4-FFF2-40B4-BE49-F238E27FC236}">
                <a16:creationId xmlns:a16="http://schemas.microsoft.com/office/drawing/2014/main" xmlns="" id="{FA5797F4-2BF3-4592-9388-2F0A97385DB7}"/>
              </a:ext>
            </a:extLst>
          </p:cNvPr>
          <p:cNvCxnSpPr>
            <a:cxnSpLocks/>
          </p:cNvCxnSpPr>
          <p:nvPr/>
        </p:nvCxnSpPr>
        <p:spPr bwMode="auto">
          <a:xfrm flipH="1" flipV="1">
            <a:off x="9185878" y="3856058"/>
            <a:ext cx="762038" cy="371190"/>
          </a:xfrm>
          <a:prstGeom prst="line">
            <a:avLst/>
          </a:prstGeom>
          <a:solidFill>
            <a:srgbClr val="00B8FF"/>
          </a:solidFill>
          <a:ln w="28575" cap="flat" cmpd="sng" algn="ctr">
            <a:solidFill>
              <a:srgbClr val="FF0000"/>
            </a:solidFill>
            <a:prstDash val="dash"/>
            <a:round/>
            <a:headEnd type="none" w="med" len="med"/>
            <a:tailEnd type="none" w="med" len="med"/>
          </a:ln>
          <a:effectLst/>
        </p:spPr>
      </p:cxnSp>
      <p:sp>
        <p:nvSpPr>
          <p:cNvPr id="64" name="Content Placeholder 2">
            <a:extLst>
              <a:ext uri="{FF2B5EF4-FFF2-40B4-BE49-F238E27FC236}">
                <a16:creationId xmlns:a16="http://schemas.microsoft.com/office/drawing/2014/main" xmlns="" id="{00FB50FD-4BAF-48EE-95C8-79A38E93EA26}"/>
              </a:ext>
            </a:extLst>
          </p:cNvPr>
          <p:cNvSpPr txBox="1">
            <a:spLocks/>
          </p:cNvSpPr>
          <p:nvPr/>
        </p:nvSpPr>
        <p:spPr bwMode="auto">
          <a:xfrm>
            <a:off x="10117829" y="3025632"/>
            <a:ext cx="1481456" cy="4431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fr-FR" sz="1600" kern="0" dirty="0">
                <a:solidFill>
                  <a:srgbClr val="3333CC"/>
                </a:solidFill>
              </a:rPr>
              <a:t>« Hard </a:t>
            </a:r>
            <a:r>
              <a:rPr lang="fr-FR" sz="1600" kern="0" dirty="0" err="1">
                <a:solidFill>
                  <a:srgbClr val="3333CC"/>
                </a:solidFill>
              </a:rPr>
              <a:t>steps</a:t>
            </a:r>
            <a:r>
              <a:rPr lang="fr-FR" sz="1600" kern="0" dirty="0">
                <a:solidFill>
                  <a:srgbClr val="3333CC"/>
                </a:solidFill>
              </a:rPr>
              <a:t> »</a:t>
            </a:r>
            <a:endParaRPr lang="en-US" sz="1600" kern="0" dirty="0">
              <a:solidFill>
                <a:srgbClr val="3333CC"/>
              </a:solidFill>
            </a:endParaRPr>
          </a:p>
        </p:txBody>
      </p:sp>
      <p:sp>
        <p:nvSpPr>
          <p:cNvPr id="65" name="Rectangle 64">
            <a:extLst>
              <a:ext uri="{FF2B5EF4-FFF2-40B4-BE49-F238E27FC236}">
                <a16:creationId xmlns:a16="http://schemas.microsoft.com/office/drawing/2014/main" xmlns="" id="{BDCE3D95-131B-4E43-ABFC-608882E7EB1F}"/>
              </a:ext>
            </a:extLst>
          </p:cNvPr>
          <p:cNvSpPr/>
          <p:nvPr/>
        </p:nvSpPr>
        <p:spPr>
          <a:xfrm>
            <a:off x="10117829" y="3215054"/>
            <a:ext cx="1332416" cy="338554"/>
          </a:xfrm>
          <a:prstGeom prst="rect">
            <a:avLst/>
          </a:prstGeom>
        </p:spPr>
        <p:txBody>
          <a:bodyPr wrap="none">
            <a:spAutoFit/>
          </a:bodyPr>
          <a:lstStyle/>
          <a:p>
            <a:pPr lvl="0" eaLnBrk="1" hangingPunct="1">
              <a:spcBef>
                <a:spcPts val="600"/>
              </a:spcBef>
            </a:pPr>
            <a:r>
              <a:rPr lang="fr-FR" sz="1600" b="1" kern="0" dirty="0">
                <a:solidFill>
                  <a:srgbClr val="FF0000"/>
                </a:solidFill>
                <a:latin typeface="Times New Roman"/>
                <a:ea typeface="MS Gothic"/>
              </a:rPr>
              <a:t>« Soft </a:t>
            </a:r>
            <a:r>
              <a:rPr lang="fr-FR" sz="1600" b="1" kern="0" dirty="0" err="1">
                <a:solidFill>
                  <a:srgbClr val="FF0000"/>
                </a:solidFill>
                <a:latin typeface="Times New Roman"/>
                <a:ea typeface="MS Gothic"/>
              </a:rPr>
              <a:t>steps</a:t>
            </a:r>
            <a:r>
              <a:rPr lang="fr-FR" sz="1600" b="1" kern="0" dirty="0">
                <a:solidFill>
                  <a:srgbClr val="FF0000"/>
                </a:solidFill>
                <a:latin typeface="Times New Roman"/>
                <a:ea typeface="MS Gothic"/>
              </a:rPr>
              <a:t> »</a:t>
            </a:r>
            <a:endParaRPr lang="en-US" sz="1600" b="1" kern="0" dirty="0">
              <a:solidFill>
                <a:srgbClr val="FF0000"/>
              </a:solidFill>
              <a:latin typeface="Times New Roman"/>
              <a:ea typeface="MS Gothic"/>
            </a:endParaRPr>
          </a:p>
        </p:txBody>
      </p:sp>
      <p:sp>
        <p:nvSpPr>
          <p:cNvPr id="66" name="TextBox 65">
            <a:extLst>
              <a:ext uri="{FF2B5EF4-FFF2-40B4-BE49-F238E27FC236}">
                <a16:creationId xmlns:a16="http://schemas.microsoft.com/office/drawing/2014/main" xmlns="" id="{EE19A520-D488-4FDC-BDF8-1C6AD768641D}"/>
              </a:ext>
            </a:extLst>
          </p:cNvPr>
          <p:cNvSpPr txBox="1"/>
          <p:nvPr/>
        </p:nvSpPr>
        <p:spPr>
          <a:xfrm>
            <a:off x="7193197" y="5272977"/>
            <a:ext cx="4880127" cy="1200329"/>
          </a:xfrm>
          <a:prstGeom prst="rect">
            <a:avLst/>
          </a:prstGeom>
          <a:noFill/>
        </p:spPr>
        <p:txBody>
          <a:bodyPr wrap="square" rtlCol="0">
            <a:spAutoFit/>
          </a:bodyPr>
          <a:lstStyle/>
          <a:p>
            <a:r>
              <a:rPr lang="en-US" sz="1200" dirty="0">
                <a:solidFill>
                  <a:schemeClr val="tx1"/>
                </a:solidFill>
              </a:rPr>
              <a:t>(*) random value with probability of retransmission = p = (0.6-CBR)/0.3</a:t>
            </a:r>
          </a:p>
          <a:p>
            <a:r>
              <a:rPr lang="en-US" sz="1200" dirty="0">
                <a:solidFill>
                  <a:schemeClr val="tx1"/>
                </a:solidFill>
              </a:rPr>
              <a:t>    For example, CBR=0.45 </a:t>
            </a:r>
            <a:r>
              <a:rPr lang="en-US" sz="1200" dirty="0">
                <a:solidFill>
                  <a:schemeClr val="tx1"/>
                </a:solidFill>
                <a:sym typeface="Wingdings" panose="05000000000000000000" pitchFamily="2" charset="2"/>
              </a:rPr>
              <a:t></a:t>
            </a:r>
            <a:r>
              <a:rPr lang="en-US" sz="1200" dirty="0">
                <a:solidFill>
                  <a:schemeClr val="tx1"/>
                </a:solidFill>
              </a:rPr>
              <a:t> p = (0.60-0.45)/0.3 = 0.15/0.3 = 0.5</a:t>
            </a:r>
          </a:p>
          <a:p>
            <a:r>
              <a:rPr lang="en-US" sz="1200" dirty="0">
                <a:solidFill>
                  <a:schemeClr val="tx1"/>
                </a:solidFill>
              </a:rPr>
              <a:t>(**) random value with probability of retransmission = p = (0.3-CBR)/0.1</a:t>
            </a:r>
          </a:p>
          <a:p>
            <a:r>
              <a:rPr lang="en-US" sz="1200" dirty="0">
                <a:solidFill>
                  <a:schemeClr val="tx1"/>
                </a:solidFill>
              </a:rPr>
              <a:t>    For example, CBR=0.25 </a:t>
            </a:r>
            <a:r>
              <a:rPr lang="en-US" sz="1200" dirty="0">
                <a:solidFill>
                  <a:schemeClr val="tx1"/>
                </a:solidFill>
                <a:sym typeface="Wingdings" panose="05000000000000000000" pitchFamily="2" charset="2"/>
              </a:rPr>
              <a:t></a:t>
            </a:r>
            <a:r>
              <a:rPr lang="en-US" sz="1200" dirty="0">
                <a:solidFill>
                  <a:schemeClr val="tx1"/>
                </a:solidFill>
              </a:rPr>
              <a:t> p = (0.30-0.25)/0.1 = 0.05/0.1 = 0.5</a:t>
            </a:r>
          </a:p>
          <a:p>
            <a:r>
              <a:rPr lang="en-US" sz="1200" dirty="0">
                <a:solidFill>
                  <a:schemeClr val="tx1"/>
                </a:solidFill>
              </a:rPr>
              <a:t>(***) random value with probability of retransmission = p = (0.2-CBR)/0.05</a:t>
            </a:r>
          </a:p>
          <a:p>
            <a:r>
              <a:rPr lang="en-US" sz="1200" dirty="0">
                <a:solidFill>
                  <a:schemeClr val="tx1"/>
                </a:solidFill>
              </a:rPr>
              <a:t>    For example, CBR=0.175 </a:t>
            </a:r>
            <a:r>
              <a:rPr lang="en-US" sz="1200" dirty="0">
                <a:solidFill>
                  <a:schemeClr val="tx1"/>
                </a:solidFill>
                <a:sym typeface="Wingdings" panose="05000000000000000000" pitchFamily="2" charset="2"/>
              </a:rPr>
              <a:t></a:t>
            </a:r>
            <a:r>
              <a:rPr lang="en-US" sz="1200" dirty="0">
                <a:solidFill>
                  <a:schemeClr val="tx1"/>
                </a:solidFill>
              </a:rPr>
              <a:t> p = (0.20-0.175)/0.1 = 0.025/0.05 = 0.5</a:t>
            </a:r>
            <a:endParaRPr lang="fr-FR" sz="1200" dirty="0">
              <a:solidFill>
                <a:schemeClr val="tx1"/>
              </a:solidFill>
            </a:endParaRPr>
          </a:p>
        </p:txBody>
      </p:sp>
    </p:spTree>
    <p:extLst>
      <p:ext uri="{BB962C8B-B14F-4D97-AF65-F5344CB8AC3E}">
        <p14:creationId xmlns:p14="http://schemas.microsoft.com/office/powerpoint/2010/main" val="419289677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8" name="Rectangle 1">
            <a:extLst>
              <a:ext uri="{FF2B5EF4-FFF2-40B4-BE49-F238E27FC236}">
                <a16:creationId xmlns:a16="http://schemas.microsoft.com/office/drawing/2014/main" xmlns="" id="{E9A8DA22-58F9-4F1F-8FFA-FE5162A406AD}"/>
              </a:ext>
            </a:extLst>
          </p:cNvPr>
          <p:cNvSpPr>
            <a:spLocks noGrp="1" noChangeArrowheads="1"/>
          </p:cNvSpPr>
          <p:nvPr>
            <p:ph type="title"/>
          </p:nvPr>
        </p:nvSpPr>
        <p:spPr>
          <a:xfrm>
            <a:off x="940934" y="710866"/>
            <a:ext cx="10361084" cy="86477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Compatibility with NGV new modulation symbols:</a:t>
            </a:r>
            <a:br>
              <a:rPr lang="en-US" dirty="0"/>
            </a:br>
            <a:r>
              <a:rPr lang="en-US" dirty="0"/>
              <a:t>possibility to send repetition of mixed packets</a:t>
            </a:r>
            <a:endParaRPr lang="en-GB" dirty="0"/>
          </a:p>
        </p:txBody>
      </p:sp>
      <p:grpSp>
        <p:nvGrpSpPr>
          <p:cNvPr id="9" name="Group 8">
            <a:extLst>
              <a:ext uri="{FF2B5EF4-FFF2-40B4-BE49-F238E27FC236}">
                <a16:creationId xmlns:a16="http://schemas.microsoft.com/office/drawing/2014/main" xmlns="" id="{85B40E0E-67A5-4B9A-A2B1-A90B29D2B631}"/>
              </a:ext>
            </a:extLst>
          </p:cNvPr>
          <p:cNvGrpSpPr/>
          <p:nvPr/>
        </p:nvGrpSpPr>
        <p:grpSpPr>
          <a:xfrm>
            <a:off x="838200" y="1752600"/>
            <a:ext cx="10957210" cy="4768136"/>
            <a:chOff x="319363" y="250722"/>
            <a:chExt cx="12163521" cy="6651429"/>
          </a:xfrm>
        </p:grpSpPr>
        <p:sp>
          <p:nvSpPr>
            <p:cNvPr id="10" name="Rectangle 9">
              <a:extLst>
                <a:ext uri="{FF2B5EF4-FFF2-40B4-BE49-F238E27FC236}">
                  <a16:creationId xmlns:a16="http://schemas.microsoft.com/office/drawing/2014/main" xmlns="" id="{D54B022B-83A2-4FE6-A2D4-212EAE126AD8}"/>
                </a:ext>
              </a:extLst>
            </p:cNvPr>
            <p:cNvSpPr/>
            <p:nvPr/>
          </p:nvSpPr>
          <p:spPr>
            <a:xfrm>
              <a:off x="851579" y="6515744"/>
              <a:ext cx="4966074" cy="3864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info* : typically,</a:t>
              </a:r>
              <a:r>
                <a:rPr kumimoji="0" lang="en-US" sz="1200" b="0" i="0" u="none" strike="noStrike" kern="0" cap="none" spc="0" normalizeH="0" noProof="0" dirty="0">
                  <a:ln>
                    <a:noFill/>
                  </a:ln>
                  <a:solidFill>
                    <a:srgbClr val="000000"/>
                  </a:solidFill>
                  <a:effectLst/>
                  <a:uLnTx/>
                  <a:uFillTx/>
                  <a:latin typeface="Arial" charset="0"/>
                  <a:ea typeface="+mn-ea"/>
                </a:rPr>
                <a:t> but not limited to, </a:t>
              </a:r>
              <a:r>
                <a:rPr kumimoji="0" lang="en-US" sz="1200" b="0" i="0" u="none" strike="noStrike" kern="0" cap="none" spc="0" normalizeH="0" baseline="0" noProof="0" dirty="0">
                  <a:ln>
                    <a:noFill/>
                  </a:ln>
                  <a:solidFill>
                    <a:srgbClr val="000000"/>
                  </a:solidFill>
                  <a:effectLst/>
                  <a:uLnTx/>
                  <a:uFillTx/>
                  <a:latin typeface="Arial" charset="0"/>
                  <a:ea typeface="+mn-ea"/>
                </a:rPr>
                <a:t>LLR values</a:t>
              </a:r>
            </a:p>
          </p:txBody>
        </p:sp>
        <p:sp>
          <p:nvSpPr>
            <p:cNvPr id="11" name="Rectangle 10">
              <a:extLst>
                <a:ext uri="{FF2B5EF4-FFF2-40B4-BE49-F238E27FC236}">
                  <a16:creationId xmlns:a16="http://schemas.microsoft.com/office/drawing/2014/main" xmlns="" id="{D45C2575-EDC4-45BC-AE80-5A0830D12319}"/>
                </a:ext>
              </a:extLst>
            </p:cNvPr>
            <p:cNvSpPr/>
            <p:nvPr/>
          </p:nvSpPr>
          <p:spPr>
            <a:xfrm>
              <a:off x="8742117" y="5450772"/>
              <a:ext cx="2976837" cy="129508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“new”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2" name="Rectangle 11">
              <a:extLst>
                <a:ext uri="{FF2B5EF4-FFF2-40B4-BE49-F238E27FC236}">
                  <a16:creationId xmlns:a16="http://schemas.microsoft.com/office/drawing/2014/main" xmlns="" id="{6D6EFF61-066D-4538-877D-8D44BBC557A4}"/>
                </a:ext>
              </a:extLst>
            </p:cNvPr>
            <p:cNvSpPr/>
            <p:nvPr/>
          </p:nvSpPr>
          <p:spPr>
            <a:xfrm>
              <a:off x="5960956" y="5442531"/>
              <a:ext cx="2976837"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“legacy”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3" name="Rectangle 12">
              <a:extLst>
                <a:ext uri="{FF2B5EF4-FFF2-40B4-BE49-F238E27FC236}">
                  <a16:creationId xmlns:a16="http://schemas.microsoft.com/office/drawing/2014/main" xmlns="" id="{97E0B12F-8785-40CB-A2CF-912A3C085573}"/>
                </a:ext>
              </a:extLst>
            </p:cNvPr>
            <p:cNvSpPr/>
            <p:nvPr/>
          </p:nvSpPr>
          <p:spPr>
            <a:xfrm>
              <a:off x="3112308" y="5372864"/>
              <a:ext cx="2654126"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a:t>
              </a:r>
              <a:r>
                <a:rPr kumimoji="0" lang="en-US" sz="1200" b="0" i="0" u="none" strike="noStrike" kern="0" cap="none" spc="0" normalizeH="0" baseline="0" noProof="0" dirty="0" err="1">
                  <a:ln>
                    <a:noFill/>
                  </a:ln>
                  <a:solidFill>
                    <a:srgbClr val="000000"/>
                  </a:solidFill>
                  <a:effectLst/>
                  <a:uLnTx/>
                  <a:uFillTx/>
                  <a:latin typeface="Arial" charset="0"/>
                  <a:ea typeface="+mn-ea"/>
                </a:rPr>
                <a:t>msg</a:t>
              </a:r>
              <a:endParaRPr kumimoji="0" lang="en-US" sz="1200" b="0" i="0" u="none" strike="noStrike" kern="0" cap="none" spc="0" normalizeH="0" baseline="0" noProof="0" dirty="0">
                <a:ln>
                  <a:noFill/>
                </a:ln>
                <a:solidFill>
                  <a:srgbClr val="000000"/>
                </a:solidFill>
                <a:effectLst/>
                <a:uLnTx/>
                <a:uFillTx/>
                <a:latin typeface="Arial"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4" name="Rectangle 13">
              <a:extLst>
                <a:ext uri="{FF2B5EF4-FFF2-40B4-BE49-F238E27FC236}">
                  <a16:creationId xmlns:a16="http://schemas.microsoft.com/office/drawing/2014/main" xmlns="" id="{B45B81FA-30C3-4B64-8FDE-D41ACF576FC1}"/>
                </a:ext>
              </a:extLst>
            </p:cNvPr>
            <p:cNvSpPr/>
            <p:nvPr/>
          </p:nvSpPr>
          <p:spPr>
            <a:xfrm>
              <a:off x="401937" y="5381856"/>
              <a:ext cx="2851241" cy="1159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message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5" name="Rectangle 14">
              <a:extLst>
                <a:ext uri="{FF2B5EF4-FFF2-40B4-BE49-F238E27FC236}">
                  <a16:creationId xmlns:a16="http://schemas.microsoft.com/office/drawing/2014/main" xmlns="" id="{2FC93D55-C217-4BA7-9095-A933FEE43AF5}"/>
                </a:ext>
              </a:extLst>
            </p:cNvPr>
            <p:cNvSpPr/>
            <p:nvPr/>
          </p:nvSpPr>
          <p:spPr>
            <a:xfrm>
              <a:off x="8742117" y="3490978"/>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16" name="Rectangle 15">
              <a:extLst>
                <a:ext uri="{FF2B5EF4-FFF2-40B4-BE49-F238E27FC236}">
                  <a16:creationId xmlns:a16="http://schemas.microsoft.com/office/drawing/2014/main" xmlns="" id="{E5CB934C-8582-4774-A4A3-C9A239E49FA7}"/>
                </a:ext>
              </a:extLst>
            </p:cNvPr>
            <p:cNvSpPr/>
            <p:nvPr/>
          </p:nvSpPr>
          <p:spPr>
            <a:xfrm>
              <a:off x="6242920" y="3457403"/>
              <a:ext cx="2873707"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17" name="Rectangle 16">
              <a:extLst>
                <a:ext uri="{FF2B5EF4-FFF2-40B4-BE49-F238E27FC236}">
                  <a16:creationId xmlns:a16="http://schemas.microsoft.com/office/drawing/2014/main" xmlns="" id="{54728E4A-7F92-490D-9C41-BBA5F0877FFC}"/>
                </a:ext>
              </a:extLst>
            </p:cNvPr>
            <p:cNvSpPr/>
            <p:nvPr/>
          </p:nvSpPr>
          <p:spPr>
            <a:xfrm>
              <a:off x="3009659" y="3476869"/>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18" name="Rectangle 17">
              <a:extLst>
                <a:ext uri="{FF2B5EF4-FFF2-40B4-BE49-F238E27FC236}">
                  <a16:creationId xmlns:a16="http://schemas.microsoft.com/office/drawing/2014/main" xmlns="" id="{9E060946-9097-42DE-A2D2-27CA818C0C25}"/>
                </a:ext>
              </a:extLst>
            </p:cNvPr>
            <p:cNvSpPr/>
            <p:nvPr/>
          </p:nvSpPr>
          <p:spPr>
            <a:xfrm>
              <a:off x="321050" y="3457404"/>
              <a:ext cx="3280585"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19" name="Rectangle 18">
              <a:extLst>
                <a:ext uri="{FF2B5EF4-FFF2-40B4-BE49-F238E27FC236}">
                  <a16:creationId xmlns:a16="http://schemas.microsoft.com/office/drawing/2014/main" xmlns="" id="{76200C16-D20A-4677-8CB0-CBE8C208D2D8}"/>
                </a:ext>
              </a:extLst>
            </p:cNvPr>
            <p:cNvSpPr/>
            <p:nvPr/>
          </p:nvSpPr>
          <p:spPr>
            <a:xfrm>
              <a:off x="321050" y="2370432"/>
              <a:ext cx="10733683"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IEEE 802.11p stations treat the PPDU (RX perspective): 2 independent messages</a:t>
              </a:r>
            </a:p>
          </p:txBody>
        </p:sp>
        <p:sp>
          <p:nvSpPr>
            <p:cNvPr id="20" name="Rectangle 19">
              <a:extLst>
                <a:ext uri="{FF2B5EF4-FFF2-40B4-BE49-F238E27FC236}">
                  <a16:creationId xmlns:a16="http://schemas.microsoft.com/office/drawing/2014/main" xmlns="" id="{CEFA3ECD-47E5-4AB4-A8DF-CE29588CEDBF}"/>
                </a:ext>
              </a:extLst>
            </p:cNvPr>
            <p:cNvSpPr/>
            <p:nvPr/>
          </p:nvSpPr>
          <p:spPr>
            <a:xfrm>
              <a:off x="319363" y="504814"/>
              <a:ext cx="4164427"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 (TX perspective)</a:t>
              </a:r>
            </a:p>
          </p:txBody>
        </p:sp>
        <p:sp>
          <p:nvSpPr>
            <p:cNvPr id="21" name="Rectangle 20">
              <a:extLst>
                <a:ext uri="{FF2B5EF4-FFF2-40B4-BE49-F238E27FC236}">
                  <a16:creationId xmlns:a16="http://schemas.microsoft.com/office/drawing/2014/main" xmlns="" id="{32A9C799-03F4-410F-91FB-9162016A6967}"/>
                </a:ext>
              </a:extLst>
            </p:cNvPr>
            <p:cNvSpPr/>
            <p:nvPr/>
          </p:nvSpPr>
          <p:spPr>
            <a:xfrm>
              <a:off x="6184391" y="1531183"/>
              <a:ext cx="5682066" cy="8154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Retransmission (example with 1 retransmission) = exact copies of the initial message</a:t>
              </a:r>
            </a:p>
          </p:txBody>
        </p:sp>
        <p:sp>
          <p:nvSpPr>
            <p:cNvPr id="22" name="Rectangle 21">
              <a:extLst>
                <a:ext uri="{FF2B5EF4-FFF2-40B4-BE49-F238E27FC236}">
                  <a16:creationId xmlns:a16="http://schemas.microsoft.com/office/drawing/2014/main" xmlns="" id="{64045C1E-EBC2-4055-B436-0ABCD852AEF8}"/>
                </a:ext>
              </a:extLst>
            </p:cNvPr>
            <p:cNvSpPr/>
            <p:nvPr/>
          </p:nvSpPr>
          <p:spPr>
            <a:xfrm>
              <a:off x="2095734" y="1628431"/>
              <a:ext cx="1776371"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Initial message</a:t>
              </a:r>
            </a:p>
          </p:txBody>
        </p:sp>
        <p:sp>
          <p:nvSpPr>
            <p:cNvPr id="23" name="Rectangle 22">
              <a:extLst>
                <a:ext uri="{FF2B5EF4-FFF2-40B4-BE49-F238E27FC236}">
                  <a16:creationId xmlns:a16="http://schemas.microsoft.com/office/drawing/2014/main" xmlns="" id="{E4269E3F-BA07-439A-9E6A-2118C1508E89}"/>
                </a:ext>
              </a:extLst>
            </p:cNvPr>
            <p:cNvSpPr/>
            <p:nvPr/>
          </p:nvSpPr>
          <p:spPr>
            <a:xfrm>
              <a:off x="321050" y="4289378"/>
              <a:ext cx="12161834"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PPDU (RX perspective): combine messages (example: combining at LLR level)</a:t>
              </a:r>
            </a:p>
          </p:txBody>
        </p:sp>
        <p:grpSp>
          <p:nvGrpSpPr>
            <p:cNvPr id="24" name="Group 23">
              <a:extLst>
                <a:ext uri="{FF2B5EF4-FFF2-40B4-BE49-F238E27FC236}">
                  <a16:creationId xmlns:a16="http://schemas.microsoft.com/office/drawing/2014/main" xmlns="" id="{60420CD7-A014-4562-AD8E-3A514E2264C3}"/>
                </a:ext>
              </a:extLst>
            </p:cNvPr>
            <p:cNvGrpSpPr/>
            <p:nvPr/>
          </p:nvGrpSpPr>
          <p:grpSpPr>
            <a:xfrm>
              <a:off x="433407" y="994181"/>
              <a:ext cx="5115452" cy="233744"/>
              <a:chOff x="523347" y="2361075"/>
              <a:chExt cx="8297173" cy="233744"/>
            </a:xfrm>
          </p:grpSpPr>
          <p:sp>
            <p:nvSpPr>
              <p:cNvPr id="67" name="Rectangle 66">
                <a:extLst>
                  <a:ext uri="{FF2B5EF4-FFF2-40B4-BE49-F238E27FC236}">
                    <a16:creationId xmlns:a16="http://schemas.microsoft.com/office/drawing/2014/main" xmlns="" id="{C83425A9-F285-42E5-B0DE-1CCF76B28F4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68" name="Rectangle 67">
                <a:extLst>
                  <a:ext uri="{FF2B5EF4-FFF2-40B4-BE49-F238E27FC236}">
                    <a16:creationId xmlns:a16="http://schemas.microsoft.com/office/drawing/2014/main" xmlns="" id="{2A0DDBDF-2DC8-430B-9CDE-179575299BD7}"/>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69" name="Rectangle 68">
                <a:extLst>
                  <a:ext uri="{FF2B5EF4-FFF2-40B4-BE49-F238E27FC236}">
                    <a16:creationId xmlns:a16="http://schemas.microsoft.com/office/drawing/2014/main" xmlns="" id="{98E1BB4F-4527-47D0-966E-056D1394C066}"/>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70" name="Rectangle 69">
                <a:extLst>
                  <a:ext uri="{FF2B5EF4-FFF2-40B4-BE49-F238E27FC236}">
                    <a16:creationId xmlns:a16="http://schemas.microsoft.com/office/drawing/2014/main" xmlns="" id="{348A5D7E-6E93-40DE-9544-BB968FA0D12D}"/>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71" name="Rectangle 70">
                <a:extLst>
                  <a:ext uri="{FF2B5EF4-FFF2-40B4-BE49-F238E27FC236}">
                    <a16:creationId xmlns:a16="http://schemas.microsoft.com/office/drawing/2014/main" xmlns="" id="{574E228B-A630-4E29-91D5-66CC1FDE1974}"/>
                  </a:ext>
                </a:extLst>
              </p:cNvPr>
              <p:cNvSpPr/>
              <p:nvPr/>
            </p:nvSpPr>
            <p:spPr>
              <a:xfrm>
                <a:off x="523347" y="2363325"/>
                <a:ext cx="498997"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25" name="Group 24">
              <a:extLst>
                <a:ext uri="{FF2B5EF4-FFF2-40B4-BE49-F238E27FC236}">
                  <a16:creationId xmlns:a16="http://schemas.microsoft.com/office/drawing/2014/main" xmlns="" id="{8C333B13-ACD2-4DA3-B871-F989B572F949}"/>
                </a:ext>
              </a:extLst>
            </p:cNvPr>
            <p:cNvGrpSpPr/>
            <p:nvPr/>
          </p:nvGrpSpPr>
          <p:grpSpPr>
            <a:xfrm>
              <a:off x="6184391" y="995306"/>
              <a:ext cx="5115452" cy="233744"/>
              <a:chOff x="523347" y="2361075"/>
              <a:chExt cx="8297173" cy="233744"/>
            </a:xfrm>
          </p:grpSpPr>
          <p:sp>
            <p:nvSpPr>
              <p:cNvPr id="62" name="Rectangle 61">
                <a:extLst>
                  <a:ext uri="{FF2B5EF4-FFF2-40B4-BE49-F238E27FC236}">
                    <a16:creationId xmlns:a16="http://schemas.microsoft.com/office/drawing/2014/main" xmlns="" id="{B61775F2-B4CB-461D-B0FC-C864C09A2BD8}"/>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63" name="Rectangle 62">
                <a:extLst>
                  <a:ext uri="{FF2B5EF4-FFF2-40B4-BE49-F238E27FC236}">
                    <a16:creationId xmlns:a16="http://schemas.microsoft.com/office/drawing/2014/main" xmlns="" id="{A3E7866F-C338-4649-98CE-81A6B2D72F71}"/>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64" name="Rectangle 63">
                <a:extLst>
                  <a:ext uri="{FF2B5EF4-FFF2-40B4-BE49-F238E27FC236}">
                    <a16:creationId xmlns:a16="http://schemas.microsoft.com/office/drawing/2014/main" xmlns="" id="{CCA770ED-B9CA-471D-AFD2-5053ACEC9EC9}"/>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65" name="Rectangle 64">
                <a:extLst>
                  <a:ext uri="{FF2B5EF4-FFF2-40B4-BE49-F238E27FC236}">
                    <a16:creationId xmlns:a16="http://schemas.microsoft.com/office/drawing/2014/main" xmlns="" id="{06DF5E84-06A6-402E-B2D1-1D21992677D7}"/>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66" name="Rectangle 65">
                <a:extLst>
                  <a:ext uri="{FF2B5EF4-FFF2-40B4-BE49-F238E27FC236}">
                    <a16:creationId xmlns:a16="http://schemas.microsoft.com/office/drawing/2014/main" xmlns="" id="{9CE48BA8-7D33-41AA-AA3E-98E5961C90FB}"/>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26" name="Rectangle 25">
              <a:extLst>
                <a:ext uri="{FF2B5EF4-FFF2-40B4-BE49-F238E27FC236}">
                  <a16:creationId xmlns:a16="http://schemas.microsoft.com/office/drawing/2014/main" xmlns="" id="{195DDC31-939D-4F97-8EA4-C8DE6272D701}"/>
                </a:ext>
              </a:extLst>
            </p:cNvPr>
            <p:cNvSpPr/>
            <p:nvPr/>
          </p:nvSpPr>
          <p:spPr>
            <a:xfrm>
              <a:off x="6025448" y="250722"/>
              <a:ext cx="2522220" cy="47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Configurable gap time</a:t>
              </a:r>
            </a:p>
          </p:txBody>
        </p:sp>
        <p:cxnSp>
          <p:nvCxnSpPr>
            <p:cNvPr id="27" name="Connector: Elbow 26">
              <a:extLst>
                <a:ext uri="{FF2B5EF4-FFF2-40B4-BE49-F238E27FC236}">
                  <a16:creationId xmlns:a16="http://schemas.microsoft.com/office/drawing/2014/main" xmlns="" id="{D8BE97AD-8E30-4549-9FF0-1D15653A57E4}"/>
                </a:ext>
              </a:extLst>
            </p:cNvPr>
            <p:cNvCxnSpPr>
              <a:cxnSpLocks/>
            </p:cNvCxnSpPr>
            <p:nvPr/>
          </p:nvCxnSpPr>
          <p:spPr>
            <a:xfrm rot="10800000" flipV="1">
              <a:off x="5850732" y="504814"/>
              <a:ext cx="417957" cy="579480"/>
            </a:xfrm>
            <a:prstGeom prst="bentConnector3">
              <a:avLst>
                <a:gd name="adj1" fmla="val 100597"/>
              </a:avLst>
            </a:prstGeom>
            <a:noFill/>
            <a:ln w="28575" cap="flat" cmpd="sng" algn="ctr">
              <a:solidFill>
                <a:srgbClr val="0000FF"/>
              </a:solidFill>
              <a:prstDash val="solid"/>
              <a:tailEnd type="triangle"/>
            </a:ln>
            <a:effectLst/>
          </p:spPr>
        </p:cxnSp>
        <p:sp>
          <p:nvSpPr>
            <p:cNvPr id="28" name="Right Brace 27">
              <a:extLst>
                <a:ext uri="{FF2B5EF4-FFF2-40B4-BE49-F238E27FC236}">
                  <a16:creationId xmlns:a16="http://schemas.microsoft.com/office/drawing/2014/main" xmlns="" id="{A76FCAAC-B4A3-4BE3-B4A1-5BEF236CEDF7}"/>
                </a:ext>
              </a:extLst>
            </p:cNvPr>
            <p:cNvSpPr/>
            <p:nvPr/>
          </p:nvSpPr>
          <p:spPr>
            <a:xfrm rot="5400000">
              <a:off x="8551135" y="-1049078"/>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nvGrpSpPr>
            <p:cNvPr id="29" name="Group 28">
              <a:extLst>
                <a:ext uri="{FF2B5EF4-FFF2-40B4-BE49-F238E27FC236}">
                  <a16:creationId xmlns:a16="http://schemas.microsoft.com/office/drawing/2014/main" xmlns="" id="{B653E1C8-514D-4A0B-AB84-49A774146BBA}"/>
                </a:ext>
              </a:extLst>
            </p:cNvPr>
            <p:cNvGrpSpPr/>
            <p:nvPr/>
          </p:nvGrpSpPr>
          <p:grpSpPr>
            <a:xfrm>
              <a:off x="433407" y="2898281"/>
              <a:ext cx="2809947" cy="232619"/>
              <a:chOff x="523347" y="2362200"/>
              <a:chExt cx="4557685" cy="232619"/>
            </a:xfrm>
          </p:grpSpPr>
          <p:sp>
            <p:nvSpPr>
              <p:cNvPr id="58" name="Rectangle 57">
                <a:extLst>
                  <a:ext uri="{FF2B5EF4-FFF2-40B4-BE49-F238E27FC236}">
                    <a16:creationId xmlns:a16="http://schemas.microsoft.com/office/drawing/2014/main" xmlns="" id="{46399A3F-8DCD-4EFF-9BB0-57ADA4B26D7B}"/>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59" name="Rectangle 58">
                <a:extLst>
                  <a:ext uri="{FF2B5EF4-FFF2-40B4-BE49-F238E27FC236}">
                    <a16:creationId xmlns:a16="http://schemas.microsoft.com/office/drawing/2014/main" xmlns="" id="{5D3426A7-593E-47DD-9543-A3974038AD52}"/>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60" name="Rectangle 59">
                <a:extLst>
                  <a:ext uri="{FF2B5EF4-FFF2-40B4-BE49-F238E27FC236}">
                    <a16:creationId xmlns:a16="http://schemas.microsoft.com/office/drawing/2014/main" xmlns="" id="{C3C36B16-8BB4-40BD-B412-97F57C98BEFD}"/>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61" name="Rectangle 60">
                <a:extLst>
                  <a:ext uri="{FF2B5EF4-FFF2-40B4-BE49-F238E27FC236}">
                    <a16:creationId xmlns:a16="http://schemas.microsoft.com/office/drawing/2014/main" xmlns="" id="{BFC9D9FF-5BBE-4DF9-94F4-CD50782D15B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0" name="Group 29">
              <a:extLst>
                <a:ext uri="{FF2B5EF4-FFF2-40B4-BE49-F238E27FC236}">
                  <a16:creationId xmlns:a16="http://schemas.microsoft.com/office/drawing/2014/main" xmlns="" id="{B91EC301-8B6D-4B8B-BA69-CED7472D6F2A}"/>
                </a:ext>
              </a:extLst>
            </p:cNvPr>
            <p:cNvGrpSpPr/>
            <p:nvPr/>
          </p:nvGrpSpPr>
          <p:grpSpPr>
            <a:xfrm>
              <a:off x="6184391" y="2899406"/>
              <a:ext cx="2809947" cy="232619"/>
              <a:chOff x="523347" y="2362200"/>
              <a:chExt cx="4557685" cy="232619"/>
            </a:xfrm>
          </p:grpSpPr>
          <p:sp>
            <p:nvSpPr>
              <p:cNvPr id="54" name="Rectangle 53">
                <a:extLst>
                  <a:ext uri="{FF2B5EF4-FFF2-40B4-BE49-F238E27FC236}">
                    <a16:creationId xmlns:a16="http://schemas.microsoft.com/office/drawing/2014/main" xmlns="" id="{67413271-E36D-4909-A143-7A2829F8DAA2}"/>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55" name="Rectangle 54">
                <a:extLst>
                  <a:ext uri="{FF2B5EF4-FFF2-40B4-BE49-F238E27FC236}">
                    <a16:creationId xmlns:a16="http://schemas.microsoft.com/office/drawing/2014/main" xmlns="" id="{70FD78CE-8D5E-460A-B85A-654D1FF08EB3}"/>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56" name="Rectangle 55">
                <a:extLst>
                  <a:ext uri="{FF2B5EF4-FFF2-40B4-BE49-F238E27FC236}">
                    <a16:creationId xmlns:a16="http://schemas.microsoft.com/office/drawing/2014/main" xmlns="" id="{3664F428-C1E1-4EAB-A4B5-62313A4086CD}"/>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57" name="Rectangle 56">
                <a:extLst>
                  <a:ext uri="{FF2B5EF4-FFF2-40B4-BE49-F238E27FC236}">
                    <a16:creationId xmlns:a16="http://schemas.microsoft.com/office/drawing/2014/main" xmlns="" id="{8E938409-525C-4231-AFB0-A93A93A18E1B}"/>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1" name="Group 30">
              <a:extLst>
                <a:ext uri="{FF2B5EF4-FFF2-40B4-BE49-F238E27FC236}">
                  <a16:creationId xmlns:a16="http://schemas.microsoft.com/office/drawing/2014/main" xmlns="" id="{68998463-CEE6-44EF-8ACD-2025A90AA9A6}"/>
                </a:ext>
              </a:extLst>
            </p:cNvPr>
            <p:cNvGrpSpPr/>
            <p:nvPr/>
          </p:nvGrpSpPr>
          <p:grpSpPr>
            <a:xfrm>
              <a:off x="433407" y="4766170"/>
              <a:ext cx="5115452" cy="233744"/>
              <a:chOff x="523347" y="2361075"/>
              <a:chExt cx="8297173" cy="233744"/>
            </a:xfrm>
          </p:grpSpPr>
          <p:sp>
            <p:nvSpPr>
              <p:cNvPr id="49" name="Rectangle 48">
                <a:extLst>
                  <a:ext uri="{FF2B5EF4-FFF2-40B4-BE49-F238E27FC236}">
                    <a16:creationId xmlns:a16="http://schemas.microsoft.com/office/drawing/2014/main" xmlns="" id="{4BF77177-FC0B-4B3E-A8D3-664B4C1A6918}"/>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50" name="Rectangle 49">
                <a:extLst>
                  <a:ext uri="{FF2B5EF4-FFF2-40B4-BE49-F238E27FC236}">
                    <a16:creationId xmlns:a16="http://schemas.microsoft.com/office/drawing/2014/main" xmlns="" id="{65039BDB-4B4A-4631-B08C-66E74E1011FE}"/>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51" name="Rectangle 50">
                <a:extLst>
                  <a:ext uri="{FF2B5EF4-FFF2-40B4-BE49-F238E27FC236}">
                    <a16:creationId xmlns:a16="http://schemas.microsoft.com/office/drawing/2014/main" xmlns="" id="{25FCA5C6-A727-4605-AF83-A91EF7FC9B52}"/>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52" name="Rectangle 51">
                <a:extLst>
                  <a:ext uri="{FF2B5EF4-FFF2-40B4-BE49-F238E27FC236}">
                    <a16:creationId xmlns:a16="http://schemas.microsoft.com/office/drawing/2014/main" xmlns="" id="{F905F537-5C69-41A6-A7DB-39B75C7A33CE}"/>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53" name="Rectangle 52">
                <a:extLst>
                  <a:ext uri="{FF2B5EF4-FFF2-40B4-BE49-F238E27FC236}">
                    <a16:creationId xmlns:a16="http://schemas.microsoft.com/office/drawing/2014/main" xmlns="" id="{4AEBA036-B1E7-4930-AAEE-7246AE3439BB}"/>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32" name="Group 31">
              <a:extLst>
                <a:ext uri="{FF2B5EF4-FFF2-40B4-BE49-F238E27FC236}">
                  <a16:creationId xmlns:a16="http://schemas.microsoft.com/office/drawing/2014/main" xmlns="" id="{CA2333BD-4B8C-4E43-B203-B1C3D7469B1B}"/>
                </a:ext>
              </a:extLst>
            </p:cNvPr>
            <p:cNvGrpSpPr/>
            <p:nvPr/>
          </p:nvGrpSpPr>
          <p:grpSpPr>
            <a:xfrm>
              <a:off x="6184391" y="4767295"/>
              <a:ext cx="5115452" cy="233744"/>
              <a:chOff x="523347" y="2361075"/>
              <a:chExt cx="8297173" cy="233744"/>
            </a:xfrm>
          </p:grpSpPr>
          <p:sp>
            <p:nvSpPr>
              <p:cNvPr id="44" name="Rectangle 43">
                <a:extLst>
                  <a:ext uri="{FF2B5EF4-FFF2-40B4-BE49-F238E27FC236}">
                    <a16:creationId xmlns:a16="http://schemas.microsoft.com/office/drawing/2014/main" xmlns="" id="{6C0E1CEC-A079-4890-A1D4-7EDC16B3A9A0}"/>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45" name="Rectangle 44">
                <a:extLst>
                  <a:ext uri="{FF2B5EF4-FFF2-40B4-BE49-F238E27FC236}">
                    <a16:creationId xmlns:a16="http://schemas.microsoft.com/office/drawing/2014/main" xmlns="" id="{B9CC03DF-D90B-47EE-836F-B7B2D36DC4B6}"/>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46" name="Rectangle 45">
                <a:extLst>
                  <a:ext uri="{FF2B5EF4-FFF2-40B4-BE49-F238E27FC236}">
                    <a16:creationId xmlns:a16="http://schemas.microsoft.com/office/drawing/2014/main" xmlns="" id="{DCD6A69C-9D2E-4916-B3EF-30CDE59D94A3}"/>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47" name="Rectangle 46">
                <a:extLst>
                  <a:ext uri="{FF2B5EF4-FFF2-40B4-BE49-F238E27FC236}">
                    <a16:creationId xmlns:a16="http://schemas.microsoft.com/office/drawing/2014/main" xmlns="" id="{DC408851-A5E8-4C42-A993-958038D1A0E7}"/>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48" name="Rectangle 47">
                <a:extLst>
                  <a:ext uri="{FF2B5EF4-FFF2-40B4-BE49-F238E27FC236}">
                    <a16:creationId xmlns:a16="http://schemas.microsoft.com/office/drawing/2014/main" xmlns="" id="{1B4DC23C-50EB-40C9-9BB5-406D8537F2AD}"/>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33" name="Right Brace 32">
              <a:extLst>
                <a:ext uri="{FF2B5EF4-FFF2-40B4-BE49-F238E27FC236}">
                  <a16:creationId xmlns:a16="http://schemas.microsoft.com/office/drawing/2014/main" xmlns="" id="{581FD30E-797E-4CC0-8ADB-A5BB2EB7E6B6}"/>
                </a:ext>
              </a:extLst>
            </p:cNvPr>
            <p:cNvSpPr/>
            <p:nvPr/>
          </p:nvSpPr>
          <p:spPr>
            <a:xfrm rot="5400000">
              <a:off x="1661200" y="2026309"/>
              <a:ext cx="381964" cy="278234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4" name="Right Brace 33">
              <a:extLst>
                <a:ext uri="{FF2B5EF4-FFF2-40B4-BE49-F238E27FC236}">
                  <a16:creationId xmlns:a16="http://schemas.microsoft.com/office/drawing/2014/main" xmlns="" id="{3D2C7CF3-25FC-435C-99AF-38B0F648F5D0}"/>
                </a:ext>
              </a:extLst>
            </p:cNvPr>
            <p:cNvSpPr/>
            <p:nvPr/>
          </p:nvSpPr>
          <p:spPr>
            <a:xfrm rot="5400000">
              <a:off x="7399050" y="2026633"/>
              <a:ext cx="381964" cy="280861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5" name="Rectangle 34">
              <a:extLst>
                <a:ext uri="{FF2B5EF4-FFF2-40B4-BE49-F238E27FC236}">
                  <a16:creationId xmlns:a16="http://schemas.microsoft.com/office/drawing/2014/main" xmlns="" id="{6CC600DD-A49C-4A0F-8A65-0D63B3F1D65D}"/>
                </a:ext>
              </a:extLst>
            </p:cNvPr>
            <p:cNvSpPr/>
            <p:nvPr/>
          </p:nvSpPr>
          <p:spPr>
            <a:xfrm>
              <a:off x="3239669" y="2895156"/>
              <a:ext cx="2337774" cy="233453"/>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36" name="Rectangle 35">
              <a:extLst>
                <a:ext uri="{FF2B5EF4-FFF2-40B4-BE49-F238E27FC236}">
                  <a16:creationId xmlns:a16="http://schemas.microsoft.com/office/drawing/2014/main" xmlns="" id="{8F59DAC3-2545-48B1-AFFA-26B887BCD88D}"/>
                </a:ext>
              </a:extLst>
            </p:cNvPr>
            <p:cNvSpPr/>
            <p:nvPr/>
          </p:nvSpPr>
          <p:spPr>
            <a:xfrm>
              <a:off x="8994338" y="2899889"/>
              <a:ext cx="2337774" cy="228720"/>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37" name="Right Brace 36">
              <a:extLst>
                <a:ext uri="{FF2B5EF4-FFF2-40B4-BE49-F238E27FC236}">
                  <a16:creationId xmlns:a16="http://schemas.microsoft.com/office/drawing/2014/main" xmlns="" id="{F60478FC-95D8-466F-BFA3-6BE5C70CE168}"/>
                </a:ext>
              </a:extLst>
            </p:cNvPr>
            <p:cNvSpPr/>
            <p:nvPr/>
          </p:nvSpPr>
          <p:spPr>
            <a:xfrm rot="5400000">
              <a:off x="4224330" y="2256529"/>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8" name="Right Brace 37">
              <a:extLst>
                <a:ext uri="{FF2B5EF4-FFF2-40B4-BE49-F238E27FC236}">
                  <a16:creationId xmlns:a16="http://schemas.microsoft.com/office/drawing/2014/main" xmlns="" id="{3870CCEB-3749-4EA3-BB53-9D7DBEEFE7BC}"/>
                </a:ext>
              </a:extLst>
            </p:cNvPr>
            <p:cNvSpPr/>
            <p:nvPr/>
          </p:nvSpPr>
          <p:spPr>
            <a:xfrm rot="5400000">
              <a:off x="9977430" y="2281582"/>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39" name="Right Brace 38">
              <a:extLst>
                <a:ext uri="{FF2B5EF4-FFF2-40B4-BE49-F238E27FC236}">
                  <a16:creationId xmlns:a16="http://schemas.microsoft.com/office/drawing/2014/main" xmlns="" id="{7E4C3940-4326-4310-9E35-8BB7B6CB5386}"/>
                </a:ext>
              </a:extLst>
            </p:cNvPr>
            <p:cNvSpPr/>
            <p:nvPr/>
          </p:nvSpPr>
          <p:spPr>
            <a:xfrm rot="5400000">
              <a:off x="1662752" y="3919010"/>
              <a:ext cx="381964" cy="2798891"/>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0" name="Right Brace 39">
              <a:extLst>
                <a:ext uri="{FF2B5EF4-FFF2-40B4-BE49-F238E27FC236}">
                  <a16:creationId xmlns:a16="http://schemas.microsoft.com/office/drawing/2014/main" xmlns="" id="{998AFE76-7AD6-4D56-9633-461C4A49A432}"/>
                </a:ext>
              </a:extLst>
            </p:cNvPr>
            <p:cNvSpPr/>
            <p:nvPr/>
          </p:nvSpPr>
          <p:spPr>
            <a:xfrm rot="5400000">
              <a:off x="4210038" y="4170615"/>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1" name="Right Brace 40">
              <a:extLst>
                <a:ext uri="{FF2B5EF4-FFF2-40B4-BE49-F238E27FC236}">
                  <a16:creationId xmlns:a16="http://schemas.microsoft.com/office/drawing/2014/main" xmlns="" id="{B1ADD447-953D-429E-A4F6-445AC26036E1}"/>
                </a:ext>
              </a:extLst>
            </p:cNvPr>
            <p:cNvSpPr/>
            <p:nvPr/>
          </p:nvSpPr>
          <p:spPr>
            <a:xfrm rot="5400000">
              <a:off x="9951194" y="4169320"/>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2" name="Right Brace 41">
              <a:extLst>
                <a:ext uri="{FF2B5EF4-FFF2-40B4-BE49-F238E27FC236}">
                  <a16:creationId xmlns:a16="http://schemas.microsoft.com/office/drawing/2014/main" xmlns="" id="{14D28E73-4141-4EE0-A58B-524F91423101}"/>
                </a:ext>
              </a:extLst>
            </p:cNvPr>
            <p:cNvSpPr/>
            <p:nvPr/>
          </p:nvSpPr>
          <p:spPr>
            <a:xfrm rot="5400000">
              <a:off x="7414592" y="3916060"/>
              <a:ext cx="381964" cy="2777526"/>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3" name="Right Brace 42">
              <a:extLst>
                <a:ext uri="{FF2B5EF4-FFF2-40B4-BE49-F238E27FC236}">
                  <a16:creationId xmlns:a16="http://schemas.microsoft.com/office/drawing/2014/main" xmlns="" id="{5AA95791-AEDB-4318-8D9D-D9871AFBD98A}"/>
                </a:ext>
              </a:extLst>
            </p:cNvPr>
            <p:cNvSpPr/>
            <p:nvPr/>
          </p:nvSpPr>
          <p:spPr>
            <a:xfrm rot="5400000">
              <a:off x="2815178" y="-1053052"/>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spTree>
    <p:extLst>
      <p:ext uri="{BB962C8B-B14F-4D97-AF65-F5344CB8AC3E}">
        <p14:creationId xmlns:p14="http://schemas.microsoft.com/office/powerpoint/2010/main" val="157145420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44FB97CB-7F04-405A-B22E-24F8F31E8C5E}"/>
              </a:ext>
            </a:extLst>
          </p:cNvPr>
          <p:cNvSpPr>
            <a:spLocks noGrp="1"/>
          </p:cNvSpPr>
          <p:nvPr>
            <p:ph type="title"/>
          </p:nvPr>
        </p:nvSpPr>
        <p:spPr>
          <a:xfrm>
            <a:off x="914401" y="685801"/>
            <a:ext cx="10361084" cy="1065213"/>
          </a:xfrm>
        </p:spPr>
        <p:txBody>
          <a:bodyPr/>
          <a:lstStyle/>
          <a:p>
            <a:r>
              <a:rPr lang="en-US" dirty="0"/>
              <a:t>Benefits</a:t>
            </a:r>
          </a:p>
        </p:txBody>
      </p:sp>
      <p:sp>
        <p:nvSpPr>
          <p:cNvPr id="8" name="Content Placeholder 2">
            <a:extLst>
              <a:ext uri="{FF2B5EF4-FFF2-40B4-BE49-F238E27FC236}">
                <a16:creationId xmlns:a16="http://schemas.microsoft.com/office/drawing/2014/main" xmlns="" id="{DE56F331-D2F9-44DA-B702-17058F896267}"/>
              </a:ext>
            </a:extLst>
          </p:cNvPr>
          <p:cNvSpPr>
            <a:spLocks noGrp="1"/>
          </p:cNvSpPr>
          <p:nvPr>
            <p:ph idx="1"/>
          </p:nvPr>
        </p:nvSpPr>
        <p:spPr>
          <a:xfrm>
            <a:off x="914401" y="1751014"/>
            <a:ext cx="10361084" cy="4494213"/>
          </a:xfrm>
        </p:spPr>
        <p:txBody>
          <a:bodyPr/>
          <a:lstStyle/>
          <a:p>
            <a:pPr>
              <a:buFont typeface="Arial" panose="020B0604020202020204" pitchFamily="34" charset="0"/>
              <a:buChar char="•"/>
            </a:pPr>
            <a:r>
              <a:rPr lang="en-US" dirty="0">
                <a:solidFill>
                  <a:schemeClr val="tx1"/>
                </a:solidFill>
              </a:rPr>
              <a:t>These techniques improve performance while maintaining interoperability, coexistence, and proven backward compatibility with 802.11p equipment</a:t>
            </a:r>
            <a:br>
              <a:rPr lang="en-US" dirty="0">
                <a:solidFill>
                  <a:schemeClr val="tx1"/>
                </a:solidFill>
              </a:rPr>
            </a:br>
            <a:endParaRPr lang="en-US" dirty="0">
              <a:solidFill>
                <a:schemeClr val="tx1"/>
              </a:solidFill>
            </a:endParaRPr>
          </a:p>
          <a:p>
            <a:pPr>
              <a:buFont typeface="Arial" panose="020B0604020202020204" pitchFamily="34" charset="0"/>
              <a:buChar char="•"/>
            </a:pPr>
            <a:r>
              <a:rPr lang="en-US" dirty="0">
                <a:solidFill>
                  <a:schemeClr val="tx1"/>
                </a:solidFill>
              </a:rPr>
              <a:t>These techniques provide substantial improvements for communication between NGV stations, while also providing some improvement for communication to and from 802.11p stations that do not implement NGV</a:t>
            </a:r>
            <a:br>
              <a:rPr lang="en-US" dirty="0">
                <a:solidFill>
                  <a:schemeClr val="tx1"/>
                </a:solidFill>
              </a:rPr>
            </a:br>
            <a:endParaRPr lang="en-US" dirty="0">
              <a:solidFill>
                <a:schemeClr val="tx1"/>
              </a:solidFill>
            </a:endParaRPr>
          </a:p>
          <a:p>
            <a:pPr>
              <a:buFont typeface="Arial" panose="020B0604020202020204" pitchFamily="34" charset="0"/>
              <a:buChar char="•"/>
            </a:pPr>
            <a:r>
              <a:rPr lang="en-US" dirty="0">
                <a:solidFill>
                  <a:schemeClr val="tx1"/>
                </a:solidFill>
              </a:rPr>
              <a:t>These techniques do not increase channel load in congested environments </a:t>
            </a:r>
            <a:br>
              <a:rPr lang="en-US" dirty="0">
                <a:solidFill>
                  <a:schemeClr val="tx1"/>
                </a:solidFill>
              </a:rPr>
            </a:br>
            <a:endParaRPr lang="en-US" dirty="0">
              <a:solidFill>
                <a:schemeClr val="tx1"/>
              </a:solidFill>
            </a:endParaRPr>
          </a:p>
          <a:p>
            <a:pPr>
              <a:buFont typeface="Arial" panose="020B0604020202020204" pitchFamily="34" charset="0"/>
              <a:buChar char="•"/>
            </a:pPr>
            <a:r>
              <a:rPr lang="en-US" dirty="0">
                <a:solidFill>
                  <a:schemeClr val="tx1"/>
                </a:solidFill>
              </a:rPr>
              <a:t>These techniques do not require changing higher layers of the ITS protocol stack</a:t>
            </a:r>
            <a:br>
              <a:rPr lang="en-US" dirty="0">
                <a:solidFill>
                  <a:schemeClr val="tx1"/>
                </a:solidFill>
              </a:rPr>
            </a:br>
            <a:endParaRPr lang="en-US" dirty="0">
              <a:solidFill>
                <a:schemeClr val="tx1"/>
              </a:solidFill>
            </a:endParaRPr>
          </a:p>
          <a:p>
            <a:endParaRPr lang="en-US" dirty="0"/>
          </a:p>
        </p:txBody>
      </p:sp>
    </p:spTree>
    <p:extLst>
      <p:ext uri="{BB962C8B-B14F-4D97-AF65-F5344CB8AC3E}">
        <p14:creationId xmlns:p14="http://schemas.microsoft.com/office/powerpoint/2010/main" val="117415785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D55631-F34B-440C-8B2F-7EE3DF4FFFC6}"/>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xmlns="" id="{2DDF9E10-A4EF-42A7-B06A-1D21E6343B71}"/>
              </a:ext>
            </a:extLst>
          </p:cNvPr>
          <p:cNvSpPr>
            <a:spLocks noGrp="1"/>
          </p:cNvSpPr>
          <p:nvPr>
            <p:ph idx="1"/>
          </p:nvPr>
        </p:nvSpPr>
        <p:spPr>
          <a:xfrm>
            <a:off x="876317" y="1732531"/>
            <a:ext cx="10361084" cy="4113213"/>
          </a:xfrm>
        </p:spPr>
        <p:txBody>
          <a:bodyPr/>
          <a:lstStyle/>
          <a:p>
            <a:pPr marL="0" indent="0"/>
            <a:r>
              <a:rPr lang="en-US" dirty="0"/>
              <a:t>Do you agree to add the following text into Section </a:t>
            </a:r>
            <a:r>
              <a:rPr lang="en-US" dirty="0" smtClean="0"/>
              <a:t>3.1 </a:t>
            </a:r>
            <a:r>
              <a:rPr lang="en-US" dirty="0"/>
              <a:t>of SFD?</a:t>
            </a:r>
          </a:p>
          <a:p>
            <a:pPr marL="457200" lvl="1" indent="0"/>
            <a:r>
              <a:rPr lang="en-US" dirty="0"/>
              <a:t>“Repetition of NGV messages, primarily targeting performance improvement under low or medium channel congestion, is a feature benefitting to both legacy and NGV stations population. The number of repetitions ranges from 1 to 3, and is adapted based on metrics such as CBR, with thresholds defined at upper layers.”</a:t>
            </a:r>
          </a:p>
        </p:txBody>
      </p:sp>
      <p:sp>
        <p:nvSpPr>
          <p:cNvPr id="4" name="Slide Number Placeholder 3">
            <a:extLst>
              <a:ext uri="{FF2B5EF4-FFF2-40B4-BE49-F238E27FC236}">
                <a16:creationId xmlns:a16="http://schemas.microsoft.com/office/drawing/2014/main" xmlns="" id="{5687DC26-4FC0-47B5-84D9-0DB3C47FE37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A50EA61D-9A34-417C-B0D8-9843ED9906B1}"/>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2D7A58EB-9BD8-4061-AA13-5F297EA659A8}"/>
              </a:ext>
            </a:extLst>
          </p:cNvPr>
          <p:cNvSpPr>
            <a:spLocks noGrp="1"/>
          </p:cNvSpPr>
          <p:nvPr>
            <p:ph type="dt" idx="15"/>
          </p:nvPr>
        </p:nvSpPr>
        <p:spPr/>
        <p:txBody>
          <a:bodyPr/>
          <a:lstStyle/>
          <a:p>
            <a:r>
              <a:rPr lang="en-US"/>
              <a:t>May 2019</a:t>
            </a:r>
            <a:endParaRPr lang="en-GB" dirty="0"/>
          </a:p>
        </p:txBody>
      </p:sp>
      <p:sp>
        <p:nvSpPr>
          <p:cNvPr id="8" name="Rectangle 7">
            <a:extLst>
              <a:ext uri="{FF2B5EF4-FFF2-40B4-BE49-F238E27FC236}">
                <a16:creationId xmlns:a16="http://schemas.microsoft.com/office/drawing/2014/main" xmlns="" id="{22719E6F-4B17-49F5-818F-2ADAA7ADC4E3}"/>
              </a:ext>
            </a:extLst>
          </p:cNvPr>
          <p:cNvSpPr/>
          <p:nvPr/>
        </p:nvSpPr>
        <p:spPr>
          <a:xfrm>
            <a:off x="833931" y="4461336"/>
            <a:ext cx="2442669" cy="1354217"/>
          </a:xfrm>
          <a:prstGeom prst="rect">
            <a:avLst/>
          </a:prstGeom>
        </p:spPr>
        <p:txBody>
          <a:bodyPr wrap="square">
            <a:spAutoFit/>
          </a:bodyPr>
          <a:lstStyle/>
          <a:p>
            <a:pPr marL="342900" lvl="0" indent="-342900" eaLnBrk="1" hangingPunct="1">
              <a:spcBef>
                <a:spcPts val="600"/>
              </a:spcBef>
            </a:pPr>
            <a:r>
              <a:rPr lang="en-US" b="1" kern="0" dirty="0">
                <a:solidFill>
                  <a:srgbClr val="000000"/>
                </a:solidFill>
                <a:latin typeface="Times New Roman"/>
                <a:ea typeface="MS Gothic"/>
              </a:rPr>
              <a:t>Y: </a:t>
            </a:r>
          </a:p>
          <a:p>
            <a:pPr marL="342900" lvl="0" indent="-342900" eaLnBrk="1" hangingPunct="1">
              <a:spcBef>
                <a:spcPts val="600"/>
              </a:spcBef>
            </a:pPr>
            <a:r>
              <a:rPr lang="en-US" b="1" kern="0" dirty="0">
                <a:solidFill>
                  <a:srgbClr val="000000"/>
                </a:solidFill>
                <a:latin typeface="Times New Roman"/>
                <a:ea typeface="MS Gothic"/>
              </a:rPr>
              <a:t>N: </a:t>
            </a:r>
          </a:p>
          <a:p>
            <a:pPr marL="342900" lvl="0" indent="-342900" eaLnBrk="1" hangingPunct="1">
              <a:spcBef>
                <a:spcPts val="600"/>
              </a:spcBef>
            </a:pPr>
            <a:r>
              <a:rPr lang="en-US" b="1" kern="0" dirty="0">
                <a:solidFill>
                  <a:srgbClr val="000000"/>
                </a:solidFill>
                <a:latin typeface="Times New Roman"/>
                <a:ea typeface="MS Gothic"/>
              </a:rPr>
              <a:t>A: </a:t>
            </a:r>
          </a:p>
        </p:txBody>
      </p:sp>
    </p:spTree>
    <p:extLst>
      <p:ext uri="{BB962C8B-B14F-4D97-AF65-F5344CB8AC3E}">
        <p14:creationId xmlns:p14="http://schemas.microsoft.com/office/powerpoint/2010/main" val="192785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This submission provides additional technical details and measurements results from existing commercial device, for the adaptive message retransmission technique for interoperable NGV PHY improvements initially described in NGV Study Group submissions 11-18/1577 and 11-18/1186.</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9" name="Title 1">
            <a:extLst>
              <a:ext uri="{FF2B5EF4-FFF2-40B4-BE49-F238E27FC236}">
                <a16:creationId xmlns:a16="http://schemas.microsoft.com/office/drawing/2014/main" xmlns="" id="{1D2480A1-503C-490E-B131-F57CC4A38F80}"/>
              </a:ext>
            </a:extLst>
          </p:cNvPr>
          <p:cNvSpPr>
            <a:spLocks noGrp="1"/>
          </p:cNvSpPr>
          <p:nvPr>
            <p:ph type="title"/>
          </p:nvPr>
        </p:nvSpPr>
        <p:spPr>
          <a:xfrm>
            <a:off x="914401" y="685801"/>
            <a:ext cx="10361084" cy="1065213"/>
          </a:xfrm>
        </p:spPr>
        <p:txBody>
          <a:bodyPr/>
          <a:lstStyle/>
          <a:p>
            <a:r>
              <a:rPr lang="en-GB" dirty="0"/>
              <a:t>Background</a:t>
            </a:r>
          </a:p>
        </p:txBody>
      </p:sp>
      <p:sp>
        <p:nvSpPr>
          <p:cNvPr id="10" name="Rectangle 2">
            <a:extLst>
              <a:ext uri="{FF2B5EF4-FFF2-40B4-BE49-F238E27FC236}">
                <a16:creationId xmlns:a16="http://schemas.microsoft.com/office/drawing/2014/main" xmlns="" id="{1C02118E-868D-43B5-A5B1-772DDEA5150E}"/>
              </a:ext>
            </a:extLst>
          </p:cNvPr>
          <p:cNvSpPr>
            <a:spLocks noGrp="1" noChangeArrowheads="1"/>
          </p:cNvSpPr>
          <p:nvPr>
            <p:ph idx="1"/>
          </p:nvPr>
        </p:nvSpPr>
        <p:spPr>
          <a:xfrm>
            <a:off x="914401" y="1830390"/>
            <a:ext cx="10361084" cy="4645025"/>
          </a:xfrm>
          <a:ln/>
        </p:spPr>
        <p:txBody>
          <a:bodyPr/>
          <a:lstStyle/>
          <a:p>
            <a:pPr>
              <a:buFont typeface="Arial" panose="020B0604020202020204" pitchFamily="34" charset="0"/>
              <a:buChar char="•"/>
            </a:pPr>
            <a:r>
              <a:rPr lang="en-US" sz="2200" b="0" dirty="0"/>
              <a:t>Thousands of cars equipped with IEEE 802.11p V2X are already on the road, and several major auto manufacturers have announced massive 802.11p roll-outs [including VW and GM]</a:t>
            </a:r>
            <a:br>
              <a:rPr lang="en-US" sz="2200" b="0" dirty="0"/>
            </a:br>
            <a:endParaRPr lang="en-US" sz="2200" b="0" dirty="0"/>
          </a:p>
          <a:p>
            <a:pPr>
              <a:buFont typeface="Arial" panose="020B0604020202020204" pitchFamily="34" charset="0"/>
              <a:buChar char="•"/>
            </a:pPr>
            <a:r>
              <a:rPr lang="en-US" sz="2200" b="0" dirty="0"/>
              <a:t>Improvements to IEEE 802.11p by IEEE 802.11bd need to take into account the potentially large number of legacy IEEE 802.11p stations that will be in service by the time IEEE 802.11bd is adopted and deployed</a:t>
            </a:r>
            <a:r>
              <a:rPr lang="en-US" sz="2200" b="0" u="sng" dirty="0"/>
              <a:t/>
            </a:r>
            <a:br>
              <a:rPr lang="en-US" sz="2200" b="0" u="sng" dirty="0"/>
            </a:br>
            <a:endParaRPr lang="en-US" sz="2200" b="0" dirty="0"/>
          </a:p>
          <a:p>
            <a:pPr>
              <a:buFont typeface="Arial" panose="020B0604020202020204" pitchFamily="34" charset="0"/>
              <a:buChar char="•"/>
            </a:pPr>
            <a:r>
              <a:rPr lang="en-US" sz="2200" dirty="0"/>
              <a:t>As already agreed, NGV needs to be </a:t>
            </a:r>
            <a:r>
              <a:rPr lang="en-US" sz="2200" u="sng" dirty="0"/>
              <a:t>fully interoperable</a:t>
            </a:r>
            <a:r>
              <a:rPr lang="en-US" sz="2200" dirty="0"/>
              <a:t> with “legacy 802.11p”</a:t>
            </a:r>
          </a:p>
          <a:p>
            <a:pPr lvl="1">
              <a:buFont typeface="Arial" panose="020B0604020202020204" pitchFamily="34" charset="0"/>
              <a:buChar char="•"/>
            </a:pPr>
            <a:r>
              <a:rPr lang="en-US" dirty="0"/>
              <a:t>We cannot segment the safety critical V2X applications between “legacy” and “NGV users” – Millions of lives are at stake</a:t>
            </a:r>
          </a:p>
          <a:p>
            <a:pPr marL="800100" lvl="1" indent="-342900">
              <a:buFont typeface="Wingdings" panose="05000000000000000000" pitchFamily="2" charset="2"/>
              <a:buChar char="Ø"/>
            </a:pPr>
            <a:r>
              <a:rPr lang="en-US" b="1" dirty="0"/>
              <a:t>Therefore, it is highly desirable to identify and adopt techniques which improve PHY performance while retaining full interoperability with the IEEE 802.11p PHY</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5C3AAD3C-61AA-4F02-B395-B7B64889364E}"/>
              </a:ext>
            </a:extLst>
          </p:cNvPr>
          <p:cNvSpPr>
            <a:spLocks noGrp="1"/>
          </p:cNvSpPr>
          <p:nvPr>
            <p:ph type="title"/>
          </p:nvPr>
        </p:nvSpPr>
        <p:spPr>
          <a:xfrm>
            <a:off x="914401" y="685801"/>
            <a:ext cx="10361084" cy="1065213"/>
          </a:xfrm>
        </p:spPr>
        <p:txBody>
          <a:bodyPr/>
          <a:lstStyle/>
          <a:p>
            <a:r>
              <a:rPr lang="en-US" dirty="0"/>
              <a:t>Introduction</a:t>
            </a:r>
          </a:p>
        </p:txBody>
      </p:sp>
      <p:sp>
        <p:nvSpPr>
          <p:cNvPr id="8" name="Content Placeholder 2">
            <a:extLst>
              <a:ext uri="{FF2B5EF4-FFF2-40B4-BE49-F238E27FC236}">
                <a16:creationId xmlns:a16="http://schemas.microsoft.com/office/drawing/2014/main" xmlns="" id="{F28F1C5F-A294-4CF9-B3FD-4062E3A91811}"/>
              </a:ext>
            </a:extLst>
          </p:cNvPr>
          <p:cNvSpPr>
            <a:spLocks noGrp="1"/>
          </p:cNvSpPr>
          <p:nvPr>
            <p:ph idx="1"/>
          </p:nvPr>
        </p:nvSpPr>
        <p:spPr>
          <a:xfrm>
            <a:off x="914401" y="1830390"/>
            <a:ext cx="10361084" cy="4645023"/>
          </a:xfrm>
        </p:spPr>
        <p:txBody>
          <a:bodyPr/>
          <a:lstStyle/>
          <a:p>
            <a:pPr>
              <a:buFont typeface="Arial" panose="020B0604020202020204" pitchFamily="34" charset="0"/>
              <a:buChar char="•"/>
            </a:pPr>
            <a:r>
              <a:rPr lang="en-US" b="0" dirty="0"/>
              <a:t>In 2018, NXP presented documents 11-18/1186 and 11-18/1577, which proposed a series of fully-interoperable PHY improvements, addressing topics such as spectrum emission mask, receiver sensitivity, channel model, Doppler, and, most importantly, better link reliability and/or range through reduction of packet error rate.</a:t>
            </a:r>
            <a:br>
              <a:rPr lang="en-US" b="0" dirty="0"/>
            </a:br>
            <a:endParaRPr lang="en-US" b="0" dirty="0"/>
          </a:p>
        </p:txBody>
      </p:sp>
    </p:spTree>
    <p:extLst>
      <p:ext uri="{BB962C8B-B14F-4D97-AF65-F5344CB8AC3E}">
        <p14:creationId xmlns:p14="http://schemas.microsoft.com/office/powerpoint/2010/main" val="52514368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39E7084B-8242-4DDD-9BB5-EA65C1F8E34B}"/>
              </a:ext>
            </a:extLst>
          </p:cNvPr>
          <p:cNvSpPr>
            <a:spLocks noGrp="1"/>
          </p:cNvSpPr>
          <p:nvPr>
            <p:ph type="title"/>
          </p:nvPr>
        </p:nvSpPr>
        <p:spPr>
          <a:xfrm>
            <a:off x="914401" y="685801"/>
            <a:ext cx="10361084" cy="1065213"/>
          </a:xfrm>
        </p:spPr>
        <p:txBody>
          <a:bodyPr/>
          <a:lstStyle/>
          <a:p>
            <a:r>
              <a:rPr lang="en-US" dirty="0"/>
              <a:t>Waveform Design Improvements</a:t>
            </a:r>
          </a:p>
        </p:txBody>
      </p:sp>
      <p:sp>
        <p:nvSpPr>
          <p:cNvPr id="8" name="Content Placeholder 2">
            <a:extLst>
              <a:ext uri="{FF2B5EF4-FFF2-40B4-BE49-F238E27FC236}">
                <a16:creationId xmlns:a16="http://schemas.microsoft.com/office/drawing/2014/main" xmlns="" id="{14CA4B0A-02CD-4985-8C17-78BD22EBBCF7}"/>
              </a:ext>
            </a:extLst>
          </p:cNvPr>
          <p:cNvSpPr>
            <a:spLocks noGrp="1"/>
          </p:cNvSpPr>
          <p:nvPr>
            <p:ph idx="1"/>
          </p:nvPr>
        </p:nvSpPr>
        <p:spPr>
          <a:xfrm>
            <a:off x="914401" y="1751014"/>
            <a:ext cx="10361084" cy="4724399"/>
          </a:xfrm>
        </p:spPr>
        <p:txBody>
          <a:bodyPr/>
          <a:lstStyle/>
          <a:p>
            <a:pPr>
              <a:buFont typeface="Arial" panose="020B0604020202020204" pitchFamily="34" charset="0"/>
              <a:buChar char="•"/>
            </a:pPr>
            <a:r>
              <a:rPr lang="en-US" dirty="0"/>
              <a:t>One new technique we are proposing is </a:t>
            </a:r>
            <a:r>
              <a:rPr lang="en-US" i="1" dirty="0">
                <a:solidFill>
                  <a:srgbClr val="FF0000"/>
                </a:solidFill>
              </a:rPr>
              <a:t>adaptive repetition of messages</a:t>
            </a:r>
            <a:br>
              <a:rPr lang="en-US" i="1" dirty="0">
                <a:solidFill>
                  <a:srgbClr val="FF0000"/>
                </a:solidFill>
              </a:rPr>
            </a:br>
            <a:endParaRPr lang="en-US" i="1" dirty="0">
              <a:solidFill>
                <a:schemeClr val="tx1"/>
              </a:solidFill>
            </a:endParaRPr>
          </a:p>
          <a:p>
            <a:pPr marL="800100" lvl="1">
              <a:buFont typeface="Arial" panose="020B0604020202020204" pitchFamily="34" charset="0"/>
              <a:buChar char="•"/>
            </a:pPr>
            <a:r>
              <a:rPr lang="en-US" dirty="0"/>
              <a:t>Depending on channel load, the same PPDU is retransmitted zero, one, two, or three times</a:t>
            </a:r>
            <a:br>
              <a:rPr lang="en-US" dirty="0"/>
            </a:br>
            <a:endParaRPr lang="en-US" dirty="0"/>
          </a:p>
          <a:p>
            <a:pPr marL="800100" lvl="1">
              <a:buFont typeface="Arial" panose="020B0604020202020204" pitchFamily="34" charset="0"/>
              <a:buChar char="•"/>
            </a:pPr>
            <a:r>
              <a:rPr lang="en-US" dirty="0"/>
              <a:t>To avoid creating congestion, as channel load, measured by the Channel Busy Ratio (or Channel Busy Percentage), increases, the number of retransmissions is reduced</a:t>
            </a:r>
            <a:br>
              <a:rPr lang="en-US" dirty="0"/>
            </a:br>
            <a:endParaRPr lang="en-US" dirty="0"/>
          </a:p>
          <a:p>
            <a:pPr marL="800100" lvl="1">
              <a:buFont typeface="Arial" panose="020B0604020202020204" pitchFamily="34" charset="0"/>
              <a:buChar char="•"/>
            </a:pPr>
            <a:r>
              <a:rPr lang="en-US" dirty="0"/>
              <a:t>This technique is fully interoperable – the individual PPDUs are standard 802.11p transmissions</a:t>
            </a:r>
            <a:br>
              <a:rPr lang="en-US" dirty="0"/>
            </a:br>
            <a:endParaRPr lang="en-US" dirty="0"/>
          </a:p>
          <a:p>
            <a:pPr marL="800100" lvl="1">
              <a:buFont typeface="Arial" panose="020B0604020202020204" pitchFamily="34" charset="0"/>
              <a:buChar char="•"/>
            </a:pPr>
            <a:r>
              <a:rPr lang="en-US" dirty="0"/>
              <a:t>This technique </a:t>
            </a:r>
            <a:r>
              <a:rPr lang="en-US" dirty="0">
                <a:solidFill>
                  <a:schemeClr val="tx1"/>
                </a:solidFill>
              </a:rPr>
              <a:t>reduces packet error rate for communication from NGV stations to 802.11p stations, not just for communication between NGV stations</a:t>
            </a:r>
          </a:p>
          <a:p>
            <a:endParaRPr lang="en-US" dirty="0"/>
          </a:p>
        </p:txBody>
      </p:sp>
    </p:spTree>
    <p:extLst>
      <p:ext uri="{BB962C8B-B14F-4D97-AF65-F5344CB8AC3E}">
        <p14:creationId xmlns:p14="http://schemas.microsoft.com/office/powerpoint/2010/main" val="16681472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A2C530D5-7ADC-44BF-9318-BA5CF093AB4E}"/>
              </a:ext>
            </a:extLst>
          </p:cNvPr>
          <p:cNvSpPr>
            <a:spLocks noGrp="1"/>
          </p:cNvSpPr>
          <p:nvPr>
            <p:ph type="title"/>
          </p:nvPr>
        </p:nvSpPr>
        <p:spPr>
          <a:xfrm>
            <a:off x="914401" y="685801"/>
            <a:ext cx="10361084" cy="1065213"/>
          </a:xfrm>
        </p:spPr>
        <p:txBody>
          <a:bodyPr/>
          <a:lstStyle/>
          <a:p>
            <a:r>
              <a:rPr lang="en-US" dirty="0"/>
              <a:t>Benefits from Adaptive Repetition of Messages</a:t>
            </a:r>
          </a:p>
        </p:txBody>
      </p:sp>
      <p:sp>
        <p:nvSpPr>
          <p:cNvPr id="8" name="Content Placeholder 2">
            <a:extLst>
              <a:ext uri="{FF2B5EF4-FFF2-40B4-BE49-F238E27FC236}">
                <a16:creationId xmlns:a16="http://schemas.microsoft.com/office/drawing/2014/main" xmlns="" id="{2752EB05-EB44-41F5-8A93-1555F543D0A8}"/>
              </a:ext>
            </a:extLst>
          </p:cNvPr>
          <p:cNvSpPr>
            <a:spLocks noGrp="1"/>
          </p:cNvSpPr>
          <p:nvPr>
            <p:ph idx="1"/>
          </p:nvPr>
        </p:nvSpPr>
        <p:spPr>
          <a:xfrm>
            <a:off x="894523" y="2133600"/>
            <a:ext cx="10361084" cy="4113213"/>
          </a:xfrm>
        </p:spPr>
        <p:txBody>
          <a:bodyPr/>
          <a:lstStyle/>
          <a:p>
            <a:pPr lvl="1">
              <a:buFont typeface="Wingdings" panose="05000000000000000000" pitchFamily="2" charset="2"/>
              <a:buChar char="ü"/>
            </a:pPr>
            <a:r>
              <a:rPr lang="en-US" sz="2400" b="1" dirty="0"/>
              <a:t>802.11p stations see each retransmission as a standalone message</a:t>
            </a:r>
          </a:p>
          <a:p>
            <a:pPr lvl="2">
              <a:buFont typeface="Arial" panose="020B0604020202020204" pitchFamily="34" charset="0"/>
              <a:buChar char="•"/>
            </a:pPr>
            <a:r>
              <a:rPr lang="en-US" sz="2000" dirty="0"/>
              <a:t>Performance is improved (1 to 2 dB) due to temporal diversity</a:t>
            </a:r>
          </a:p>
          <a:p>
            <a:pPr lvl="2">
              <a:buFont typeface="Arial" panose="020B0604020202020204" pitchFamily="34" charset="0"/>
              <a:buChar char="•"/>
            </a:pPr>
            <a:r>
              <a:rPr lang="en-US" sz="2000" dirty="0"/>
              <a:t>Duplicated messages will be naturally filtered by application</a:t>
            </a:r>
          </a:p>
          <a:p>
            <a:pPr lvl="2">
              <a:buFont typeface="Arial" panose="020B0604020202020204" pitchFamily="34" charset="0"/>
              <a:buChar char="•"/>
            </a:pPr>
            <a:r>
              <a:rPr lang="fr-FR" sz="2000" dirty="0"/>
              <a:t>Filtering of duplicate</a:t>
            </a:r>
            <a:r>
              <a:rPr lang="en-US" sz="2000" dirty="0"/>
              <a:t> messages is already performed by higher protocol layers – no software update </a:t>
            </a:r>
            <a:r>
              <a:rPr lang="en-US" sz="2000" dirty="0" smtClean="0"/>
              <a:t>needed</a:t>
            </a:r>
            <a:endParaRPr lang="en-US" sz="2000" dirty="0"/>
          </a:p>
          <a:p>
            <a:pPr marL="1657350" lvl="3" indent="-285750">
              <a:buFont typeface="Wingdings" charset="2"/>
              <a:buChar char="Ø"/>
            </a:pPr>
            <a:r>
              <a:rPr lang="en-US" sz="1800" dirty="0" smtClean="0"/>
              <a:t>For example, for ITS-G5, see EN 302 636-4-1 Annex A.2 and A.3</a:t>
            </a:r>
          </a:p>
          <a:p>
            <a:pPr marL="1371600" lvl="3" indent="0"/>
            <a:endParaRPr lang="en-US" sz="1800" dirty="0"/>
          </a:p>
          <a:p>
            <a:pPr lvl="1">
              <a:buFont typeface="Wingdings" panose="05000000000000000000" pitchFamily="2" charset="2"/>
              <a:buChar char="ü"/>
            </a:pPr>
            <a:r>
              <a:rPr lang="en-US" sz="2400" b="1" dirty="0"/>
              <a:t>The initial PPDU and retransmissions can be combined by NGV stations</a:t>
            </a:r>
          </a:p>
          <a:p>
            <a:pPr lvl="2">
              <a:buFont typeface="Arial" panose="020B0604020202020204" pitchFamily="34" charset="0"/>
              <a:buChar char="•"/>
            </a:pPr>
            <a:r>
              <a:rPr lang="en-US" sz="2000" dirty="0"/>
              <a:t>Combining at LLR levels is the recommended technique, but other are possible</a:t>
            </a:r>
          </a:p>
          <a:p>
            <a:pPr lvl="2">
              <a:buFont typeface="Arial" panose="020B0604020202020204" pitchFamily="34" charset="0"/>
              <a:buChar char="•"/>
            </a:pPr>
            <a:r>
              <a:rPr lang="en-US" sz="2000" dirty="0"/>
              <a:t>+4 dB performance boost for 1 retransmission</a:t>
            </a:r>
          </a:p>
          <a:p>
            <a:pPr lvl="2">
              <a:buFont typeface="Arial" panose="020B0604020202020204" pitchFamily="34" charset="0"/>
              <a:buChar char="•"/>
            </a:pPr>
            <a:r>
              <a:rPr lang="en-US" sz="2000" dirty="0"/>
              <a:t>+7 dB performance boost for 3 retransmissions</a:t>
            </a:r>
          </a:p>
          <a:p>
            <a:endParaRPr lang="en-US" dirty="0"/>
          </a:p>
        </p:txBody>
      </p:sp>
    </p:spTree>
    <p:extLst>
      <p:ext uri="{BB962C8B-B14F-4D97-AF65-F5344CB8AC3E}">
        <p14:creationId xmlns:p14="http://schemas.microsoft.com/office/powerpoint/2010/main" val="117642409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8D3D95A5-866F-4E8D-AC02-DF60405C0BB4}"/>
              </a:ext>
            </a:extLst>
          </p:cNvPr>
          <p:cNvSpPr>
            <a:spLocks noGrp="1"/>
          </p:cNvSpPr>
          <p:nvPr>
            <p:ph type="title"/>
          </p:nvPr>
        </p:nvSpPr>
        <p:spPr>
          <a:xfrm>
            <a:off x="914401" y="685801"/>
            <a:ext cx="10361084" cy="1065213"/>
          </a:xfrm>
        </p:spPr>
        <p:txBody>
          <a:bodyPr/>
          <a:lstStyle/>
          <a:p>
            <a:r>
              <a:rPr lang="en-US" dirty="0"/>
              <a:t>Example with Two Repetitions</a:t>
            </a:r>
          </a:p>
        </p:txBody>
      </p:sp>
      <p:grpSp>
        <p:nvGrpSpPr>
          <p:cNvPr id="3" name="Group 2">
            <a:extLst>
              <a:ext uri="{FF2B5EF4-FFF2-40B4-BE49-F238E27FC236}">
                <a16:creationId xmlns:a16="http://schemas.microsoft.com/office/drawing/2014/main" xmlns="" id="{B894A792-D111-43D8-87DA-E676C9D6D461}"/>
              </a:ext>
            </a:extLst>
          </p:cNvPr>
          <p:cNvGrpSpPr/>
          <p:nvPr/>
        </p:nvGrpSpPr>
        <p:grpSpPr>
          <a:xfrm>
            <a:off x="1007532" y="1466831"/>
            <a:ext cx="10267953" cy="5086369"/>
            <a:chOff x="1007532" y="1466831"/>
            <a:chExt cx="10267953" cy="5086369"/>
          </a:xfrm>
        </p:grpSpPr>
        <p:pic>
          <p:nvPicPr>
            <p:cNvPr id="9" name="Picture 8">
              <a:extLst>
                <a:ext uri="{FF2B5EF4-FFF2-40B4-BE49-F238E27FC236}">
                  <a16:creationId xmlns:a16="http://schemas.microsoft.com/office/drawing/2014/main" xmlns="" id="{6AE7471F-92DC-44C3-B3A5-C451D6D1DADF}"/>
                </a:ext>
              </a:extLst>
            </p:cNvPr>
            <p:cNvPicPr>
              <a:picLocks noChangeAspect="1"/>
            </p:cNvPicPr>
            <p:nvPr/>
          </p:nvPicPr>
          <p:blipFill>
            <a:blip r:embed="rId3"/>
            <a:stretch>
              <a:fillRect/>
            </a:stretch>
          </p:blipFill>
          <p:spPr>
            <a:xfrm>
              <a:off x="1007532" y="1466831"/>
              <a:ext cx="10267953" cy="5086369"/>
            </a:xfrm>
            <a:prstGeom prst="rect">
              <a:avLst/>
            </a:prstGeom>
          </p:spPr>
        </p:pic>
        <p:sp>
          <p:nvSpPr>
            <p:cNvPr id="2" name="Rectangle 1">
              <a:extLst>
                <a:ext uri="{FF2B5EF4-FFF2-40B4-BE49-F238E27FC236}">
                  <a16:creationId xmlns:a16="http://schemas.microsoft.com/office/drawing/2014/main" xmlns="" id="{A8B8981F-98BF-433C-A09D-14702B502BAF}"/>
                </a:ext>
              </a:extLst>
            </p:cNvPr>
            <p:cNvSpPr/>
            <p:nvPr/>
          </p:nvSpPr>
          <p:spPr bwMode="auto">
            <a:xfrm>
              <a:off x="5638800" y="3048000"/>
              <a:ext cx="154518"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8208488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010FDB48-F469-4ABF-8B3B-2B41A8778DF1}"/>
              </a:ext>
            </a:extLst>
          </p:cNvPr>
          <p:cNvSpPr>
            <a:spLocks noGrp="1"/>
          </p:cNvSpPr>
          <p:nvPr>
            <p:ph type="title"/>
          </p:nvPr>
        </p:nvSpPr>
        <p:spPr>
          <a:xfrm>
            <a:off x="914401" y="685801"/>
            <a:ext cx="10361084" cy="1065213"/>
          </a:xfrm>
        </p:spPr>
        <p:txBody>
          <a:bodyPr/>
          <a:lstStyle/>
          <a:p>
            <a:r>
              <a:rPr lang="en-US" dirty="0"/>
              <a:t>Simulation Results Summary</a:t>
            </a:r>
          </a:p>
        </p:txBody>
      </p:sp>
      <p:sp>
        <p:nvSpPr>
          <p:cNvPr id="8" name="Content Placeholder 2">
            <a:extLst>
              <a:ext uri="{FF2B5EF4-FFF2-40B4-BE49-F238E27FC236}">
                <a16:creationId xmlns:a16="http://schemas.microsoft.com/office/drawing/2014/main" xmlns="" id="{EC6E3EE9-2B32-4783-BE9D-BC6E8C6E93B7}"/>
              </a:ext>
            </a:extLst>
          </p:cNvPr>
          <p:cNvSpPr>
            <a:spLocks noGrp="1"/>
          </p:cNvSpPr>
          <p:nvPr>
            <p:ph idx="1"/>
          </p:nvPr>
        </p:nvSpPr>
        <p:spPr>
          <a:xfrm>
            <a:off x="381000" y="1524001"/>
            <a:ext cx="11582399" cy="5000624"/>
          </a:xfrm>
        </p:spPr>
        <p:txBody>
          <a:bodyPr/>
          <a:lstStyle/>
          <a:p>
            <a:pPr marL="0" indent="0"/>
            <a:r>
              <a:rPr lang="en-US" sz="2000" b="0" dirty="0"/>
              <a:t>Simulations results indicate:</a:t>
            </a:r>
          </a:p>
          <a:p>
            <a:pPr>
              <a:buFont typeface="Arial" panose="020B0604020202020204" pitchFamily="34" charset="0"/>
              <a:buChar char="•"/>
            </a:pPr>
            <a:r>
              <a:rPr lang="en-US" sz="2000" b="0" dirty="0"/>
              <a:t>with 1 repetition: 0.5-0.8 dB improvement for 802.11p stations and 3-4 dB improvement for NGV stations</a:t>
            </a:r>
          </a:p>
          <a:p>
            <a:pPr>
              <a:buFont typeface="Arial" panose="020B0604020202020204" pitchFamily="34" charset="0"/>
              <a:buChar char="•"/>
            </a:pPr>
            <a:r>
              <a:rPr lang="en-US" sz="2000" b="0" dirty="0"/>
              <a:t>with 3 repetitions: 1.0-1.7 dB improvement for 802.11p stations and 6-8 dB improvement for NGV stations</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0" indent="0"/>
            <a:endParaRPr lang="en-US" sz="2000" b="0" dirty="0"/>
          </a:p>
        </p:txBody>
      </p:sp>
      <p:graphicFrame>
        <p:nvGraphicFramePr>
          <p:cNvPr id="9" name="Table 8">
            <a:extLst>
              <a:ext uri="{FF2B5EF4-FFF2-40B4-BE49-F238E27FC236}">
                <a16:creationId xmlns:a16="http://schemas.microsoft.com/office/drawing/2014/main" xmlns="" id="{82F53AE2-0E45-419E-8DE7-A71FF3B67941}"/>
              </a:ext>
            </a:extLst>
          </p:cNvPr>
          <p:cNvGraphicFramePr>
            <a:graphicFrameLocks noGrp="1"/>
          </p:cNvGraphicFramePr>
          <p:nvPr>
            <p:extLst>
              <p:ext uri="{D42A27DB-BD31-4B8C-83A1-F6EECF244321}">
                <p14:modId xmlns:p14="http://schemas.microsoft.com/office/powerpoint/2010/main" val="2485523042"/>
              </p:ext>
            </p:extLst>
          </p:nvPr>
        </p:nvGraphicFramePr>
        <p:xfrm>
          <a:off x="2319075" y="3048000"/>
          <a:ext cx="7551736" cy="2804160"/>
        </p:xfrm>
        <a:graphic>
          <a:graphicData uri="http://schemas.openxmlformats.org/drawingml/2006/table">
            <a:tbl>
              <a:tblPr firstRow="1" bandRow="1">
                <a:tableStyleId>{5C22544A-7EE6-4342-B048-85BDC9FD1C3A}</a:tableStyleId>
              </a:tblPr>
              <a:tblGrid>
                <a:gridCol w="1887934">
                  <a:extLst>
                    <a:ext uri="{9D8B030D-6E8A-4147-A177-3AD203B41FA5}">
                      <a16:colId xmlns:a16="http://schemas.microsoft.com/office/drawing/2014/main" xmlns="" val="3374454914"/>
                    </a:ext>
                  </a:extLst>
                </a:gridCol>
                <a:gridCol w="1887934">
                  <a:extLst>
                    <a:ext uri="{9D8B030D-6E8A-4147-A177-3AD203B41FA5}">
                      <a16:colId xmlns:a16="http://schemas.microsoft.com/office/drawing/2014/main" xmlns="" val="4242208134"/>
                    </a:ext>
                  </a:extLst>
                </a:gridCol>
                <a:gridCol w="1887934">
                  <a:extLst>
                    <a:ext uri="{9D8B030D-6E8A-4147-A177-3AD203B41FA5}">
                      <a16:colId xmlns:a16="http://schemas.microsoft.com/office/drawing/2014/main" xmlns="" val="3866600993"/>
                    </a:ext>
                  </a:extLst>
                </a:gridCol>
                <a:gridCol w="1887934">
                  <a:extLst>
                    <a:ext uri="{9D8B030D-6E8A-4147-A177-3AD203B41FA5}">
                      <a16:colId xmlns:a16="http://schemas.microsoft.com/office/drawing/2014/main" xmlns="" val="158016158"/>
                    </a:ext>
                  </a:extLst>
                </a:gridCol>
              </a:tblGrid>
              <a:tr h="370840">
                <a:tc>
                  <a:txBody>
                    <a:bodyPr/>
                    <a:lstStyle/>
                    <a:p>
                      <a:pPr algn="ctr"/>
                      <a:endParaRPr lang="en-US" sz="1600" dirty="0"/>
                    </a:p>
                  </a:txBody>
                  <a:tcPr anchor="ctr"/>
                </a:tc>
                <a:tc>
                  <a:txBody>
                    <a:bodyPr/>
                    <a:lstStyle/>
                    <a:p>
                      <a:endParaRPr lang="en-US" sz="1600" dirty="0"/>
                    </a:p>
                  </a:txBody>
                  <a:tcPr/>
                </a:tc>
                <a:tc>
                  <a:txBody>
                    <a:bodyPr/>
                    <a:lstStyle/>
                    <a:p>
                      <a:r>
                        <a:rPr lang="en-US" sz="1600" b="0" dirty="0"/>
                        <a:t>improvement for 802.11p stations</a:t>
                      </a:r>
                      <a:endParaRPr lang="en-US" sz="1600" dirty="0"/>
                    </a:p>
                  </a:txBody>
                  <a:tcPr/>
                </a:tc>
                <a:tc>
                  <a:txBody>
                    <a:bodyPr/>
                    <a:lstStyle/>
                    <a:p>
                      <a:r>
                        <a:rPr lang="en-US" sz="1600" b="0" dirty="0"/>
                        <a:t>improvement for NGV stations</a:t>
                      </a:r>
                      <a:endParaRPr lang="en-US" sz="1600" dirty="0"/>
                    </a:p>
                  </a:txBody>
                  <a:tcPr/>
                </a:tc>
                <a:extLst>
                  <a:ext uri="{0D108BD9-81ED-4DB2-BD59-A6C34878D82A}">
                    <a16:rowId xmlns:a16="http://schemas.microsoft.com/office/drawing/2014/main" xmlns="" val="688171563"/>
                  </a:ext>
                </a:extLst>
              </a:tr>
              <a:tr h="370840">
                <a:tc rowSpan="3">
                  <a:txBody>
                    <a:bodyPr/>
                    <a:lstStyle/>
                    <a:p>
                      <a:pPr algn="ctr"/>
                      <a:r>
                        <a:rPr lang="fr-FR" sz="1600" dirty="0"/>
                        <a:t>AWGN</a:t>
                      </a:r>
                      <a:endParaRPr lang="en-US" sz="1600" dirty="0"/>
                    </a:p>
                  </a:txBody>
                  <a:tcPr anchor="ctr"/>
                </a:tc>
                <a:tc>
                  <a:txBody>
                    <a:bodyPr/>
                    <a:lstStyle/>
                    <a:p>
                      <a:r>
                        <a:rPr lang="en-US" sz="1600" b="0" dirty="0"/>
                        <a:t>1 retransmission </a:t>
                      </a:r>
                      <a:endParaRPr lang="en-US" sz="1600" dirty="0"/>
                    </a:p>
                  </a:txBody>
                  <a:tcPr/>
                </a:tc>
                <a:tc>
                  <a:txBody>
                    <a:bodyPr/>
                    <a:lstStyle/>
                    <a:p>
                      <a:r>
                        <a:rPr lang="fr-FR" sz="1600" dirty="0"/>
                        <a:t>0.5 dB</a:t>
                      </a:r>
                      <a:endParaRPr lang="en-US" sz="1600" dirty="0"/>
                    </a:p>
                  </a:txBody>
                  <a:tcPr/>
                </a:tc>
                <a:tc>
                  <a:txBody>
                    <a:bodyPr/>
                    <a:lstStyle/>
                    <a:p>
                      <a:r>
                        <a:rPr lang="fr-FR" sz="1600" dirty="0"/>
                        <a:t>3.</a:t>
                      </a:r>
                      <a:r>
                        <a:rPr lang="en-US" sz="1600" dirty="0"/>
                        <a:t>0 dB</a:t>
                      </a:r>
                      <a:endParaRPr lang="fr-FR" sz="1600" dirty="0"/>
                    </a:p>
                  </a:txBody>
                  <a:tcPr/>
                </a:tc>
                <a:extLst>
                  <a:ext uri="{0D108BD9-81ED-4DB2-BD59-A6C34878D82A}">
                    <a16:rowId xmlns:a16="http://schemas.microsoft.com/office/drawing/2014/main" xmlns="" val="1725370593"/>
                  </a:ext>
                </a:extLst>
              </a:tr>
              <a:tr h="370840">
                <a:tc vMerge="1">
                  <a:txBody>
                    <a:bodyPr/>
                    <a:lstStyle/>
                    <a:p>
                      <a:endParaRPr lang="en-US" sz="1600" dirty="0"/>
                    </a:p>
                  </a:txBody>
                  <a:tcPr/>
                </a:tc>
                <a:tc>
                  <a:txBody>
                    <a:bodyPr/>
                    <a:lstStyle/>
                    <a:p>
                      <a:r>
                        <a:rPr lang="en-US" sz="1600" b="0" dirty="0"/>
                        <a:t>2 retransmissions</a:t>
                      </a:r>
                      <a:endParaRPr lang="en-US" sz="1600" dirty="0"/>
                    </a:p>
                  </a:txBody>
                  <a:tcPr/>
                </a:tc>
                <a:tc>
                  <a:txBody>
                    <a:bodyPr/>
                    <a:lstStyle/>
                    <a:p>
                      <a:r>
                        <a:rPr lang="fr-FR" sz="1600" dirty="0"/>
                        <a:t>0.7 dB</a:t>
                      </a:r>
                      <a:endParaRPr lang="en-US" sz="1600" dirty="0"/>
                    </a:p>
                  </a:txBody>
                  <a:tcPr/>
                </a:tc>
                <a:tc>
                  <a:txBody>
                    <a:bodyPr/>
                    <a:lstStyle/>
                    <a:p>
                      <a:r>
                        <a:rPr lang="fr-FR" sz="1600" dirty="0"/>
                        <a:t>4.7 dB</a:t>
                      </a:r>
                      <a:endParaRPr lang="en-US" sz="1600" dirty="0"/>
                    </a:p>
                  </a:txBody>
                  <a:tcPr/>
                </a:tc>
                <a:extLst>
                  <a:ext uri="{0D108BD9-81ED-4DB2-BD59-A6C34878D82A}">
                    <a16:rowId xmlns:a16="http://schemas.microsoft.com/office/drawing/2014/main" xmlns="" val="4209823439"/>
                  </a:ext>
                </a:extLst>
              </a:tr>
              <a:tr h="370840">
                <a:tc vMerge="1">
                  <a:txBody>
                    <a:bodyPr/>
                    <a:lstStyle/>
                    <a:p>
                      <a:endParaRPr lang="en-US" sz="1600" dirty="0"/>
                    </a:p>
                  </a:txBody>
                  <a:tcPr/>
                </a:tc>
                <a:tc>
                  <a:txBody>
                    <a:bodyPr/>
                    <a:lstStyle/>
                    <a:p>
                      <a:r>
                        <a:rPr lang="en-US" sz="1600" b="0" dirty="0"/>
                        <a:t>3 retransmissions</a:t>
                      </a:r>
                      <a:endParaRPr lang="en-US" sz="1600" dirty="0"/>
                    </a:p>
                  </a:txBody>
                  <a:tcPr/>
                </a:tc>
                <a:tc>
                  <a:txBody>
                    <a:bodyPr/>
                    <a:lstStyle/>
                    <a:p>
                      <a:r>
                        <a:rPr lang="fr-FR" sz="1600" dirty="0"/>
                        <a:t>0.8 dB</a:t>
                      </a:r>
                      <a:endParaRPr lang="en-US" sz="1600" dirty="0"/>
                    </a:p>
                  </a:txBody>
                  <a:tcPr/>
                </a:tc>
                <a:tc>
                  <a:txBody>
                    <a:bodyPr/>
                    <a:lstStyle/>
                    <a:p>
                      <a:r>
                        <a:rPr lang="fr-FR" sz="1600" dirty="0"/>
                        <a:t>6.0 dB</a:t>
                      </a:r>
                      <a:endParaRPr lang="en-US" sz="1600" dirty="0"/>
                    </a:p>
                  </a:txBody>
                  <a:tcPr/>
                </a:tc>
                <a:extLst>
                  <a:ext uri="{0D108BD9-81ED-4DB2-BD59-A6C34878D82A}">
                    <a16:rowId xmlns:a16="http://schemas.microsoft.com/office/drawing/2014/main" xmlns="" val="2302608051"/>
                  </a:ext>
                </a:extLst>
              </a:tr>
              <a:tr h="370840">
                <a:tc rowSpan="3">
                  <a:txBody>
                    <a:bodyPr/>
                    <a:lstStyle/>
                    <a:p>
                      <a:pPr algn="ctr"/>
                      <a:r>
                        <a:rPr lang="fr-FR" sz="1600" dirty="0"/>
                        <a:t>G5-HighwayNLOS</a:t>
                      </a:r>
                    </a:p>
                    <a:p>
                      <a:pPr algn="ctr"/>
                      <a:r>
                        <a:rPr lang="fr-FR" sz="1600" dirty="0"/>
                        <a:t>886 Hz Doppler</a:t>
                      </a:r>
                      <a:endParaRPr lang="en-US" sz="1600" dirty="0"/>
                    </a:p>
                  </a:txBody>
                  <a:tcPr anchor="ctr"/>
                </a:tc>
                <a:tc>
                  <a:txBody>
                    <a:bodyPr/>
                    <a:lstStyle/>
                    <a:p>
                      <a:r>
                        <a:rPr lang="en-US" sz="1600" b="0" dirty="0"/>
                        <a:t>1 retransmission </a:t>
                      </a:r>
                      <a:endParaRPr lang="en-US" sz="1600" dirty="0"/>
                    </a:p>
                  </a:txBody>
                  <a:tcPr/>
                </a:tc>
                <a:tc>
                  <a:txBody>
                    <a:bodyPr/>
                    <a:lstStyle/>
                    <a:p>
                      <a:r>
                        <a:rPr lang="fr-FR" sz="1600" dirty="0"/>
                        <a:t>0.8 dB</a:t>
                      </a:r>
                      <a:endParaRPr lang="en-US" sz="1600" dirty="0"/>
                    </a:p>
                  </a:txBody>
                  <a:tcPr/>
                </a:tc>
                <a:tc>
                  <a:txBody>
                    <a:bodyPr/>
                    <a:lstStyle/>
                    <a:p>
                      <a:r>
                        <a:rPr lang="fr-FR" sz="1600" dirty="0"/>
                        <a:t>4.3 dB</a:t>
                      </a:r>
                      <a:endParaRPr lang="en-US" sz="1600" dirty="0"/>
                    </a:p>
                  </a:txBody>
                  <a:tcPr/>
                </a:tc>
                <a:extLst>
                  <a:ext uri="{0D108BD9-81ED-4DB2-BD59-A6C34878D82A}">
                    <a16:rowId xmlns:a16="http://schemas.microsoft.com/office/drawing/2014/main" xmlns="" val="2960307372"/>
                  </a:ext>
                </a:extLst>
              </a:tr>
              <a:tr h="370840">
                <a:tc vMerge="1">
                  <a:txBody>
                    <a:bodyPr/>
                    <a:lstStyle/>
                    <a:p>
                      <a:endParaRPr lang="en-US" sz="1600" dirty="0"/>
                    </a:p>
                  </a:txBody>
                  <a:tcPr/>
                </a:tc>
                <a:tc>
                  <a:txBody>
                    <a:bodyPr/>
                    <a:lstStyle/>
                    <a:p>
                      <a:r>
                        <a:rPr lang="en-US" sz="1600" b="0" dirty="0"/>
                        <a:t>2 retransmissions</a:t>
                      </a:r>
                      <a:endParaRPr lang="en-US" sz="1600" dirty="0"/>
                    </a:p>
                  </a:txBody>
                  <a:tcPr/>
                </a:tc>
                <a:tc>
                  <a:txBody>
                    <a:bodyPr/>
                    <a:lstStyle/>
                    <a:p>
                      <a:r>
                        <a:rPr lang="fr-FR" sz="1600" dirty="0"/>
                        <a:t>1.4 dB</a:t>
                      </a:r>
                      <a:endParaRPr lang="en-US" sz="1600" dirty="0"/>
                    </a:p>
                  </a:txBody>
                  <a:tcPr/>
                </a:tc>
                <a:tc>
                  <a:txBody>
                    <a:bodyPr/>
                    <a:lstStyle/>
                    <a:p>
                      <a:r>
                        <a:rPr lang="fr-FR" sz="1600" dirty="0"/>
                        <a:t>6.7 dB</a:t>
                      </a:r>
                      <a:endParaRPr lang="en-US" sz="1600" dirty="0"/>
                    </a:p>
                  </a:txBody>
                  <a:tcPr/>
                </a:tc>
                <a:extLst>
                  <a:ext uri="{0D108BD9-81ED-4DB2-BD59-A6C34878D82A}">
                    <a16:rowId xmlns:a16="http://schemas.microsoft.com/office/drawing/2014/main" xmlns="" val="1115361430"/>
                  </a:ext>
                </a:extLst>
              </a:tr>
              <a:tr h="370840">
                <a:tc vMerge="1">
                  <a:txBody>
                    <a:bodyPr/>
                    <a:lstStyle/>
                    <a:p>
                      <a:endParaRPr lang="en-US" sz="1600" dirty="0"/>
                    </a:p>
                  </a:txBody>
                  <a:tcPr/>
                </a:tc>
                <a:tc>
                  <a:txBody>
                    <a:bodyPr/>
                    <a:lstStyle/>
                    <a:p>
                      <a:r>
                        <a:rPr lang="en-US" sz="1600" b="0" dirty="0"/>
                        <a:t>3 retransmissions</a:t>
                      </a:r>
                      <a:endParaRPr lang="en-US" sz="1600" dirty="0"/>
                    </a:p>
                  </a:txBody>
                  <a:tcPr/>
                </a:tc>
                <a:tc>
                  <a:txBody>
                    <a:bodyPr/>
                    <a:lstStyle/>
                    <a:p>
                      <a:r>
                        <a:rPr lang="fr-FR" sz="1600" dirty="0"/>
                        <a:t>1.7 dB</a:t>
                      </a:r>
                      <a:endParaRPr lang="en-US" sz="1600" dirty="0"/>
                    </a:p>
                  </a:txBody>
                  <a:tcPr/>
                </a:tc>
                <a:tc>
                  <a:txBody>
                    <a:bodyPr/>
                    <a:lstStyle/>
                    <a:p>
                      <a:r>
                        <a:rPr lang="fr-FR" sz="1600" dirty="0"/>
                        <a:t>8.1 dB</a:t>
                      </a:r>
                      <a:endParaRPr lang="en-US" sz="1600" dirty="0"/>
                    </a:p>
                  </a:txBody>
                  <a:tcPr/>
                </a:tc>
                <a:extLst>
                  <a:ext uri="{0D108BD9-81ED-4DB2-BD59-A6C34878D82A}">
                    <a16:rowId xmlns:a16="http://schemas.microsoft.com/office/drawing/2014/main" xmlns="" val="1096225072"/>
                  </a:ext>
                </a:extLst>
              </a:tr>
            </a:tbl>
          </a:graphicData>
        </a:graphic>
      </p:graphicFrame>
    </p:spTree>
    <p:extLst>
      <p:ext uri="{BB962C8B-B14F-4D97-AF65-F5344CB8AC3E}">
        <p14:creationId xmlns:p14="http://schemas.microsoft.com/office/powerpoint/2010/main" val="15874695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
        <p:nvSpPr>
          <p:cNvPr id="7" name="Title 1">
            <a:extLst>
              <a:ext uri="{FF2B5EF4-FFF2-40B4-BE49-F238E27FC236}">
                <a16:creationId xmlns:a16="http://schemas.microsoft.com/office/drawing/2014/main" xmlns="" id="{4A27CAB7-1C47-4122-847E-732B4E8DFDFF}"/>
              </a:ext>
            </a:extLst>
          </p:cNvPr>
          <p:cNvSpPr>
            <a:spLocks noGrp="1"/>
          </p:cNvSpPr>
          <p:nvPr>
            <p:ph type="title"/>
          </p:nvPr>
        </p:nvSpPr>
        <p:spPr>
          <a:xfrm>
            <a:off x="914401" y="665005"/>
            <a:ext cx="10361084" cy="782795"/>
          </a:xfrm>
        </p:spPr>
        <p:txBody>
          <a:bodyPr/>
          <a:lstStyle/>
          <a:p>
            <a:r>
              <a:rPr lang="en-US" dirty="0"/>
              <a:t>Simulation Results, Example (a)</a:t>
            </a:r>
          </a:p>
        </p:txBody>
      </p:sp>
      <p:pic>
        <p:nvPicPr>
          <p:cNvPr id="8" name="Picture 7">
            <a:extLst>
              <a:ext uri="{FF2B5EF4-FFF2-40B4-BE49-F238E27FC236}">
                <a16:creationId xmlns:a16="http://schemas.microsoft.com/office/drawing/2014/main" xmlns="" id="{087BD000-74E1-429C-88B4-ECFBAA7A3E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217" y="1371600"/>
            <a:ext cx="10716949" cy="5075052"/>
          </a:xfrm>
          <a:prstGeom prst="rect">
            <a:avLst/>
          </a:prstGeom>
        </p:spPr>
      </p:pic>
    </p:spTree>
    <p:extLst>
      <p:ext uri="{BB962C8B-B14F-4D97-AF65-F5344CB8AC3E}">
        <p14:creationId xmlns:p14="http://schemas.microsoft.com/office/powerpoint/2010/main" val="27499760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137</TotalTime>
  <Words>1778</Words>
  <Application>Microsoft Macintosh PowerPoint</Application>
  <PresentationFormat>Custom</PresentationFormat>
  <Paragraphs>349</Paragraphs>
  <Slides>19</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Document</vt:lpstr>
      <vt:lpstr>Adaptive Repetition Scheme for NGV</vt:lpstr>
      <vt:lpstr>Abstract</vt:lpstr>
      <vt:lpstr>Background</vt:lpstr>
      <vt:lpstr>Introduction</vt:lpstr>
      <vt:lpstr>Waveform Design Improvements</vt:lpstr>
      <vt:lpstr>Benefits from Adaptive Repetition of Messages</vt:lpstr>
      <vt:lpstr>Example with Two Repetitions</vt:lpstr>
      <vt:lpstr>Simulation Results Summary</vt:lpstr>
      <vt:lpstr>Simulation Results, Example (a)</vt:lpstr>
      <vt:lpstr>Simulation Results, Example (b)</vt:lpstr>
      <vt:lpstr>“Legacy” 802.11p device: HW measurements (AWGN)</vt:lpstr>
      <vt:lpstr>Time Gap Between Repeated PPDUs</vt:lpstr>
      <vt:lpstr>Time Gap Between Repeated PPDUs “Legacy” 802.11p device: HW measurements</vt:lpstr>
      <vt:lpstr>Combining of Repeated PPDUs</vt:lpstr>
      <vt:lpstr>Adaptive Retransmission Control</vt:lpstr>
      <vt:lpstr>Adaptive Retransmission Control: example schemes</vt:lpstr>
      <vt:lpstr>Compatibility with NGV new modulation symbols: possibility to send repetition of mixed packets</vt:lpstr>
      <vt:lpstr>Benefits</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 Environment Operational Metric for NGV</dc:title>
  <dc:creator>Michael Fischer</dc:creator>
  <cp:lastModifiedBy>Michael Fischer</cp:lastModifiedBy>
  <cp:revision>30</cp:revision>
  <cp:lastPrinted>1601-01-01T00:00:00Z</cp:lastPrinted>
  <dcterms:created xsi:type="dcterms:W3CDTF">2019-05-09T16:09:29Z</dcterms:created>
  <dcterms:modified xsi:type="dcterms:W3CDTF">2019-05-13T23:27:41Z</dcterms:modified>
</cp:coreProperties>
</file>