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82" r:id="rId3"/>
    <p:sldId id="278" r:id="rId4"/>
    <p:sldId id="280" r:id="rId5"/>
    <p:sldId id="279" r:id="rId6"/>
    <p:sldId id="281" r:id="rId7"/>
    <p:sldId id="283" r:id="rId8"/>
    <p:sldId id="277" r:id="rId9"/>
    <p:sldId id="296" r:id="rId10"/>
    <p:sldId id="299"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p:cViewPr varScale="1">
        <p:scale>
          <a:sx n="121" d="100"/>
          <a:sy n="121" d="100"/>
        </p:scale>
        <p:origin x="-104" y="-7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2443" y="5"/>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2019-05-13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4000500" y="-7938"/>
            <a:ext cx="2279650" cy="29210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802.11-19/0783r0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152901" y="8985250"/>
            <a:ext cx="2127250" cy="27781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60541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802.11-18/1878r0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Fischer-Filippi-Martinez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68407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802.11-18/1878r0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Fischer-Filippi-Martinez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21074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802.11-18/1878r0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Fischer-Filippi-Martinez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94290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802.11-18/1878r0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Fischer-Filippi-Martinez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50893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1224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802.11-19/0082r3</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9962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802.11-19/0783r0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Radio Environment Operational Metric for NGV</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2019-05-10</a:t>
            </a:r>
          </a:p>
        </p:txBody>
      </p:sp>
      <p:sp>
        <p:nvSpPr>
          <p:cNvPr id="6" name="Date Placeholder 3"/>
          <p:cNvSpPr>
            <a:spLocks noGrp="1"/>
          </p:cNvSpPr>
          <p:nvPr>
            <p:ph type="dt" idx="10"/>
          </p:nvPr>
        </p:nvSpPr>
        <p:spPr/>
        <p:txBody>
          <a:bodyPr/>
          <a:lstStyle/>
          <a:p>
            <a:r>
              <a:rPr lang="en-US"/>
              <a:t>May 2019</a:t>
            </a:r>
            <a:endParaRPr lang="en-GB" dirty="0"/>
          </a:p>
        </p:txBody>
      </p:sp>
      <p:sp>
        <p:nvSpPr>
          <p:cNvPr id="7" name="Footer Placeholder 4"/>
          <p:cNvSpPr>
            <a:spLocks noGrp="1"/>
          </p:cNvSpPr>
          <p:nvPr>
            <p:ph type="ftr" idx="11"/>
          </p:nvPr>
        </p:nvSpPr>
        <p:spPr/>
        <p:txBody>
          <a:bodyPr/>
          <a:lstStyle/>
          <a:p>
            <a:r>
              <a:rPr lang="en-GB"/>
              <a:t>Fischer - FIlippi - Martinez,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xmlns="" id="{F0E48A4C-5814-4C98-BB32-C0826D492662}"/>
              </a:ext>
            </a:extLst>
          </p:cNvPr>
          <p:cNvGraphicFramePr>
            <a:graphicFrameLocks noChangeAspect="1"/>
          </p:cNvGraphicFramePr>
          <p:nvPr>
            <p:extLst>
              <p:ext uri="{D42A27DB-BD31-4B8C-83A1-F6EECF244321}">
                <p14:modId xmlns:p14="http://schemas.microsoft.com/office/powerpoint/2010/main" val="2047216800"/>
              </p:ext>
            </p:extLst>
          </p:nvPr>
        </p:nvGraphicFramePr>
        <p:xfrm>
          <a:off x="992188" y="2422525"/>
          <a:ext cx="11012487" cy="4127500"/>
        </p:xfrm>
        <a:graphic>
          <a:graphicData uri="http://schemas.openxmlformats.org/presentationml/2006/ole">
            <mc:AlternateContent xmlns:mc="http://schemas.openxmlformats.org/markup-compatibility/2006">
              <mc:Choice xmlns:v="urn:schemas-microsoft-com:vml" Requires="v">
                <p:oleObj spid="_x0000_s3097" name="Document" r:id="rId4" imgW="10485183" imgH="3944407" progId="Word.Document.8">
                  <p:embed/>
                </p:oleObj>
              </mc:Choice>
              <mc:Fallback>
                <p:oleObj name="Document" r:id="rId4" imgW="10485183" imgH="3944407" progId="Word.Document.8">
                  <p:embed/>
                  <p:pic>
                    <p:nvPicPr>
                      <p:cNvPr id="10" name="Object 3">
                        <a:extLst>
                          <a:ext uri="{FF2B5EF4-FFF2-40B4-BE49-F238E27FC236}">
                            <a16:creationId xmlns:a16="http://schemas.microsoft.com/office/drawing/2014/main" xmlns="" id="{891D0B9E-BB5B-4E20-A95B-ACCC55CD0C64}"/>
                          </a:ext>
                        </a:extLst>
                      </p:cNvPr>
                      <p:cNvPicPr>
                        <a:picLocks noChangeAspect="1" noChangeArrowheads="1"/>
                      </p:cNvPicPr>
                      <p:nvPr/>
                    </p:nvPicPr>
                    <p:blipFill>
                      <a:blip r:embed="rId5"/>
                      <a:srcRect/>
                      <a:stretch>
                        <a:fillRect/>
                      </a:stretch>
                    </p:blipFill>
                    <p:spPr bwMode="auto">
                      <a:xfrm>
                        <a:off x="992188" y="2422525"/>
                        <a:ext cx="11012487" cy="4127500"/>
                      </a:xfrm>
                      <a:prstGeom prst="rect">
                        <a:avLst/>
                      </a:prstGeom>
                      <a:noFill/>
                      <a:extLst/>
                    </p:spPr>
                  </p:pic>
                </p:oleObj>
              </mc:Fallback>
            </mc:AlternateContent>
          </a:graphicData>
        </a:graphic>
      </p:graphicFrame>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8CFA20-DDD5-4FBA-90EE-6AD9555B7FFF}"/>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xmlns="" id="{230E32BB-F51F-4707-ADAF-FEADCABF8BB0}"/>
              </a:ext>
            </a:extLst>
          </p:cNvPr>
          <p:cNvSpPr>
            <a:spLocks noGrp="1"/>
          </p:cNvSpPr>
          <p:nvPr>
            <p:ph idx="1"/>
          </p:nvPr>
        </p:nvSpPr>
        <p:spPr/>
        <p:txBody>
          <a:bodyPr/>
          <a:lstStyle/>
          <a:p>
            <a:pPr marL="0" indent="0"/>
            <a:r>
              <a:rPr lang="en-US" dirty="0"/>
              <a:t>Do you agree to add the following text into Section 3.1 of SFD?</a:t>
            </a:r>
          </a:p>
          <a:p>
            <a:pPr marL="457200" lvl="1" indent="0"/>
            <a:r>
              <a:rPr lang="en-US" dirty="0"/>
              <a:t>“NGV stations shall monitor the wireless medium to generate a </a:t>
            </a:r>
            <a:r>
              <a:rPr lang="en-US" dirty="0" err="1"/>
              <a:t>TechPercentage</a:t>
            </a:r>
            <a:r>
              <a:rPr lang="en-US" dirty="0"/>
              <a:t> metric using the PPDUs received indicating NGV and legacy-only station capabilities during each measurement interval (configurable, default one second), as defined on slide 7 of submission 11-19/0783.  The </a:t>
            </a:r>
            <a:r>
              <a:rPr lang="en-US" dirty="0" err="1"/>
              <a:t>TechPercentage</a:t>
            </a:r>
            <a:r>
              <a:rPr lang="en-US" dirty="0"/>
              <a:t> value shall be available to the MAC and to higher </a:t>
            </a:r>
            <a:r>
              <a:rPr lang="en-US" dirty="0" err="1"/>
              <a:t>layers.s</a:t>
            </a:r>
            <a:r>
              <a:rPr lang="en-US" dirty="0">
                <a:solidFill>
                  <a:schemeClr val="tx1"/>
                </a:solidFill>
              </a:rPr>
              <a:t>”</a:t>
            </a:r>
          </a:p>
          <a:p>
            <a:endParaRPr lang="en-US" dirty="0"/>
          </a:p>
          <a:p>
            <a:r>
              <a:rPr lang="en-US" dirty="0"/>
              <a:t>Y: </a:t>
            </a:r>
          </a:p>
          <a:p>
            <a:r>
              <a:rPr lang="en-US" dirty="0"/>
              <a:t>N: </a:t>
            </a:r>
          </a:p>
          <a:p>
            <a:r>
              <a:rPr lang="en-US" dirty="0"/>
              <a:t>A: </a:t>
            </a:r>
          </a:p>
          <a:p>
            <a:endParaRPr lang="en-US" dirty="0"/>
          </a:p>
        </p:txBody>
      </p:sp>
      <p:sp>
        <p:nvSpPr>
          <p:cNvPr id="4" name="Slide Number Placeholder 3">
            <a:extLst>
              <a:ext uri="{FF2B5EF4-FFF2-40B4-BE49-F238E27FC236}">
                <a16:creationId xmlns:a16="http://schemas.microsoft.com/office/drawing/2014/main" xmlns="" id="{584D2202-F9FE-4DFA-9B43-0B8BA02EB54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xmlns="" id="{95AB55B8-AC3B-49F5-9CE1-9E84C3BE9C2A}"/>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a16="http://schemas.microsoft.com/office/drawing/2014/main" xmlns="" id="{DF77A6DE-DF50-495F-B710-036F11C2697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323937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981201"/>
            <a:ext cx="10361084" cy="434339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submission provides technical details on a new metric “</a:t>
            </a:r>
            <a:r>
              <a:rPr lang="en-US" dirty="0" err="1"/>
              <a:t>TechPercentage</a:t>
            </a:r>
            <a:r>
              <a:rPr lang="en-US" dirty="0"/>
              <a:t>” for IEEE 802.11bd stations, for dynamic monitoring and reporting to higher layers the relative numbers of legacy IEEE 802.11p and NGV-capable IEEE 802.11bd stations.</a:t>
            </a:r>
            <a:br>
              <a:rPr lang="en-US" dirty="0"/>
            </a:br>
            <a:endParaRPr lang="fr-FR"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facilitates a smooth transition from an environment dominated by legacy 802.11p equipment to one with increasing amounts of 802.11bd equipment.</a:t>
            </a:r>
            <a:br>
              <a:rPr lang="en-US" dirty="0"/>
            </a:b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err="1"/>
              <a:t>TechPercentage</a:t>
            </a:r>
            <a:r>
              <a:rPr lang="en-US" dirty="0"/>
              <a:t> indicates nearby station capabilities in a manner equivalent to how </a:t>
            </a:r>
            <a:r>
              <a:rPr lang="en-US" dirty="0" err="1"/>
              <a:t>ChannelBusyPercentage</a:t>
            </a:r>
            <a:r>
              <a:rPr lang="en-US" dirty="0"/>
              <a:t> indicates current traffic level.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89863787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2" name="Title 1"/>
          <p:cNvSpPr>
            <a:spLocks noGrp="1"/>
          </p:cNvSpPr>
          <p:nvPr>
            <p:ph type="title"/>
          </p:nvPr>
        </p:nvSpPr>
        <p:spPr/>
        <p:txBody>
          <a:bodyPr/>
          <a:lstStyle/>
          <a:p>
            <a:r>
              <a:rPr lang="en-US" dirty="0"/>
              <a:t>Common channels for IEEE 802.11p and 802.11bd</a:t>
            </a:r>
            <a:endParaRPr lang="en-GB" dirty="0"/>
          </a:p>
        </p:txBody>
      </p:sp>
      <p:sp>
        <p:nvSpPr>
          <p:cNvPr id="3" name="TextBox 2">
            <a:extLst>
              <a:ext uri="{FF2B5EF4-FFF2-40B4-BE49-F238E27FC236}">
                <a16:creationId xmlns:a16="http://schemas.microsoft.com/office/drawing/2014/main" xmlns="" id="{DD9A2281-70D3-4582-9D1F-A31E4B9B0116}"/>
              </a:ext>
            </a:extLst>
          </p:cNvPr>
          <p:cNvSpPr txBox="1"/>
          <p:nvPr/>
        </p:nvSpPr>
        <p:spPr>
          <a:xfrm>
            <a:off x="497418" y="1636127"/>
            <a:ext cx="11161182" cy="3416320"/>
          </a:xfrm>
          <a:prstGeom prst="rect">
            <a:avLst/>
          </a:prstGeom>
          <a:noFill/>
        </p:spPr>
        <p:txBody>
          <a:bodyPr wrap="square" rtlCol="0">
            <a:spAutoFit/>
          </a:bodyPr>
          <a:lstStyle/>
          <a:p>
            <a:r>
              <a:rPr lang="en-US" dirty="0">
                <a:solidFill>
                  <a:schemeClr val="tx1"/>
                </a:solidFill>
              </a:rPr>
              <a:t>ITS band has a very limited number of frequency channels</a:t>
            </a:r>
          </a:p>
          <a:p>
            <a:endParaRPr lang="en-US" dirty="0">
              <a:solidFill>
                <a:schemeClr val="tx1"/>
              </a:solidFill>
            </a:endParaRPr>
          </a:p>
          <a:p>
            <a:r>
              <a:rPr lang="en-US" dirty="0">
                <a:solidFill>
                  <a:schemeClr val="tx1"/>
                </a:solidFill>
              </a:rPr>
              <a:t>The allocation of these channels is different in various regulatory domains</a:t>
            </a:r>
          </a:p>
          <a:p>
            <a:pPr marL="1085850" lvl="1" indent="-342900">
              <a:buFont typeface="Arial" panose="020B0604020202020204" pitchFamily="34" charset="0"/>
              <a:buChar char="•"/>
            </a:pPr>
            <a:r>
              <a:rPr lang="en-US" dirty="0">
                <a:solidFill>
                  <a:schemeClr val="tx1"/>
                </a:solidFill>
              </a:rPr>
              <a:t>For example 7 channels for V2X in US, versus 3 channels in Europe</a:t>
            </a:r>
          </a:p>
          <a:p>
            <a:endParaRPr lang="en-US" dirty="0">
              <a:solidFill>
                <a:schemeClr val="tx1"/>
              </a:solidFill>
            </a:endParaRPr>
          </a:p>
          <a:p>
            <a:r>
              <a:rPr lang="en-US" b="1" dirty="0">
                <a:solidFill>
                  <a:schemeClr val="tx1"/>
                </a:solidFill>
              </a:rPr>
              <a:t>NGV must be designed to be able to operate in the same channel as IEEE 802.11p based ITS (i.e. ITS-G5)</a:t>
            </a:r>
          </a:p>
          <a:p>
            <a:pPr marL="1085850" lvl="1" indent="-342900">
              <a:buFont typeface="Arial" panose="020B0604020202020204" pitchFamily="34" charset="0"/>
              <a:buChar char="•"/>
            </a:pPr>
            <a:r>
              <a:rPr lang="en-US" dirty="0">
                <a:solidFill>
                  <a:schemeClr val="tx1"/>
                </a:solidFill>
              </a:rPr>
              <a:t>This does not preclude IEEE 802.11bd to also be deployed in dedicated band</a:t>
            </a:r>
          </a:p>
          <a:p>
            <a:endParaRPr lang="en-US" dirty="0">
              <a:solidFill>
                <a:schemeClr val="tx1"/>
              </a:solidFill>
            </a:endParaRPr>
          </a:p>
        </p:txBody>
      </p:sp>
    </p:spTree>
    <p:extLst>
      <p:ext uri="{BB962C8B-B14F-4D97-AF65-F5344CB8AC3E}">
        <p14:creationId xmlns:p14="http://schemas.microsoft.com/office/powerpoint/2010/main" val="108341079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US"/>
              <a:t>Slide </a:t>
            </a:r>
            <a:fld id="{DC83D890-10BB-4905-98E9-EC5FFEC1B9BB}" type="slidenum">
              <a:rPr lang="en-US" smtClean="0"/>
              <a:pPr/>
              <a:t>4</a:t>
            </a:fld>
            <a:endParaRPr lang="en-US"/>
          </a:p>
        </p:txBody>
      </p:sp>
      <p:sp>
        <p:nvSpPr>
          <p:cNvPr id="5" name="Footer Placeholder 4"/>
          <p:cNvSpPr>
            <a:spLocks noGrp="1"/>
          </p:cNvSpPr>
          <p:nvPr>
            <p:ph type="ftr" idx="14"/>
          </p:nvPr>
        </p:nvSpPr>
        <p:spPr/>
        <p:txBody>
          <a:bodyPr/>
          <a:lstStyle/>
          <a:p>
            <a:r>
              <a:rPr lang="en-US"/>
              <a:t>Fischer - FIlippi - Martinez, NXP</a:t>
            </a:r>
          </a:p>
        </p:txBody>
      </p:sp>
      <p:sp>
        <p:nvSpPr>
          <p:cNvPr id="4" name="Date Placeholder 3"/>
          <p:cNvSpPr>
            <a:spLocks noGrp="1"/>
          </p:cNvSpPr>
          <p:nvPr>
            <p:ph type="dt" idx="15"/>
          </p:nvPr>
        </p:nvSpPr>
        <p:spPr/>
        <p:txBody>
          <a:bodyPr/>
          <a:lstStyle/>
          <a:p>
            <a:r>
              <a:rPr lang="en-US"/>
              <a:t>May 2019</a:t>
            </a:r>
          </a:p>
        </p:txBody>
      </p:sp>
      <p:sp>
        <p:nvSpPr>
          <p:cNvPr id="2" name="Title 1"/>
          <p:cNvSpPr>
            <a:spLocks noGrp="1"/>
          </p:cNvSpPr>
          <p:nvPr>
            <p:ph type="title"/>
          </p:nvPr>
        </p:nvSpPr>
        <p:spPr/>
        <p:txBody>
          <a:bodyPr/>
          <a:lstStyle/>
          <a:p>
            <a:r>
              <a:rPr lang="en-US"/>
              <a:t>Common channels for IEEE 802.11p and 802.11bd</a:t>
            </a:r>
          </a:p>
        </p:txBody>
      </p:sp>
      <p:sp>
        <p:nvSpPr>
          <p:cNvPr id="3" name="TextBox 2">
            <a:extLst>
              <a:ext uri="{FF2B5EF4-FFF2-40B4-BE49-F238E27FC236}">
                <a16:creationId xmlns:a16="http://schemas.microsoft.com/office/drawing/2014/main" xmlns="" id="{DD9A2281-70D3-4582-9D1F-A31E4B9B0116}"/>
              </a:ext>
            </a:extLst>
          </p:cNvPr>
          <p:cNvSpPr txBox="1"/>
          <p:nvPr/>
        </p:nvSpPr>
        <p:spPr>
          <a:xfrm>
            <a:off x="514352" y="1751014"/>
            <a:ext cx="11161182" cy="4708981"/>
          </a:xfrm>
          <a:prstGeom prst="rect">
            <a:avLst/>
          </a:prstGeom>
          <a:noFill/>
        </p:spPr>
        <p:txBody>
          <a:bodyPr wrap="square" rtlCol="0">
            <a:spAutoFit/>
          </a:bodyPr>
          <a:lstStyle/>
          <a:p>
            <a:r>
              <a:rPr lang="en-US" dirty="0">
                <a:solidFill>
                  <a:schemeClr val="tx1"/>
                </a:solidFill>
              </a:rPr>
              <a:t>Coexistence and cooperation between legacy IEEE 802.11p and 802.11bd stations in the same channel is therefore required. </a:t>
            </a:r>
          </a:p>
          <a:p>
            <a:pPr marL="1085850" lvl="1" indent="-342900">
              <a:buFont typeface="Arial" panose="020B0604020202020204" pitchFamily="34" charset="0"/>
              <a:buChar char="•"/>
            </a:pPr>
            <a:r>
              <a:rPr lang="en-US" sz="2000" b="1" dirty="0">
                <a:solidFill>
                  <a:schemeClr val="tx1"/>
                </a:solidFill>
              </a:rPr>
              <a:t>Coexistence</a:t>
            </a:r>
            <a:r>
              <a:rPr lang="en-US" sz="2000" dirty="0">
                <a:solidFill>
                  <a:schemeClr val="tx1"/>
                </a:solidFill>
              </a:rPr>
              <a:t>: Situation in which one radio system operates in an environment where another radio system having potentially different characteristics (e.g. RAT) may be using the same or different channels, and both radio systems are able to operate with some tolerable impact to each other. (Source: EN 303 145 V1.2.1)</a:t>
            </a:r>
          </a:p>
          <a:p>
            <a:pPr lvl="1" indent="0"/>
            <a:endParaRPr lang="en-US" sz="2000" dirty="0">
              <a:solidFill>
                <a:schemeClr val="tx1"/>
              </a:solidFill>
            </a:endParaRPr>
          </a:p>
          <a:p>
            <a:pPr marL="1085850" lvl="1" indent="-342900">
              <a:buFont typeface="Arial" panose="020B0604020202020204" pitchFamily="34" charset="0"/>
              <a:buChar char="•"/>
            </a:pPr>
            <a:r>
              <a:rPr lang="en-US" sz="2000" b="1" dirty="0">
                <a:solidFill>
                  <a:srgbClr val="000000"/>
                </a:solidFill>
              </a:rPr>
              <a:t>Cooperation</a:t>
            </a:r>
            <a:r>
              <a:rPr lang="en-US" sz="2000" dirty="0">
                <a:solidFill>
                  <a:srgbClr val="000000"/>
                </a:solidFill>
              </a:rPr>
              <a:t>: Situation in which one radio system operates in an environment where another radio system having potentially different characteristics (e.g. RAT) may be using the same or different channels, and both radio systems are able to send information that can be successfully decoded by the counterpart radio system. (Source: NXP)</a:t>
            </a:r>
          </a:p>
          <a:p>
            <a:endParaRPr lang="en-US" dirty="0">
              <a:solidFill>
                <a:schemeClr val="tx1"/>
              </a:solidFill>
            </a:endParaRPr>
          </a:p>
          <a:p>
            <a:r>
              <a:rPr lang="en-US" b="1" dirty="0">
                <a:solidFill>
                  <a:schemeClr val="tx1"/>
                </a:solidFill>
              </a:rPr>
              <a:t>A mechanism needs to exist for 802.11bd stations to sense the population of stations supporting each to the technologies, and to report this information to upper layers.</a:t>
            </a:r>
          </a:p>
        </p:txBody>
      </p:sp>
    </p:spTree>
    <p:extLst>
      <p:ext uri="{BB962C8B-B14F-4D97-AF65-F5344CB8AC3E}">
        <p14:creationId xmlns:p14="http://schemas.microsoft.com/office/powerpoint/2010/main" val="19498524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2" name="Title 1"/>
          <p:cNvSpPr>
            <a:spLocks noGrp="1"/>
          </p:cNvSpPr>
          <p:nvPr>
            <p:ph type="title"/>
          </p:nvPr>
        </p:nvSpPr>
        <p:spPr/>
        <p:txBody>
          <a:bodyPr/>
          <a:lstStyle/>
          <a:p>
            <a:r>
              <a:rPr lang="en-US" dirty="0"/>
              <a:t>Timeline showing possible deployment of NGV within a IEEE 802.11p channel (1)</a:t>
            </a:r>
            <a:endParaRPr lang="en-GB" dirty="0"/>
          </a:p>
        </p:txBody>
      </p:sp>
      <p:sp>
        <p:nvSpPr>
          <p:cNvPr id="9" name="TextBox 8">
            <a:extLst>
              <a:ext uri="{FF2B5EF4-FFF2-40B4-BE49-F238E27FC236}">
                <a16:creationId xmlns:a16="http://schemas.microsoft.com/office/drawing/2014/main" xmlns="" id="{A58E371A-6DFA-4EB1-870C-1661A17DB61D}"/>
              </a:ext>
            </a:extLst>
          </p:cNvPr>
          <p:cNvSpPr txBox="1"/>
          <p:nvPr/>
        </p:nvSpPr>
        <p:spPr>
          <a:xfrm>
            <a:off x="1656308" y="5440435"/>
            <a:ext cx="2362200" cy="1015663"/>
          </a:xfrm>
          <a:prstGeom prst="rect">
            <a:avLst/>
          </a:prstGeom>
          <a:noFill/>
        </p:spPr>
        <p:txBody>
          <a:bodyPr wrap="square" rtlCol="0">
            <a:spAutoFit/>
          </a:bodyPr>
          <a:lstStyle/>
          <a:p>
            <a:pPr algn="ctr"/>
            <a:r>
              <a:rPr lang="fr-FR" sz="2000" dirty="0">
                <a:solidFill>
                  <a:schemeClr val="tx1"/>
                </a:solidFill>
              </a:rPr>
              <a:t>Phase 1</a:t>
            </a:r>
          </a:p>
          <a:p>
            <a:pPr algn="ctr"/>
            <a:r>
              <a:rPr lang="fr-FR" sz="2000" dirty="0">
                <a:solidFill>
                  <a:schemeClr val="tx1"/>
                </a:solidFill>
              </a:rPr>
              <a:t>NGV roll-out start</a:t>
            </a:r>
            <a:endParaRPr lang="en-US" sz="2000" dirty="0">
              <a:solidFill>
                <a:schemeClr val="tx1"/>
              </a:solidFill>
            </a:endParaRPr>
          </a:p>
        </p:txBody>
      </p:sp>
      <p:grpSp>
        <p:nvGrpSpPr>
          <p:cNvPr id="45" name="Group 44">
            <a:extLst>
              <a:ext uri="{FF2B5EF4-FFF2-40B4-BE49-F238E27FC236}">
                <a16:creationId xmlns:a16="http://schemas.microsoft.com/office/drawing/2014/main" xmlns="" id="{C24B42F0-A78E-4A4F-AD4A-F0E57BBEE866}"/>
              </a:ext>
            </a:extLst>
          </p:cNvPr>
          <p:cNvGrpSpPr/>
          <p:nvPr/>
        </p:nvGrpSpPr>
        <p:grpSpPr>
          <a:xfrm>
            <a:off x="579807" y="1829843"/>
            <a:ext cx="8594894" cy="3184583"/>
            <a:chOff x="75118" y="2361336"/>
            <a:chExt cx="10013983" cy="3658084"/>
          </a:xfrm>
        </p:grpSpPr>
        <p:cxnSp>
          <p:nvCxnSpPr>
            <p:cNvPr id="7" name="Straight Arrow Connector 6">
              <a:extLst>
                <a:ext uri="{FF2B5EF4-FFF2-40B4-BE49-F238E27FC236}">
                  <a16:creationId xmlns:a16="http://schemas.microsoft.com/office/drawing/2014/main" xmlns="" id="{B3C4D9D9-5FC0-493B-9E12-0E82E8F29778}"/>
                </a:ext>
              </a:extLst>
            </p:cNvPr>
            <p:cNvCxnSpPr>
              <a:cxnSpLocks/>
            </p:cNvCxnSpPr>
            <p:nvPr/>
          </p:nvCxnSpPr>
          <p:spPr bwMode="auto">
            <a:xfrm flipV="1">
              <a:off x="1721899" y="2671465"/>
              <a:ext cx="0" cy="32766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 name="TextBox 7">
              <a:extLst>
                <a:ext uri="{FF2B5EF4-FFF2-40B4-BE49-F238E27FC236}">
                  <a16:creationId xmlns:a16="http://schemas.microsoft.com/office/drawing/2014/main" xmlns="" id="{58D1AAA0-C56F-4A20-B773-457C9C484DEF}"/>
                </a:ext>
              </a:extLst>
            </p:cNvPr>
            <p:cNvSpPr txBox="1"/>
            <p:nvPr/>
          </p:nvSpPr>
          <p:spPr>
            <a:xfrm>
              <a:off x="75118" y="2361336"/>
              <a:ext cx="3728813" cy="318185"/>
            </a:xfrm>
            <a:prstGeom prst="rect">
              <a:avLst/>
            </a:prstGeom>
            <a:noFill/>
          </p:spPr>
          <p:txBody>
            <a:bodyPr wrap="square" rtlCol="0">
              <a:spAutoFit/>
            </a:bodyPr>
            <a:lstStyle/>
            <a:p>
              <a:r>
                <a:rPr lang="fr-FR" sz="1200" dirty="0">
                  <a:solidFill>
                    <a:schemeClr val="tx1"/>
                  </a:solidFill>
                </a:rPr>
                <a:t>Percentage of messages sent on the </a:t>
              </a:r>
              <a:r>
                <a:rPr lang="fr-FR" sz="1200" dirty="0" err="1">
                  <a:solidFill>
                    <a:schemeClr val="tx1"/>
                  </a:solidFill>
                </a:rPr>
                <a:t>channel</a:t>
              </a:r>
              <a:endParaRPr lang="en-US" sz="1200" dirty="0">
                <a:solidFill>
                  <a:schemeClr val="tx1"/>
                </a:solidFill>
              </a:endParaRPr>
            </a:p>
          </p:txBody>
        </p:sp>
        <p:cxnSp>
          <p:nvCxnSpPr>
            <p:cNvPr id="11" name="Straight Arrow Connector 10">
              <a:extLst>
                <a:ext uri="{FF2B5EF4-FFF2-40B4-BE49-F238E27FC236}">
                  <a16:creationId xmlns:a16="http://schemas.microsoft.com/office/drawing/2014/main" xmlns="" id="{9239B77F-C80E-440B-B751-DE435BD5B8C1}"/>
                </a:ext>
              </a:extLst>
            </p:cNvPr>
            <p:cNvCxnSpPr/>
            <p:nvPr/>
          </p:nvCxnSpPr>
          <p:spPr bwMode="auto">
            <a:xfrm>
              <a:off x="1600200" y="5867400"/>
              <a:ext cx="73914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 name="Straight Connector 12">
              <a:extLst>
                <a:ext uri="{FF2B5EF4-FFF2-40B4-BE49-F238E27FC236}">
                  <a16:creationId xmlns:a16="http://schemas.microsoft.com/office/drawing/2014/main" xmlns="" id="{E0749891-B2CD-408D-A0B2-F5E9BDF050C5}"/>
                </a:ext>
              </a:extLst>
            </p:cNvPr>
            <p:cNvCxnSpPr>
              <a:cxnSpLocks/>
            </p:cNvCxnSpPr>
            <p:nvPr/>
          </p:nvCxnSpPr>
          <p:spPr bwMode="auto">
            <a:xfrm>
              <a:off x="1600200" y="35706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xmlns="" id="{14D48D5C-D47C-42B3-89EE-E3564CA2EE3B}"/>
                </a:ext>
              </a:extLst>
            </p:cNvPr>
            <p:cNvCxnSpPr/>
            <p:nvPr/>
          </p:nvCxnSpPr>
          <p:spPr bwMode="auto">
            <a:xfrm>
              <a:off x="1600200" y="43434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xmlns="" id="{8DF2CD10-D516-4FE6-B75D-930E29648ACF}"/>
                </a:ext>
              </a:extLst>
            </p:cNvPr>
            <p:cNvCxnSpPr/>
            <p:nvPr/>
          </p:nvCxnSpPr>
          <p:spPr bwMode="auto">
            <a:xfrm>
              <a:off x="1600200" y="51054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Connector 25">
              <a:extLst>
                <a:ext uri="{FF2B5EF4-FFF2-40B4-BE49-F238E27FC236}">
                  <a16:creationId xmlns:a16="http://schemas.microsoft.com/office/drawing/2014/main" xmlns="" id="{275E9837-9403-40DD-922F-61EF18ACE029}"/>
                </a:ext>
              </a:extLst>
            </p:cNvPr>
            <p:cNvCxnSpPr>
              <a:cxnSpLocks/>
            </p:cNvCxnSpPr>
            <p:nvPr/>
          </p:nvCxnSpPr>
          <p:spPr bwMode="auto">
            <a:xfrm>
              <a:off x="1607599" y="282071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xmlns="" id="{73DCB54D-8C92-49B0-B79B-36940F66608A}"/>
                </a:ext>
              </a:extLst>
            </p:cNvPr>
            <p:cNvSpPr txBox="1"/>
            <p:nvPr/>
          </p:nvSpPr>
          <p:spPr>
            <a:xfrm>
              <a:off x="1051118" y="4174124"/>
              <a:ext cx="556481" cy="318185"/>
            </a:xfrm>
            <a:prstGeom prst="rect">
              <a:avLst/>
            </a:prstGeom>
            <a:noFill/>
          </p:spPr>
          <p:txBody>
            <a:bodyPr wrap="square" rtlCol="0">
              <a:spAutoFit/>
            </a:bodyPr>
            <a:lstStyle/>
            <a:p>
              <a:r>
                <a:rPr lang="fr-FR" sz="1200" dirty="0">
                  <a:solidFill>
                    <a:schemeClr val="tx1"/>
                  </a:solidFill>
                </a:rPr>
                <a:t>50%</a:t>
              </a:r>
              <a:endParaRPr lang="en-US" sz="1200" dirty="0">
                <a:solidFill>
                  <a:schemeClr val="tx1"/>
                </a:solidFill>
              </a:endParaRPr>
            </a:p>
          </p:txBody>
        </p:sp>
        <p:sp>
          <p:nvSpPr>
            <p:cNvPr id="28" name="TextBox 27">
              <a:extLst>
                <a:ext uri="{FF2B5EF4-FFF2-40B4-BE49-F238E27FC236}">
                  <a16:creationId xmlns:a16="http://schemas.microsoft.com/office/drawing/2014/main" xmlns="" id="{005C9DBB-D58F-45A5-B6DC-4A7138542F91}"/>
                </a:ext>
              </a:extLst>
            </p:cNvPr>
            <p:cNvSpPr txBox="1"/>
            <p:nvPr/>
          </p:nvSpPr>
          <p:spPr>
            <a:xfrm>
              <a:off x="929218" y="2644588"/>
              <a:ext cx="704832" cy="318185"/>
            </a:xfrm>
            <a:prstGeom prst="rect">
              <a:avLst/>
            </a:prstGeom>
            <a:noFill/>
          </p:spPr>
          <p:txBody>
            <a:bodyPr wrap="square" rtlCol="0">
              <a:spAutoFit/>
            </a:bodyPr>
            <a:lstStyle/>
            <a:p>
              <a:r>
                <a:rPr lang="fr-FR" sz="1200" dirty="0">
                  <a:solidFill>
                    <a:schemeClr val="tx1"/>
                  </a:solidFill>
                </a:rPr>
                <a:t>100%</a:t>
              </a:r>
              <a:endParaRPr lang="en-US" sz="1200" dirty="0">
                <a:solidFill>
                  <a:schemeClr val="tx1"/>
                </a:solidFill>
              </a:endParaRPr>
            </a:p>
          </p:txBody>
        </p:sp>
        <p:sp>
          <p:nvSpPr>
            <p:cNvPr id="29" name="TextBox 28">
              <a:extLst>
                <a:ext uri="{FF2B5EF4-FFF2-40B4-BE49-F238E27FC236}">
                  <a16:creationId xmlns:a16="http://schemas.microsoft.com/office/drawing/2014/main" xmlns="" id="{0AE3D8EA-FDB3-434B-9022-69EA7AF3368D}"/>
                </a:ext>
              </a:extLst>
            </p:cNvPr>
            <p:cNvSpPr txBox="1"/>
            <p:nvPr/>
          </p:nvSpPr>
          <p:spPr>
            <a:xfrm>
              <a:off x="1142999" y="5698123"/>
              <a:ext cx="556039" cy="318185"/>
            </a:xfrm>
            <a:prstGeom prst="rect">
              <a:avLst/>
            </a:prstGeom>
            <a:noFill/>
          </p:spPr>
          <p:txBody>
            <a:bodyPr wrap="square" rtlCol="0">
              <a:spAutoFit/>
            </a:bodyPr>
            <a:lstStyle/>
            <a:p>
              <a:r>
                <a:rPr lang="fr-FR" sz="1200" dirty="0">
                  <a:solidFill>
                    <a:schemeClr val="tx1"/>
                  </a:solidFill>
                </a:rPr>
                <a:t>0%</a:t>
              </a:r>
              <a:endParaRPr lang="en-US" sz="1200" dirty="0">
                <a:solidFill>
                  <a:schemeClr val="tx1"/>
                </a:solidFill>
              </a:endParaRPr>
            </a:p>
          </p:txBody>
        </p:sp>
        <p:cxnSp>
          <p:nvCxnSpPr>
            <p:cNvPr id="34" name="Straight Connector 33">
              <a:extLst>
                <a:ext uri="{FF2B5EF4-FFF2-40B4-BE49-F238E27FC236}">
                  <a16:creationId xmlns:a16="http://schemas.microsoft.com/office/drawing/2014/main" xmlns="" id="{FDEF4478-E794-48E2-8E4F-ABDBDC343E57}"/>
                </a:ext>
              </a:extLst>
            </p:cNvPr>
            <p:cNvCxnSpPr/>
            <p:nvPr/>
          </p:nvCxnSpPr>
          <p:spPr bwMode="auto">
            <a:xfrm>
              <a:off x="1721899" y="2820710"/>
              <a:ext cx="3840701" cy="2589490"/>
            </a:xfrm>
            <a:prstGeom prst="line">
              <a:avLst/>
            </a:prstGeom>
            <a:solidFill>
              <a:srgbClr val="00B8FF"/>
            </a:solidFill>
            <a:ln w="28575" cap="flat" cmpd="sng" algn="ctr">
              <a:solidFill>
                <a:srgbClr val="0070C0"/>
              </a:solidFill>
              <a:prstDash val="solid"/>
              <a:round/>
              <a:headEnd type="none" w="med" len="med"/>
              <a:tailEnd type="none" w="med" len="med"/>
            </a:ln>
            <a:effectLst/>
          </p:spPr>
        </p:cxnSp>
        <p:sp>
          <p:nvSpPr>
            <p:cNvPr id="35" name="Freeform: Shape 34">
              <a:extLst>
                <a:ext uri="{FF2B5EF4-FFF2-40B4-BE49-F238E27FC236}">
                  <a16:creationId xmlns:a16="http://schemas.microsoft.com/office/drawing/2014/main" xmlns="" id="{F181D425-7C59-4BC3-BEA3-E01528815CA1}"/>
                </a:ext>
              </a:extLst>
            </p:cNvPr>
            <p:cNvSpPr/>
            <p:nvPr/>
          </p:nvSpPr>
          <p:spPr bwMode="auto">
            <a:xfrm>
              <a:off x="5562600" y="5410200"/>
              <a:ext cx="2994660" cy="365760"/>
            </a:xfrm>
            <a:custGeom>
              <a:avLst/>
              <a:gdLst>
                <a:gd name="connsiteX0" fmla="*/ 0 w 2994660"/>
                <a:gd name="connsiteY0" fmla="*/ 0 h 365760"/>
                <a:gd name="connsiteX1" fmla="*/ 815340 w 2994660"/>
                <a:gd name="connsiteY1" fmla="*/ 243840 h 365760"/>
                <a:gd name="connsiteX2" fmla="*/ 2994660 w 2994660"/>
                <a:gd name="connsiteY2" fmla="*/ 365760 h 365760"/>
              </a:gdLst>
              <a:ahLst/>
              <a:cxnLst>
                <a:cxn ang="0">
                  <a:pos x="connsiteX0" y="connsiteY0"/>
                </a:cxn>
                <a:cxn ang="0">
                  <a:pos x="connsiteX1" y="connsiteY1"/>
                </a:cxn>
                <a:cxn ang="0">
                  <a:pos x="connsiteX2" y="connsiteY2"/>
                </a:cxn>
              </a:cxnLst>
              <a:rect l="l" t="t" r="r" b="b"/>
              <a:pathLst>
                <a:path w="2994660" h="365760">
                  <a:moveTo>
                    <a:pt x="0" y="0"/>
                  </a:moveTo>
                  <a:cubicBezTo>
                    <a:pt x="158115" y="91440"/>
                    <a:pt x="316230" y="182880"/>
                    <a:pt x="815340" y="243840"/>
                  </a:cubicBezTo>
                  <a:cubicBezTo>
                    <a:pt x="1314450" y="304800"/>
                    <a:pt x="2154555" y="335280"/>
                    <a:pt x="2994660" y="365760"/>
                  </a:cubicBezTo>
                </a:path>
              </a:pathLst>
            </a:custGeom>
            <a:noFill/>
            <a:ln w="2857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a:ln>
                  <a:noFill/>
                </a:ln>
                <a:solidFill>
                  <a:schemeClr val="bg1"/>
                </a:solidFill>
                <a:effectLst/>
                <a:latin typeface="Times New Roman" pitchFamily="16" charset="0"/>
                <a:ea typeface="MS Gothic" charset="-128"/>
              </a:endParaRPr>
            </a:p>
          </p:txBody>
        </p:sp>
        <p:sp>
          <p:nvSpPr>
            <p:cNvPr id="36" name="TextBox 35">
              <a:extLst>
                <a:ext uri="{FF2B5EF4-FFF2-40B4-BE49-F238E27FC236}">
                  <a16:creationId xmlns:a16="http://schemas.microsoft.com/office/drawing/2014/main" xmlns="" id="{8E8A220E-0624-4130-8959-B4E5C2031527}"/>
                </a:ext>
              </a:extLst>
            </p:cNvPr>
            <p:cNvSpPr txBox="1"/>
            <p:nvPr/>
          </p:nvSpPr>
          <p:spPr>
            <a:xfrm>
              <a:off x="8991600" y="5701235"/>
              <a:ext cx="1097501" cy="318185"/>
            </a:xfrm>
            <a:prstGeom prst="rect">
              <a:avLst/>
            </a:prstGeom>
            <a:noFill/>
          </p:spPr>
          <p:txBody>
            <a:bodyPr wrap="square" rtlCol="0">
              <a:spAutoFit/>
            </a:bodyPr>
            <a:lstStyle/>
            <a:p>
              <a:r>
                <a:rPr lang="fr-FR" sz="1200" dirty="0">
                  <a:solidFill>
                    <a:schemeClr val="tx1"/>
                  </a:solidFill>
                </a:rPr>
                <a:t>time</a:t>
              </a:r>
              <a:endParaRPr lang="en-US" sz="1200" dirty="0">
                <a:solidFill>
                  <a:schemeClr val="tx1"/>
                </a:solidFill>
              </a:endParaRPr>
            </a:p>
          </p:txBody>
        </p:sp>
        <p:pic>
          <p:nvPicPr>
            <p:cNvPr id="41" name="Picture 40">
              <a:extLst>
                <a:ext uri="{FF2B5EF4-FFF2-40B4-BE49-F238E27FC236}">
                  <a16:creationId xmlns:a16="http://schemas.microsoft.com/office/drawing/2014/main" xmlns="" id="{FD7C325F-2D16-4BF4-8BEB-DA689D902DF6}"/>
                </a:ext>
              </a:extLst>
            </p:cNvPr>
            <p:cNvPicPr>
              <a:picLocks noChangeAspect="1"/>
            </p:cNvPicPr>
            <p:nvPr/>
          </p:nvPicPr>
          <p:blipFill>
            <a:blip r:embed="rId3"/>
            <a:stretch>
              <a:fillRect/>
            </a:stretch>
          </p:blipFill>
          <p:spPr>
            <a:xfrm flipV="1">
              <a:off x="1721898" y="2949654"/>
              <a:ext cx="6835361" cy="2931397"/>
            </a:xfrm>
            <a:prstGeom prst="rect">
              <a:avLst/>
            </a:prstGeom>
          </p:spPr>
        </p:pic>
        <p:cxnSp>
          <p:nvCxnSpPr>
            <p:cNvPr id="43" name="Straight Connector 42">
              <a:extLst>
                <a:ext uri="{FF2B5EF4-FFF2-40B4-BE49-F238E27FC236}">
                  <a16:creationId xmlns:a16="http://schemas.microsoft.com/office/drawing/2014/main" xmlns="" id="{31FF7CD9-262F-4ECF-BC3D-4AD517378C15}"/>
                </a:ext>
              </a:extLst>
            </p:cNvPr>
            <p:cNvCxnSpPr/>
            <p:nvPr/>
          </p:nvCxnSpPr>
          <p:spPr bwMode="auto">
            <a:xfrm>
              <a:off x="1828800" y="4343400"/>
              <a:ext cx="6812501"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44" name="Straight Connector 43">
              <a:extLst>
                <a:ext uri="{FF2B5EF4-FFF2-40B4-BE49-F238E27FC236}">
                  <a16:creationId xmlns:a16="http://schemas.microsoft.com/office/drawing/2014/main" xmlns="" id="{4BB90234-3C2B-4D51-8829-8890BE0074D7}"/>
                </a:ext>
              </a:extLst>
            </p:cNvPr>
            <p:cNvCxnSpPr/>
            <p:nvPr/>
          </p:nvCxnSpPr>
          <p:spPr bwMode="auto">
            <a:xfrm>
              <a:off x="1744758" y="2820710"/>
              <a:ext cx="6812501" cy="0"/>
            </a:xfrm>
            <a:prstGeom prst="line">
              <a:avLst/>
            </a:prstGeom>
            <a:solidFill>
              <a:srgbClr val="00B8FF"/>
            </a:solidFill>
            <a:ln w="9525" cap="flat" cmpd="sng" algn="ctr">
              <a:solidFill>
                <a:schemeClr val="tx1"/>
              </a:solidFill>
              <a:prstDash val="lgDash"/>
              <a:round/>
              <a:headEnd type="none" w="med" len="med"/>
              <a:tailEnd type="none" w="med" len="med"/>
            </a:ln>
            <a:effectLst/>
          </p:spPr>
        </p:cxnSp>
      </p:grpSp>
      <p:sp>
        <p:nvSpPr>
          <p:cNvPr id="46" name="TextBox 45">
            <a:extLst>
              <a:ext uri="{FF2B5EF4-FFF2-40B4-BE49-F238E27FC236}">
                <a16:creationId xmlns:a16="http://schemas.microsoft.com/office/drawing/2014/main" xmlns="" id="{3CAE222F-C514-4A2D-B43C-38FD94BB8D9E}"/>
              </a:ext>
            </a:extLst>
          </p:cNvPr>
          <p:cNvSpPr txBox="1"/>
          <p:nvPr/>
        </p:nvSpPr>
        <p:spPr>
          <a:xfrm>
            <a:off x="4539802" y="2361349"/>
            <a:ext cx="1600200" cy="461665"/>
          </a:xfrm>
          <a:prstGeom prst="rect">
            <a:avLst/>
          </a:prstGeom>
          <a:noFill/>
        </p:spPr>
        <p:txBody>
          <a:bodyPr wrap="square" rtlCol="0">
            <a:spAutoFit/>
          </a:bodyPr>
          <a:lstStyle/>
          <a:p>
            <a:r>
              <a:rPr lang="fr-FR" b="1" dirty="0">
                <a:solidFill>
                  <a:srgbClr val="00B050"/>
                </a:solidFill>
              </a:rPr>
              <a:t>NGV</a:t>
            </a:r>
            <a:endParaRPr lang="en-US" b="1" dirty="0">
              <a:solidFill>
                <a:srgbClr val="00B050"/>
              </a:solidFill>
            </a:endParaRPr>
          </a:p>
        </p:txBody>
      </p:sp>
      <p:sp>
        <p:nvSpPr>
          <p:cNvPr id="47" name="TextBox 46">
            <a:extLst>
              <a:ext uri="{FF2B5EF4-FFF2-40B4-BE49-F238E27FC236}">
                <a16:creationId xmlns:a16="http://schemas.microsoft.com/office/drawing/2014/main" xmlns="" id="{5C783E7B-5A0B-4E02-954C-2413D5717D20}"/>
              </a:ext>
            </a:extLst>
          </p:cNvPr>
          <p:cNvSpPr txBox="1"/>
          <p:nvPr/>
        </p:nvSpPr>
        <p:spPr>
          <a:xfrm>
            <a:off x="4539802" y="3700006"/>
            <a:ext cx="2817738" cy="461665"/>
          </a:xfrm>
          <a:prstGeom prst="rect">
            <a:avLst/>
          </a:prstGeom>
          <a:noFill/>
        </p:spPr>
        <p:txBody>
          <a:bodyPr wrap="square" rtlCol="0">
            <a:spAutoFit/>
          </a:bodyPr>
          <a:lstStyle/>
          <a:p>
            <a:r>
              <a:rPr lang="fr-FR" b="1" dirty="0" err="1">
                <a:solidFill>
                  <a:srgbClr val="0070C0"/>
                </a:solidFill>
              </a:rPr>
              <a:t>Legacy</a:t>
            </a:r>
            <a:r>
              <a:rPr lang="fr-FR" b="1" dirty="0">
                <a:solidFill>
                  <a:srgbClr val="0070C0"/>
                </a:solidFill>
              </a:rPr>
              <a:t> 802.11p</a:t>
            </a:r>
            <a:endParaRPr lang="en-US" b="1" dirty="0">
              <a:solidFill>
                <a:srgbClr val="0070C0"/>
              </a:solidFill>
            </a:endParaRPr>
          </a:p>
        </p:txBody>
      </p:sp>
      <p:sp>
        <p:nvSpPr>
          <p:cNvPr id="48" name="Right Brace 47">
            <a:extLst>
              <a:ext uri="{FF2B5EF4-FFF2-40B4-BE49-F238E27FC236}">
                <a16:creationId xmlns:a16="http://schemas.microsoft.com/office/drawing/2014/main" xmlns="" id="{358565FF-B82E-4171-AE03-5CE6F96DE9FA}"/>
              </a:ext>
            </a:extLst>
          </p:cNvPr>
          <p:cNvSpPr/>
          <p:nvPr/>
        </p:nvSpPr>
        <p:spPr bwMode="auto">
          <a:xfrm rot="5400000">
            <a:off x="2597442" y="4490534"/>
            <a:ext cx="381001" cy="1586912"/>
          </a:xfrm>
          <a:prstGeom prst="rightBrace">
            <a:avLst/>
          </a:pr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Right Brace 48">
            <a:extLst>
              <a:ext uri="{FF2B5EF4-FFF2-40B4-BE49-F238E27FC236}">
                <a16:creationId xmlns:a16="http://schemas.microsoft.com/office/drawing/2014/main" xmlns="" id="{1786F4FB-9A2D-495E-8C6A-51DFC9E2D0EA}"/>
              </a:ext>
            </a:extLst>
          </p:cNvPr>
          <p:cNvSpPr/>
          <p:nvPr/>
        </p:nvSpPr>
        <p:spPr bwMode="auto">
          <a:xfrm rot="5400000">
            <a:off x="5011123" y="4206216"/>
            <a:ext cx="381001" cy="2165237"/>
          </a:xfrm>
          <a:prstGeom prst="rightBrace">
            <a:avLst/>
          </a:pr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Right Brace 49">
            <a:extLst>
              <a:ext uri="{FF2B5EF4-FFF2-40B4-BE49-F238E27FC236}">
                <a16:creationId xmlns:a16="http://schemas.microsoft.com/office/drawing/2014/main" xmlns="" id="{BD8C060D-C669-46B2-8EF1-E8C6F0AD32EB}"/>
              </a:ext>
            </a:extLst>
          </p:cNvPr>
          <p:cNvSpPr/>
          <p:nvPr/>
        </p:nvSpPr>
        <p:spPr bwMode="auto">
          <a:xfrm rot="5400000">
            <a:off x="7353299" y="4669319"/>
            <a:ext cx="381001" cy="1219200"/>
          </a:xfrm>
          <a:prstGeom prst="rightBrace">
            <a:avLst/>
          </a:pr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a:extLst>
              <a:ext uri="{FF2B5EF4-FFF2-40B4-BE49-F238E27FC236}">
                <a16:creationId xmlns:a16="http://schemas.microsoft.com/office/drawing/2014/main" xmlns="" id="{517A8D1E-7D3D-4A98-BAEA-E628B6050014}"/>
              </a:ext>
            </a:extLst>
          </p:cNvPr>
          <p:cNvSpPr txBox="1"/>
          <p:nvPr/>
        </p:nvSpPr>
        <p:spPr>
          <a:xfrm>
            <a:off x="3985990" y="5474491"/>
            <a:ext cx="2362200" cy="707886"/>
          </a:xfrm>
          <a:prstGeom prst="rect">
            <a:avLst/>
          </a:prstGeom>
          <a:noFill/>
        </p:spPr>
        <p:txBody>
          <a:bodyPr wrap="square" rtlCol="0">
            <a:spAutoFit/>
          </a:bodyPr>
          <a:lstStyle/>
          <a:p>
            <a:pPr algn="ctr"/>
            <a:r>
              <a:rPr lang="fr-FR" sz="2000" dirty="0">
                <a:solidFill>
                  <a:schemeClr val="tx1"/>
                </a:solidFill>
              </a:rPr>
              <a:t>Phase 2</a:t>
            </a:r>
          </a:p>
          <a:p>
            <a:pPr algn="ctr"/>
            <a:r>
              <a:rPr lang="fr-FR" sz="2000" dirty="0">
                <a:solidFill>
                  <a:schemeClr val="tx1"/>
                </a:solidFill>
              </a:rPr>
              <a:t>NGV </a:t>
            </a:r>
            <a:r>
              <a:rPr lang="fr-FR" sz="2000" dirty="0" err="1">
                <a:solidFill>
                  <a:schemeClr val="tx1"/>
                </a:solidFill>
              </a:rPr>
              <a:t>develops</a:t>
            </a:r>
            <a:endParaRPr lang="en-US" sz="2000" dirty="0">
              <a:solidFill>
                <a:schemeClr val="tx1"/>
              </a:solidFill>
            </a:endParaRPr>
          </a:p>
        </p:txBody>
      </p:sp>
      <p:sp>
        <p:nvSpPr>
          <p:cNvPr id="52" name="TextBox 51">
            <a:extLst>
              <a:ext uri="{FF2B5EF4-FFF2-40B4-BE49-F238E27FC236}">
                <a16:creationId xmlns:a16="http://schemas.microsoft.com/office/drawing/2014/main" xmlns="" id="{494DE151-26D1-4BF4-A820-0F9F0F3CEC90}"/>
              </a:ext>
            </a:extLst>
          </p:cNvPr>
          <p:cNvSpPr txBox="1"/>
          <p:nvPr/>
        </p:nvSpPr>
        <p:spPr>
          <a:xfrm>
            <a:off x="6412137" y="5449154"/>
            <a:ext cx="2895600" cy="707886"/>
          </a:xfrm>
          <a:prstGeom prst="rect">
            <a:avLst/>
          </a:prstGeom>
          <a:noFill/>
        </p:spPr>
        <p:txBody>
          <a:bodyPr wrap="square" rtlCol="0">
            <a:spAutoFit/>
          </a:bodyPr>
          <a:lstStyle/>
          <a:p>
            <a:pPr algn="ctr"/>
            <a:r>
              <a:rPr lang="fr-FR" sz="2000" dirty="0">
                <a:solidFill>
                  <a:schemeClr val="tx1"/>
                </a:solidFill>
              </a:rPr>
              <a:t>Phase 3</a:t>
            </a:r>
          </a:p>
          <a:p>
            <a:pPr algn="ctr"/>
            <a:r>
              <a:rPr lang="fr-FR" sz="2000" dirty="0" err="1">
                <a:solidFill>
                  <a:schemeClr val="tx1"/>
                </a:solidFill>
              </a:rPr>
              <a:t>Legacy</a:t>
            </a:r>
            <a:r>
              <a:rPr lang="fr-FR" sz="2000" dirty="0">
                <a:solidFill>
                  <a:schemeClr val="tx1"/>
                </a:solidFill>
              </a:rPr>
              <a:t> stations phase-out</a:t>
            </a:r>
            <a:endParaRPr lang="en-US" sz="2000" dirty="0">
              <a:solidFill>
                <a:schemeClr val="tx1"/>
              </a:solidFill>
            </a:endParaRPr>
          </a:p>
        </p:txBody>
      </p:sp>
      <p:sp>
        <p:nvSpPr>
          <p:cNvPr id="53" name="Rectangle 52">
            <a:extLst>
              <a:ext uri="{FF2B5EF4-FFF2-40B4-BE49-F238E27FC236}">
                <a16:creationId xmlns:a16="http://schemas.microsoft.com/office/drawing/2014/main" xmlns="" id="{3162C952-962F-4F37-A465-77B42FC01925}"/>
              </a:ext>
            </a:extLst>
          </p:cNvPr>
          <p:cNvSpPr/>
          <p:nvPr/>
        </p:nvSpPr>
        <p:spPr bwMode="auto">
          <a:xfrm>
            <a:off x="3065384" y="5012721"/>
            <a:ext cx="340585" cy="39517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2000" b="0" i="0" u="none" strike="noStrike" cap="none" normalizeH="0" baseline="0" dirty="0">
                <a:ln>
                  <a:noFill/>
                </a:ln>
                <a:solidFill>
                  <a:schemeClr val="bg1">
                    <a:lumMod val="50000"/>
                  </a:schemeClr>
                </a:solidFill>
                <a:effectLst/>
                <a:latin typeface="Arial" panose="020B0604020202020204" pitchFamily="34" charset="0"/>
                <a:cs typeface="Arial" panose="020B0604020202020204" pitchFamily="34" charset="0"/>
              </a:rPr>
              <a:t>…</a:t>
            </a:r>
            <a:endParaRPr kumimoji="0" lang="en-US" sz="2000" b="0" i="0" u="none" strike="noStrike" cap="none" normalizeH="0" baseline="0" dirty="0">
              <a:ln>
                <a:noFill/>
              </a:ln>
              <a:solidFill>
                <a:schemeClr val="bg1">
                  <a:lumMod val="50000"/>
                </a:schemeClr>
              </a:solidFill>
              <a:effectLst/>
              <a:latin typeface="Arial" panose="020B0604020202020204" pitchFamily="34" charset="0"/>
              <a:cs typeface="Arial" panose="020B0604020202020204" pitchFamily="34" charset="0"/>
            </a:endParaRPr>
          </a:p>
        </p:txBody>
      </p:sp>
      <p:sp>
        <p:nvSpPr>
          <p:cNvPr id="54" name="Rectangle 53">
            <a:extLst>
              <a:ext uri="{FF2B5EF4-FFF2-40B4-BE49-F238E27FC236}">
                <a16:creationId xmlns:a16="http://schemas.microsoft.com/office/drawing/2014/main" xmlns="" id="{5CA9F132-7B97-4EFC-95CA-72DFBBD8AFD2}"/>
              </a:ext>
            </a:extLst>
          </p:cNvPr>
          <p:cNvSpPr/>
          <p:nvPr/>
        </p:nvSpPr>
        <p:spPr bwMode="auto">
          <a:xfrm>
            <a:off x="5764767" y="5006846"/>
            <a:ext cx="340585" cy="39517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2000" b="0" i="0" u="none" strike="noStrike" cap="none" normalizeH="0" baseline="0" dirty="0">
                <a:ln>
                  <a:noFill/>
                </a:ln>
                <a:solidFill>
                  <a:schemeClr val="bg1">
                    <a:lumMod val="50000"/>
                  </a:schemeClr>
                </a:solidFill>
                <a:effectLst/>
                <a:latin typeface="Arial" panose="020B0604020202020204" pitchFamily="34" charset="0"/>
                <a:cs typeface="Arial" panose="020B0604020202020204" pitchFamily="34" charset="0"/>
              </a:rPr>
              <a:t>…</a:t>
            </a:r>
            <a:endParaRPr kumimoji="0" lang="en-US" sz="2000" b="0" i="0" u="none" strike="noStrike" cap="none" normalizeH="0" baseline="0" dirty="0">
              <a:ln>
                <a:noFill/>
              </a:ln>
              <a:solidFill>
                <a:schemeClr val="bg1">
                  <a:lumMod val="50000"/>
                </a:schemeClr>
              </a:solidFill>
              <a:effectLst/>
              <a:latin typeface="Arial" panose="020B0604020202020204" pitchFamily="34" charset="0"/>
              <a:cs typeface="Arial" panose="020B0604020202020204" pitchFamily="34" charset="0"/>
            </a:endParaRPr>
          </a:p>
        </p:txBody>
      </p:sp>
      <p:sp>
        <p:nvSpPr>
          <p:cNvPr id="55" name="Rectangle 54">
            <a:extLst>
              <a:ext uri="{FF2B5EF4-FFF2-40B4-BE49-F238E27FC236}">
                <a16:creationId xmlns:a16="http://schemas.microsoft.com/office/drawing/2014/main" xmlns="" id="{6C453435-782D-49CE-AC27-097F0F9B4366}"/>
              </a:ext>
            </a:extLst>
          </p:cNvPr>
          <p:cNvSpPr/>
          <p:nvPr/>
        </p:nvSpPr>
        <p:spPr bwMode="auto">
          <a:xfrm>
            <a:off x="4591104" y="5009075"/>
            <a:ext cx="340585" cy="39517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2000" b="0" i="0" u="none" strike="noStrike" cap="none" normalizeH="0" baseline="0" dirty="0">
                <a:ln>
                  <a:noFill/>
                </a:ln>
                <a:solidFill>
                  <a:schemeClr val="bg1">
                    <a:lumMod val="50000"/>
                  </a:schemeClr>
                </a:solidFill>
                <a:effectLst/>
                <a:latin typeface="Arial" panose="020B0604020202020204" pitchFamily="34" charset="0"/>
                <a:cs typeface="Arial" panose="020B0604020202020204" pitchFamily="34" charset="0"/>
              </a:rPr>
              <a:t>…</a:t>
            </a:r>
            <a:endParaRPr kumimoji="0" lang="en-US" sz="2000" b="0" i="0" u="none" strike="noStrike" cap="none" normalizeH="0" baseline="0" dirty="0">
              <a:ln>
                <a:noFill/>
              </a:ln>
              <a:solidFill>
                <a:schemeClr val="bg1">
                  <a:lumMod val="50000"/>
                </a:schemeClr>
              </a:solidFill>
              <a:effectLst/>
              <a:latin typeface="Arial" panose="020B0604020202020204" pitchFamily="34" charset="0"/>
              <a:cs typeface="Arial" panose="020B0604020202020204" pitchFamily="34" charset="0"/>
            </a:endParaRPr>
          </a:p>
        </p:txBody>
      </p:sp>
      <p:sp>
        <p:nvSpPr>
          <p:cNvPr id="56" name="Rectangle 55">
            <a:extLst>
              <a:ext uri="{FF2B5EF4-FFF2-40B4-BE49-F238E27FC236}">
                <a16:creationId xmlns:a16="http://schemas.microsoft.com/office/drawing/2014/main" xmlns="" id="{2BB28CF0-A7D9-48CC-9F7B-8F9E92049C67}"/>
              </a:ext>
            </a:extLst>
          </p:cNvPr>
          <p:cNvSpPr/>
          <p:nvPr/>
        </p:nvSpPr>
        <p:spPr bwMode="auto">
          <a:xfrm>
            <a:off x="7084514" y="5006315"/>
            <a:ext cx="340585" cy="39517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2000" b="0" i="0" u="none" strike="noStrike" cap="none" normalizeH="0" baseline="0" dirty="0">
                <a:ln>
                  <a:noFill/>
                </a:ln>
                <a:solidFill>
                  <a:schemeClr val="bg1">
                    <a:lumMod val="50000"/>
                  </a:schemeClr>
                </a:solidFill>
                <a:effectLst/>
                <a:latin typeface="Arial" panose="020B0604020202020204" pitchFamily="34" charset="0"/>
                <a:cs typeface="Arial" panose="020B0604020202020204" pitchFamily="34" charset="0"/>
              </a:rPr>
              <a:t>…</a:t>
            </a:r>
            <a:endParaRPr kumimoji="0" lang="en-US" sz="2000" b="0" i="0" u="none" strike="noStrike" cap="none" normalizeH="0" baseline="0" dirty="0">
              <a:ln>
                <a:noFill/>
              </a:ln>
              <a:solidFill>
                <a:schemeClr val="bg1">
                  <a:lumMod val="50000"/>
                </a:schemeClr>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545696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US"/>
              <a:t>Slide </a:t>
            </a:r>
            <a:fld id="{DC83D890-10BB-4905-98E9-EC5FFEC1B9BB}" type="slidenum">
              <a:rPr lang="en-US" smtClean="0"/>
              <a:pPr/>
              <a:t>6</a:t>
            </a:fld>
            <a:endParaRPr lang="en-US"/>
          </a:p>
        </p:txBody>
      </p:sp>
      <p:sp>
        <p:nvSpPr>
          <p:cNvPr id="5" name="Footer Placeholder 4"/>
          <p:cNvSpPr>
            <a:spLocks noGrp="1"/>
          </p:cNvSpPr>
          <p:nvPr>
            <p:ph type="ftr" idx="14"/>
          </p:nvPr>
        </p:nvSpPr>
        <p:spPr/>
        <p:txBody>
          <a:bodyPr/>
          <a:lstStyle/>
          <a:p>
            <a:r>
              <a:rPr lang="en-US"/>
              <a:t>Fischer - FIlippi - Martinez, NXP</a:t>
            </a:r>
          </a:p>
        </p:txBody>
      </p:sp>
      <p:sp>
        <p:nvSpPr>
          <p:cNvPr id="4" name="Date Placeholder 3"/>
          <p:cNvSpPr>
            <a:spLocks noGrp="1"/>
          </p:cNvSpPr>
          <p:nvPr>
            <p:ph type="dt" idx="15"/>
          </p:nvPr>
        </p:nvSpPr>
        <p:spPr/>
        <p:txBody>
          <a:bodyPr/>
          <a:lstStyle/>
          <a:p>
            <a:r>
              <a:rPr lang="en-US"/>
              <a:t>May 2019</a:t>
            </a:r>
          </a:p>
        </p:txBody>
      </p:sp>
      <p:sp>
        <p:nvSpPr>
          <p:cNvPr id="2" name="Title 1"/>
          <p:cNvSpPr>
            <a:spLocks noGrp="1"/>
          </p:cNvSpPr>
          <p:nvPr>
            <p:ph type="title"/>
          </p:nvPr>
        </p:nvSpPr>
        <p:spPr/>
        <p:txBody>
          <a:bodyPr/>
          <a:lstStyle/>
          <a:p>
            <a:r>
              <a:rPr lang="en-US"/>
              <a:t>Timeline showing possible deployment of NGV within a IEEE 802.11p channel (2)</a:t>
            </a:r>
          </a:p>
        </p:txBody>
      </p:sp>
      <p:graphicFrame>
        <p:nvGraphicFramePr>
          <p:cNvPr id="3" name="Table 2">
            <a:extLst>
              <a:ext uri="{FF2B5EF4-FFF2-40B4-BE49-F238E27FC236}">
                <a16:creationId xmlns:a16="http://schemas.microsoft.com/office/drawing/2014/main" xmlns="" id="{53BF9DF4-4FB3-4849-9F52-FF3A6F95D35C}"/>
              </a:ext>
            </a:extLst>
          </p:cNvPr>
          <p:cNvGraphicFramePr>
            <a:graphicFrameLocks noGrp="1"/>
          </p:cNvGraphicFramePr>
          <p:nvPr>
            <p:extLst>
              <p:ext uri="{D42A27DB-BD31-4B8C-83A1-F6EECF244321}">
                <p14:modId xmlns:p14="http://schemas.microsoft.com/office/powerpoint/2010/main" val="3672612532"/>
              </p:ext>
            </p:extLst>
          </p:nvPr>
        </p:nvGraphicFramePr>
        <p:xfrm>
          <a:off x="569385" y="2286000"/>
          <a:ext cx="10820399" cy="2839720"/>
        </p:xfrm>
        <a:graphic>
          <a:graphicData uri="http://schemas.openxmlformats.org/drawingml/2006/table">
            <a:tbl>
              <a:tblPr firstRow="1" bandRow="1">
                <a:tableStyleId>{5C22544A-7EE6-4342-B048-85BDC9FD1C3A}</a:tableStyleId>
              </a:tblPr>
              <a:tblGrid>
                <a:gridCol w="954615">
                  <a:extLst>
                    <a:ext uri="{9D8B030D-6E8A-4147-A177-3AD203B41FA5}">
                      <a16:colId xmlns:a16="http://schemas.microsoft.com/office/drawing/2014/main" xmlns="" val="1943608803"/>
                    </a:ext>
                  </a:extLst>
                </a:gridCol>
                <a:gridCol w="1676400">
                  <a:extLst>
                    <a:ext uri="{9D8B030D-6E8A-4147-A177-3AD203B41FA5}">
                      <a16:colId xmlns:a16="http://schemas.microsoft.com/office/drawing/2014/main" xmlns="" val="1965686399"/>
                    </a:ext>
                  </a:extLst>
                </a:gridCol>
                <a:gridCol w="3352800">
                  <a:extLst>
                    <a:ext uri="{9D8B030D-6E8A-4147-A177-3AD203B41FA5}">
                      <a16:colId xmlns:a16="http://schemas.microsoft.com/office/drawing/2014/main" xmlns="" val="3514459446"/>
                    </a:ext>
                  </a:extLst>
                </a:gridCol>
                <a:gridCol w="4836584">
                  <a:extLst>
                    <a:ext uri="{9D8B030D-6E8A-4147-A177-3AD203B41FA5}">
                      <a16:colId xmlns:a16="http://schemas.microsoft.com/office/drawing/2014/main" xmlns="" val="794162971"/>
                    </a:ext>
                  </a:extLst>
                </a:gridCol>
              </a:tblGrid>
              <a:tr h="370840">
                <a:tc>
                  <a:txBody>
                    <a:bodyPr/>
                    <a:lstStyle/>
                    <a:p>
                      <a:r>
                        <a:rPr lang="en-US" sz="1600" noProof="0"/>
                        <a:t>Phase </a:t>
                      </a:r>
                    </a:p>
                  </a:txBody>
                  <a:tcPr/>
                </a:tc>
                <a:tc>
                  <a:txBody>
                    <a:bodyPr/>
                    <a:lstStyle/>
                    <a:p>
                      <a:r>
                        <a:rPr lang="en-US" sz="1600" noProof="0"/>
                        <a:t>Title </a:t>
                      </a:r>
                    </a:p>
                  </a:txBody>
                  <a:tcPr/>
                </a:tc>
                <a:tc>
                  <a:txBody>
                    <a:bodyPr/>
                    <a:lstStyle/>
                    <a:p>
                      <a:r>
                        <a:rPr lang="en-US" sz="1600" noProof="0"/>
                        <a:t>Description</a:t>
                      </a:r>
                    </a:p>
                  </a:txBody>
                  <a:tcPr/>
                </a:tc>
                <a:tc>
                  <a:txBody>
                    <a:bodyPr/>
                    <a:lstStyle/>
                    <a:p>
                      <a:r>
                        <a:rPr lang="en-US" sz="1600" noProof="0"/>
                        <a:t>NGV stations objectives</a:t>
                      </a:r>
                    </a:p>
                  </a:txBody>
                  <a:tcPr/>
                </a:tc>
                <a:extLst>
                  <a:ext uri="{0D108BD9-81ED-4DB2-BD59-A6C34878D82A}">
                    <a16:rowId xmlns:a16="http://schemas.microsoft.com/office/drawing/2014/main" xmlns="" val="4438582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a:solidFill>
                            <a:schemeClr val="tx1"/>
                          </a:solidFill>
                        </a:rPr>
                        <a:t>Phase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dirty="0">
                          <a:solidFill>
                            <a:schemeClr val="tx1"/>
                          </a:solidFill>
                        </a:rPr>
                        <a:t>NGV roll-out starting</a:t>
                      </a:r>
                    </a:p>
                  </a:txBody>
                  <a:tcPr/>
                </a:tc>
                <a:tc>
                  <a:txBody>
                    <a:bodyPr/>
                    <a:lstStyle/>
                    <a:p>
                      <a:r>
                        <a:rPr lang="en-US" sz="1600" noProof="0"/>
                        <a:t>Few NGV stations. </a:t>
                      </a:r>
                    </a:p>
                    <a:p>
                      <a:r>
                        <a:rPr lang="en-US" sz="1600" noProof="0"/>
                        <a:t>Most stations are legacy 802.11p.</a:t>
                      </a:r>
                    </a:p>
                    <a:p>
                      <a:endParaRPr lang="en-US" sz="1600" noProof="0"/>
                    </a:p>
                  </a:txBody>
                  <a:tcPr/>
                </a:tc>
                <a:tc>
                  <a:txBody>
                    <a:bodyPr/>
                    <a:lstStyle/>
                    <a:p>
                      <a:pPr marL="285750" indent="-285750">
                        <a:buFont typeface="Arial" panose="020B0604020202020204" pitchFamily="34" charset="0"/>
                        <a:buChar char="•"/>
                      </a:pPr>
                      <a:r>
                        <a:rPr lang="en-US" sz="1600" noProof="0" dirty="0"/>
                        <a:t>NGV stations should have zero impact on legacy 802.11p stations’ performance. </a:t>
                      </a:r>
                    </a:p>
                    <a:p>
                      <a:pPr marL="285750" indent="-285750">
                        <a:buFont typeface="Arial" panose="020B0604020202020204" pitchFamily="34" charset="0"/>
                        <a:buChar char="•"/>
                      </a:pPr>
                      <a:r>
                        <a:rPr lang="en-US" sz="1600" noProof="0" dirty="0"/>
                        <a:t>NGV should add value to the overall ITS system</a:t>
                      </a:r>
                    </a:p>
                  </a:txBody>
                  <a:tcPr/>
                </a:tc>
                <a:extLst>
                  <a:ext uri="{0D108BD9-81ED-4DB2-BD59-A6C34878D82A}">
                    <a16:rowId xmlns:a16="http://schemas.microsoft.com/office/drawing/2014/main" xmlns="" val="13107015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a:solidFill>
                            <a:schemeClr val="tx1"/>
                          </a:solidFill>
                        </a:rPr>
                        <a:t>Phase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a:solidFill>
                            <a:schemeClr val="tx1"/>
                          </a:solidFill>
                        </a:rPr>
                        <a:t>NGV develops</a:t>
                      </a:r>
                    </a:p>
                  </a:txBody>
                  <a:tcPr/>
                </a:tc>
                <a:tc>
                  <a:txBody>
                    <a:bodyPr/>
                    <a:lstStyle/>
                    <a:p>
                      <a:r>
                        <a:rPr lang="en-US" sz="1600" noProof="0"/>
                        <a:t>Transition phase. Both technologies are present in the channel in non-negligible amount </a:t>
                      </a:r>
                    </a:p>
                  </a:txBody>
                  <a:tcPr/>
                </a:tc>
                <a:tc>
                  <a:txBody>
                    <a:bodyPr/>
                    <a:lstStyle/>
                    <a:p>
                      <a:pPr marL="285750" indent="-285750">
                        <a:buFont typeface="Arial" panose="020B0604020202020204" pitchFamily="34" charset="0"/>
                        <a:buChar char="•"/>
                      </a:pPr>
                      <a:r>
                        <a:rPr lang="en-US" sz="1600" noProof="0" dirty="0"/>
                        <a:t>NGV stations can start to bring benefits to others NGV, with light tradeoff on legacy 802.11p stations</a:t>
                      </a:r>
                    </a:p>
                    <a:p>
                      <a:pPr marL="285750" indent="-285750">
                        <a:buFont typeface="Arial" panose="020B0604020202020204" pitchFamily="34" charset="0"/>
                        <a:buChar char="•"/>
                      </a:pPr>
                      <a:r>
                        <a:rPr lang="en-US" sz="1600" noProof="0" dirty="0"/>
                        <a:t>NGV should add value to the overall ITS system</a:t>
                      </a:r>
                    </a:p>
                  </a:txBody>
                  <a:tcPr/>
                </a:tc>
                <a:extLst>
                  <a:ext uri="{0D108BD9-81ED-4DB2-BD59-A6C34878D82A}">
                    <a16:rowId xmlns:a16="http://schemas.microsoft.com/office/drawing/2014/main" xmlns="" val="239187053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a:solidFill>
                            <a:schemeClr val="tx1"/>
                          </a:solidFill>
                        </a:rPr>
                        <a:t>Phase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a:solidFill>
                            <a:schemeClr val="tx1"/>
                          </a:solidFill>
                        </a:rPr>
                        <a:t>Legacy stations phase-out</a:t>
                      </a:r>
                    </a:p>
                  </a:txBody>
                  <a:tcPr/>
                </a:tc>
                <a:tc>
                  <a:txBody>
                    <a:bodyPr/>
                    <a:lstStyle/>
                    <a:p>
                      <a:r>
                        <a:rPr lang="en-US" sz="1600" noProof="0"/>
                        <a:t>Legacy stations are out-numbered by NGV + are getting retired from system</a:t>
                      </a:r>
                    </a:p>
                  </a:txBody>
                  <a:tcPr/>
                </a:tc>
                <a:tc>
                  <a:txBody>
                    <a:bodyPr/>
                    <a:lstStyle/>
                    <a:p>
                      <a:pPr marL="285750" indent="-285750">
                        <a:buFont typeface="Arial" panose="020B0604020202020204" pitchFamily="34" charset="0"/>
                        <a:buChar char="•"/>
                      </a:pPr>
                      <a:r>
                        <a:rPr lang="en-US" sz="1600" noProof="0" dirty="0"/>
                        <a:t>NGV stations can unleash their full benefits, while maintaining backwards compatibility in environments where legacy stations are still around</a:t>
                      </a:r>
                    </a:p>
                  </a:txBody>
                  <a:tcPr/>
                </a:tc>
                <a:extLst>
                  <a:ext uri="{0D108BD9-81ED-4DB2-BD59-A6C34878D82A}">
                    <a16:rowId xmlns:a16="http://schemas.microsoft.com/office/drawing/2014/main" xmlns="" val="1471885060"/>
                  </a:ext>
                </a:extLst>
              </a:tr>
            </a:tbl>
          </a:graphicData>
        </a:graphic>
      </p:graphicFrame>
    </p:spTree>
    <p:extLst>
      <p:ext uri="{BB962C8B-B14F-4D97-AF65-F5344CB8AC3E}">
        <p14:creationId xmlns:p14="http://schemas.microsoft.com/office/powerpoint/2010/main" val="143203568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TechPercentage</a:t>
            </a:r>
            <a:r>
              <a:rPr lang="en-US" i="1" dirty="0"/>
              <a:t> </a:t>
            </a:r>
            <a:r>
              <a:rPr lang="en-US" dirty="0"/>
              <a:t>metric definition</a:t>
            </a:r>
          </a:p>
        </p:txBody>
      </p:sp>
      <p:sp>
        <p:nvSpPr>
          <p:cNvPr id="3" name="Content Placeholder 2"/>
          <p:cNvSpPr>
            <a:spLocks noGrp="1"/>
          </p:cNvSpPr>
          <p:nvPr>
            <p:ph idx="1"/>
          </p:nvPr>
        </p:nvSpPr>
        <p:spPr>
          <a:xfrm>
            <a:off x="304800" y="1676401"/>
            <a:ext cx="10970685" cy="4800600"/>
          </a:xfrm>
        </p:spPr>
        <p:txBody>
          <a:bodyPr/>
          <a:lstStyle/>
          <a:p>
            <a:r>
              <a:rPr lang="en-US" b="0" dirty="0"/>
              <a:t>	NGV stations monitor received PPDUs to determine </a:t>
            </a:r>
            <a:r>
              <a:rPr lang="en-US" b="0" i="1" dirty="0" err="1"/>
              <a:t>NumStations</a:t>
            </a:r>
            <a:r>
              <a:rPr lang="en-US" b="0" i="1" baseline="-25000" dirty="0" err="1"/>
              <a:t>NGV</a:t>
            </a:r>
            <a:r>
              <a:rPr lang="en-US" b="0" dirty="0"/>
              <a:t> and </a:t>
            </a:r>
            <a:r>
              <a:rPr lang="en-US" b="0" i="1" dirty="0" err="1"/>
              <a:t>NumStations</a:t>
            </a:r>
            <a:r>
              <a:rPr lang="en-US" b="0" i="1" baseline="-25000" dirty="0" err="1"/>
              <a:t>Legacy</a:t>
            </a:r>
            <a:r>
              <a:rPr lang="en-US" b="0" i="1" dirty="0"/>
              <a:t> </a:t>
            </a:r>
            <a:r>
              <a:rPr lang="en-US" b="0" dirty="0"/>
              <a:t>which are used to calculate </a:t>
            </a:r>
            <a:r>
              <a:rPr lang="en-US" b="0" i="1" dirty="0" err="1"/>
              <a:t>TechPercentage</a:t>
            </a:r>
            <a:r>
              <a:rPr lang="en-US" b="0" dirty="0"/>
              <a:t>, over a predefined measurement interval (which can be configured to milliseconds to a few seconds): </a:t>
            </a:r>
            <a:endParaRPr lang="en-US" sz="1400" b="0" dirty="0"/>
          </a:p>
          <a:p>
            <a:pPr algn="ctr"/>
            <a:r>
              <a:rPr lang="en-US" sz="1400" b="0" i="1" dirty="0"/>
              <a:t>            </a:t>
            </a:r>
            <a:r>
              <a:rPr lang="en-US" i="1" dirty="0" err="1"/>
              <a:t>TechPercentage</a:t>
            </a:r>
            <a:r>
              <a:rPr lang="en-US" dirty="0"/>
              <a:t> = </a:t>
            </a:r>
            <a:r>
              <a:rPr lang="en-US" i="1" dirty="0" err="1"/>
              <a:t>NumStations</a:t>
            </a:r>
            <a:r>
              <a:rPr lang="en-US" i="1" baseline="-25000" dirty="0" err="1"/>
              <a:t>NGV</a:t>
            </a:r>
            <a:r>
              <a:rPr lang="en-US" dirty="0"/>
              <a:t> / (</a:t>
            </a:r>
            <a:r>
              <a:rPr lang="en-US" i="1" dirty="0" err="1"/>
              <a:t>NumStations</a:t>
            </a:r>
            <a:r>
              <a:rPr lang="en-US" i="1" baseline="-25000" dirty="0" err="1"/>
              <a:t>NGV</a:t>
            </a:r>
            <a:r>
              <a:rPr lang="en-US" dirty="0" err="1"/>
              <a:t>+</a:t>
            </a:r>
            <a:r>
              <a:rPr lang="en-US" i="1" dirty="0" err="1"/>
              <a:t>NumStations</a:t>
            </a:r>
            <a:r>
              <a:rPr lang="en-US" i="1" baseline="-25000" dirty="0" err="1"/>
              <a:t>Legacy</a:t>
            </a:r>
            <a:r>
              <a:rPr lang="en-US" dirty="0"/>
              <a:t>)</a:t>
            </a:r>
            <a:endParaRPr lang="en-US" sz="1400" dirty="0"/>
          </a:p>
          <a:p>
            <a:r>
              <a:rPr lang="en-US" sz="800" b="0" dirty="0"/>
              <a:t>   </a:t>
            </a:r>
          </a:p>
          <a:p>
            <a:pPr lvl="1"/>
            <a:r>
              <a:rPr lang="en-US" b="0" dirty="0"/>
              <a:t>	</a:t>
            </a:r>
            <a:r>
              <a:rPr lang="en-US" sz="2400" b="0" i="1" dirty="0" err="1"/>
              <a:t>NumStations</a:t>
            </a:r>
            <a:r>
              <a:rPr lang="en-US" sz="2400" b="0" i="1" baseline="-25000" dirty="0" err="1"/>
              <a:t>NGV</a:t>
            </a:r>
            <a:r>
              <a:rPr lang="en-US" sz="2400" b="0" dirty="0"/>
              <a:t> is the number of PPDUs received during the observation interval originating from NGV-capable stations.</a:t>
            </a:r>
          </a:p>
          <a:p>
            <a:pPr lvl="1"/>
            <a:r>
              <a:rPr lang="en-US" sz="2400" b="0" dirty="0"/>
              <a:t>	</a:t>
            </a:r>
            <a:r>
              <a:rPr lang="en-US" sz="2400" b="0" i="1" dirty="0" err="1"/>
              <a:t>NumStations</a:t>
            </a:r>
            <a:r>
              <a:rPr lang="en-US" sz="2400" b="0" i="1" baseline="-25000" dirty="0" err="1"/>
              <a:t>Legacy</a:t>
            </a:r>
            <a:r>
              <a:rPr lang="en-US" sz="2400" b="0" dirty="0"/>
              <a:t> is the number of PPDUs received during the measurement interval</a:t>
            </a:r>
            <a:r>
              <a:rPr lang="en-US" sz="2400" dirty="0"/>
              <a:t> originating </a:t>
            </a:r>
            <a:r>
              <a:rPr lang="en-US" sz="2400" b="0" dirty="0"/>
              <a:t>from legacy-only stations.</a:t>
            </a:r>
          </a:p>
          <a:p>
            <a:pPr marL="1200150" lvl="2" indent="-342900">
              <a:buFont typeface="Arial"/>
              <a:buChar char="•"/>
            </a:pPr>
            <a:r>
              <a:rPr lang="en-US" dirty="0"/>
              <a:t>A default measurement interval of one second is recommended, to match the measurement interval for </a:t>
            </a:r>
            <a:r>
              <a:rPr lang="en-US" dirty="0" err="1"/>
              <a:t>ChannelBusyPercentage</a:t>
            </a:r>
            <a:r>
              <a:rPr lang="en-US" dirty="0"/>
              <a:t> (or CBR), but further consideration is appropriate.</a:t>
            </a:r>
            <a:endParaRPr lang="en-US" sz="1400" b="0" dirty="0"/>
          </a:p>
          <a:p>
            <a:pPr lvl="1"/>
            <a:r>
              <a:rPr lang="en-US" b="0" dirty="0"/>
              <a:t> 	</a:t>
            </a:r>
            <a:r>
              <a:rPr lang="en-US" sz="2400" b="0" dirty="0"/>
              <a:t>Received legacy PPDUs that indicate NGV capability are counted in the </a:t>
            </a:r>
            <a:r>
              <a:rPr lang="en-US" sz="2400" b="0" i="1" dirty="0" err="1"/>
              <a:t>NumStations</a:t>
            </a:r>
            <a:r>
              <a:rPr lang="en-US" sz="2400" b="0" i="1" baseline="-25000" dirty="0" err="1"/>
              <a:t>NGV</a:t>
            </a:r>
            <a:r>
              <a:rPr lang="en-US" sz="2400" b="0" dirty="0"/>
              <a:t> category, not the </a:t>
            </a:r>
            <a:r>
              <a:rPr lang="en-US" sz="2400" b="0" i="1" dirty="0" err="1"/>
              <a:t>NumStations</a:t>
            </a:r>
            <a:r>
              <a:rPr lang="en-US" sz="2400" b="0" i="1" baseline="-25000" dirty="0" err="1"/>
              <a:t>Legacy</a:t>
            </a:r>
            <a:r>
              <a:rPr lang="en-US" sz="2400" b="0" dirty="0"/>
              <a:t> category.</a:t>
            </a:r>
          </a:p>
          <a:p>
            <a:endParaRPr lang="en-US" b="0" dirty="0"/>
          </a:p>
          <a:p>
            <a:r>
              <a:rPr lang="en-US" b="0" dirty="0"/>
              <a:t> </a:t>
            </a:r>
          </a:p>
          <a:p>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246190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10361084" cy="1065213"/>
          </a:xfrm>
        </p:spPr>
        <p:txBody>
          <a:bodyPr/>
          <a:lstStyle/>
          <a:p>
            <a:r>
              <a:rPr lang="en-US" sz="4000" dirty="0"/>
              <a:t>Dynamic Monitoring of Nearby Station Characteristics</a:t>
            </a:r>
          </a:p>
        </p:txBody>
      </p:sp>
      <p:sp>
        <p:nvSpPr>
          <p:cNvPr id="6" name="Slide Number Placeholder 5"/>
          <p:cNvSpPr>
            <a:spLocks noGrp="1"/>
          </p:cNvSpPr>
          <p:nvPr>
            <p:ph type="sldNum" idx="12"/>
          </p:nvPr>
        </p:nvSpPr>
        <p:spPr/>
        <p:txBody>
          <a:bodyPr/>
          <a:lstStyle/>
          <a:p>
            <a:r>
              <a:rPr lang="en-US"/>
              <a:t>Slide </a:t>
            </a:r>
            <a:fld id="{DC83D890-10BB-4905-98E9-EC5FFEC1B9BB}" type="slidenum">
              <a:rPr lang="en-US" smtClean="0"/>
              <a:pPr/>
              <a:t>8</a:t>
            </a:fld>
            <a:endParaRPr lang="en-US"/>
          </a:p>
        </p:txBody>
      </p:sp>
      <p:sp>
        <p:nvSpPr>
          <p:cNvPr id="5" name="Footer Placeholder 4"/>
          <p:cNvSpPr>
            <a:spLocks noGrp="1"/>
          </p:cNvSpPr>
          <p:nvPr>
            <p:ph type="ftr" idx="14"/>
          </p:nvPr>
        </p:nvSpPr>
        <p:spPr/>
        <p:txBody>
          <a:bodyPr/>
          <a:lstStyle/>
          <a:p>
            <a:r>
              <a:rPr lang="en-US"/>
              <a:t>Fischer - FIlippi - Martinez, NXP</a:t>
            </a:r>
          </a:p>
        </p:txBody>
      </p:sp>
      <p:sp>
        <p:nvSpPr>
          <p:cNvPr id="4" name="Date Placeholder 3"/>
          <p:cNvSpPr>
            <a:spLocks noGrp="1"/>
          </p:cNvSpPr>
          <p:nvPr>
            <p:ph type="dt" idx="15"/>
          </p:nvPr>
        </p:nvSpPr>
        <p:spPr/>
        <p:txBody>
          <a:bodyPr/>
          <a:lstStyle/>
          <a:p>
            <a:r>
              <a:rPr lang="en-US"/>
              <a:t>May 2019</a:t>
            </a:r>
          </a:p>
        </p:txBody>
      </p:sp>
      <p:sp>
        <p:nvSpPr>
          <p:cNvPr id="7" name="Content Placeholder 2">
            <a:extLst>
              <a:ext uri="{FF2B5EF4-FFF2-40B4-BE49-F238E27FC236}">
                <a16:creationId xmlns:a16="http://schemas.microsoft.com/office/drawing/2014/main" xmlns="" id="{D1A014AF-4E49-4473-A96E-BEAB3AA95291}"/>
              </a:ext>
            </a:extLst>
          </p:cNvPr>
          <p:cNvSpPr>
            <a:spLocks noGrp="1"/>
          </p:cNvSpPr>
          <p:nvPr>
            <p:ph idx="1"/>
          </p:nvPr>
        </p:nvSpPr>
        <p:spPr>
          <a:xfrm>
            <a:off x="800100" y="2106612"/>
            <a:ext cx="11087100" cy="4368801"/>
          </a:xfrm>
        </p:spPr>
        <p:txBody>
          <a:bodyPr/>
          <a:lstStyle/>
          <a:p>
            <a:pPr marL="0" indent="0"/>
            <a:r>
              <a:rPr lang="en-US" b="0" dirty="0"/>
              <a:t>The new metric </a:t>
            </a:r>
            <a:r>
              <a:rPr lang="en-US" i="1" dirty="0" err="1"/>
              <a:t>TechPercentage</a:t>
            </a:r>
            <a:r>
              <a:rPr lang="en-US" dirty="0"/>
              <a:t> </a:t>
            </a:r>
            <a:r>
              <a:rPr lang="en-US" b="0" dirty="0"/>
              <a:t>allows dynamic monitoring of the capabilities of nearby stations, providing the a simple value that is a useful input to the decision function by which NGV stations to switch between NGV and legacy communication.</a:t>
            </a:r>
          </a:p>
          <a:p>
            <a:pPr marL="0" indent="0"/>
            <a:endParaRPr lang="en-US" sz="2000" b="0" dirty="0"/>
          </a:p>
          <a:p>
            <a:pPr marL="0" indent="0"/>
            <a:r>
              <a:rPr lang="en-US" b="0" dirty="0" err="1"/>
              <a:t>TechPercentage</a:t>
            </a:r>
            <a:r>
              <a:rPr lang="en-US" b="0" dirty="0"/>
              <a:t> can be used by a decision function in several ways:</a:t>
            </a:r>
          </a:p>
          <a:p>
            <a:pPr lvl="1">
              <a:buFont typeface="Arial" panose="020B0604020202020204" pitchFamily="34" charset="0"/>
              <a:buChar char="•"/>
            </a:pPr>
            <a:r>
              <a:rPr lang="en-US" b="0" dirty="0"/>
              <a:t>Configuration of threshold(s) regarding when to switch between legacy and NGV transmissions</a:t>
            </a:r>
          </a:p>
          <a:p>
            <a:pPr lvl="1">
              <a:buFont typeface="Arial" panose="020B0604020202020204" pitchFamily="34" charset="0"/>
              <a:buChar char="•"/>
            </a:pPr>
            <a:r>
              <a:rPr lang="en-US" b="0" dirty="0"/>
              <a:t>Hard switching or soft switch switching between legacy and NGV</a:t>
            </a:r>
            <a:br>
              <a:rPr lang="en-US" b="0" dirty="0"/>
            </a:br>
            <a:r>
              <a:rPr lang="en-US" b="0" dirty="0"/>
              <a:t>(where soft switching means that MPDUs are sent in both legacy and NGV PPDUs)</a:t>
            </a:r>
          </a:p>
          <a:p>
            <a:pPr marL="457200" lvl="1" indent="0"/>
            <a:endParaRPr lang="en-US" b="0" dirty="0"/>
          </a:p>
          <a:p>
            <a:pPr marL="0" indent="0"/>
            <a:r>
              <a:rPr lang="en-US" b="0" dirty="0"/>
              <a:t>The switching rules are not defined herein.  The intent of </a:t>
            </a:r>
            <a:r>
              <a:rPr lang="en-US" b="0" dirty="0" err="1"/>
              <a:t>TechPercentage</a:t>
            </a:r>
            <a:r>
              <a:rPr lang="en-US" b="0" dirty="0"/>
              <a:t> is to facilitate rules parameterized to meet the needs of each regional standard (ETSI, SAE, etc.).</a:t>
            </a:r>
          </a:p>
        </p:txBody>
      </p:sp>
    </p:spTree>
    <p:extLst>
      <p:ext uri="{BB962C8B-B14F-4D97-AF65-F5344CB8AC3E}">
        <p14:creationId xmlns:p14="http://schemas.microsoft.com/office/powerpoint/2010/main" val="148212030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a:t>
            </a:r>
            <a:endParaRPr lang="en-GB" dirty="0"/>
          </a:p>
        </p:txBody>
      </p:sp>
      <p:sp>
        <p:nvSpPr>
          <p:cNvPr id="3" name="Content Placeholder 2"/>
          <p:cNvSpPr>
            <a:spLocks noGrp="1"/>
          </p:cNvSpPr>
          <p:nvPr>
            <p:ph idx="1"/>
          </p:nvPr>
        </p:nvSpPr>
        <p:spPr>
          <a:xfrm>
            <a:off x="893860" y="1600200"/>
            <a:ext cx="10361084" cy="4875214"/>
          </a:xfrm>
        </p:spPr>
        <p:txBody>
          <a:bodyPr/>
          <a:lstStyle/>
          <a:p>
            <a:pPr marL="0" lvl="0" indent="0"/>
            <a:r>
              <a:rPr lang="en-US" dirty="0"/>
              <a:t>802.11bd introduces a new axis of variation – station capability -- into the V2X connectivity environment.  The </a:t>
            </a:r>
            <a:r>
              <a:rPr lang="en-US" i="1" dirty="0" err="1"/>
              <a:t>TechPercentage</a:t>
            </a:r>
            <a:r>
              <a:rPr lang="en-US" dirty="0"/>
              <a:t> is a simple metric to indicate a position along this axis in the current radio environment.</a:t>
            </a:r>
          </a:p>
          <a:p>
            <a:pPr lvl="0">
              <a:buFont typeface="Arial" panose="020B0604020202020204" pitchFamily="34" charset="0"/>
              <a:buChar char="•"/>
            </a:pPr>
            <a:r>
              <a:rPr lang="en-US" i="1" dirty="0" err="1"/>
              <a:t>TechPercentage</a:t>
            </a:r>
            <a:r>
              <a:rPr lang="en-US" dirty="0"/>
              <a:t> is, for the capability axis, comparable to the metric </a:t>
            </a:r>
            <a:r>
              <a:rPr lang="en-US" i="1" dirty="0" err="1"/>
              <a:t>ChannelBusyPercentage</a:t>
            </a:r>
            <a:r>
              <a:rPr lang="en-US" dirty="0"/>
              <a:t> (or CBR) for the temporal axis.</a:t>
            </a:r>
          </a:p>
          <a:p>
            <a:pPr lvl="0">
              <a:buFont typeface="Arial" panose="020B0604020202020204" pitchFamily="34" charset="0"/>
              <a:buChar char="•"/>
            </a:pPr>
            <a:endParaRPr lang="en-US" dirty="0"/>
          </a:p>
          <a:p>
            <a:pPr>
              <a:buFont typeface="Arial" panose="020B0604020202020204" pitchFamily="34" charset="0"/>
              <a:buChar char="•"/>
            </a:pPr>
            <a:r>
              <a:rPr lang="en-US" dirty="0"/>
              <a:t>The measurement interval is configurable across a range from a hundred milliseconds to several seconds.  A suggested default interval is one second.</a:t>
            </a:r>
          </a:p>
          <a:p>
            <a:pPr>
              <a:buFont typeface="Arial" panose="020B0604020202020204" pitchFamily="34" charset="0"/>
              <a:buChar char="•"/>
            </a:pPr>
            <a:endParaRPr lang="en-US" dirty="0"/>
          </a:p>
          <a:p>
            <a:pPr lvl="0">
              <a:buFont typeface="Arial" panose="020B0604020202020204" pitchFamily="34" charset="0"/>
              <a:buChar char="•"/>
            </a:pPr>
            <a:r>
              <a:rPr lang="en-US" i="1" dirty="0" err="1"/>
              <a:t>TechPercentage</a:t>
            </a:r>
            <a:r>
              <a:rPr lang="en-US" dirty="0"/>
              <a:t> allows for a variety of transitions schemes to NGV to 11p type of waveforms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234672940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0</TotalTime>
  <Words>1049</Words>
  <Application>Microsoft Macintosh PowerPoint</Application>
  <PresentationFormat>Custom</PresentationFormat>
  <Paragraphs>154</Paragraphs>
  <Slides>10</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Document</vt:lpstr>
      <vt:lpstr>Radio Environment Operational Metric for NGV</vt:lpstr>
      <vt:lpstr>Abstract</vt:lpstr>
      <vt:lpstr>Common channels for IEEE 802.11p and 802.11bd</vt:lpstr>
      <vt:lpstr>Common channels for IEEE 802.11p and 802.11bd</vt:lpstr>
      <vt:lpstr>Timeline showing possible deployment of NGV within a IEEE 802.11p channel (1)</vt:lpstr>
      <vt:lpstr>Timeline showing possible deployment of NGV within a IEEE 802.11p channel (2)</vt:lpstr>
      <vt:lpstr>TechPercentage metric definition</vt:lpstr>
      <vt:lpstr>Dynamic Monitoring of Nearby Station Characteristics</vt:lpstr>
      <vt:lpstr>Benefits</vt:lpstr>
      <vt:lpstr>Straw Poll</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 Environment Operational Metric for NGV</dc:title>
  <dc:creator>Michael Fischer</dc:creator>
  <cp:lastModifiedBy>Michael Fischer</cp:lastModifiedBy>
  <cp:revision>18</cp:revision>
  <cp:lastPrinted>1601-01-01T00:00:00Z</cp:lastPrinted>
  <dcterms:created xsi:type="dcterms:W3CDTF">2019-05-09T16:09:29Z</dcterms:created>
  <dcterms:modified xsi:type="dcterms:W3CDTF">2019-05-13T20:21:13Z</dcterms:modified>
</cp:coreProperties>
</file>