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83" r:id="rId2"/>
    <p:sldId id="903" r:id="rId3"/>
    <p:sldId id="927" r:id="rId4"/>
    <p:sldId id="911" r:id="rId5"/>
    <p:sldId id="904" r:id="rId6"/>
    <p:sldId id="919" r:id="rId7"/>
    <p:sldId id="909" r:id="rId8"/>
    <p:sldId id="920" r:id="rId9"/>
    <p:sldId id="916" r:id="rId10"/>
    <p:sldId id="921" r:id="rId11"/>
    <p:sldId id="922" r:id="rId12"/>
    <p:sldId id="924" r:id="rId13"/>
    <p:sldId id="925" r:id="rId14"/>
    <p:sldId id="926" r:id="rId15"/>
    <p:sldId id="923" r:id="rId16"/>
    <p:sldId id="931" r:id="rId17"/>
    <p:sldId id="928" r:id="rId18"/>
    <p:sldId id="929" r:id="rId19"/>
    <p:sldId id="910" r:id="rId20"/>
    <p:sldId id="932" r:id="rId21"/>
    <p:sldId id="933" r:id="rId22"/>
    <p:sldId id="934" r:id="rId23"/>
    <p:sldId id="935" r:id="rId24"/>
    <p:sldId id="918" r:id="rId25"/>
    <p:sldId id="913" r:id="rId26"/>
    <p:sldId id="915" r:id="rId27"/>
    <p:sldId id="914" r:id="rId28"/>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1" autoAdjust="0"/>
    <p:restoredTop sz="95034" autoAdjust="0"/>
  </p:normalViewPr>
  <p:slideViewPr>
    <p:cSldViewPr>
      <p:cViewPr varScale="1">
        <p:scale>
          <a:sx n="115" d="100"/>
          <a:sy n="115" d="100"/>
        </p:scale>
        <p:origin x="1752" y="11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802.11-19/0778r0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Consideration on 320MHz Bandwidth</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and 16 Spatial Streams</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smtClean="0">
                <a:ea typeface="굴림" panose="020B0600000101010101" pitchFamily="50" charset="-127"/>
              </a:rPr>
              <a:t>:</a:t>
            </a:r>
            <a:r>
              <a:rPr lang="en-US" altLang="ko-KR" sz="2000" b="0" smtClean="0">
                <a:ea typeface="굴림" panose="020B0600000101010101" pitchFamily="50" charset="-127"/>
              </a:rPr>
              <a:t> 2019-05-13</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984747682"/>
              </p:ext>
            </p:extLst>
          </p:nvPr>
        </p:nvGraphicFramePr>
        <p:xfrm>
          <a:off x="762000" y="2895599"/>
          <a:ext cx="7620000" cy="3048000"/>
        </p:xfrm>
        <a:graphic>
          <a:graphicData uri="http://schemas.openxmlformats.org/drawingml/2006/table">
            <a:tbl>
              <a:tblPr/>
              <a:tblGrid>
                <a:gridCol w="1524000"/>
                <a:gridCol w="1203325"/>
                <a:gridCol w="1684338"/>
                <a:gridCol w="1363662"/>
                <a:gridCol w="1844675"/>
              </a:tblGrid>
              <a:tr h="67293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Jinmin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jinmin1230.kim@lge.com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Sunwoong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Yun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sunwoong.yun@lge.com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320MHz Tone </a:t>
            </a:r>
            <a:r>
              <a:rPr lang="en-US" altLang="ko-KR" dirty="0" smtClean="0"/>
              <a:t>Plan</a:t>
            </a:r>
            <a:endParaRPr lang="ko-KR" altLang="en-US"/>
          </a:p>
        </p:txBody>
      </p:sp>
      <p:sp>
        <p:nvSpPr>
          <p:cNvPr id="3" name="내용 개체 틀 2"/>
          <p:cNvSpPr>
            <a:spLocks noGrp="1"/>
          </p:cNvSpPr>
          <p:nvPr>
            <p:ph idx="1"/>
          </p:nvPr>
        </p:nvSpPr>
        <p:spPr/>
        <p:txBody>
          <a:bodyPr/>
          <a:lstStyle/>
          <a:p>
            <a:r>
              <a:rPr lang="en-US" altLang="ko-KR" sz="2000" dirty="0" smtClean="0"/>
              <a:t>Assuming approach 2, we introduce the following three options to design a 320MHz tone plan</a:t>
            </a:r>
          </a:p>
          <a:p>
            <a:pPr lvl="1"/>
            <a:r>
              <a:rPr lang="en-US" altLang="ko-KR" sz="1800" dirty="0" smtClean="0"/>
              <a:t>Option 1 : Reuse the 11ax 80MHz tone plan four times</a:t>
            </a:r>
          </a:p>
          <a:p>
            <a:pPr lvl="1"/>
            <a:r>
              <a:rPr lang="en-US" altLang="ko-KR" sz="1800" dirty="0" smtClean="0"/>
              <a:t>Option 2 : Design a new 160MHz tone plan and repeat it twice</a:t>
            </a:r>
          </a:p>
          <a:p>
            <a:pPr lvl="1"/>
            <a:r>
              <a:rPr lang="en-US" altLang="ko-KR" sz="1800" dirty="0" smtClean="0"/>
              <a:t>Option 3 : Design a new 320MHz tone plan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3018143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320MHz Tone Plan – Option 1</a:t>
            </a:r>
            <a:endParaRPr lang="ko-KR" altLang="en-US"/>
          </a:p>
        </p:txBody>
      </p:sp>
      <p:sp>
        <p:nvSpPr>
          <p:cNvPr id="3" name="내용 개체 틀 2"/>
          <p:cNvSpPr>
            <a:spLocks noGrp="1"/>
          </p:cNvSpPr>
          <p:nvPr>
            <p:ph idx="1"/>
          </p:nvPr>
        </p:nvSpPr>
        <p:spPr/>
        <p:txBody>
          <a:bodyPr/>
          <a:lstStyle/>
          <a:p>
            <a:r>
              <a:rPr lang="en-US" altLang="ko-KR" sz="1800" dirty="0" smtClean="0"/>
              <a:t>Reuse the 11ax </a:t>
            </a:r>
            <a:r>
              <a:rPr lang="en-US" altLang="ko-KR" sz="1800" dirty="0"/>
              <a:t>80MHz tone plan four </a:t>
            </a:r>
            <a:r>
              <a:rPr lang="en-US" altLang="ko-KR" sz="1800" dirty="0" smtClean="0"/>
              <a:t>times</a:t>
            </a:r>
          </a:p>
          <a:p>
            <a:pPr lvl="1"/>
            <a:r>
              <a:rPr lang="en-US" altLang="ko-KR" sz="1600" dirty="0" smtClean="0"/>
              <a:t>It is similar to reusing the 11ax 160MHz tone plan twice</a:t>
            </a:r>
          </a:p>
          <a:p>
            <a:pPr lvl="1"/>
            <a:r>
              <a:rPr lang="en-US" altLang="ko-KR" sz="1600" dirty="0" smtClean="0"/>
              <a:t>4x996-tone RU can be defined</a:t>
            </a:r>
          </a:p>
          <a:p>
            <a:endParaRPr lang="en-US" altLang="ko-KR" sz="1800" dirty="0"/>
          </a:p>
          <a:p>
            <a:endParaRPr lang="en-US" altLang="ko-KR" sz="1800" dirty="0" smtClean="0"/>
          </a:p>
          <a:p>
            <a:endParaRPr lang="en-US" altLang="ko-KR" sz="1800" dirty="0"/>
          </a:p>
          <a:p>
            <a:endParaRPr lang="en-US" altLang="ko-KR" sz="1800" dirty="0" smtClean="0"/>
          </a:p>
          <a:p>
            <a:endParaRPr lang="en-US" altLang="ko-KR" sz="1800" dirty="0" smtClean="0"/>
          </a:p>
          <a:p>
            <a:r>
              <a:rPr lang="en-US" altLang="ko-KR" sz="1800" dirty="0" smtClean="0"/>
              <a:t>It is straightforward and available </a:t>
            </a:r>
            <a:r>
              <a:rPr lang="en-US" altLang="ko-KR" sz="1800" dirty="0"/>
              <a:t>to </a:t>
            </a:r>
            <a:r>
              <a:rPr lang="en-US" altLang="ko-KR" sz="1800" dirty="0" smtClean="0"/>
              <a:t>various types </a:t>
            </a:r>
            <a:r>
              <a:rPr lang="en-US" altLang="ko-KR" sz="1800" dirty="0"/>
              <a:t>of contiguous / non-contiguous 320MHz </a:t>
            </a:r>
            <a:r>
              <a:rPr lang="en-US" altLang="ko-KR" sz="1800" dirty="0" smtClean="0"/>
              <a:t>bandwidths</a:t>
            </a:r>
          </a:p>
          <a:p>
            <a:pPr lvl="1"/>
            <a:r>
              <a:rPr lang="en-US" altLang="ko-KR" sz="1600" dirty="0" smtClean="0"/>
              <a:t>All 80MHz segments have the same tone plan</a:t>
            </a:r>
            <a:endParaRPr lang="en-US" altLang="ko-KR" sz="1600" dirty="0"/>
          </a:p>
          <a:p>
            <a:r>
              <a:rPr lang="en-US" altLang="ko-KR" sz="1800" dirty="0" smtClean="0"/>
              <a:t>However, this option has too many null tones and it can result in throughput degradation</a:t>
            </a:r>
          </a:p>
          <a:p>
            <a:pPr lvl="1"/>
            <a:r>
              <a:rPr lang="en-US" altLang="ko-KR" sz="1600" dirty="0" smtClean="0"/>
              <a:t>It has the lowest throughput among three options</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pic>
        <p:nvPicPr>
          <p:cNvPr id="7" name="그림 6"/>
          <p:cNvPicPr>
            <a:picLocks noChangeAspect="1"/>
          </p:cNvPicPr>
          <p:nvPr/>
        </p:nvPicPr>
        <p:blipFill>
          <a:blip r:embed="rId2"/>
          <a:stretch>
            <a:fillRect/>
          </a:stretch>
        </p:blipFill>
        <p:spPr>
          <a:xfrm>
            <a:off x="1600199" y="2667000"/>
            <a:ext cx="2319702" cy="1676400"/>
          </a:xfrm>
          <a:prstGeom prst="rect">
            <a:avLst/>
          </a:prstGeom>
        </p:spPr>
      </p:pic>
      <p:sp>
        <p:nvSpPr>
          <p:cNvPr id="8" name="TextBox 7"/>
          <p:cNvSpPr txBox="1"/>
          <p:nvPr/>
        </p:nvSpPr>
        <p:spPr>
          <a:xfrm>
            <a:off x="3886200" y="3200400"/>
            <a:ext cx="1827213" cy="276999"/>
          </a:xfrm>
          <a:prstGeom prst="rect">
            <a:avLst/>
          </a:prstGeom>
          <a:noFill/>
        </p:spPr>
        <p:txBody>
          <a:bodyPr wrap="square" rtlCol="0">
            <a:spAutoFit/>
          </a:bodyPr>
          <a:lstStyle/>
          <a:p>
            <a:r>
              <a:rPr lang="en-US" altLang="ko-KR" dirty="0" smtClean="0">
                <a:sym typeface="Wingdings" panose="05000000000000000000" pitchFamily="2" charset="2"/>
              </a:rPr>
              <a:t> </a:t>
            </a:r>
            <a:r>
              <a:rPr lang="en-US" altLang="ko-KR" dirty="0" smtClean="0"/>
              <a:t>11ax 80MHz tone plan</a:t>
            </a:r>
            <a:endParaRPr lang="ko-KR" altLang="en-US"/>
          </a:p>
        </p:txBody>
      </p:sp>
      <p:sp>
        <p:nvSpPr>
          <p:cNvPr id="9"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587640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320MHz Tone </a:t>
            </a:r>
            <a:r>
              <a:rPr lang="en-US" altLang="ko-KR" dirty="0" smtClean="0"/>
              <a:t>Plan – Option 2</a:t>
            </a:r>
            <a:endParaRPr lang="ko-KR" altLang="en-US"/>
          </a:p>
        </p:txBody>
      </p:sp>
      <p:sp>
        <p:nvSpPr>
          <p:cNvPr id="3" name="내용 개체 틀 2"/>
          <p:cNvSpPr>
            <a:spLocks noGrp="1"/>
          </p:cNvSpPr>
          <p:nvPr>
            <p:ph idx="1"/>
          </p:nvPr>
        </p:nvSpPr>
        <p:spPr/>
        <p:txBody>
          <a:bodyPr/>
          <a:lstStyle/>
          <a:p>
            <a:r>
              <a:rPr lang="en-US" altLang="ko-KR" sz="1600" dirty="0" smtClean="0"/>
              <a:t>Design </a:t>
            </a:r>
            <a:r>
              <a:rPr lang="en-US" altLang="ko-KR" sz="1600" dirty="0"/>
              <a:t>a new </a:t>
            </a:r>
            <a:r>
              <a:rPr lang="en-US" altLang="ko-KR" sz="1600" dirty="0" smtClean="0"/>
              <a:t>contiguous 160MHz </a:t>
            </a:r>
            <a:r>
              <a:rPr lang="en-US" altLang="ko-KR" sz="1600" dirty="0"/>
              <a:t>tone plan and repeat it </a:t>
            </a:r>
            <a:r>
              <a:rPr lang="en-US" altLang="ko-KR" sz="1600" dirty="0" smtClean="0"/>
              <a:t>twice</a:t>
            </a:r>
          </a:p>
          <a:p>
            <a:pPr lvl="1"/>
            <a:r>
              <a:rPr lang="en-US" altLang="ko-KR" sz="1400" dirty="0" smtClean="0"/>
              <a:t>The current 160MHz tone plan in 11ax has 23 DC tones and 10 null tones in 2x996-tone RU</a:t>
            </a:r>
          </a:p>
          <a:p>
            <a:pPr lvl="1"/>
            <a:endParaRPr lang="en-US" altLang="ko-KR" sz="1400" dirty="0"/>
          </a:p>
          <a:p>
            <a:pPr lvl="1"/>
            <a:endParaRPr lang="en-US" altLang="ko-KR" sz="1400" dirty="0" smtClean="0"/>
          </a:p>
          <a:p>
            <a:pPr lvl="1"/>
            <a:r>
              <a:rPr lang="en-US" altLang="ko-KR" sz="1400" dirty="0" smtClean="0"/>
              <a:t>One </a:t>
            </a:r>
            <a:r>
              <a:rPr lang="en-US" altLang="ko-KR" sz="1400" dirty="0"/>
              <a:t>center 26-tone RU can be </a:t>
            </a:r>
            <a:r>
              <a:rPr lang="en-US" altLang="ko-KR" sz="1400" dirty="0" smtClean="0"/>
              <a:t>added by reducing DC tones and null tones</a:t>
            </a:r>
            <a:endParaRPr lang="en-US" altLang="ko-KR" sz="1400" dirty="0"/>
          </a:p>
          <a:p>
            <a:pPr lvl="1"/>
            <a:endParaRPr lang="en-US" altLang="ko-KR" sz="1400" dirty="0" smtClean="0"/>
          </a:p>
          <a:p>
            <a:pPr lvl="1"/>
            <a:endParaRPr lang="en-US" altLang="ko-KR" sz="1400" dirty="0" smtClean="0"/>
          </a:p>
          <a:p>
            <a:pPr lvl="1"/>
            <a:r>
              <a:rPr lang="en-US" altLang="ko-KR" sz="1400" dirty="0" smtClean="0"/>
              <a:t>A new RU size can be defined for the entire 160MHz bandwidth</a:t>
            </a:r>
          </a:p>
          <a:p>
            <a:pPr lvl="1"/>
            <a:r>
              <a:rPr lang="en-US" altLang="ko-KR" sz="1400" dirty="0" smtClean="0"/>
              <a:t>By repeating it twice, tone plan for 320MHz can be developed</a:t>
            </a:r>
            <a:endParaRPr lang="en-US" altLang="ko-KR" sz="1400" dirty="0"/>
          </a:p>
          <a:p>
            <a:endParaRPr lang="en-US" altLang="ko-KR" sz="1600" dirty="0" smtClean="0"/>
          </a:p>
          <a:p>
            <a:endParaRPr lang="en-US" altLang="ko-KR" sz="1600" dirty="0" smtClean="0"/>
          </a:p>
          <a:p>
            <a:r>
              <a:rPr lang="en-US" altLang="ko-KR" sz="1600" dirty="0" smtClean="0"/>
              <a:t>By doing so, we can expect a better throughput than 11ax</a:t>
            </a:r>
          </a:p>
          <a:p>
            <a:r>
              <a:rPr lang="en-US" altLang="ko-KR" sz="1600" dirty="0" smtClean="0"/>
              <a:t>It can be applied to both contiguous 320MHz and non-contiguous 160+160MHz bandwidth</a:t>
            </a:r>
          </a:p>
          <a:p>
            <a:pPr lvl="1"/>
            <a:r>
              <a:rPr lang="en-US" altLang="ko-KR" sz="1400" dirty="0" smtClean="0"/>
              <a:t>It may be undesirable for other non-contiguous cases such as 80+80+80+80MHz due to non-consistent tone plans among 80MHz segments</a:t>
            </a:r>
          </a:p>
          <a:p>
            <a:pPr lvl="1"/>
            <a:r>
              <a:rPr lang="en-US" altLang="ko-KR" sz="1400" dirty="0" smtClean="0"/>
              <a:t>However, if 160+160MHz is decided as the only option for the non-contiguous 320MHz bandwidth for simplicity, this tone plan may be promising</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grpSp>
        <p:nvGrpSpPr>
          <p:cNvPr id="33" name="그룹 32"/>
          <p:cNvGrpSpPr/>
          <p:nvPr/>
        </p:nvGrpSpPr>
        <p:grpSpPr>
          <a:xfrm>
            <a:off x="1277561" y="3043583"/>
            <a:ext cx="6909260" cy="616297"/>
            <a:chOff x="1147156" y="3843389"/>
            <a:chExt cx="6909260" cy="616297"/>
          </a:xfrm>
        </p:grpSpPr>
        <p:grpSp>
          <p:nvGrpSpPr>
            <p:cNvPr id="29" name="그룹 28"/>
            <p:cNvGrpSpPr/>
            <p:nvPr/>
          </p:nvGrpSpPr>
          <p:grpSpPr>
            <a:xfrm>
              <a:off x="1147156" y="3843389"/>
              <a:ext cx="6909260" cy="604320"/>
              <a:chOff x="1147156" y="3843389"/>
              <a:chExt cx="6909260" cy="604320"/>
            </a:xfrm>
          </p:grpSpPr>
          <p:grpSp>
            <p:nvGrpSpPr>
              <p:cNvPr id="23" name="그룹 22"/>
              <p:cNvGrpSpPr/>
              <p:nvPr/>
            </p:nvGrpSpPr>
            <p:grpSpPr>
              <a:xfrm>
                <a:off x="1147156" y="3886200"/>
                <a:ext cx="6909260" cy="561509"/>
                <a:chOff x="1147156" y="3886200"/>
                <a:chExt cx="6909260" cy="561509"/>
              </a:xfrm>
            </p:grpSpPr>
            <p:grpSp>
              <p:nvGrpSpPr>
                <p:cNvPr id="21" name="그룹 20"/>
                <p:cNvGrpSpPr/>
                <p:nvPr/>
              </p:nvGrpSpPr>
              <p:grpSpPr>
                <a:xfrm>
                  <a:off x="1147156" y="3886200"/>
                  <a:ext cx="6909260" cy="561509"/>
                  <a:chOff x="990600" y="3962400"/>
                  <a:chExt cx="6909260" cy="561509"/>
                </a:xfrm>
              </p:grpSpPr>
              <p:grpSp>
                <p:nvGrpSpPr>
                  <p:cNvPr id="17" name="그룹 16"/>
                  <p:cNvGrpSpPr/>
                  <p:nvPr/>
                </p:nvGrpSpPr>
                <p:grpSpPr>
                  <a:xfrm>
                    <a:off x="990600" y="3962400"/>
                    <a:ext cx="6906490" cy="228600"/>
                    <a:chOff x="990600" y="3962400"/>
                    <a:chExt cx="6906490" cy="228600"/>
                  </a:xfrm>
                </p:grpSpPr>
                <p:sp>
                  <p:nvSpPr>
                    <p:cNvPr id="11" name="직사각형 10"/>
                    <p:cNvSpPr/>
                    <p:nvPr/>
                  </p:nvSpPr>
                  <p:spPr bwMode="auto">
                    <a:xfrm>
                      <a:off x="1036319" y="3962400"/>
                      <a:ext cx="3276600" cy="2286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990600" y="3962400"/>
                      <a:ext cx="45719" cy="228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4312919" y="3962400"/>
                      <a:ext cx="106681" cy="228600"/>
                    </a:xfrm>
                    <a:prstGeom prst="rect">
                      <a:avLst/>
                    </a:prstGeom>
                    <a:gradFill>
                      <a:gsLst>
                        <a:gs pos="93000">
                          <a:schemeClr val="bg1"/>
                        </a:gs>
                        <a:gs pos="0">
                          <a:srgbClr val="FF000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4465319" y="3962400"/>
                      <a:ext cx="106681" cy="228600"/>
                    </a:xfrm>
                    <a:prstGeom prst="rect">
                      <a:avLst/>
                    </a:prstGeom>
                    <a:gradFill>
                      <a:gsLst>
                        <a:gs pos="93000">
                          <a:schemeClr val="bg1"/>
                        </a:gs>
                        <a:gs pos="0">
                          <a:srgbClr val="FF000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4569229" y="3965171"/>
                      <a:ext cx="3276600" cy="2258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7845829" y="3965171"/>
                      <a:ext cx="51261" cy="22582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8" name="직사각형 17"/>
                  <p:cNvSpPr/>
                  <p:nvPr/>
                </p:nvSpPr>
                <p:spPr bwMode="auto">
                  <a:xfrm>
                    <a:off x="1050519" y="4290260"/>
                    <a:ext cx="3369081" cy="228600"/>
                  </a:xfrm>
                  <a:prstGeom prst="rect">
                    <a:avLst/>
                  </a:prstGeom>
                  <a:gradFill>
                    <a:gsLst>
                      <a:gs pos="0">
                        <a:schemeClr val="accent1">
                          <a:lumMod val="5000"/>
                          <a:lumOff val="95000"/>
                        </a:schemeClr>
                      </a:gs>
                      <a:gs pos="100000">
                        <a:srgbClr val="0070C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직사각형 18"/>
                  <p:cNvSpPr/>
                  <p:nvPr/>
                </p:nvSpPr>
                <p:spPr bwMode="auto">
                  <a:xfrm>
                    <a:off x="7854141" y="4286597"/>
                    <a:ext cx="45719" cy="237312"/>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994756" y="4288382"/>
                    <a:ext cx="45719" cy="226815"/>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2" name="직사각형 21"/>
                <p:cNvSpPr/>
                <p:nvPr/>
              </p:nvSpPr>
              <p:spPr bwMode="auto">
                <a:xfrm>
                  <a:off x="4633303" y="4210397"/>
                  <a:ext cx="3369081" cy="228600"/>
                </a:xfrm>
                <a:prstGeom prst="rect">
                  <a:avLst/>
                </a:prstGeom>
                <a:gradFill>
                  <a:gsLst>
                    <a:gs pos="0">
                      <a:schemeClr val="accent1">
                        <a:lumMod val="5000"/>
                        <a:lumOff val="95000"/>
                      </a:schemeClr>
                    </a:gs>
                    <a:gs pos="100000">
                      <a:srgbClr val="0070C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4" name="TextBox 23"/>
              <p:cNvSpPr txBox="1"/>
              <p:nvPr/>
            </p:nvSpPr>
            <p:spPr>
              <a:xfrm>
                <a:off x="2663015" y="3860861"/>
                <a:ext cx="457200" cy="276999"/>
              </a:xfrm>
              <a:prstGeom prst="rect">
                <a:avLst/>
              </a:prstGeom>
              <a:noFill/>
            </p:spPr>
            <p:txBody>
              <a:bodyPr wrap="square" rtlCol="0">
                <a:spAutoFit/>
              </a:bodyPr>
              <a:lstStyle/>
              <a:p>
                <a:r>
                  <a:rPr lang="en-US" altLang="ko-KR" dirty="0" smtClean="0"/>
                  <a:t>996</a:t>
                </a:r>
                <a:endParaRPr lang="ko-KR" altLang="en-US"/>
              </a:p>
            </p:txBody>
          </p:sp>
          <p:sp>
            <p:nvSpPr>
              <p:cNvPr id="25" name="TextBox 24"/>
              <p:cNvSpPr txBox="1"/>
              <p:nvPr/>
            </p:nvSpPr>
            <p:spPr>
              <a:xfrm>
                <a:off x="6089243" y="3857198"/>
                <a:ext cx="457200" cy="276999"/>
              </a:xfrm>
              <a:prstGeom prst="rect">
                <a:avLst/>
              </a:prstGeom>
              <a:noFill/>
            </p:spPr>
            <p:txBody>
              <a:bodyPr wrap="square" rtlCol="0">
                <a:spAutoFit/>
              </a:bodyPr>
              <a:lstStyle/>
              <a:p>
                <a:r>
                  <a:rPr lang="en-US" altLang="ko-KR" dirty="0" smtClean="0"/>
                  <a:t>996</a:t>
                </a:r>
                <a:endParaRPr lang="ko-KR" altLang="en-US"/>
              </a:p>
            </p:txBody>
          </p:sp>
          <p:sp>
            <p:nvSpPr>
              <p:cNvPr id="27" name="TextBox 26"/>
              <p:cNvSpPr txBox="1"/>
              <p:nvPr/>
            </p:nvSpPr>
            <p:spPr>
              <a:xfrm>
                <a:off x="4328156" y="3843389"/>
                <a:ext cx="338053" cy="276999"/>
              </a:xfrm>
              <a:prstGeom prst="rect">
                <a:avLst/>
              </a:prstGeom>
              <a:noFill/>
            </p:spPr>
            <p:txBody>
              <a:bodyPr wrap="square" rtlCol="0">
                <a:spAutoFit/>
              </a:bodyPr>
              <a:lstStyle/>
              <a:p>
                <a:r>
                  <a:rPr lang="en-US" altLang="ko-KR" dirty="0" smtClean="0"/>
                  <a:t>13</a:t>
                </a:r>
                <a:endParaRPr lang="ko-KR" altLang="en-US"/>
              </a:p>
            </p:txBody>
          </p:sp>
          <p:sp>
            <p:nvSpPr>
              <p:cNvPr id="28" name="TextBox 27"/>
              <p:cNvSpPr txBox="1"/>
              <p:nvPr/>
            </p:nvSpPr>
            <p:spPr>
              <a:xfrm>
                <a:off x="4517960" y="3846114"/>
                <a:ext cx="338053" cy="276999"/>
              </a:xfrm>
              <a:prstGeom prst="rect">
                <a:avLst/>
              </a:prstGeom>
              <a:noFill/>
            </p:spPr>
            <p:txBody>
              <a:bodyPr wrap="square" rtlCol="0">
                <a:spAutoFit/>
              </a:bodyPr>
              <a:lstStyle/>
              <a:p>
                <a:r>
                  <a:rPr lang="en-US" altLang="ko-KR" dirty="0" smtClean="0"/>
                  <a:t>13</a:t>
                </a:r>
                <a:endParaRPr lang="ko-KR" altLang="en-US"/>
              </a:p>
            </p:txBody>
          </p:sp>
        </p:grpSp>
        <p:sp>
          <p:nvSpPr>
            <p:cNvPr id="30" name="TextBox 29"/>
            <p:cNvSpPr txBox="1"/>
            <p:nvPr/>
          </p:nvSpPr>
          <p:spPr>
            <a:xfrm>
              <a:off x="4002087" y="4182687"/>
              <a:ext cx="1408113" cy="276999"/>
            </a:xfrm>
            <a:prstGeom prst="rect">
              <a:avLst/>
            </a:prstGeom>
            <a:noFill/>
          </p:spPr>
          <p:txBody>
            <a:bodyPr wrap="square" rtlCol="0">
              <a:spAutoFit/>
            </a:bodyPr>
            <a:lstStyle/>
            <a:p>
              <a:r>
                <a:rPr lang="en-US" altLang="ko-KR" dirty="0" smtClean="0"/>
                <a:t>2020 or 2018 or … </a:t>
              </a:r>
              <a:endParaRPr lang="ko-KR" altLang="en-US"/>
            </a:p>
          </p:txBody>
        </p:sp>
      </p:grpSp>
      <p:sp>
        <p:nvSpPr>
          <p:cNvPr id="34"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grpSp>
        <p:nvGrpSpPr>
          <p:cNvPr id="8" name="그룹 7"/>
          <p:cNvGrpSpPr/>
          <p:nvPr/>
        </p:nvGrpSpPr>
        <p:grpSpPr>
          <a:xfrm>
            <a:off x="1221710" y="2361298"/>
            <a:ext cx="7008149" cy="424713"/>
            <a:chOff x="1069051" y="2704900"/>
            <a:chExt cx="7008149" cy="424713"/>
          </a:xfrm>
        </p:grpSpPr>
        <p:grpSp>
          <p:nvGrpSpPr>
            <p:cNvPr id="32" name="그룹 31"/>
            <p:cNvGrpSpPr/>
            <p:nvPr/>
          </p:nvGrpSpPr>
          <p:grpSpPr>
            <a:xfrm>
              <a:off x="1069051" y="2727960"/>
              <a:ext cx="7008149" cy="396240"/>
              <a:chOff x="1050520" y="2882615"/>
              <a:chExt cx="7104785" cy="393985"/>
            </a:xfrm>
          </p:grpSpPr>
          <p:grpSp>
            <p:nvGrpSpPr>
              <p:cNvPr id="10" name="그룹 9"/>
              <p:cNvGrpSpPr/>
              <p:nvPr/>
            </p:nvGrpSpPr>
            <p:grpSpPr>
              <a:xfrm>
                <a:off x="1050520" y="2882615"/>
                <a:ext cx="7104785" cy="393985"/>
                <a:chOff x="1050520" y="2986088"/>
                <a:chExt cx="7104785" cy="393985"/>
              </a:xfrm>
            </p:grpSpPr>
            <p:pic>
              <p:nvPicPr>
                <p:cNvPr id="7" name="그림 6"/>
                <p:cNvPicPr>
                  <a:picLocks noChangeAspect="1"/>
                </p:cNvPicPr>
                <p:nvPr/>
              </p:nvPicPr>
              <p:blipFill>
                <a:blip r:embed="rId2"/>
                <a:stretch>
                  <a:fillRect/>
                </a:stretch>
              </p:blipFill>
              <p:spPr>
                <a:xfrm>
                  <a:off x="1050520" y="2986088"/>
                  <a:ext cx="3514725" cy="391930"/>
                </a:xfrm>
                <a:prstGeom prst="rect">
                  <a:avLst/>
                </a:prstGeom>
              </p:spPr>
            </p:pic>
            <p:pic>
              <p:nvPicPr>
                <p:cNvPr id="9" name="그림 8"/>
                <p:cNvPicPr>
                  <a:picLocks noChangeAspect="1"/>
                </p:cNvPicPr>
                <p:nvPr/>
              </p:nvPicPr>
              <p:blipFill>
                <a:blip r:embed="rId2"/>
                <a:stretch>
                  <a:fillRect/>
                </a:stretch>
              </p:blipFill>
              <p:spPr>
                <a:xfrm>
                  <a:off x="4640580" y="2988143"/>
                  <a:ext cx="3514725" cy="391930"/>
                </a:xfrm>
                <a:prstGeom prst="rect">
                  <a:avLst/>
                </a:prstGeom>
              </p:spPr>
            </p:pic>
          </p:grpSp>
          <p:sp>
            <p:nvSpPr>
              <p:cNvPr id="31" name="TextBox 30"/>
              <p:cNvSpPr txBox="1"/>
              <p:nvPr/>
            </p:nvSpPr>
            <p:spPr>
              <a:xfrm>
                <a:off x="4512422" y="2899225"/>
                <a:ext cx="205743" cy="261610"/>
              </a:xfrm>
              <a:prstGeom prst="rect">
                <a:avLst/>
              </a:prstGeom>
              <a:solidFill>
                <a:schemeClr val="bg1"/>
              </a:solidFill>
            </p:spPr>
            <p:txBody>
              <a:bodyPr wrap="square" rtlCol="0">
                <a:spAutoFit/>
              </a:bodyPr>
              <a:lstStyle/>
              <a:p>
                <a:endParaRPr lang="ko-KR" altLang="en-US" sz="1100" dirty="0"/>
              </a:p>
            </p:txBody>
          </p:sp>
        </p:grpSp>
        <p:sp>
          <p:nvSpPr>
            <p:cNvPr id="6" name="타원 5"/>
            <p:cNvSpPr/>
            <p:nvPr/>
          </p:nvSpPr>
          <p:spPr bwMode="auto">
            <a:xfrm>
              <a:off x="2654702" y="2744665"/>
              <a:ext cx="308785" cy="377468"/>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타원 34"/>
            <p:cNvSpPr/>
            <p:nvPr/>
          </p:nvSpPr>
          <p:spPr bwMode="auto">
            <a:xfrm>
              <a:off x="4375090" y="2704900"/>
              <a:ext cx="408884" cy="377468"/>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6" name="타원 35"/>
            <p:cNvSpPr/>
            <p:nvPr/>
          </p:nvSpPr>
          <p:spPr bwMode="auto">
            <a:xfrm>
              <a:off x="6193066" y="2752145"/>
              <a:ext cx="308785" cy="377468"/>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6" name="TextBox 25"/>
          <p:cNvSpPr txBox="1"/>
          <p:nvPr/>
        </p:nvSpPr>
        <p:spPr>
          <a:xfrm>
            <a:off x="1371600" y="4127993"/>
            <a:ext cx="6629400" cy="523220"/>
          </a:xfrm>
          <a:prstGeom prst="rect">
            <a:avLst/>
          </a:prstGeom>
          <a:noFill/>
        </p:spPr>
        <p:txBody>
          <a:bodyPr wrap="square" rtlCol="0">
            <a:spAutoFit/>
          </a:bodyPr>
          <a:lstStyle/>
          <a:p>
            <a:r>
              <a:rPr lang="en-US" altLang="ko-KR" sz="1400" dirty="0" smtClean="0">
                <a:sym typeface="Wingdings" panose="05000000000000000000" pitchFamily="2" charset="2"/>
              </a:rPr>
              <a:t> </a:t>
            </a:r>
            <a:r>
              <a:rPr lang="en-US" altLang="ko-KR" sz="1400" dirty="0"/>
              <a:t>Note that there are </a:t>
            </a:r>
            <a:r>
              <a:rPr lang="en-US" altLang="ko-KR" sz="1400" dirty="0" smtClean="0"/>
              <a:t>so many </a:t>
            </a:r>
            <a:r>
              <a:rPr lang="en-US" altLang="ko-KR" sz="1400" dirty="0"/>
              <a:t>contiguous 160MHz channels available in 6GHz as shown in Appendix A, so we can consider more efficient contiguous 160MHz tone plan </a:t>
            </a:r>
            <a:endParaRPr lang="ko-KR" altLang="en-US" sz="1400" dirty="0"/>
          </a:p>
        </p:txBody>
      </p:sp>
    </p:spTree>
    <p:extLst>
      <p:ext uri="{BB962C8B-B14F-4D97-AF65-F5344CB8AC3E}">
        <p14:creationId xmlns:p14="http://schemas.microsoft.com/office/powerpoint/2010/main" val="594955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320MHz Tone </a:t>
            </a:r>
            <a:r>
              <a:rPr lang="en-US" altLang="ko-KR" dirty="0" smtClean="0"/>
              <a:t>Plan – Option 3</a:t>
            </a:r>
            <a:endParaRPr lang="ko-KR" altLang="en-US"/>
          </a:p>
        </p:txBody>
      </p:sp>
      <p:sp>
        <p:nvSpPr>
          <p:cNvPr id="3" name="내용 개체 틀 2"/>
          <p:cNvSpPr>
            <a:spLocks noGrp="1"/>
          </p:cNvSpPr>
          <p:nvPr>
            <p:ph idx="1"/>
          </p:nvPr>
        </p:nvSpPr>
        <p:spPr/>
        <p:txBody>
          <a:bodyPr/>
          <a:lstStyle/>
          <a:p>
            <a:r>
              <a:rPr lang="en-US" altLang="ko-KR" sz="1800" dirty="0" smtClean="0"/>
              <a:t>Design </a:t>
            </a:r>
            <a:r>
              <a:rPr lang="en-US" altLang="ko-KR" sz="1800" dirty="0"/>
              <a:t>a new 320MHz tone </a:t>
            </a:r>
            <a:r>
              <a:rPr lang="en-US" altLang="ko-KR" sz="1800" dirty="0" smtClean="0"/>
              <a:t>plan</a:t>
            </a:r>
          </a:p>
          <a:p>
            <a:pPr lvl="1"/>
            <a:r>
              <a:rPr lang="en-US" altLang="ko-KR" sz="1600" dirty="0" smtClean="0"/>
              <a:t>The proposed 320MHz tone plan in option 2 has </a:t>
            </a:r>
            <a:r>
              <a:rPr lang="en-US" altLang="ko-KR" sz="1600" dirty="0"/>
              <a:t>23 DC tones and </a:t>
            </a:r>
            <a:r>
              <a:rPr lang="en-US" altLang="ko-KR" sz="1600" dirty="0" smtClean="0"/>
              <a:t>some null tones</a:t>
            </a:r>
          </a:p>
          <a:p>
            <a:pPr lvl="1"/>
            <a:endParaRPr lang="en-US" altLang="ko-KR" sz="1600" dirty="0"/>
          </a:p>
          <a:p>
            <a:pPr lvl="1"/>
            <a:r>
              <a:rPr lang="en-US" altLang="ko-KR" sz="1600" dirty="0"/>
              <a:t>One center 26-tone RU can be </a:t>
            </a:r>
            <a:r>
              <a:rPr lang="en-US" altLang="ko-KR" sz="1600" dirty="0" smtClean="0"/>
              <a:t>added by reducing DC </a:t>
            </a:r>
            <a:r>
              <a:rPr lang="en-US" altLang="ko-KR" sz="1600" dirty="0"/>
              <a:t>tones and null </a:t>
            </a:r>
            <a:r>
              <a:rPr lang="en-US" altLang="ko-KR" sz="1600" dirty="0" smtClean="0"/>
              <a:t>tones</a:t>
            </a:r>
            <a:endParaRPr lang="en-US" altLang="ko-KR" sz="1600" dirty="0"/>
          </a:p>
          <a:p>
            <a:pPr lvl="1"/>
            <a:endParaRPr lang="en-US" altLang="ko-KR" sz="1600" dirty="0" smtClean="0"/>
          </a:p>
          <a:p>
            <a:pPr lvl="1"/>
            <a:endParaRPr lang="en-US" altLang="ko-KR" sz="1600" dirty="0"/>
          </a:p>
          <a:p>
            <a:pPr lvl="1"/>
            <a:r>
              <a:rPr lang="en-US" altLang="ko-KR" sz="1600" dirty="0" smtClean="0"/>
              <a:t>A new </a:t>
            </a:r>
            <a:r>
              <a:rPr lang="en-US" altLang="ko-KR" sz="1600" dirty="0"/>
              <a:t>RU size </a:t>
            </a:r>
            <a:r>
              <a:rPr lang="en-US" altLang="ko-KR" sz="1600" dirty="0" smtClean="0"/>
              <a:t>can be </a:t>
            </a:r>
            <a:r>
              <a:rPr lang="en-US" altLang="ko-KR" sz="1600" dirty="0"/>
              <a:t>defined for </a:t>
            </a:r>
            <a:r>
              <a:rPr lang="en-US" altLang="ko-KR" sz="1600" dirty="0" smtClean="0"/>
              <a:t>the entire 320MHz </a:t>
            </a:r>
            <a:r>
              <a:rPr lang="en-US" altLang="ko-KR" sz="1600" dirty="0"/>
              <a:t>bandwidth</a:t>
            </a:r>
          </a:p>
          <a:p>
            <a:endParaRPr lang="en-US" altLang="ko-KR" sz="1800" dirty="0" smtClean="0"/>
          </a:p>
          <a:p>
            <a:endParaRPr lang="en-US" altLang="ko-KR" sz="1800" dirty="0"/>
          </a:p>
          <a:p>
            <a:r>
              <a:rPr lang="en-US" altLang="ko-KR" sz="1800" dirty="0" smtClean="0"/>
              <a:t>By doing so, </a:t>
            </a:r>
            <a:r>
              <a:rPr lang="en-US" altLang="ko-KR" sz="1800" dirty="0"/>
              <a:t>i</a:t>
            </a:r>
            <a:r>
              <a:rPr lang="en-US" altLang="ko-KR" sz="1800" dirty="0" smtClean="0"/>
              <a:t>t can achieve </a:t>
            </a:r>
            <a:r>
              <a:rPr lang="en-US" altLang="ko-KR" sz="1800" dirty="0"/>
              <a:t>the highest throughput among three options</a:t>
            </a:r>
          </a:p>
          <a:p>
            <a:pPr lvl="1"/>
            <a:r>
              <a:rPr lang="en-US" altLang="ko-KR" sz="1600" dirty="0"/>
              <a:t>About 4% gain can be obtained compared to option 1</a:t>
            </a:r>
          </a:p>
          <a:p>
            <a:r>
              <a:rPr lang="en-US" altLang="ko-KR" sz="1800" dirty="0" smtClean="0"/>
              <a:t>It can be applied only to the contiguous </a:t>
            </a:r>
            <a:r>
              <a:rPr lang="en-US" altLang="ko-KR" sz="1800" dirty="0"/>
              <a:t>320MHz bandwidth</a:t>
            </a:r>
          </a:p>
          <a:p>
            <a:pPr lvl="1"/>
            <a:r>
              <a:rPr lang="en-US" altLang="ko-KR" sz="1600" dirty="0" smtClean="0"/>
              <a:t>It may be undesirable for non-contiguous bandwidths due to different tone plans in all 80MHz segments</a:t>
            </a:r>
            <a:endParaRPr lang="ko-KR" altLang="en-US" sz="1600" dirty="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grpSp>
        <p:nvGrpSpPr>
          <p:cNvPr id="40" name="그룹 39"/>
          <p:cNvGrpSpPr/>
          <p:nvPr/>
        </p:nvGrpSpPr>
        <p:grpSpPr>
          <a:xfrm>
            <a:off x="1272540" y="2955174"/>
            <a:ext cx="6909260" cy="616297"/>
            <a:chOff x="1147156" y="3733800"/>
            <a:chExt cx="6909260" cy="616297"/>
          </a:xfrm>
        </p:grpSpPr>
        <p:grpSp>
          <p:nvGrpSpPr>
            <p:cNvPr id="12" name="그룹 11"/>
            <p:cNvGrpSpPr/>
            <p:nvPr/>
          </p:nvGrpSpPr>
          <p:grpSpPr>
            <a:xfrm>
              <a:off x="1147156" y="3733800"/>
              <a:ext cx="6909260" cy="616297"/>
              <a:chOff x="1147156" y="3843389"/>
              <a:chExt cx="6909260" cy="616297"/>
            </a:xfrm>
          </p:grpSpPr>
          <p:grpSp>
            <p:nvGrpSpPr>
              <p:cNvPr id="13" name="그룹 12"/>
              <p:cNvGrpSpPr/>
              <p:nvPr/>
            </p:nvGrpSpPr>
            <p:grpSpPr>
              <a:xfrm>
                <a:off x="1147156" y="3843389"/>
                <a:ext cx="6909260" cy="604320"/>
                <a:chOff x="1147156" y="3843389"/>
                <a:chExt cx="6909260" cy="604320"/>
              </a:xfrm>
            </p:grpSpPr>
            <p:grpSp>
              <p:nvGrpSpPr>
                <p:cNvPr id="15" name="그룹 14"/>
                <p:cNvGrpSpPr/>
                <p:nvPr/>
              </p:nvGrpSpPr>
              <p:grpSpPr>
                <a:xfrm>
                  <a:off x="1147156" y="3886200"/>
                  <a:ext cx="6909260" cy="561509"/>
                  <a:chOff x="1147156" y="3886200"/>
                  <a:chExt cx="6909260" cy="561509"/>
                </a:xfrm>
              </p:grpSpPr>
              <p:grpSp>
                <p:nvGrpSpPr>
                  <p:cNvPr id="20" name="그룹 19"/>
                  <p:cNvGrpSpPr/>
                  <p:nvPr/>
                </p:nvGrpSpPr>
                <p:grpSpPr>
                  <a:xfrm>
                    <a:off x="1147156" y="3886200"/>
                    <a:ext cx="6909260" cy="561509"/>
                    <a:chOff x="990600" y="3962400"/>
                    <a:chExt cx="6909260" cy="561509"/>
                  </a:xfrm>
                </p:grpSpPr>
                <p:grpSp>
                  <p:nvGrpSpPr>
                    <p:cNvPr id="22" name="그룹 21"/>
                    <p:cNvGrpSpPr/>
                    <p:nvPr/>
                  </p:nvGrpSpPr>
                  <p:grpSpPr>
                    <a:xfrm>
                      <a:off x="990600" y="3962400"/>
                      <a:ext cx="6906490" cy="228600"/>
                      <a:chOff x="990600" y="3962400"/>
                      <a:chExt cx="6906490" cy="228600"/>
                    </a:xfrm>
                  </p:grpSpPr>
                  <p:sp>
                    <p:nvSpPr>
                      <p:cNvPr id="26" name="직사각형 25"/>
                      <p:cNvSpPr/>
                      <p:nvPr/>
                    </p:nvSpPr>
                    <p:spPr bwMode="auto">
                      <a:xfrm>
                        <a:off x="1036319" y="3962400"/>
                        <a:ext cx="3276600" cy="228600"/>
                      </a:xfrm>
                      <a:prstGeom prst="rect">
                        <a:avLst/>
                      </a:prstGeom>
                      <a:gradFill>
                        <a:gsLst>
                          <a:gs pos="0">
                            <a:schemeClr val="accent1">
                              <a:lumMod val="5000"/>
                              <a:lumOff val="95000"/>
                            </a:schemeClr>
                          </a:gs>
                          <a:gs pos="100000">
                            <a:srgbClr val="0070C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990600" y="3962400"/>
                        <a:ext cx="45719" cy="228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4312919" y="3962400"/>
                        <a:ext cx="106681" cy="228600"/>
                      </a:xfrm>
                      <a:prstGeom prst="rect">
                        <a:avLst/>
                      </a:prstGeom>
                      <a:gradFill>
                        <a:gsLst>
                          <a:gs pos="93000">
                            <a:schemeClr val="bg1"/>
                          </a:gs>
                          <a:gs pos="0">
                            <a:srgbClr val="FF000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직사각형 28"/>
                      <p:cNvSpPr/>
                      <p:nvPr/>
                    </p:nvSpPr>
                    <p:spPr bwMode="auto">
                      <a:xfrm>
                        <a:off x="4465319" y="3962400"/>
                        <a:ext cx="106681" cy="228600"/>
                      </a:xfrm>
                      <a:prstGeom prst="rect">
                        <a:avLst/>
                      </a:prstGeom>
                      <a:gradFill>
                        <a:gsLst>
                          <a:gs pos="93000">
                            <a:schemeClr val="bg1"/>
                          </a:gs>
                          <a:gs pos="0">
                            <a:srgbClr val="FF000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0" name="직사각형 29"/>
                      <p:cNvSpPr/>
                      <p:nvPr/>
                    </p:nvSpPr>
                    <p:spPr bwMode="auto">
                      <a:xfrm>
                        <a:off x="4569229" y="3965171"/>
                        <a:ext cx="3276600" cy="225829"/>
                      </a:xfrm>
                      <a:prstGeom prst="rect">
                        <a:avLst/>
                      </a:prstGeom>
                      <a:gradFill>
                        <a:gsLst>
                          <a:gs pos="0">
                            <a:schemeClr val="accent1">
                              <a:lumMod val="5000"/>
                              <a:lumOff val="95000"/>
                            </a:schemeClr>
                          </a:gs>
                          <a:gs pos="100000">
                            <a:srgbClr val="0070C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직사각형 30"/>
                      <p:cNvSpPr/>
                      <p:nvPr/>
                    </p:nvSpPr>
                    <p:spPr bwMode="auto">
                      <a:xfrm>
                        <a:off x="7845829" y="3965171"/>
                        <a:ext cx="51261" cy="22582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3" name="직사각형 22"/>
                    <p:cNvSpPr/>
                    <p:nvPr/>
                  </p:nvSpPr>
                  <p:spPr bwMode="auto">
                    <a:xfrm>
                      <a:off x="1050519" y="4290260"/>
                      <a:ext cx="3369081" cy="228600"/>
                    </a:xfrm>
                    <a:prstGeom prst="rect">
                      <a:avLst/>
                    </a:prstGeom>
                    <a:gradFill>
                      <a:gsLst>
                        <a:gs pos="0">
                          <a:schemeClr val="accent1">
                            <a:lumMod val="5000"/>
                            <a:lumOff val="95000"/>
                          </a:schemeClr>
                        </a:gs>
                        <a:gs pos="100000">
                          <a:srgbClr val="7030A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7854141" y="4286597"/>
                      <a:ext cx="45719" cy="237312"/>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5" name="직사각형 24"/>
                    <p:cNvSpPr/>
                    <p:nvPr/>
                  </p:nvSpPr>
                  <p:spPr bwMode="auto">
                    <a:xfrm>
                      <a:off x="994756" y="4288382"/>
                      <a:ext cx="45719" cy="226815"/>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1" name="직사각형 20"/>
                  <p:cNvSpPr/>
                  <p:nvPr/>
                </p:nvSpPr>
                <p:spPr bwMode="auto">
                  <a:xfrm>
                    <a:off x="4633303" y="4210397"/>
                    <a:ext cx="3369081" cy="228600"/>
                  </a:xfrm>
                  <a:prstGeom prst="rect">
                    <a:avLst/>
                  </a:prstGeom>
                  <a:gradFill>
                    <a:gsLst>
                      <a:gs pos="0">
                        <a:schemeClr val="accent1">
                          <a:lumMod val="5000"/>
                          <a:lumOff val="95000"/>
                        </a:schemeClr>
                      </a:gs>
                      <a:gs pos="100000">
                        <a:srgbClr val="7030A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8" name="TextBox 17"/>
                <p:cNvSpPr txBox="1"/>
                <p:nvPr/>
              </p:nvSpPr>
              <p:spPr>
                <a:xfrm>
                  <a:off x="4328156" y="3843389"/>
                  <a:ext cx="338053" cy="276999"/>
                </a:xfrm>
                <a:prstGeom prst="rect">
                  <a:avLst/>
                </a:prstGeom>
                <a:noFill/>
              </p:spPr>
              <p:txBody>
                <a:bodyPr wrap="square" rtlCol="0">
                  <a:spAutoFit/>
                </a:bodyPr>
                <a:lstStyle/>
                <a:p>
                  <a:r>
                    <a:rPr lang="en-US" altLang="ko-KR" dirty="0" smtClean="0"/>
                    <a:t>13</a:t>
                  </a:r>
                  <a:endParaRPr lang="ko-KR" altLang="en-US"/>
                </a:p>
              </p:txBody>
            </p:sp>
            <p:sp>
              <p:nvSpPr>
                <p:cNvPr id="19" name="TextBox 18"/>
                <p:cNvSpPr txBox="1"/>
                <p:nvPr/>
              </p:nvSpPr>
              <p:spPr>
                <a:xfrm>
                  <a:off x="4517960" y="3846114"/>
                  <a:ext cx="338053" cy="276999"/>
                </a:xfrm>
                <a:prstGeom prst="rect">
                  <a:avLst/>
                </a:prstGeom>
                <a:noFill/>
              </p:spPr>
              <p:txBody>
                <a:bodyPr wrap="square" rtlCol="0">
                  <a:spAutoFit/>
                </a:bodyPr>
                <a:lstStyle/>
                <a:p>
                  <a:r>
                    <a:rPr lang="en-US" altLang="ko-KR" dirty="0" smtClean="0"/>
                    <a:t>13</a:t>
                  </a:r>
                  <a:endParaRPr lang="ko-KR" altLang="en-US"/>
                </a:p>
              </p:txBody>
            </p:sp>
          </p:grpSp>
          <p:sp>
            <p:nvSpPr>
              <p:cNvPr id="14" name="TextBox 13"/>
              <p:cNvSpPr txBox="1"/>
              <p:nvPr/>
            </p:nvSpPr>
            <p:spPr>
              <a:xfrm>
                <a:off x="4002087" y="4182687"/>
                <a:ext cx="1408113" cy="276999"/>
              </a:xfrm>
              <a:prstGeom prst="rect">
                <a:avLst/>
              </a:prstGeom>
              <a:noFill/>
            </p:spPr>
            <p:txBody>
              <a:bodyPr wrap="square" rtlCol="0">
                <a:spAutoFit/>
              </a:bodyPr>
              <a:lstStyle/>
              <a:p>
                <a:r>
                  <a:rPr lang="en-US" altLang="ko-KR" dirty="0" smtClean="0"/>
                  <a:t>4068 or 4066 or … </a:t>
                </a:r>
                <a:endParaRPr lang="ko-KR" altLang="en-US"/>
              </a:p>
            </p:txBody>
          </p:sp>
        </p:grpSp>
        <p:sp>
          <p:nvSpPr>
            <p:cNvPr id="37" name="TextBox 36"/>
            <p:cNvSpPr txBox="1"/>
            <p:nvPr/>
          </p:nvSpPr>
          <p:spPr>
            <a:xfrm>
              <a:off x="2286646" y="3749040"/>
              <a:ext cx="1408113" cy="276999"/>
            </a:xfrm>
            <a:prstGeom prst="rect">
              <a:avLst/>
            </a:prstGeom>
            <a:noFill/>
          </p:spPr>
          <p:txBody>
            <a:bodyPr wrap="square" rtlCol="0">
              <a:spAutoFit/>
            </a:bodyPr>
            <a:lstStyle/>
            <a:p>
              <a:r>
                <a:rPr lang="en-US" altLang="ko-KR" dirty="0" smtClean="0"/>
                <a:t>2020 or 2018 or … </a:t>
              </a:r>
              <a:endParaRPr lang="ko-KR" altLang="en-US"/>
            </a:p>
          </p:txBody>
        </p:sp>
        <p:sp>
          <p:nvSpPr>
            <p:cNvPr id="38" name="TextBox 37"/>
            <p:cNvSpPr txBox="1"/>
            <p:nvPr/>
          </p:nvSpPr>
          <p:spPr>
            <a:xfrm>
              <a:off x="5773736" y="3749040"/>
              <a:ext cx="1408113" cy="276999"/>
            </a:xfrm>
            <a:prstGeom prst="rect">
              <a:avLst/>
            </a:prstGeom>
            <a:noFill/>
          </p:spPr>
          <p:txBody>
            <a:bodyPr wrap="square" rtlCol="0">
              <a:spAutoFit/>
            </a:bodyPr>
            <a:lstStyle/>
            <a:p>
              <a:r>
                <a:rPr lang="en-US" altLang="ko-KR" dirty="0" smtClean="0"/>
                <a:t>2020 or 2018 or … </a:t>
              </a:r>
              <a:endParaRPr lang="ko-KR" altLang="en-US"/>
            </a:p>
          </p:txBody>
        </p:sp>
      </p:grpSp>
      <p:sp>
        <p:nvSpPr>
          <p:cNvPr id="39"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grpSp>
        <p:nvGrpSpPr>
          <p:cNvPr id="6" name="그룹 5"/>
          <p:cNvGrpSpPr/>
          <p:nvPr/>
        </p:nvGrpSpPr>
        <p:grpSpPr>
          <a:xfrm>
            <a:off x="1265214" y="2362200"/>
            <a:ext cx="6888186" cy="385781"/>
            <a:chOff x="1265214" y="2362200"/>
            <a:chExt cx="6888186" cy="385781"/>
          </a:xfrm>
        </p:grpSpPr>
        <p:grpSp>
          <p:nvGrpSpPr>
            <p:cNvPr id="72" name="그룹 71"/>
            <p:cNvGrpSpPr/>
            <p:nvPr/>
          </p:nvGrpSpPr>
          <p:grpSpPr>
            <a:xfrm>
              <a:off x="1265214" y="2409859"/>
              <a:ext cx="6888186" cy="279908"/>
              <a:chOff x="1265214" y="2747911"/>
              <a:chExt cx="6888186" cy="279908"/>
            </a:xfrm>
          </p:grpSpPr>
          <p:sp>
            <p:nvSpPr>
              <p:cNvPr id="64" name="직사각형 63"/>
              <p:cNvSpPr/>
              <p:nvPr/>
            </p:nvSpPr>
            <p:spPr bwMode="auto">
              <a:xfrm>
                <a:off x="1317514" y="2778391"/>
                <a:ext cx="1578086" cy="228600"/>
              </a:xfrm>
              <a:prstGeom prst="rect">
                <a:avLst/>
              </a:prstGeom>
              <a:gradFill>
                <a:gsLst>
                  <a:gs pos="0">
                    <a:schemeClr val="accent1">
                      <a:lumMod val="5000"/>
                      <a:lumOff val="95000"/>
                    </a:schemeClr>
                  </a:gs>
                  <a:gs pos="100000">
                    <a:srgbClr val="0070C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5" name="직사각형 64"/>
              <p:cNvSpPr/>
              <p:nvPr/>
            </p:nvSpPr>
            <p:spPr bwMode="auto">
              <a:xfrm>
                <a:off x="1265214" y="2778391"/>
                <a:ext cx="45719" cy="228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6" name="직사각형 65"/>
              <p:cNvSpPr/>
              <p:nvPr/>
            </p:nvSpPr>
            <p:spPr bwMode="auto">
              <a:xfrm>
                <a:off x="2942233" y="2778391"/>
                <a:ext cx="1614217" cy="228600"/>
              </a:xfrm>
              <a:prstGeom prst="rect">
                <a:avLst/>
              </a:prstGeom>
              <a:gradFill>
                <a:gsLst>
                  <a:gs pos="0">
                    <a:schemeClr val="accent1">
                      <a:lumMod val="5000"/>
                      <a:lumOff val="95000"/>
                    </a:schemeClr>
                  </a:gs>
                  <a:gs pos="100000">
                    <a:srgbClr val="0070C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7" name="직사각형 66"/>
              <p:cNvSpPr/>
              <p:nvPr/>
            </p:nvSpPr>
            <p:spPr bwMode="auto">
              <a:xfrm>
                <a:off x="4800600" y="2781300"/>
                <a:ext cx="1578086" cy="228600"/>
              </a:xfrm>
              <a:prstGeom prst="rect">
                <a:avLst/>
              </a:prstGeom>
              <a:gradFill>
                <a:gsLst>
                  <a:gs pos="0">
                    <a:schemeClr val="accent1">
                      <a:lumMod val="5000"/>
                      <a:lumOff val="95000"/>
                    </a:schemeClr>
                  </a:gs>
                  <a:gs pos="100000">
                    <a:srgbClr val="0070C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6425319" y="2781300"/>
                <a:ext cx="1682362" cy="228600"/>
              </a:xfrm>
              <a:prstGeom prst="rect">
                <a:avLst/>
              </a:prstGeom>
              <a:gradFill>
                <a:gsLst>
                  <a:gs pos="0">
                    <a:schemeClr val="accent1">
                      <a:lumMod val="5000"/>
                      <a:lumOff val="95000"/>
                    </a:schemeClr>
                  </a:gs>
                  <a:gs pos="100000">
                    <a:srgbClr val="0070C0"/>
                  </a:gs>
                </a:gsLst>
                <a:lin ang="5400000" scaled="1"/>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직사각형 68"/>
              <p:cNvSpPr/>
              <p:nvPr/>
            </p:nvSpPr>
            <p:spPr bwMode="auto">
              <a:xfrm>
                <a:off x="8107681" y="2781924"/>
                <a:ext cx="45719" cy="228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0" name="TextBox 69"/>
              <p:cNvSpPr txBox="1"/>
              <p:nvPr/>
            </p:nvSpPr>
            <p:spPr>
              <a:xfrm>
                <a:off x="2325687" y="2747911"/>
                <a:ext cx="1408113" cy="276999"/>
              </a:xfrm>
              <a:prstGeom prst="rect">
                <a:avLst/>
              </a:prstGeom>
              <a:noFill/>
            </p:spPr>
            <p:txBody>
              <a:bodyPr wrap="square" rtlCol="0">
                <a:spAutoFit/>
              </a:bodyPr>
              <a:lstStyle/>
              <a:p>
                <a:r>
                  <a:rPr lang="en-US" altLang="ko-KR" dirty="0" smtClean="0"/>
                  <a:t>2020 or 2018 or … </a:t>
                </a:r>
                <a:endParaRPr lang="ko-KR" altLang="en-US"/>
              </a:p>
            </p:txBody>
          </p:sp>
          <p:sp>
            <p:nvSpPr>
              <p:cNvPr id="71" name="TextBox 70"/>
              <p:cNvSpPr txBox="1"/>
              <p:nvPr/>
            </p:nvSpPr>
            <p:spPr>
              <a:xfrm>
                <a:off x="5830887" y="2750820"/>
                <a:ext cx="1408113" cy="276999"/>
              </a:xfrm>
              <a:prstGeom prst="rect">
                <a:avLst/>
              </a:prstGeom>
              <a:noFill/>
            </p:spPr>
            <p:txBody>
              <a:bodyPr wrap="square" rtlCol="0">
                <a:spAutoFit/>
              </a:bodyPr>
              <a:lstStyle/>
              <a:p>
                <a:r>
                  <a:rPr lang="en-US" altLang="ko-KR" dirty="0" smtClean="0"/>
                  <a:t>2020 or 2018 or … </a:t>
                </a:r>
                <a:endParaRPr lang="ko-KR" altLang="en-US"/>
              </a:p>
            </p:txBody>
          </p:sp>
        </p:grpSp>
        <p:sp>
          <p:nvSpPr>
            <p:cNvPr id="41" name="타원 40"/>
            <p:cNvSpPr/>
            <p:nvPr/>
          </p:nvSpPr>
          <p:spPr bwMode="auto">
            <a:xfrm>
              <a:off x="4462548" y="2362200"/>
              <a:ext cx="408884" cy="377468"/>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타원 41"/>
            <p:cNvSpPr/>
            <p:nvPr/>
          </p:nvSpPr>
          <p:spPr bwMode="auto">
            <a:xfrm>
              <a:off x="2770994" y="2364196"/>
              <a:ext cx="308785" cy="377468"/>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타원 42"/>
            <p:cNvSpPr/>
            <p:nvPr/>
          </p:nvSpPr>
          <p:spPr bwMode="auto">
            <a:xfrm>
              <a:off x="6248400" y="2370513"/>
              <a:ext cx="308785" cy="377468"/>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44" name="TextBox 43"/>
          <p:cNvSpPr txBox="1"/>
          <p:nvPr/>
        </p:nvSpPr>
        <p:spPr>
          <a:xfrm>
            <a:off x="1106488" y="3843330"/>
            <a:ext cx="7275512" cy="584775"/>
          </a:xfrm>
          <a:prstGeom prst="rect">
            <a:avLst/>
          </a:prstGeom>
          <a:noFill/>
        </p:spPr>
        <p:txBody>
          <a:bodyPr wrap="square" rtlCol="0">
            <a:spAutoFit/>
          </a:bodyPr>
          <a:lstStyle/>
          <a:p>
            <a:r>
              <a:rPr lang="en-US" altLang="ko-KR" sz="1600" dirty="0" smtClean="0">
                <a:sym typeface="Wingdings" panose="05000000000000000000" pitchFamily="2" charset="2"/>
              </a:rPr>
              <a:t> </a:t>
            </a:r>
            <a:r>
              <a:rPr lang="en-US" altLang="ko-KR" sz="1600" dirty="0"/>
              <a:t>Note that there are </a:t>
            </a:r>
            <a:r>
              <a:rPr lang="en-US" altLang="ko-KR" sz="1600" dirty="0" smtClean="0"/>
              <a:t>some contiguous 320MHz </a:t>
            </a:r>
            <a:r>
              <a:rPr lang="en-US" altLang="ko-KR" sz="1600" dirty="0"/>
              <a:t>channels available in 6GHz as shown in Appendix A, so we can consider more efficient contiguous </a:t>
            </a:r>
            <a:r>
              <a:rPr lang="en-US" altLang="ko-KR" sz="1600" dirty="0" smtClean="0"/>
              <a:t>320MHz </a:t>
            </a:r>
            <a:r>
              <a:rPr lang="en-US" altLang="ko-KR" sz="1600" dirty="0"/>
              <a:t>tone plan </a:t>
            </a:r>
            <a:endParaRPr lang="ko-KR" altLang="en-US" sz="1600" dirty="0"/>
          </a:p>
        </p:txBody>
      </p:sp>
    </p:spTree>
    <p:extLst>
      <p:ext uri="{BB962C8B-B14F-4D97-AF65-F5344CB8AC3E}">
        <p14:creationId xmlns:p14="http://schemas.microsoft.com/office/powerpoint/2010/main" val="2347073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for 320MHz Tone Plan</a:t>
            </a:r>
            <a:endParaRPr lang="ko-KR" altLang="en-US"/>
          </a:p>
        </p:txBody>
      </p:sp>
      <p:sp>
        <p:nvSpPr>
          <p:cNvPr id="3" name="내용 개체 틀 2"/>
          <p:cNvSpPr>
            <a:spLocks noGrp="1"/>
          </p:cNvSpPr>
          <p:nvPr>
            <p:ph idx="1"/>
          </p:nvPr>
        </p:nvSpPr>
        <p:spPr/>
        <p:txBody>
          <a:bodyPr/>
          <a:lstStyle/>
          <a:p>
            <a:r>
              <a:rPr lang="en-US" altLang="ko-KR" sz="1600" dirty="0"/>
              <a:t>Option 1 : </a:t>
            </a:r>
            <a:r>
              <a:rPr lang="en-US" altLang="ko-KR" sz="1600" dirty="0" smtClean="0"/>
              <a:t>Reuse the 11ax </a:t>
            </a:r>
            <a:r>
              <a:rPr lang="en-US" altLang="ko-KR" sz="1600" dirty="0"/>
              <a:t>80MHz tone plan four times</a:t>
            </a:r>
          </a:p>
          <a:p>
            <a:r>
              <a:rPr lang="en-US" altLang="ko-KR" sz="1600" dirty="0"/>
              <a:t>Option 2 : Design a new 160MHz tone plan and repeat it twice</a:t>
            </a:r>
          </a:p>
          <a:p>
            <a:r>
              <a:rPr lang="en-US" altLang="ko-KR" sz="1600" dirty="0"/>
              <a:t>Option 3 : Design a new 320MHz tone </a:t>
            </a:r>
            <a:r>
              <a:rPr lang="en-US" altLang="ko-KR" sz="1600" dirty="0" smtClean="0"/>
              <a:t>plan</a:t>
            </a:r>
          </a:p>
          <a:p>
            <a:endParaRPr lang="en-US" altLang="ko-KR" sz="1600" dirty="0"/>
          </a:p>
          <a:p>
            <a:endParaRPr lang="en-US" altLang="ko-KR" sz="1600" dirty="0" smtClean="0"/>
          </a:p>
          <a:p>
            <a:endParaRPr lang="en-US" altLang="ko-KR" sz="1600" dirty="0"/>
          </a:p>
          <a:p>
            <a:endParaRPr lang="en-US" altLang="ko-KR" sz="1600" dirty="0" smtClean="0"/>
          </a:p>
          <a:p>
            <a:endParaRPr lang="en-US" altLang="ko-KR" sz="1600" dirty="0"/>
          </a:p>
          <a:p>
            <a:endParaRPr lang="en-US" altLang="ko-KR" sz="1600" dirty="0" smtClean="0"/>
          </a:p>
          <a:p>
            <a:endParaRPr lang="en-US" altLang="ko-KR" sz="1600" dirty="0" smtClean="0"/>
          </a:p>
          <a:p>
            <a:r>
              <a:rPr lang="en-US" altLang="ko-KR" sz="1600" dirty="0" smtClean="0"/>
              <a:t>We prefer to design new contiguous 160MHz and 320MHz tone plans as depicted in option 2 and 3, respectively</a:t>
            </a:r>
          </a:p>
          <a:p>
            <a:r>
              <a:rPr lang="en-US" altLang="ko-KR" sz="1600" dirty="0" smtClean="0"/>
              <a:t>For the non-contiguous 320MHz cases, we slightly prefer option 1 but option 2 can be considered if </a:t>
            </a:r>
            <a:r>
              <a:rPr lang="en-US" altLang="ko-KR" sz="1600" dirty="0" err="1" smtClean="0"/>
              <a:t>TGbe</a:t>
            </a:r>
            <a:r>
              <a:rPr lang="en-US" altLang="ko-KR" sz="1600" dirty="0" smtClean="0"/>
              <a:t> adopts 160+160MHz as the only option for the non-contiguous 320MHz bandwidth</a:t>
            </a:r>
            <a:endParaRPr lang="ko-KR" altLang="en-US" sz="9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p:txBody>
          <a:bodyPr/>
          <a:lstStyle/>
          <a:p>
            <a:pPr>
              <a:defRPr/>
            </a:pPr>
            <a:r>
              <a:rPr lang="en-US" smtClean="0"/>
              <a:t>May 2019</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4247451364"/>
              </p:ext>
            </p:extLst>
          </p:nvPr>
        </p:nvGraphicFramePr>
        <p:xfrm>
          <a:off x="990600" y="2667000"/>
          <a:ext cx="7162800" cy="1950720"/>
        </p:xfrm>
        <a:graphic>
          <a:graphicData uri="http://schemas.openxmlformats.org/drawingml/2006/table">
            <a:tbl>
              <a:tblPr firstRow="1" bandRow="1">
                <a:tableStyleId>{5940675A-B579-460E-94D1-54222C63F5DA}</a:tableStyleId>
              </a:tblPr>
              <a:tblGrid>
                <a:gridCol w="609600"/>
                <a:gridCol w="2209800"/>
                <a:gridCol w="2167466"/>
                <a:gridCol w="2175934"/>
              </a:tblGrid>
              <a:tr h="0">
                <a:tc>
                  <a:txBody>
                    <a:bodyPr/>
                    <a:lstStyle/>
                    <a:p>
                      <a:pPr algn="ctr" latinLnBrk="1"/>
                      <a:endParaRPr lang="ko-KR" altLang="en-US" sz="1400" dirty="0"/>
                    </a:p>
                  </a:txBody>
                  <a:tcPr anchor="ctr"/>
                </a:tc>
                <a:tc>
                  <a:txBody>
                    <a:bodyPr/>
                    <a:lstStyle/>
                    <a:p>
                      <a:pPr algn="ctr" latinLnBrk="1"/>
                      <a:r>
                        <a:rPr lang="en-US" altLang="ko-KR" sz="1400" dirty="0" smtClean="0"/>
                        <a:t>Option 1</a:t>
                      </a:r>
                      <a:endParaRPr lang="ko-KR" altLang="en-US" sz="1400" dirty="0"/>
                    </a:p>
                  </a:txBody>
                  <a:tcPr anchor="ctr"/>
                </a:tc>
                <a:tc>
                  <a:txBody>
                    <a:bodyPr/>
                    <a:lstStyle/>
                    <a:p>
                      <a:pPr algn="ctr" latinLnBrk="1"/>
                      <a:r>
                        <a:rPr lang="en-US" altLang="ko-KR" sz="1400" dirty="0" smtClean="0"/>
                        <a:t>Option 2</a:t>
                      </a:r>
                      <a:endParaRPr lang="ko-KR" altLang="en-US" sz="1400"/>
                    </a:p>
                  </a:txBody>
                  <a:tcPr anchor="ctr"/>
                </a:tc>
                <a:tc>
                  <a:txBody>
                    <a:bodyPr/>
                    <a:lstStyle/>
                    <a:p>
                      <a:pPr algn="ctr" latinLnBrk="1"/>
                      <a:r>
                        <a:rPr lang="en-US" altLang="ko-KR" sz="1400" dirty="0" smtClean="0"/>
                        <a:t>Option 3</a:t>
                      </a:r>
                      <a:endParaRPr lang="ko-KR" altLang="en-US" sz="1400"/>
                    </a:p>
                  </a:txBody>
                  <a:tcPr anchor="ctr"/>
                </a:tc>
              </a:tr>
              <a:tr h="0">
                <a:tc>
                  <a:txBody>
                    <a:bodyPr/>
                    <a:lstStyle/>
                    <a:p>
                      <a:pPr algn="ctr" latinLnBrk="1"/>
                      <a:r>
                        <a:rPr lang="en-US" altLang="ko-KR" sz="1400" dirty="0" smtClean="0"/>
                        <a:t>Pros</a:t>
                      </a:r>
                      <a:endParaRPr lang="ko-KR" altLang="en-US" sz="1400"/>
                    </a:p>
                  </a:txBody>
                  <a:tcPr anchor="ctr"/>
                </a:tc>
                <a:tc>
                  <a:txBody>
                    <a:bodyPr/>
                    <a:lstStyle/>
                    <a:p>
                      <a:pPr algn="l" latinLnBrk="1"/>
                      <a:r>
                        <a:rPr lang="en-US" altLang="ko-KR" sz="1200" dirty="0" smtClean="0"/>
                        <a:t>Simple</a:t>
                      </a:r>
                      <a:r>
                        <a:rPr lang="en-US" altLang="ko-KR" sz="1200" baseline="0" dirty="0" smtClean="0"/>
                        <a:t> and straightforward</a:t>
                      </a:r>
                      <a:endParaRPr lang="en-US" altLang="ko-KR" sz="1200" dirty="0" smtClean="0"/>
                    </a:p>
                    <a:p>
                      <a:pPr algn="l" latinLnBrk="1"/>
                      <a:endParaRPr lang="en-US" altLang="ko-KR" sz="1200" dirty="0" smtClean="0"/>
                    </a:p>
                    <a:p>
                      <a:pPr algn="l" latinLnBrk="1"/>
                      <a:r>
                        <a:rPr lang="en-US" altLang="ko-KR" sz="1200" dirty="0" smtClean="0"/>
                        <a:t>Available</a:t>
                      </a:r>
                      <a:r>
                        <a:rPr lang="en-US" altLang="ko-KR" sz="1200" baseline="0" dirty="0" smtClean="0"/>
                        <a:t> to various contiguous &amp; non-contiguous cases</a:t>
                      </a:r>
                      <a:endParaRPr lang="ko-KR" altLang="en-US" sz="1200" dirty="0"/>
                    </a:p>
                  </a:txBody>
                  <a:tcPr anchor="ctr"/>
                </a:tc>
                <a:tc>
                  <a:txBody>
                    <a:bodyPr/>
                    <a:lstStyle/>
                    <a:p>
                      <a:pPr algn="l" latinLnBrk="1"/>
                      <a:r>
                        <a:rPr lang="en-US" altLang="ko-KR" sz="1200" dirty="0" smtClean="0"/>
                        <a:t>Better throughput</a:t>
                      </a:r>
                      <a:endParaRPr lang="en-US" altLang="ko-KR" sz="1200" baseline="0" dirty="0" smtClean="0"/>
                    </a:p>
                  </a:txBody>
                  <a:tcPr anchor="ctr"/>
                </a:tc>
                <a:tc>
                  <a:txBody>
                    <a:bodyPr/>
                    <a:lstStyle/>
                    <a:p>
                      <a:pPr algn="l" latinLnBrk="1"/>
                      <a:r>
                        <a:rPr lang="en-US" altLang="ko-KR" sz="1200" dirty="0" smtClean="0"/>
                        <a:t>Better throughput</a:t>
                      </a:r>
                      <a:endParaRPr lang="ko-KR" altLang="en-US" sz="1200" dirty="0"/>
                    </a:p>
                  </a:txBody>
                  <a:tcPr anchor="ctr"/>
                </a:tc>
              </a:tr>
              <a:tr h="0">
                <a:tc>
                  <a:txBody>
                    <a:bodyPr/>
                    <a:lstStyle/>
                    <a:p>
                      <a:pPr algn="ctr" latinLnBrk="1"/>
                      <a:r>
                        <a:rPr lang="en-US" altLang="ko-KR" sz="1400" dirty="0" smtClean="0"/>
                        <a:t>Cons</a:t>
                      </a:r>
                      <a:endParaRPr lang="ko-KR" altLang="en-US" sz="1400"/>
                    </a:p>
                  </a:txBody>
                  <a:tcPr anchor="ctr"/>
                </a:tc>
                <a:tc>
                  <a:txBody>
                    <a:bodyPr/>
                    <a:lstStyle/>
                    <a:p>
                      <a:pPr algn="l" latinLnBrk="1"/>
                      <a:r>
                        <a:rPr lang="en-US" altLang="ko-KR" sz="1200" dirty="0" smtClean="0"/>
                        <a:t>Low throughput</a:t>
                      </a:r>
                      <a:endParaRPr lang="ko-KR" altLang="en-US" sz="1200" dirty="0"/>
                    </a:p>
                  </a:txBody>
                  <a:tcPr anchor="ctr"/>
                </a:tc>
                <a:tc>
                  <a:txBody>
                    <a:bodyPr/>
                    <a:lstStyle/>
                    <a:p>
                      <a:pPr algn="l" latinLnBrk="1"/>
                      <a:r>
                        <a:rPr lang="en-US" altLang="ko-KR" sz="1200" dirty="0" smtClean="0"/>
                        <a:t>Need</a:t>
                      </a:r>
                      <a:r>
                        <a:rPr lang="en-US" altLang="ko-KR" sz="1200" baseline="0" dirty="0" smtClean="0"/>
                        <a:t> a new tone plan design</a:t>
                      </a:r>
                    </a:p>
                    <a:p>
                      <a:pPr algn="l" latinLnBrk="1"/>
                      <a:endParaRPr lang="en-US" altLang="ko-KR" sz="1200" dirty="0" smtClean="0"/>
                    </a:p>
                    <a:p>
                      <a:pPr algn="l" latinLnBrk="1"/>
                      <a:r>
                        <a:rPr lang="en-US" altLang="ko-KR" sz="1200" baseline="0" dirty="0" smtClean="0"/>
                        <a:t>Undesirable for some of the non-contiguous cases</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Need a </a:t>
                      </a:r>
                      <a:r>
                        <a:rPr lang="en-US" altLang="ko-KR" sz="1200" baseline="0" dirty="0" smtClean="0"/>
                        <a:t>new tone plan design</a:t>
                      </a:r>
                    </a:p>
                    <a:p>
                      <a:pPr marL="0" marR="0" lvl="0" indent="0" algn="l" defTabSz="914400" rtl="0" eaLnBrk="1" fontAlgn="auto" latinLnBrk="1" hangingPunct="1">
                        <a:lnSpc>
                          <a:spcPct val="100000"/>
                        </a:lnSpc>
                        <a:spcBef>
                          <a:spcPts val="0"/>
                        </a:spcBef>
                        <a:spcAft>
                          <a:spcPts val="0"/>
                        </a:spcAft>
                        <a:buClrTx/>
                        <a:buSzTx/>
                        <a:buFontTx/>
                        <a:buNone/>
                        <a:tabLst/>
                        <a:defRPr/>
                      </a:pPr>
                      <a:endParaRPr lang="en-US" altLang="ko-KR" sz="1200" baseline="0" dirty="0" smtClean="0"/>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baseline="0" dirty="0" smtClean="0"/>
                        <a:t>Only available to the contiguous 320MHz</a:t>
                      </a:r>
                      <a:endParaRPr lang="ko-KR" altLang="en-US" sz="1200" smtClean="0"/>
                    </a:p>
                  </a:txBody>
                  <a:tcPr anchor="ctr"/>
                </a:tc>
              </a:tr>
            </a:tbl>
          </a:graphicData>
        </a:graphic>
      </p:graphicFrame>
    </p:spTree>
    <p:extLst>
      <p:ext uri="{BB962C8B-B14F-4D97-AF65-F5344CB8AC3E}">
        <p14:creationId xmlns:p14="http://schemas.microsoft.com/office/powerpoint/2010/main" val="2639393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3" name="내용 개체 틀 2"/>
          <p:cNvSpPr>
            <a:spLocks noGrp="1"/>
          </p:cNvSpPr>
          <p:nvPr>
            <p:ph idx="1"/>
          </p:nvPr>
        </p:nvSpPr>
        <p:spPr/>
        <p:txBody>
          <a:bodyPr/>
          <a:lstStyle/>
          <a:p>
            <a:r>
              <a:rPr lang="en-US" altLang="ko-KR" sz="2000" dirty="0" smtClean="0"/>
              <a:t>We have discussed two approaches on how to support 320MHz bandwidth and 16 SS</a:t>
            </a:r>
          </a:p>
          <a:p>
            <a:pPr lvl="1"/>
            <a:r>
              <a:rPr lang="en-US" altLang="ko-KR" sz="1800" dirty="0" smtClean="0"/>
              <a:t>For easily achieving the PAR </a:t>
            </a:r>
            <a:r>
              <a:rPr lang="en-US" altLang="ko-KR" sz="1800" dirty="0"/>
              <a:t>requirement, we prefer Approach 2 which can attain a substantial peak rate increase</a:t>
            </a:r>
          </a:p>
          <a:p>
            <a:r>
              <a:rPr lang="en-US" altLang="ko-KR" sz="2000" dirty="0" smtClean="0"/>
              <a:t>We have also introduced three options for the tone plan</a:t>
            </a:r>
          </a:p>
          <a:p>
            <a:pPr lvl="1"/>
            <a:r>
              <a:rPr lang="en-US" altLang="ko-KR" sz="1800" dirty="0" smtClean="0"/>
              <a:t>We prefer to design new tone plans for the contiguous cases to enhance the throughput</a:t>
            </a:r>
          </a:p>
          <a:p>
            <a:pPr lvl="1"/>
            <a:r>
              <a:rPr lang="en-US" altLang="ko-KR" sz="1800" dirty="0" smtClean="0"/>
              <a:t>For the non-contiguous cases, our preference depends on which non-contiguous bandwidths are selected to use in </a:t>
            </a:r>
            <a:r>
              <a:rPr lang="en-US" altLang="ko-KR" sz="1800" dirty="0" err="1" smtClean="0"/>
              <a:t>TGbe</a:t>
            </a:r>
            <a:endParaRPr lang="en-US" altLang="ko-KR" sz="1800" dirty="0"/>
          </a:p>
          <a:p>
            <a:pPr lvl="1"/>
            <a:endParaRPr lang="en-US" altLang="ko-KR" dirty="0" smtClean="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3268641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#1</a:t>
            </a:r>
            <a:endParaRPr lang="ko-KR" altLang="en-US"/>
          </a:p>
        </p:txBody>
      </p:sp>
      <p:sp>
        <p:nvSpPr>
          <p:cNvPr id="3" name="내용 개체 틀 2"/>
          <p:cNvSpPr>
            <a:spLocks noGrp="1"/>
          </p:cNvSpPr>
          <p:nvPr>
            <p:ph idx="1"/>
          </p:nvPr>
        </p:nvSpPr>
        <p:spPr/>
        <p:txBody>
          <a:bodyPr/>
          <a:lstStyle/>
          <a:p>
            <a:r>
              <a:rPr lang="en-US" altLang="ko-KR" dirty="0"/>
              <a:t>Do you agree to </a:t>
            </a:r>
            <a:r>
              <a:rPr lang="en-US" altLang="ko-KR" dirty="0" smtClean="0"/>
              <a:t>support the spatial stream up to 16 in </a:t>
            </a:r>
            <a:r>
              <a:rPr lang="en-US" altLang="ko-KR" dirty="0" err="1" smtClean="0"/>
              <a:t>TGbe</a:t>
            </a:r>
            <a:r>
              <a:rPr lang="en-US" altLang="ko-KR" dirty="0" smtClean="0"/>
              <a:t>?</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6" name="날짜 개체 틀 5"/>
          <p:cNvSpPr>
            <a:spLocks noGrp="1"/>
          </p:cNvSpPr>
          <p:nvPr>
            <p:ph type="dt" sz="half" idx="2"/>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66309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dirty="0"/>
              <a:t>Do you agree to support </a:t>
            </a:r>
            <a:r>
              <a:rPr lang="en-US" altLang="ko-KR" dirty="0" smtClean="0"/>
              <a:t>the bandwidth up </a:t>
            </a:r>
            <a:r>
              <a:rPr lang="en-US" altLang="ko-KR" dirty="0"/>
              <a:t>to 320MHz </a:t>
            </a:r>
            <a:r>
              <a:rPr lang="en-US" altLang="ko-KR" dirty="0" smtClean="0"/>
              <a:t>in </a:t>
            </a:r>
            <a:r>
              <a:rPr lang="en-US" altLang="ko-KR" dirty="0" err="1" smtClean="0"/>
              <a:t>TGbe</a:t>
            </a:r>
            <a:r>
              <a:rPr lang="en-US" altLang="ko-KR" dirty="0" smtClean="0"/>
              <a:t>?</a:t>
            </a:r>
            <a:endParaRPr lang="en-US" altLang="ko-KR" dirty="0"/>
          </a:p>
          <a:p>
            <a:endParaRPr lang="en-US" altLang="ko-KR" dirty="0"/>
          </a:p>
          <a:p>
            <a:r>
              <a:rPr lang="en-US" altLang="ko-KR" dirty="0"/>
              <a:t>Y/N/A</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6" name="날짜 개체 틀 5"/>
          <p:cNvSpPr>
            <a:spLocks noGrp="1"/>
          </p:cNvSpPr>
          <p:nvPr>
            <p:ph type="dt" sz="half" idx="2"/>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2485504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#3</a:t>
            </a:r>
            <a:endParaRPr lang="ko-KR" altLang="en-US"/>
          </a:p>
        </p:txBody>
      </p:sp>
      <p:sp>
        <p:nvSpPr>
          <p:cNvPr id="3" name="내용 개체 틀 2"/>
          <p:cNvSpPr>
            <a:spLocks noGrp="1"/>
          </p:cNvSpPr>
          <p:nvPr>
            <p:ph idx="1"/>
          </p:nvPr>
        </p:nvSpPr>
        <p:spPr/>
        <p:txBody>
          <a:bodyPr/>
          <a:lstStyle/>
          <a:p>
            <a:r>
              <a:rPr lang="en-US" altLang="ko-KR" dirty="0"/>
              <a:t>Do you agree to </a:t>
            </a:r>
            <a:r>
              <a:rPr lang="en-US" altLang="ko-KR" dirty="0" smtClean="0"/>
              <a:t>define a tone plan for the 320MHz bandwidth </a:t>
            </a:r>
            <a:r>
              <a:rPr lang="en-US" altLang="ko-KR" dirty="0"/>
              <a:t>in </a:t>
            </a:r>
            <a:r>
              <a:rPr lang="en-US" altLang="ko-KR" dirty="0" err="1" smtClean="0"/>
              <a:t>TGbe</a:t>
            </a:r>
            <a:r>
              <a:rPr lang="en-US" altLang="ko-KR" dirty="0" smtClean="0"/>
              <a:t>?</a:t>
            </a:r>
            <a:endParaRPr lang="en-US" altLang="ko-KR" dirty="0"/>
          </a:p>
          <a:p>
            <a:endParaRPr lang="en-US" altLang="ko-KR" dirty="0"/>
          </a:p>
          <a:p>
            <a:r>
              <a:rPr lang="en-US" altLang="ko-KR" dirty="0"/>
              <a:t>Y/N/A</a:t>
            </a:r>
            <a:endParaRPr lang="ko-KR" altLang="en-US"/>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
        <p:nvSpPr>
          <p:cNvPr id="6" name="날짜 개체 틀 5"/>
          <p:cNvSpPr>
            <a:spLocks noGrp="1"/>
          </p:cNvSpPr>
          <p:nvPr>
            <p:ph type="dt" sz="half" idx="2"/>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1716620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#4</a:t>
            </a:r>
            <a:endParaRPr lang="ko-KR" altLang="en-US"/>
          </a:p>
        </p:txBody>
      </p:sp>
      <p:sp>
        <p:nvSpPr>
          <p:cNvPr id="3" name="내용 개체 틀 2"/>
          <p:cNvSpPr>
            <a:spLocks noGrp="1"/>
          </p:cNvSpPr>
          <p:nvPr>
            <p:ph idx="1"/>
          </p:nvPr>
        </p:nvSpPr>
        <p:spPr/>
        <p:txBody>
          <a:bodyPr/>
          <a:lstStyle/>
          <a:p>
            <a:r>
              <a:rPr lang="en-US" altLang="ko-KR" dirty="0"/>
              <a:t>Do you agree to </a:t>
            </a:r>
            <a:r>
              <a:rPr lang="en-US" altLang="ko-KR" dirty="0" smtClean="0"/>
              <a:t>define </a:t>
            </a:r>
            <a:r>
              <a:rPr lang="en-US" altLang="ko-KR" dirty="0"/>
              <a:t>a </a:t>
            </a:r>
            <a:r>
              <a:rPr lang="en-US" altLang="ko-KR" dirty="0" smtClean="0"/>
              <a:t>tone plan for the 240MHz bandwidth in </a:t>
            </a:r>
            <a:r>
              <a:rPr lang="en-US" altLang="ko-KR" dirty="0" err="1" smtClean="0"/>
              <a:t>TGbe</a:t>
            </a:r>
            <a:r>
              <a:rPr lang="en-US" altLang="ko-KR" dirty="0" smtClean="0"/>
              <a:t>?</a:t>
            </a:r>
            <a:endParaRPr lang="en-US" altLang="ko-KR" dirty="0"/>
          </a:p>
          <a:p>
            <a:endParaRPr lang="en-US" altLang="ko-KR" dirty="0"/>
          </a:p>
          <a:p>
            <a:r>
              <a:rPr lang="en-US" altLang="ko-KR" dirty="0" smtClean="0"/>
              <a:t>Y/N/A</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a:t>
            </a:r>
            <a:r>
              <a:rPr lang="en-US" dirty="0" smtClean="0"/>
              <a:t>2019</a:t>
            </a:r>
            <a:endParaRPr lang="en-US" dirty="0"/>
          </a:p>
        </p:txBody>
      </p:sp>
    </p:spTree>
    <p:extLst>
      <p:ext uri="{BB962C8B-B14F-4D97-AF65-F5344CB8AC3E}">
        <p14:creationId xmlns:p14="http://schemas.microsoft.com/office/powerpoint/2010/main" val="1197748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a:xfrm>
            <a:off x="685800" y="1752600"/>
            <a:ext cx="7751618" cy="4343400"/>
          </a:xfrm>
        </p:spPr>
        <p:txBody>
          <a:bodyPr/>
          <a:lstStyle/>
          <a:p>
            <a:r>
              <a:rPr lang="en-US" altLang="ko-KR" sz="2000" dirty="0" smtClean="0"/>
              <a:t>In our previous contribution [1], we discussed </a:t>
            </a:r>
            <a:r>
              <a:rPr lang="en-US" altLang="ko-KR" sz="2000" dirty="0"/>
              <a:t>PHY features to be considered for enabling potential EHT </a:t>
            </a:r>
            <a:r>
              <a:rPr lang="en-US" altLang="ko-KR" sz="2000" dirty="0" smtClean="0"/>
              <a:t>candidates</a:t>
            </a:r>
          </a:p>
          <a:p>
            <a:pPr lvl="1"/>
            <a:r>
              <a:rPr lang="en-US" altLang="ko-KR" sz="1800" dirty="0" smtClean="0"/>
              <a:t>We focused on several PHY candidates such as 320MHz bandwidth, 16 spatial streams (SS), etc.</a:t>
            </a:r>
            <a:endParaRPr lang="en-US" altLang="ko-KR" sz="1800" dirty="0"/>
          </a:p>
          <a:p>
            <a:r>
              <a:rPr lang="en-US" altLang="ko-KR" sz="2000" dirty="0" smtClean="0"/>
              <a:t>A bunch of contributions also proposed 6GHz / multi-band aggregation [2-12]</a:t>
            </a:r>
          </a:p>
          <a:p>
            <a:r>
              <a:rPr lang="en-US" altLang="ko-KR" sz="2000" dirty="0" smtClean="0"/>
              <a:t>In this case, we need to clarify how </a:t>
            </a:r>
            <a:r>
              <a:rPr lang="en-US" altLang="ko-KR" sz="2000" dirty="0"/>
              <a:t>to support 320MHz bandwidth and 16 </a:t>
            </a:r>
            <a:r>
              <a:rPr lang="en-US" altLang="ko-KR" sz="2000" dirty="0" smtClean="0"/>
              <a:t>SS for developing PHY features</a:t>
            </a:r>
          </a:p>
          <a:p>
            <a:r>
              <a:rPr lang="en-US" altLang="ko-KR" sz="2000" dirty="0" smtClean="0"/>
              <a:t>We </a:t>
            </a:r>
            <a:r>
              <a:rPr lang="en-US" altLang="ko-KR" sz="2000" dirty="0"/>
              <a:t>discuss and compare </a:t>
            </a:r>
            <a:r>
              <a:rPr lang="en-US" altLang="ko-KR" sz="2000" dirty="0" smtClean="0"/>
              <a:t>two approaches</a:t>
            </a:r>
          </a:p>
          <a:p>
            <a:r>
              <a:rPr lang="en-US" altLang="ko-KR" sz="2000" dirty="0" smtClean="0"/>
              <a:t>We also </a:t>
            </a:r>
            <a:r>
              <a:rPr lang="en-US" altLang="ko-KR" sz="2000" dirty="0"/>
              <a:t>study </a:t>
            </a:r>
            <a:r>
              <a:rPr lang="en-US" altLang="ko-KR" sz="2000" dirty="0" smtClean="0"/>
              <a:t>three </a:t>
            </a:r>
            <a:r>
              <a:rPr lang="en-US" altLang="ko-KR" sz="2000" dirty="0"/>
              <a:t>options for </a:t>
            </a:r>
            <a:r>
              <a:rPr lang="en-US" altLang="ko-KR" sz="2000" dirty="0" smtClean="0"/>
              <a:t>a 320MHz </a:t>
            </a:r>
            <a:r>
              <a:rPr lang="en-US" altLang="ko-KR" sz="2000" dirty="0"/>
              <a:t>tone </a:t>
            </a:r>
            <a:r>
              <a:rPr lang="en-US" altLang="ko-KR" sz="2000" dirty="0" smtClean="0"/>
              <a:t>plan design</a:t>
            </a:r>
            <a:endParaRPr lang="ko-KR" altLang="en-US" sz="2000" smtClean="0"/>
          </a:p>
          <a:p>
            <a:pPr lvl="1"/>
            <a:endParaRPr lang="en-US" altLang="ko-KR" sz="16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3364870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#5</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design a new tone plan for the contiguous 160MHz bandwidth in </a:t>
            </a:r>
            <a:r>
              <a:rPr lang="en-US" altLang="ko-KR" dirty="0" err="1"/>
              <a:t>TGbe</a:t>
            </a:r>
            <a:r>
              <a:rPr lang="en-US" altLang="ko-KR" dirty="0"/>
              <a:t>?</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20</a:t>
            </a:fld>
            <a:endParaRPr lang="en-US" altLang="ko-KR"/>
          </a:p>
        </p:txBody>
      </p:sp>
      <p:sp>
        <p:nvSpPr>
          <p:cNvPr id="6" name="날짜 개체 틀 5"/>
          <p:cNvSpPr>
            <a:spLocks noGrp="1"/>
          </p:cNvSpPr>
          <p:nvPr>
            <p:ph type="dt" sz="half" idx="2"/>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1089959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#6</a:t>
            </a:r>
            <a:endParaRPr lang="ko-KR" altLang="en-US"/>
          </a:p>
        </p:txBody>
      </p:sp>
      <p:sp>
        <p:nvSpPr>
          <p:cNvPr id="3" name="내용 개체 틀 2"/>
          <p:cNvSpPr>
            <a:spLocks noGrp="1"/>
          </p:cNvSpPr>
          <p:nvPr>
            <p:ph idx="1"/>
          </p:nvPr>
        </p:nvSpPr>
        <p:spPr/>
        <p:txBody>
          <a:bodyPr/>
          <a:lstStyle/>
          <a:p>
            <a:r>
              <a:rPr lang="en-US" altLang="ko-KR" dirty="0"/>
              <a:t>Do you </a:t>
            </a:r>
            <a:r>
              <a:rPr lang="en-US" altLang="ko-KR" dirty="0" smtClean="0"/>
              <a:t>agree to design a tone plan for the contiguous 320MHz bandwidth which is not consistent with tone plans for the non-contiguous 320MHz bandwidths in </a:t>
            </a:r>
            <a:r>
              <a:rPr lang="en-US" altLang="ko-KR" dirty="0" err="1"/>
              <a:t>TGbe</a:t>
            </a:r>
            <a:r>
              <a:rPr lang="en-US" altLang="ko-KR" dirty="0"/>
              <a:t>?</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21</a:t>
            </a:fld>
            <a:endParaRPr lang="en-US" altLang="ko-KR"/>
          </a:p>
        </p:txBody>
      </p:sp>
      <p:sp>
        <p:nvSpPr>
          <p:cNvPr id="6" name="날짜 개체 틀 5"/>
          <p:cNvSpPr>
            <a:spLocks noGrp="1"/>
          </p:cNvSpPr>
          <p:nvPr>
            <p:ph type="dt" sz="half" idx="2"/>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2332873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#7</a:t>
            </a:r>
            <a:endParaRPr lang="ko-KR" altLang="en-US"/>
          </a:p>
        </p:txBody>
      </p:sp>
      <p:sp>
        <p:nvSpPr>
          <p:cNvPr id="3" name="내용 개체 틀 2"/>
          <p:cNvSpPr>
            <a:spLocks noGrp="1"/>
          </p:cNvSpPr>
          <p:nvPr>
            <p:ph idx="1"/>
          </p:nvPr>
        </p:nvSpPr>
        <p:spPr/>
        <p:txBody>
          <a:bodyPr/>
          <a:lstStyle/>
          <a:p>
            <a:r>
              <a:rPr lang="en-US" altLang="ko-KR" dirty="0"/>
              <a:t>Do you </a:t>
            </a:r>
            <a:r>
              <a:rPr lang="en-US" altLang="ko-KR" dirty="0" smtClean="0"/>
              <a:t>agree to reuse </a:t>
            </a:r>
            <a:r>
              <a:rPr lang="en-US" altLang="ko-KR" dirty="0"/>
              <a:t>the 11ax 80MHz tone plan </a:t>
            </a:r>
            <a:r>
              <a:rPr lang="en-US" altLang="ko-KR" dirty="0" smtClean="0"/>
              <a:t>for </a:t>
            </a:r>
            <a:r>
              <a:rPr lang="en-US" altLang="ko-KR" dirty="0"/>
              <a:t>the </a:t>
            </a:r>
            <a:r>
              <a:rPr lang="en-US" altLang="ko-KR" dirty="0" smtClean="0"/>
              <a:t>non-contiguous 320MHz bandwidth </a:t>
            </a:r>
            <a:r>
              <a:rPr lang="en-US" altLang="ko-KR" dirty="0"/>
              <a:t>in </a:t>
            </a:r>
            <a:r>
              <a:rPr lang="en-US" altLang="ko-KR" dirty="0" err="1"/>
              <a:t>TGbe</a:t>
            </a:r>
            <a:r>
              <a:rPr lang="en-US" altLang="ko-KR" dirty="0"/>
              <a:t>?</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22</a:t>
            </a:fld>
            <a:endParaRPr lang="en-US" altLang="ko-KR"/>
          </a:p>
        </p:txBody>
      </p:sp>
      <p:sp>
        <p:nvSpPr>
          <p:cNvPr id="6" name="날짜 개체 틀 5"/>
          <p:cNvSpPr>
            <a:spLocks noGrp="1"/>
          </p:cNvSpPr>
          <p:nvPr>
            <p:ph type="dt" sz="half" idx="2"/>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3854855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#8</a:t>
            </a:r>
            <a:endParaRPr lang="ko-KR" altLang="en-US"/>
          </a:p>
        </p:txBody>
      </p:sp>
      <p:sp>
        <p:nvSpPr>
          <p:cNvPr id="3" name="내용 개체 틀 2"/>
          <p:cNvSpPr>
            <a:spLocks noGrp="1"/>
          </p:cNvSpPr>
          <p:nvPr>
            <p:ph idx="1"/>
          </p:nvPr>
        </p:nvSpPr>
        <p:spPr/>
        <p:txBody>
          <a:bodyPr/>
          <a:lstStyle/>
          <a:p>
            <a:r>
              <a:rPr lang="en-US" altLang="ko-KR" dirty="0"/>
              <a:t>Do you </a:t>
            </a:r>
            <a:r>
              <a:rPr lang="en-US" altLang="ko-KR" dirty="0" smtClean="0"/>
              <a:t>agree to reuse </a:t>
            </a:r>
            <a:r>
              <a:rPr lang="en-US" altLang="ko-KR" dirty="0"/>
              <a:t>the 11ax 80MHz tone plan for </a:t>
            </a:r>
            <a:r>
              <a:rPr lang="en-US" altLang="ko-KR" dirty="0" smtClean="0"/>
              <a:t>the contiguous and non-contiguous 320MHz bandwidth in </a:t>
            </a:r>
            <a:r>
              <a:rPr lang="en-US" altLang="ko-KR" dirty="0" err="1"/>
              <a:t>TGbe</a:t>
            </a:r>
            <a:r>
              <a:rPr lang="en-US" altLang="ko-KR" dirty="0"/>
              <a:t>?</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23</a:t>
            </a:fld>
            <a:endParaRPr lang="en-US" altLang="ko-KR"/>
          </a:p>
        </p:txBody>
      </p:sp>
      <p:sp>
        <p:nvSpPr>
          <p:cNvPr id="6" name="날짜 개체 틀 5"/>
          <p:cNvSpPr>
            <a:spLocks noGrp="1"/>
          </p:cNvSpPr>
          <p:nvPr>
            <p:ph type="dt" sz="half" idx="2"/>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3053427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a:t>
            </a:r>
            <a:endParaRPr lang="ko-KR" altLang="en-US"/>
          </a:p>
        </p:txBody>
      </p:sp>
      <p:sp>
        <p:nvSpPr>
          <p:cNvPr id="3" name="내용 개체 틀 2"/>
          <p:cNvSpPr>
            <a:spLocks noGrp="1"/>
          </p:cNvSpPr>
          <p:nvPr>
            <p:ph idx="1"/>
          </p:nvPr>
        </p:nvSpPr>
        <p:spPr/>
        <p:txBody>
          <a:bodyPr/>
          <a:lstStyle/>
          <a:p>
            <a:r>
              <a:rPr lang="en-US" altLang="ko-KR" sz="2000" dirty="0" smtClean="0"/>
              <a:t>Unlicensed </a:t>
            </a:r>
            <a:r>
              <a:rPr lang="en-US" altLang="ko-KR" sz="2000" smtClean="0"/>
              <a:t>6GHz band</a:t>
            </a:r>
            <a:endParaRPr lang="ko-KR" altLang="en-US" sz="20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24</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2019</a:t>
            </a:r>
            <a:endParaRPr lang="en-US" dirty="0"/>
          </a:p>
        </p:txBody>
      </p:sp>
      <p:graphicFrame>
        <p:nvGraphicFramePr>
          <p:cNvPr id="9" name="표 8"/>
          <p:cNvGraphicFramePr>
            <a:graphicFrameLocks noGrp="1"/>
          </p:cNvGraphicFramePr>
          <p:nvPr>
            <p:extLst>
              <p:ext uri="{D42A27DB-BD31-4B8C-83A1-F6EECF244321}">
                <p14:modId xmlns:p14="http://schemas.microsoft.com/office/powerpoint/2010/main" val="3211216813"/>
              </p:ext>
            </p:extLst>
          </p:nvPr>
        </p:nvGraphicFramePr>
        <p:xfrm>
          <a:off x="1524000" y="2421745"/>
          <a:ext cx="6096000" cy="2560320"/>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algn="ctr" latinLnBrk="1"/>
                      <a:r>
                        <a:rPr lang="en-US" altLang="ko-KR" dirty="0" smtClean="0"/>
                        <a:t>5.925GHz ~ 6.425GHz</a:t>
                      </a:r>
                    </a:p>
                    <a:p>
                      <a:pPr algn="ctr" latinLnBrk="1"/>
                      <a:r>
                        <a:rPr lang="en-US" altLang="ko-KR" dirty="0" smtClean="0"/>
                        <a:t>(500MHz)</a:t>
                      </a:r>
                      <a:endParaRPr lang="ko-KR" altLang="en-US" dirty="0"/>
                    </a:p>
                  </a:txBody>
                  <a:tcPr anchor="ctr"/>
                </a:tc>
                <a:tc>
                  <a:txBody>
                    <a:bodyPr/>
                    <a:lstStyle/>
                    <a:p>
                      <a:pPr algn="ctr" latinLnBrk="1"/>
                      <a:r>
                        <a:rPr lang="en-US" altLang="ko-KR" dirty="0" smtClean="0"/>
                        <a:t>U-NII-5</a:t>
                      </a:r>
                      <a:endParaRPr lang="ko-KR" altLang="en-US"/>
                    </a:p>
                  </a:txBody>
                  <a:tcPr anchor="ctr"/>
                </a:tc>
              </a:tr>
              <a:tr h="370840">
                <a:tc>
                  <a:txBody>
                    <a:bodyPr/>
                    <a:lstStyle/>
                    <a:p>
                      <a:pPr algn="ctr" latinLnBrk="1"/>
                      <a:r>
                        <a:rPr lang="en-US" altLang="ko-KR" dirty="0" smtClean="0"/>
                        <a:t>6.425GHz ~ 6.525GHz</a:t>
                      </a:r>
                    </a:p>
                    <a:p>
                      <a:pPr algn="ctr" latinLnBrk="1"/>
                      <a:r>
                        <a:rPr lang="en-US" altLang="ko-KR" dirty="0" smtClean="0"/>
                        <a:t>(100MHz)</a:t>
                      </a:r>
                      <a:endParaRPr lang="ko-KR" altLang="en-US"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U-NII-6</a:t>
                      </a:r>
                      <a:endParaRPr lang="ko-KR" altLang="en-US" smtClean="0"/>
                    </a:p>
                  </a:txBody>
                  <a:tcPr anchor="ctr"/>
                </a:tc>
              </a:tr>
              <a:tr h="370840">
                <a:tc>
                  <a:txBody>
                    <a:bodyPr/>
                    <a:lstStyle/>
                    <a:p>
                      <a:pPr algn="ctr" latinLnBrk="1"/>
                      <a:r>
                        <a:rPr lang="en-US" altLang="ko-KR" dirty="0" smtClean="0"/>
                        <a:t>6.525GHz ~ 6.875GHz</a:t>
                      </a:r>
                    </a:p>
                    <a:p>
                      <a:pPr algn="ctr" latinLnBrk="1"/>
                      <a:r>
                        <a:rPr lang="en-US" altLang="ko-KR" dirty="0" smtClean="0"/>
                        <a:t>(350MHz)</a:t>
                      </a:r>
                      <a:endParaRPr lang="ko-KR" altLang="en-US"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U-NII-7</a:t>
                      </a:r>
                      <a:endParaRPr lang="ko-KR" altLang="en-US" smtClean="0"/>
                    </a:p>
                  </a:txBody>
                  <a:tcPr anchor="ctr"/>
                </a:tc>
              </a:tr>
              <a:tr h="370840">
                <a:tc>
                  <a:txBody>
                    <a:bodyPr/>
                    <a:lstStyle/>
                    <a:p>
                      <a:pPr algn="ctr" latinLnBrk="1"/>
                      <a:r>
                        <a:rPr lang="en-US" altLang="ko-KR" dirty="0" smtClean="0"/>
                        <a:t>6.875GHz ~ 7.125GHz</a:t>
                      </a:r>
                    </a:p>
                    <a:p>
                      <a:pPr algn="ctr" latinLnBrk="1"/>
                      <a:r>
                        <a:rPr lang="en-US" altLang="ko-KR" dirty="0" smtClean="0"/>
                        <a:t>(250MHz)</a:t>
                      </a:r>
                      <a:endParaRPr lang="ko-KR" altLang="en-US"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U-NII-8</a:t>
                      </a:r>
                      <a:endParaRPr lang="ko-KR" altLang="en-US" smtClean="0"/>
                    </a:p>
                  </a:txBody>
                  <a:tcPr anchor="ctr"/>
                </a:tc>
              </a:tr>
            </a:tbl>
          </a:graphicData>
        </a:graphic>
      </p:graphicFrame>
    </p:spTree>
    <p:extLst>
      <p:ext uri="{BB962C8B-B14F-4D97-AF65-F5344CB8AC3E}">
        <p14:creationId xmlns:p14="http://schemas.microsoft.com/office/powerpoint/2010/main" val="26942378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B (1/2)</a:t>
            </a:r>
            <a:endParaRPr lang="ko-KR" altLang="en-US"/>
          </a:p>
        </p:txBody>
      </p:sp>
      <p:sp>
        <p:nvSpPr>
          <p:cNvPr id="3" name="내용 개체 틀 2"/>
          <p:cNvSpPr>
            <a:spLocks noGrp="1"/>
          </p:cNvSpPr>
          <p:nvPr>
            <p:ph idx="1"/>
          </p:nvPr>
        </p:nvSpPr>
        <p:spPr/>
        <p:txBody>
          <a:bodyPr/>
          <a:lstStyle/>
          <a:p>
            <a:r>
              <a:rPr lang="en-US" altLang="ko-KR" sz="2000" dirty="0" smtClean="0"/>
              <a:t>Average </a:t>
            </a:r>
            <a:r>
              <a:rPr lang="en-US" altLang="ko-KR" sz="2000" dirty="0"/>
              <a:t>throughput </a:t>
            </a:r>
            <a:r>
              <a:rPr lang="en-US" altLang="ko-KR" sz="2000" dirty="0" smtClean="0"/>
              <a:t>gain with 240MHz capability</a:t>
            </a:r>
          </a:p>
          <a:p>
            <a:pPr lvl="1"/>
            <a:r>
              <a:rPr lang="en-US" altLang="ko-KR" sz="1800" dirty="0" smtClean="0"/>
              <a:t>Case 1: w/o 240MHz </a:t>
            </a:r>
            <a:r>
              <a:rPr lang="en-US" altLang="ko-KR" sz="1800" dirty="0" err="1" smtClean="0"/>
              <a:t>capa</a:t>
            </a:r>
            <a:r>
              <a:rPr lang="en-US" altLang="ko-KR" sz="1800" dirty="0" smtClean="0"/>
              <a:t>. (80/160/320MHz </a:t>
            </a:r>
            <a:r>
              <a:rPr lang="en-US" altLang="ko-KR" sz="1800" dirty="0" err="1" smtClean="0"/>
              <a:t>capa</a:t>
            </a:r>
            <a:r>
              <a:rPr lang="en-US" altLang="ko-KR" sz="1800" dirty="0" smtClean="0"/>
              <a:t>.)</a:t>
            </a:r>
          </a:p>
          <a:p>
            <a:pPr lvl="1"/>
            <a:r>
              <a:rPr lang="en-US" altLang="ko-KR" sz="1800" dirty="0" smtClean="0"/>
              <a:t>Case 2: w/ 240MHz </a:t>
            </a:r>
            <a:r>
              <a:rPr lang="en-US" altLang="ko-KR" sz="1800" dirty="0" err="1" smtClean="0"/>
              <a:t>capa</a:t>
            </a:r>
            <a:r>
              <a:rPr lang="en-US" altLang="ko-KR" sz="1800" dirty="0" smtClean="0"/>
              <a:t>. (80/160/240/320MHz </a:t>
            </a:r>
            <a:r>
              <a:rPr lang="en-US" altLang="ko-KR" sz="1800" dirty="0" err="1" smtClean="0"/>
              <a:t>capa</a:t>
            </a:r>
            <a:r>
              <a:rPr lang="en-US" altLang="ko-KR" sz="1800" dirty="0" smtClean="0"/>
              <a:t>.)</a:t>
            </a:r>
          </a:p>
          <a:p>
            <a:pPr lvl="1"/>
            <a:r>
              <a:rPr lang="en-US" altLang="ko-KR" sz="1800" dirty="0" smtClean="0"/>
              <a:t>Assume four 80MHz channels, i.e., primary, secondary 80MHz channels and secondary 160MHz channel which has two 80MHz channels</a:t>
            </a:r>
          </a:p>
          <a:p>
            <a:pPr lvl="1"/>
            <a:r>
              <a:rPr lang="en-US" altLang="ko-KR" sz="1800" dirty="0" smtClean="0"/>
              <a:t>Consider the probability that </a:t>
            </a:r>
            <a:r>
              <a:rPr lang="en-US" altLang="ko-KR" sz="1800" dirty="0"/>
              <a:t>each 80MHz channel is </a:t>
            </a:r>
            <a:r>
              <a:rPr lang="en-US" altLang="ko-KR" sz="1800" dirty="0" smtClean="0"/>
              <a:t>idle is </a:t>
            </a:r>
            <a:r>
              <a:rPr lang="en-US" altLang="ko-KR" sz="1800" i="1" dirty="0" smtClean="0"/>
              <a:t>p</a:t>
            </a:r>
            <a:endParaRPr lang="en-US" altLang="ko-KR" sz="1800" dirty="0" smtClean="0"/>
          </a:p>
          <a:p>
            <a:pPr lvl="1"/>
            <a:r>
              <a:rPr lang="en-US" altLang="ko-KR" sz="1800" dirty="0" smtClean="0"/>
              <a:t>When primary and secondary 80MHz channels are idle, assume the following</a:t>
            </a:r>
          </a:p>
          <a:p>
            <a:pPr lvl="2"/>
            <a:r>
              <a:rPr lang="en-US" altLang="ko-KR" sz="1600" dirty="0" smtClean="0"/>
              <a:t>If one of the two 80MHz channels in secondary 160MHz channel is busy, only 160MHz transmission is possible in case 1</a:t>
            </a:r>
          </a:p>
          <a:p>
            <a:pPr lvl="2"/>
            <a:r>
              <a:rPr lang="en-US" altLang="ko-KR" sz="1600" dirty="0" smtClean="0"/>
              <a:t>If one of the </a:t>
            </a:r>
            <a:r>
              <a:rPr lang="en-US" altLang="ko-KR" sz="1600" dirty="0"/>
              <a:t>two 80MHz channels in secondary 160MHz channel </a:t>
            </a:r>
            <a:r>
              <a:rPr lang="en-US" altLang="ko-KR" sz="1600" dirty="0" smtClean="0"/>
              <a:t>is idle, 240MHz transmission is possible in case 2</a:t>
            </a:r>
            <a:endParaRPr lang="ko-KR" altLang="en-US" sz="16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25</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35174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B (2/2)</a:t>
            </a:r>
            <a:endParaRPr lang="ko-KR" altLang="en-US"/>
          </a:p>
        </p:txBody>
      </p:sp>
      <p:sp>
        <p:nvSpPr>
          <p:cNvPr id="3" name="내용 개체 틀 2"/>
          <p:cNvSpPr>
            <a:spLocks noGrp="1"/>
          </p:cNvSpPr>
          <p:nvPr>
            <p:ph idx="1"/>
          </p:nvPr>
        </p:nvSpPr>
        <p:spPr/>
        <p:txBody>
          <a:bodyPr/>
          <a:lstStyle/>
          <a:p>
            <a:r>
              <a:rPr lang="en-US" altLang="ko-KR" sz="2000" dirty="0"/>
              <a:t>Average throughput gain with </a:t>
            </a:r>
            <a:r>
              <a:rPr lang="en-US" altLang="ko-KR" sz="2000" dirty="0" smtClean="0"/>
              <a:t>240MHz capability (cont.)</a:t>
            </a:r>
          </a:p>
          <a:p>
            <a:pPr lvl="1"/>
            <a:r>
              <a:rPr lang="en-US" altLang="ko-KR" sz="1800" dirty="0" smtClean="0"/>
              <a:t>Thus, we simply consider the following BW transmission in each case depending on each 80MHz channel status</a:t>
            </a:r>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smtClean="0"/>
          </a:p>
          <a:p>
            <a:pPr lvl="1"/>
            <a:endParaRPr lang="en-US" altLang="ko-KR" sz="1800" dirty="0" smtClean="0"/>
          </a:p>
          <a:p>
            <a:pPr lvl="1"/>
            <a:r>
              <a:rPr lang="en-US" altLang="ko-KR" sz="1800" dirty="0" smtClean="0"/>
              <a:t>According to </a:t>
            </a:r>
            <a:r>
              <a:rPr lang="en-US" altLang="ko-KR" sz="1800" i="1" dirty="0" smtClean="0"/>
              <a:t>p</a:t>
            </a:r>
            <a:r>
              <a:rPr lang="en-US" altLang="ko-KR" sz="1800" dirty="0" smtClean="0"/>
              <a:t>, case 2 provides the average throughput gain compared to case 1 as follows</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26</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2019</a:t>
            </a:r>
            <a:endParaRPr lang="en-US" dirty="0"/>
          </a:p>
        </p:txBody>
      </p:sp>
      <p:graphicFrame>
        <p:nvGraphicFramePr>
          <p:cNvPr id="10" name="표 9"/>
          <p:cNvGraphicFramePr>
            <a:graphicFrameLocks noGrp="1"/>
          </p:cNvGraphicFramePr>
          <p:nvPr>
            <p:extLst>
              <p:ext uri="{D42A27DB-BD31-4B8C-83A1-F6EECF244321}">
                <p14:modId xmlns:p14="http://schemas.microsoft.com/office/powerpoint/2010/main" val="2013663753"/>
              </p:ext>
            </p:extLst>
          </p:nvPr>
        </p:nvGraphicFramePr>
        <p:xfrm>
          <a:off x="1752602" y="5715000"/>
          <a:ext cx="6095998" cy="580100"/>
        </p:xfrm>
        <a:graphic>
          <a:graphicData uri="http://schemas.openxmlformats.org/drawingml/2006/table">
            <a:tbl>
              <a:tblPr firstRow="1" bandRow="1">
                <a:tableStyleId>{5940675A-B579-460E-94D1-54222C63F5DA}</a:tableStyleId>
              </a:tblPr>
              <a:tblGrid>
                <a:gridCol w="1049977"/>
                <a:gridCol w="560669"/>
                <a:gridCol w="560669"/>
                <a:gridCol w="560669"/>
                <a:gridCol w="560669"/>
                <a:gridCol w="560669"/>
                <a:gridCol w="560669"/>
                <a:gridCol w="560669"/>
                <a:gridCol w="560669"/>
                <a:gridCol w="560669"/>
              </a:tblGrid>
              <a:tr h="179871">
                <a:tc>
                  <a:txBody>
                    <a:bodyPr/>
                    <a:lstStyle/>
                    <a:p>
                      <a:pPr algn="ctr" latinLnBrk="1"/>
                      <a:r>
                        <a:rPr lang="en-US" altLang="ko-KR" sz="1200" i="1" dirty="0" smtClean="0"/>
                        <a:t>P</a:t>
                      </a:r>
                      <a:endParaRPr lang="ko-KR" altLang="en-US" sz="1200" i="1" dirty="0"/>
                    </a:p>
                  </a:txBody>
                  <a:tcPr anchor="ctr"/>
                </a:tc>
                <a:tc>
                  <a:txBody>
                    <a:bodyPr/>
                    <a:lstStyle/>
                    <a:p>
                      <a:pPr algn="ctr" latinLnBrk="1"/>
                      <a:r>
                        <a:rPr lang="en-US" altLang="ko-KR" sz="1200" dirty="0" smtClean="0"/>
                        <a:t>0.1</a:t>
                      </a:r>
                      <a:endParaRPr lang="ko-KR" altLang="en-US" sz="1200" dirty="0"/>
                    </a:p>
                  </a:txBody>
                  <a:tcPr anchor="ctr"/>
                </a:tc>
                <a:tc>
                  <a:txBody>
                    <a:bodyPr/>
                    <a:lstStyle/>
                    <a:p>
                      <a:pPr algn="ctr" latinLnBrk="1"/>
                      <a:r>
                        <a:rPr lang="en-US" altLang="ko-KR" sz="1200" dirty="0" smtClean="0"/>
                        <a:t>0.2</a:t>
                      </a:r>
                      <a:endParaRPr lang="ko-KR" altLang="en-US" sz="1200" dirty="0"/>
                    </a:p>
                  </a:txBody>
                  <a:tcPr anchor="ctr"/>
                </a:tc>
                <a:tc>
                  <a:txBody>
                    <a:bodyPr/>
                    <a:lstStyle/>
                    <a:p>
                      <a:pPr algn="ctr" latinLnBrk="1"/>
                      <a:r>
                        <a:rPr lang="en-US" altLang="ko-KR" sz="1200" dirty="0" smtClean="0"/>
                        <a:t>0.3</a:t>
                      </a:r>
                      <a:endParaRPr lang="ko-KR" altLang="en-US" sz="1200" dirty="0"/>
                    </a:p>
                  </a:txBody>
                  <a:tcPr anchor="ctr"/>
                </a:tc>
                <a:tc>
                  <a:txBody>
                    <a:bodyPr/>
                    <a:lstStyle/>
                    <a:p>
                      <a:pPr algn="ctr" latinLnBrk="1"/>
                      <a:r>
                        <a:rPr lang="en-US" altLang="ko-KR" sz="1200" dirty="0" smtClean="0"/>
                        <a:t>0.4</a:t>
                      </a:r>
                      <a:endParaRPr lang="ko-KR" altLang="en-US" sz="1200" dirty="0"/>
                    </a:p>
                  </a:txBody>
                  <a:tcPr anchor="ctr"/>
                </a:tc>
                <a:tc>
                  <a:txBody>
                    <a:bodyPr/>
                    <a:lstStyle/>
                    <a:p>
                      <a:pPr algn="ctr" latinLnBrk="1"/>
                      <a:r>
                        <a:rPr lang="en-US" altLang="ko-KR" sz="1200" dirty="0" smtClean="0"/>
                        <a:t>0.5</a:t>
                      </a:r>
                      <a:endParaRPr lang="ko-KR" altLang="en-US" sz="1200" dirty="0"/>
                    </a:p>
                  </a:txBody>
                  <a:tcPr anchor="ctr"/>
                </a:tc>
                <a:tc>
                  <a:txBody>
                    <a:bodyPr/>
                    <a:lstStyle/>
                    <a:p>
                      <a:pPr algn="ctr" latinLnBrk="1"/>
                      <a:r>
                        <a:rPr lang="en-US" altLang="ko-KR" sz="1200" dirty="0" smtClean="0"/>
                        <a:t>0.6</a:t>
                      </a:r>
                      <a:endParaRPr lang="ko-KR" altLang="en-US" sz="1200" dirty="0"/>
                    </a:p>
                  </a:txBody>
                  <a:tcPr anchor="ctr"/>
                </a:tc>
                <a:tc>
                  <a:txBody>
                    <a:bodyPr/>
                    <a:lstStyle/>
                    <a:p>
                      <a:pPr algn="ctr" latinLnBrk="1"/>
                      <a:r>
                        <a:rPr lang="en-US" altLang="ko-KR" sz="1200" dirty="0" smtClean="0"/>
                        <a:t>0.7</a:t>
                      </a:r>
                      <a:endParaRPr lang="ko-KR" altLang="en-US" sz="1200"/>
                    </a:p>
                  </a:txBody>
                  <a:tcPr anchor="ctr"/>
                </a:tc>
                <a:tc>
                  <a:txBody>
                    <a:bodyPr/>
                    <a:lstStyle/>
                    <a:p>
                      <a:pPr algn="ctr" latinLnBrk="1"/>
                      <a:r>
                        <a:rPr lang="en-US" altLang="ko-KR" sz="1200" dirty="0" smtClean="0"/>
                        <a:t>0.8</a:t>
                      </a:r>
                      <a:endParaRPr lang="ko-KR" altLang="en-US" sz="1200"/>
                    </a:p>
                  </a:txBody>
                  <a:tcPr anchor="ctr"/>
                </a:tc>
                <a:tc>
                  <a:txBody>
                    <a:bodyPr/>
                    <a:lstStyle/>
                    <a:p>
                      <a:pPr algn="ctr" latinLnBrk="1"/>
                      <a:r>
                        <a:rPr lang="en-US" altLang="ko-KR" sz="1200" dirty="0" smtClean="0"/>
                        <a:t>0.9</a:t>
                      </a:r>
                      <a:endParaRPr lang="ko-KR" altLang="en-US" sz="1200"/>
                    </a:p>
                  </a:txBody>
                  <a:tcPr anchor="ctr"/>
                </a:tc>
              </a:tr>
              <a:tr h="305780">
                <a:tc>
                  <a:txBody>
                    <a:bodyPr/>
                    <a:lstStyle/>
                    <a:p>
                      <a:pPr algn="ctr" latinLnBrk="1"/>
                      <a:r>
                        <a:rPr lang="en-US" altLang="ko-KR" sz="1200" dirty="0" smtClean="0"/>
                        <a:t>Gain [%]</a:t>
                      </a:r>
                      <a:endParaRPr lang="ko-KR" altLang="en-US" sz="1200"/>
                    </a:p>
                  </a:txBody>
                  <a:tcPr anchor="ctr"/>
                </a:tc>
                <a:tc>
                  <a:txBody>
                    <a:bodyPr/>
                    <a:lstStyle/>
                    <a:p>
                      <a:pPr algn="ctr" latinLnBrk="1"/>
                      <a:r>
                        <a:rPr lang="en-US" altLang="ko-KR" sz="1200" dirty="0" smtClean="0"/>
                        <a:t>1.62</a:t>
                      </a:r>
                      <a:endParaRPr lang="ko-KR" altLang="en-US" sz="1200"/>
                    </a:p>
                  </a:txBody>
                  <a:tcPr anchor="ctr"/>
                </a:tc>
                <a:tc>
                  <a:txBody>
                    <a:bodyPr/>
                    <a:lstStyle/>
                    <a:p>
                      <a:pPr algn="ctr" latinLnBrk="1"/>
                      <a:r>
                        <a:rPr lang="en-US" altLang="ko-KR" sz="1200" dirty="0" smtClean="0"/>
                        <a:t>5.04</a:t>
                      </a:r>
                      <a:endParaRPr lang="ko-KR" altLang="en-US" sz="1200"/>
                    </a:p>
                  </a:txBody>
                  <a:tcPr anchor="ctr"/>
                </a:tc>
                <a:tc>
                  <a:txBody>
                    <a:bodyPr/>
                    <a:lstStyle/>
                    <a:p>
                      <a:pPr algn="ctr" latinLnBrk="1"/>
                      <a:r>
                        <a:rPr lang="en-US" altLang="ko-KR" sz="1200" dirty="0" smtClean="0"/>
                        <a:t>8.65</a:t>
                      </a:r>
                      <a:endParaRPr lang="ko-KR" altLang="en-US" sz="1200" dirty="0"/>
                    </a:p>
                  </a:txBody>
                  <a:tcPr anchor="ctr"/>
                </a:tc>
                <a:tc>
                  <a:txBody>
                    <a:bodyPr/>
                    <a:lstStyle/>
                    <a:p>
                      <a:pPr algn="ctr" latinLnBrk="1"/>
                      <a:r>
                        <a:rPr lang="en-US" altLang="ko-KR" sz="1200" dirty="0" smtClean="0"/>
                        <a:t>10.94</a:t>
                      </a:r>
                      <a:endParaRPr lang="ko-KR" altLang="en-US" sz="1200" dirty="0"/>
                    </a:p>
                  </a:txBody>
                  <a:tcPr anchor="ctr"/>
                </a:tc>
                <a:tc>
                  <a:txBody>
                    <a:bodyPr/>
                    <a:lstStyle/>
                    <a:p>
                      <a:pPr algn="ctr" latinLnBrk="1"/>
                      <a:r>
                        <a:rPr lang="en-US" altLang="ko-KR" sz="1200" dirty="0" smtClean="0"/>
                        <a:t>12.42</a:t>
                      </a:r>
                      <a:endParaRPr lang="ko-KR" altLang="en-US" sz="1200" dirty="0"/>
                    </a:p>
                  </a:txBody>
                  <a:tcPr anchor="ctr"/>
                </a:tc>
                <a:tc>
                  <a:txBody>
                    <a:bodyPr/>
                    <a:lstStyle/>
                    <a:p>
                      <a:pPr algn="ctr" latinLnBrk="1"/>
                      <a:r>
                        <a:rPr lang="en-US" altLang="ko-KR" sz="1200" dirty="0" smtClean="0"/>
                        <a:t>12.34</a:t>
                      </a:r>
                      <a:endParaRPr lang="ko-KR" altLang="en-US" sz="1200" dirty="0"/>
                    </a:p>
                  </a:txBody>
                  <a:tcPr anchor="ctr"/>
                </a:tc>
                <a:tc>
                  <a:txBody>
                    <a:bodyPr/>
                    <a:lstStyle/>
                    <a:p>
                      <a:pPr algn="ctr" latinLnBrk="1"/>
                      <a:r>
                        <a:rPr lang="en-US" altLang="ko-KR" sz="1200" dirty="0" smtClean="0"/>
                        <a:t>10.83</a:t>
                      </a:r>
                      <a:endParaRPr lang="ko-KR" altLang="en-US" sz="1200" dirty="0"/>
                    </a:p>
                  </a:txBody>
                  <a:tcPr anchor="ctr"/>
                </a:tc>
                <a:tc>
                  <a:txBody>
                    <a:bodyPr/>
                    <a:lstStyle/>
                    <a:p>
                      <a:pPr algn="ctr" latinLnBrk="1"/>
                      <a:r>
                        <a:rPr lang="en-US" altLang="ko-KR" sz="1200" dirty="0" smtClean="0"/>
                        <a:t>8.41</a:t>
                      </a:r>
                      <a:endParaRPr lang="ko-KR" altLang="en-US" sz="1200" dirty="0"/>
                    </a:p>
                  </a:txBody>
                  <a:tcPr anchor="ctr"/>
                </a:tc>
                <a:tc>
                  <a:txBody>
                    <a:bodyPr/>
                    <a:lstStyle/>
                    <a:p>
                      <a:pPr algn="ctr" latinLnBrk="1"/>
                      <a:r>
                        <a:rPr lang="en-US" altLang="ko-KR" sz="1200" dirty="0" smtClean="0"/>
                        <a:t>4.61</a:t>
                      </a:r>
                      <a:endParaRPr lang="ko-KR" altLang="en-US" sz="1200" dirty="0"/>
                    </a:p>
                  </a:txBody>
                  <a:tcPr anchor="ctr"/>
                </a:tc>
              </a:tr>
            </a:tbl>
          </a:graphicData>
        </a:graphic>
      </p:graphicFrame>
      <p:sp>
        <p:nvSpPr>
          <p:cNvPr id="11" name="TextBox 10"/>
          <p:cNvSpPr txBox="1"/>
          <p:nvPr/>
        </p:nvSpPr>
        <p:spPr>
          <a:xfrm>
            <a:off x="5486400" y="3299936"/>
            <a:ext cx="2577784" cy="738664"/>
          </a:xfrm>
          <a:prstGeom prst="rect">
            <a:avLst/>
          </a:prstGeom>
          <a:noFill/>
        </p:spPr>
        <p:txBody>
          <a:bodyPr wrap="square" rtlCol="0">
            <a:spAutoFit/>
          </a:bodyPr>
          <a:lstStyle/>
          <a:p>
            <a:r>
              <a:rPr lang="en-US" altLang="ko-KR" sz="1400" dirty="0" smtClean="0"/>
              <a:t>In each </a:t>
            </a:r>
            <a:r>
              <a:rPr lang="en-US" altLang="ko-KR" sz="1400" i="1" dirty="0" smtClean="0"/>
              <a:t>p</a:t>
            </a:r>
            <a:r>
              <a:rPr lang="en-US" altLang="ko-KR" sz="1400" dirty="0" smtClean="0"/>
              <a:t>, we simulated 50,000 times and obtained the average bandwidth size used in each case</a:t>
            </a:r>
          </a:p>
        </p:txBody>
      </p:sp>
      <p:pic>
        <p:nvPicPr>
          <p:cNvPr id="12" name="그림 11"/>
          <p:cNvPicPr>
            <a:picLocks noChangeAspect="1"/>
          </p:cNvPicPr>
          <p:nvPr/>
        </p:nvPicPr>
        <p:blipFill>
          <a:blip r:embed="rId2"/>
          <a:stretch>
            <a:fillRect/>
          </a:stretch>
        </p:blipFill>
        <p:spPr>
          <a:xfrm>
            <a:off x="1726568" y="2743200"/>
            <a:ext cx="3607432" cy="2271958"/>
          </a:xfrm>
          <a:prstGeom prst="rect">
            <a:avLst/>
          </a:prstGeom>
        </p:spPr>
      </p:pic>
      <p:sp>
        <p:nvSpPr>
          <p:cNvPr id="8" name="직사각형 7"/>
          <p:cNvSpPr/>
          <p:nvPr/>
        </p:nvSpPr>
        <p:spPr bwMode="auto">
          <a:xfrm>
            <a:off x="4459377" y="4034344"/>
            <a:ext cx="864232" cy="55843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486400" y="4290536"/>
            <a:ext cx="3651511" cy="738664"/>
          </a:xfrm>
          <a:prstGeom prst="rect">
            <a:avLst/>
          </a:prstGeom>
          <a:noFill/>
        </p:spPr>
        <p:txBody>
          <a:bodyPr wrap="square" rtlCol="0">
            <a:spAutoFit/>
          </a:bodyPr>
          <a:lstStyle/>
          <a:p>
            <a:r>
              <a:rPr lang="en-US" altLang="ko-KR" sz="1400" dirty="0" smtClean="0"/>
              <a:t>throughput gain = (BW2-BW1)/BW1 x</a:t>
            </a:r>
            <a:r>
              <a:rPr lang="ko-KR" altLang="en-US" sz="1400" smtClean="0"/>
              <a:t> </a:t>
            </a:r>
            <a:r>
              <a:rPr lang="en-US" altLang="ko-KR" sz="1400" dirty="0" smtClean="0"/>
              <a:t>100 [%]</a:t>
            </a:r>
          </a:p>
          <a:p>
            <a:r>
              <a:rPr lang="en-US" altLang="ko-KR" sz="1400" dirty="0" smtClean="0"/>
              <a:t>BW1 = avg. BW size for case 1</a:t>
            </a:r>
          </a:p>
          <a:p>
            <a:r>
              <a:rPr lang="en-US" altLang="ko-KR" sz="1400" dirty="0" smtClean="0"/>
              <a:t>BW2 = </a:t>
            </a:r>
            <a:r>
              <a:rPr lang="en-US" altLang="ko-KR" sz="1400" dirty="0"/>
              <a:t>avg. BW size for case 2</a:t>
            </a:r>
          </a:p>
        </p:txBody>
      </p:sp>
    </p:spTree>
    <p:extLst>
      <p:ext uri="{BB962C8B-B14F-4D97-AF65-F5344CB8AC3E}">
        <p14:creationId xmlns:p14="http://schemas.microsoft.com/office/powerpoint/2010/main" val="26989361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sz="1800" dirty="0" smtClean="0"/>
              <a:t>[1] 802.11-18/1967r1 </a:t>
            </a:r>
            <a:r>
              <a:rPr lang="en-US" altLang="ko-KR" sz="1800" dirty="0">
                <a:ea typeface="굴림" panose="020B0600000101010101" pitchFamily="50" charset="-127"/>
              </a:rPr>
              <a:t>Overview of PHY Features for </a:t>
            </a:r>
            <a:r>
              <a:rPr lang="en-US" altLang="ko-KR" sz="1800" dirty="0" smtClean="0">
                <a:ea typeface="굴림" panose="020B0600000101010101" pitchFamily="50" charset="-127"/>
              </a:rPr>
              <a:t>EHT</a:t>
            </a:r>
          </a:p>
          <a:p>
            <a:pPr marL="0" indent="0">
              <a:buNone/>
            </a:pPr>
            <a:r>
              <a:rPr lang="en-US" altLang="ko-KR" sz="1800" dirty="0" smtClean="0"/>
              <a:t>[2] </a:t>
            </a:r>
            <a:r>
              <a:rPr lang="en-US" altLang="ko-KR" sz="1800" dirty="0"/>
              <a:t>802.11-18/0789r6 Extreme Throughput (XT) 802.11</a:t>
            </a:r>
          </a:p>
          <a:p>
            <a:pPr marL="0" indent="0">
              <a:buNone/>
            </a:pPr>
            <a:r>
              <a:rPr lang="en-US" altLang="ko-KR" sz="1800" dirty="0" smtClean="0"/>
              <a:t>[3] </a:t>
            </a:r>
            <a:r>
              <a:rPr lang="en-US" altLang="ko-KR" sz="1800" dirty="0"/>
              <a:t>802.11-18/1461r1 Discussions on the PHY features for EHT</a:t>
            </a:r>
          </a:p>
          <a:p>
            <a:pPr marL="0" indent="0">
              <a:buNone/>
            </a:pPr>
            <a:r>
              <a:rPr lang="en-US" altLang="ko-KR" sz="1800" dirty="0" smtClean="0"/>
              <a:t>[4] </a:t>
            </a:r>
            <a:r>
              <a:rPr lang="en-US" altLang="ko-KR" sz="1800" dirty="0"/>
              <a:t>802.11-18/1547r0 Technology Features for 802.11 EHT</a:t>
            </a:r>
          </a:p>
          <a:p>
            <a:pPr marL="0" indent="0">
              <a:buNone/>
            </a:pPr>
            <a:r>
              <a:rPr lang="en-US" altLang="ko-KR" sz="1800" dirty="0" smtClean="0"/>
              <a:t>[5] </a:t>
            </a:r>
            <a:r>
              <a:rPr lang="en-US" altLang="ko-KR" sz="1800" dirty="0"/>
              <a:t>802.11-18/1549r0 Recommended Direction for EHT</a:t>
            </a:r>
          </a:p>
          <a:p>
            <a:pPr marL="0" indent="0">
              <a:buNone/>
            </a:pPr>
            <a:r>
              <a:rPr lang="en-US" altLang="ko-KR" sz="1800" dirty="0" smtClean="0"/>
              <a:t>[</a:t>
            </a:r>
            <a:r>
              <a:rPr lang="en-US" altLang="ko-KR" sz="1800" dirty="0"/>
              <a:t>6] 802.11-18/1184r1 Follow up Discussions on Throughput Enhancement</a:t>
            </a:r>
          </a:p>
          <a:p>
            <a:pPr marL="0" indent="0">
              <a:buNone/>
            </a:pPr>
            <a:r>
              <a:rPr lang="en-US" altLang="ko-KR" sz="1800" dirty="0" smtClean="0"/>
              <a:t>[7] </a:t>
            </a:r>
            <a:r>
              <a:rPr lang="en-US" altLang="ko-KR" sz="1800" dirty="0"/>
              <a:t>802.11-18/1155r1 Multi-AP Enhancement and Multi-Band Operations</a:t>
            </a:r>
          </a:p>
          <a:p>
            <a:pPr marL="0" indent="0">
              <a:buNone/>
            </a:pPr>
            <a:r>
              <a:rPr lang="en-US" altLang="ko-KR" sz="1800" dirty="0" smtClean="0"/>
              <a:t>[</a:t>
            </a:r>
            <a:r>
              <a:rPr lang="en-US" altLang="ko-KR" sz="1800" dirty="0"/>
              <a:t>8</a:t>
            </a:r>
            <a:r>
              <a:rPr lang="en-US" altLang="ko-KR" sz="1800" dirty="0" smtClean="0"/>
              <a:t>] </a:t>
            </a:r>
            <a:r>
              <a:rPr lang="en-US" altLang="ko-KR" sz="1800" dirty="0"/>
              <a:t>802.11-18/1161r0 EHT Technology Candidate Discussions</a:t>
            </a:r>
          </a:p>
          <a:p>
            <a:pPr marL="0" indent="0">
              <a:buNone/>
            </a:pPr>
            <a:r>
              <a:rPr lang="en-US" altLang="ko-KR" sz="1800" dirty="0" smtClean="0"/>
              <a:t>[9] </a:t>
            </a:r>
            <a:r>
              <a:rPr lang="en-US" altLang="ko-KR" sz="1800" dirty="0"/>
              <a:t>802.11-18/1533r0 View on EHT Candidate Features</a:t>
            </a:r>
          </a:p>
          <a:p>
            <a:pPr marL="0" indent="0">
              <a:buNone/>
            </a:pPr>
            <a:r>
              <a:rPr lang="en-US" altLang="ko-KR" sz="1800" dirty="0" smtClean="0"/>
              <a:t>[10] </a:t>
            </a:r>
            <a:r>
              <a:rPr lang="en-US" altLang="ko-KR" sz="1800" dirty="0"/>
              <a:t>802.11-18/1171r0 View on EHT Objectives and Technologies</a:t>
            </a:r>
          </a:p>
          <a:p>
            <a:pPr marL="0" indent="0">
              <a:buNone/>
            </a:pPr>
            <a:r>
              <a:rPr lang="en-US" altLang="ko-KR" sz="1800" dirty="0"/>
              <a:t>[</a:t>
            </a:r>
            <a:r>
              <a:rPr lang="en-US" altLang="ko-KR" sz="1800" dirty="0" smtClean="0"/>
              <a:t>11] </a:t>
            </a:r>
            <a:r>
              <a:rPr lang="en-US" altLang="ko-KR" sz="1800" dirty="0"/>
              <a:t>802.11-18/857r0 </a:t>
            </a:r>
            <a:r>
              <a:rPr lang="en-GB" altLang="ko-KR" sz="1800" dirty="0"/>
              <a:t>Beyond 802.11ax – Throughput Enhancement Utilizing Multi-bands across 2.4/5/6 GHz Bands</a:t>
            </a:r>
          </a:p>
          <a:p>
            <a:pPr marL="0" indent="0">
              <a:buNone/>
            </a:pPr>
            <a:r>
              <a:rPr lang="en-GB" altLang="ko-KR" sz="1800" dirty="0" smtClean="0"/>
              <a:t>[12] </a:t>
            </a:r>
            <a:r>
              <a:rPr lang="en-GB" altLang="ko-KR" sz="1800" dirty="0"/>
              <a:t>802.11-18/1525r1 </a:t>
            </a:r>
            <a:r>
              <a:rPr lang="en-US" altLang="ko-KR" sz="1800" dirty="0"/>
              <a:t>EHT features for Multi-Band </a:t>
            </a:r>
            <a:r>
              <a:rPr lang="en-US" altLang="ko-KR" sz="1800" dirty="0" smtClean="0"/>
              <a:t>Operation</a:t>
            </a:r>
          </a:p>
          <a:p>
            <a:pPr marL="0" indent="0">
              <a:buNone/>
            </a:pPr>
            <a:r>
              <a:rPr lang="en-US" altLang="ko-KR" sz="1800" dirty="0" smtClean="0"/>
              <a:t>[13] 802.11-18/1231r4 802.11 EHT Proposed PAR</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27</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2019</a:t>
            </a:r>
            <a:endParaRPr lang="en-US" dirty="0"/>
          </a:p>
        </p:txBody>
      </p:sp>
    </p:spTree>
    <p:extLst>
      <p:ext uri="{BB962C8B-B14F-4D97-AF65-F5344CB8AC3E}">
        <p14:creationId xmlns:p14="http://schemas.microsoft.com/office/powerpoint/2010/main" val="1066913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How </a:t>
            </a:r>
            <a:r>
              <a:rPr lang="en-US" altLang="ko-KR" dirty="0"/>
              <a:t>to </a:t>
            </a:r>
            <a:r>
              <a:rPr lang="en-US" altLang="ko-KR" dirty="0" smtClean="0"/>
              <a:t>Support </a:t>
            </a:r>
            <a:r>
              <a:rPr lang="en-US" altLang="ko-KR" dirty="0"/>
              <a:t>320MHz </a:t>
            </a:r>
            <a:r>
              <a:rPr lang="en-US" altLang="ko-KR" dirty="0" smtClean="0"/>
              <a:t>Bandwidth</a:t>
            </a:r>
            <a:br>
              <a:rPr lang="en-US" altLang="ko-KR" dirty="0" smtClean="0"/>
            </a:br>
            <a:r>
              <a:rPr lang="en-US" altLang="ko-KR" dirty="0" smtClean="0"/>
              <a:t>and </a:t>
            </a:r>
            <a:r>
              <a:rPr lang="en-US" altLang="ko-KR" dirty="0"/>
              <a:t>16 SS</a:t>
            </a:r>
            <a:endParaRPr lang="ko-KR" altLang="en-US"/>
          </a:p>
        </p:txBody>
      </p:sp>
      <p:sp>
        <p:nvSpPr>
          <p:cNvPr id="3" name="내용 개체 틀 2"/>
          <p:cNvSpPr>
            <a:spLocks noGrp="1"/>
          </p:cNvSpPr>
          <p:nvPr>
            <p:ph idx="1"/>
          </p:nvPr>
        </p:nvSpPr>
        <p:spPr/>
        <p:txBody>
          <a:bodyPr/>
          <a:lstStyle/>
          <a:p>
            <a:r>
              <a:rPr lang="en-US" altLang="ko-KR" sz="2000" dirty="0"/>
              <a:t>We consider the following two approaches</a:t>
            </a:r>
          </a:p>
          <a:p>
            <a:pPr lvl="1"/>
            <a:r>
              <a:rPr lang="en-US" altLang="ko-KR" sz="1800" dirty="0"/>
              <a:t>Approach 1: EHT allows only up to 160MHz and 8 SS in each band as in 11ax, and EHT can support 320MHz or 16 SS by utilizing multiple bands at the same time</a:t>
            </a:r>
          </a:p>
          <a:p>
            <a:pPr lvl="1"/>
            <a:r>
              <a:rPr lang="en-US" altLang="ko-KR" sz="1800" dirty="0"/>
              <a:t>Approach 2: EHT can support up to 320MHz or 16 SS in one band (e.g., 6GHz) and EHT can support much larger bandwidth or more SS by additionally utilizing multi-band aggregation</a:t>
            </a:r>
          </a:p>
          <a:p>
            <a:endParaRPr lang="en-US" altLang="ko-KR" sz="2000" dirty="0" smtClean="0"/>
          </a:p>
          <a:p>
            <a:r>
              <a:rPr lang="en-US" altLang="ko-KR" sz="2000" dirty="0" smtClean="0"/>
              <a:t>Several </a:t>
            </a:r>
            <a:r>
              <a:rPr lang="en-US" altLang="ko-KR" sz="2000" dirty="0"/>
              <a:t>PHY designs shown in [1] may depend on the approach</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2497469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BW and SS Related PHY Features</a:t>
            </a:r>
            <a:endParaRPr lang="ko-KR" altLang="en-US"/>
          </a:p>
        </p:txBody>
      </p:sp>
      <p:sp>
        <p:nvSpPr>
          <p:cNvPr id="3" name="내용 개체 틀 2"/>
          <p:cNvSpPr>
            <a:spLocks noGrp="1"/>
          </p:cNvSpPr>
          <p:nvPr>
            <p:ph idx="1"/>
          </p:nvPr>
        </p:nvSpPr>
        <p:spPr/>
        <p:txBody>
          <a:bodyPr/>
          <a:lstStyle/>
          <a:p>
            <a:r>
              <a:rPr lang="en-US" altLang="ko-KR" sz="1800" dirty="0" smtClean="0"/>
              <a:t>In [1], the following features are discussed for 320MHz or 16 SS candidates</a:t>
            </a:r>
          </a:p>
          <a:p>
            <a:pPr lvl="1"/>
            <a:r>
              <a:rPr lang="en-US" altLang="ko-KR" sz="1600" dirty="0"/>
              <a:t>Tone plan</a:t>
            </a:r>
          </a:p>
          <a:p>
            <a:pPr lvl="1"/>
            <a:r>
              <a:rPr lang="en-US" altLang="ko-KR" sz="1600" dirty="0"/>
              <a:t>EHT-STF / EHT-LTF sequence</a:t>
            </a:r>
          </a:p>
          <a:p>
            <a:pPr lvl="1"/>
            <a:r>
              <a:rPr lang="en-US" altLang="ko-KR" sz="1600" dirty="0"/>
              <a:t>Preamble puncturing</a:t>
            </a:r>
          </a:p>
          <a:p>
            <a:pPr lvl="1"/>
            <a:r>
              <a:rPr lang="en-US" altLang="ko-KR" sz="1600" dirty="0"/>
              <a:t>Phase rotation for legacy part</a:t>
            </a:r>
          </a:p>
          <a:p>
            <a:pPr lvl="1"/>
            <a:r>
              <a:rPr lang="en-US" altLang="ko-KR" sz="1600" dirty="0"/>
              <a:t>EHT-SIGB</a:t>
            </a:r>
            <a:endParaRPr lang="ko-KR" altLang="en-US" sz="1600"/>
          </a:p>
          <a:p>
            <a:pPr lvl="1"/>
            <a:r>
              <a:rPr lang="en-US" altLang="ko-KR" sz="1600" dirty="0"/>
              <a:t>Feedback overhead reduction</a:t>
            </a:r>
          </a:p>
          <a:p>
            <a:pPr lvl="1"/>
            <a:r>
              <a:rPr lang="en-US" altLang="ko-KR" sz="1600" dirty="0"/>
              <a:t>LTF overhead reduction</a:t>
            </a:r>
          </a:p>
          <a:p>
            <a:pPr lvl="1"/>
            <a:r>
              <a:rPr lang="en-US" altLang="ko-KR" sz="1600" dirty="0"/>
              <a:t>P-matrix</a:t>
            </a:r>
          </a:p>
          <a:p>
            <a:pPr lvl="1"/>
            <a:r>
              <a:rPr lang="en-US" altLang="ko-KR" sz="1600" dirty="0" smtClean="0"/>
              <a:t>CSD</a:t>
            </a:r>
          </a:p>
          <a:p>
            <a:r>
              <a:rPr lang="en-US" altLang="ko-KR" sz="1800" dirty="0" smtClean="0"/>
              <a:t>We should design the above features when supporting 320MHz or 16 SS in each band is considered (approach 2) whereas 11ax features may be reused in case that each band supports the same bandwidth and SS as in 11ax (approach 1)</a:t>
            </a:r>
          </a:p>
          <a:p>
            <a:endParaRPr lang="ko-KR" altLang="en-US" sz="2000"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dirty="0" smtClean="0"/>
              <a:t>Slide </a:t>
            </a:r>
            <a:fld id="{DB6D5A24-C744-4D9A-83D3-476F0D333A12}" type="slidenum">
              <a:rPr lang="en-US" altLang="ko-KR" smtClean="0"/>
              <a:pPr>
                <a:defRPr/>
              </a:pPr>
              <a:t>4</a:t>
            </a:fld>
            <a:endParaRPr lang="en-US" altLang="ko-KR" dirty="0"/>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2535473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How to </a:t>
            </a:r>
            <a:r>
              <a:rPr lang="en-US" altLang="ko-KR" dirty="0" smtClean="0"/>
              <a:t>Support </a:t>
            </a:r>
            <a:r>
              <a:rPr lang="en-US" altLang="ko-KR" dirty="0"/>
              <a:t>320MHz </a:t>
            </a:r>
            <a:r>
              <a:rPr lang="en-US" altLang="ko-KR" dirty="0" smtClean="0"/>
              <a:t>Bandwidth</a:t>
            </a:r>
            <a:r>
              <a:rPr lang="en-US" altLang="ko-KR" dirty="0"/>
              <a:t/>
            </a:r>
            <a:br>
              <a:rPr lang="en-US" altLang="ko-KR" dirty="0"/>
            </a:br>
            <a:r>
              <a:rPr lang="en-US" altLang="ko-KR" dirty="0"/>
              <a:t>and 16 </a:t>
            </a:r>
            <a:r>
              <a:rPr lang="en-US" altLang="ko-KR" dirty="0" smtClean="0"/>
              <a:t>SS – Approach 1</a:t>
            </a:r>
            <a:endParaRPr lang="ko-KR" altLang="en-US"/>
          </a:p>
        </p:txBody>
      </p:sp>
      <p:sp>
        <p:nvSpPr>
          <p:cNvPr id="3" name="내용 개체 틀 2"/>
          <p:cNvSpPr>
            <a:spLocks noGrp="1"/>
          </p:cNvSpPr>
          <p:nvPr>
            <p:ph idx="1"/>
          </p:nvPr>
        </p:nvSpPr>
        <p:spPr/>
        <p:txBody>
          <a:bodyPr/>
          <a:lstStyle/>
          <a:p>
            <a:r>
              <a:rPr lang="en-US" altLang="ko-KR" sz="1800" dirty="0" smtClean="0"/>
              <a:t>The maximum allowable bandwidth and the maximum number of spatial streams supported in each band are the same as those of 11ax</a:t>
            </a:r>
          </a:p>
          <a:p>
            <a:pPr lvl="1"/>
            <a:r>
              <a:rPr lang="en-US" altLang="ko-KR" sz="1600" dirty="0" smtClean="0"/>
              <a:t>This means that we can use up to (contiguous/non-contiguous) 160MHz in 5/6 GHz and up to 8 SS in 2.4/5/6GHz</a:t>
            </a:r>
          </a:p>
          <a:p>
            <a:pPr lvl="1"/>
            <a:r>
              <a:rPr lang="en-US" altLang="ko-KR" sz="1600" dirty="0" smtClean="0"/>
              <a:t>11ax PHY features related to bandwidth and spatial streams can be reused</a:t>
            </a:r>
          </a:p>
          <a:p>
            <a:pPr lvl="1"/>
            <a:r>
              <a:rPr lang="en-US" altLang="ko-KR" sz="1600" dirty="0" smtClean="0"/>
              <a:t>By utilizing multi-band aggregation, we can transmit signals through multiple bands at the same time and can obtain higher throughput than 11ax</a:t>
            </a:r>
          </a:p>
          <a:p>
            <a:pPr lvl="2"/>
            <a:r>
              <a:rPr lang="en-US" altLang="ko-KR" sz="1400" dirty="0" smtClean="0"/>
              <a:t>For example, we can consider 8 + 8 SS transmission in 160 + </a:t>
            </a:r>
            <a:r>
              <a:rPr lang="en-US" altLang="ko-KR" sz="1400" dirty="0"/>
              <a:t>160MHz using 5GHz and 6GHz </a:t>
            </a:r>
            <a:r>
              <a:rPr lang="en-US" altLang="ko-KR" sz="1400" dirty="0" smtClean="0"/>
              <a:t>simultaneously*, and in this case, a </a:t>
            </a:r>
            <a:r>
              <a:rPr lang="en-US" altLang="ko-KR" sz="1400" dirty="0"/>
              <a:t>peak throughput increase by </a:t>
            </a:r>
            <a:r>
              <a:rPr lang="en-US" altLang="ko-KR" sz="1400" dirty="0" smtClean="0"/>
              <a:t>2x can be achieved</a:t>
            </a:r>
          </a:p>
          <a:p>
            <a:pPr lvl="2"/>
            <a:r>
              <a:rPr lang="en-US" altLang="ko-KR" sz="1400" dirty="0" smtClean="0"/>
              <a:t>Even in the multi-band aggregation, it seems that we don’t have to design new PHY features listed in the previous slide, i.e., we can just apply the 11ax features to each band</a:t>
            </a:r>
          </a:p>
          <a:p>
            <a:pPr lvl="1"/>
            <a:r>
              <a:rPr lang="en-US" altLang="ko-KR" sz="1600" dirty="0" smtClean="0"/>
              <a:t>Note that the </a:t>
            </a:r>
            <a:r>
              <a:rPr lang="en-US" altLang="ko-KR" sz="1600" dirty="0"/>
              <a:t>target </a:t>
            </a:r>
            <a:r>
              <a:rPr lang="en-US" altLang="ko-KR" sz="1600" dirty="0" smtClean="0"/>
              <a:t>maximum throughput </a:t>
            </a:r>
            <a:r>
              <a:rPr lang="en-US" altLang="ko-KR" sz="1600" dirty="0"/>
              <a:t>of EHT is 30 </a:t>
            </a:r>
            <a:r>
              <a:rPr lang="en-US" altLang="ko-KR" sz="1600" dirty="0" err="1" smtClean="0"/>
              <a:t>Gbps</a:t>
            </a:r>
            <a:r>
              <a:rPr lang="en-US" altLang="ko-KR" sz="1600" dirty="0" smtClean="0"/>
              <a:t> at the MAC data service access point [13] and the peak PHY rate of 11ax is about 10 </a:t>
            </a:r>
            <a:r>
              <a:rPr lang="en-US" altLang="ko-KR" sz="1600" dirty="0" err="1" smtClean="0"/>
              <a:t>Gbps</a:t>
            </a:r>
            <a:r>
              <a:rPr lang="en-US" altLang="ko-KR" sz="1600" dirty="0" smtClean="0"/>
              <a:t>, and thus, to achieve the target, we need additional methods to further increase the peak throughput in Approach 1</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7" name="TextBox 6"/>
          <p:cNvSpPr txBox="1"/>
          <p:nvPr/>
        </p:nvSpPr>
        <p:spPr>
          <a:xfrm>
            <a:off x="1143000" y="6109900"/>
            <a:ext cx="6553200" cy="276999"/>
          </a:xfrm>
          <a:prstGeom prst="rect">
            <a:avLst/>
          </a:prstGeom>
          <a:noFill/>
        </p:spPr>
        <p:txBody>
          <a:bodyPr wrap="square" rtlCol="0">
            <a:spAutoFit/>
          </a:bodyPr>
          <a:lstStyle/>
          <a:p>
            <a:r>
              <a:rPr lang="en-US" altLang="ko-KR" dirty="0" smtClean="0"/>
              <a:t>* This </a:t>
            </a:r>
            <a:r>
              <a:rPr lang="en-US" altLang="ko-KR" dirty="0"/>
              <a:t>is equivalent to 16 SS transmission in 160MHz or 8 SS transmission in </a:t>
            </a:r>
            <a:r>
              <a:rPr lang="en-US" altLang="ko-KR" dirty="0" smtClean="0"/>
              <a:t>320MHz</a:t>
            </a:r>
            <a:endParaRPr lang="ko-KR" altLang="en-US" dirty="0"/>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544484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How to </a:t>
            </a:r>
            <a:r>
              <a:rPr lang="en-US" altLang="ko-KR" dirty="0" smtClean="0"/>
              <a:t>Support </a:t>
            </a:r>
            <a:r>
              <a:rPr lang="en-US" altLang="ko-KR" dirty="0"/>
              <a:t>320MHz </a:t>
            </a:r>
            <a:r>
              <a:rPr lang="en-US" altLang="ko-KR" dirty="0" smtClean="0"/>
              <a:t>Bandwidth</a:t>
            </a:r>
            <a:r>
              <a:rPr lang="en-US" altLang="ko-KR" dirty="0"/>
              <a:t/>
            </a:r>
            <a:br>
              <a:rPr lang="en-US" altLang="ko-KR" dirty="0"/>
            </a:br>
            <a:r>
              <a:rPr lang="en-US" altLang="ko-KR" dirty="0"/>
              <a:t>and 16 SS – </a:t>
            </a:r>
            <a:r>
              <a:rPr lang="en-US" altLang="ko-KR" dirty="0" smtClean="0"/>
              <a:t>Approach 2 (1/3)</a:t>
            </a:r>
            <a:endParaRPr lang="ko-KR" altLang="en-US"/>
          </a:p>
        </p:txBody>
      </p:sp>
      <p:sp>
        <p:nvSpPr>
          <p:cNvPr id="3" name="내용 개체 틀 2"/>
          <p:cNvSpPr>
            <a:spLocks noGrp="1"/>
          </p:cNvSpPr>
          <p:nvPr>
            <p:ph idx="1"/>
          </p:nvPr>
        </p:nvSpPr>
        <p:spPr/>
        <p:txBody>
          <a:bodyPr/>
          <a:lstStyle/>
          <a:p>
            <a:r>
              <a:rPr lang="en-US" altLang="ko-KR" sz="1800" dirty="0" smtClean="0"/>
              <a:t>In each band, the </a:t>
            </a:r>
            <a:r>
              <a:rPr lang="en-US" altLang="ko-KR" sz="1800" dirty="0"/>
              <a:t>maximum allowable bandwidth is contiguous / non- contiguous 320MHz </a:t>
            </a:r>
            <a:r>
              <a:rPr lang="en-US" altLang="ko-KR" sz="1800" dirty="0" smtClean="0"/>
              <a:t>or the </a:t>
            </a:r>
            <a:r>
              <a:rPr lang="en-US" altLang="ko-KR" sz="1800" dirty="0"/>
              <a:t>maximum number of spatial streams </a:t>
            </a:r>
            <a:r>
              <a:rPr lang="en-US" altLang="ko-KR" sz="1800" dirty="0" smtClean="0"/>
              <a:t>is 16 SS</a:t>
            </a:r>
          </a:p>
          <a:p>
            <a:pPr lvl="1"/>
            <a:r>
              <a:rPr lang="en-US" altLang="ko-KR" sz="1600" dirty="0"/>
              <a:t>This means that we can use up to </a:t>
            </a:r>
            <a:r>
              <a:rPr lang="en-US" altLang="ko-KR" sz="1600" dirty="0" smtClean="0"/>
              <a:t>320MHz </a:t>
            </a:r>
            <a:r>
              <a:rPr lang="en-US" altLang="ko-KR" sz="1600" dirty="0"/>
              <a:t>in </a:t>
            </a:r>
            <a:r>
              <a:rPr lang="en-US" altLang="ko-KR" sz="1600" dirty="0" smtClean="0"/>
              <a:t>6GHz or </a:t>
            </a:r>
            <a:r>
              <a:rPr lang="en-US" altLang="ko-KR" sz="1600" dirty="0"/>
              <a:t>up to </a:t>
            </a:r>
            <a:r>
              <a:rPr lang="en-US" altLang="ko-KR" sz="1600" dirty="0" smtClean="0"/>
              <a:t>16 SS </a:t>
            </a:r>
            <a:r>
              <a:rPr lang="en-US" altLang="ko-KR" sz="1600" dirty="0"/>
              <a:t>in </a:t>
            </a:r>
            <a:r>
              <a:rPr lang="en-US" altLang="ko-KR" sz="1600" dirty="0" smtClean="0"/>
              <a:t>2.4/5/6GHz</a:t>
            </a:r>
          </a:p>
          <a:p>
            <a:pPr lvl="2"/>
            <a:r>
              <a:rPr lang="en-US" altLang="ko-KR" sz="1400" dirty="0" smtClean="0"/>
              <a:t>There are many </a:t>
            </a:r>
            <a:r>
              <a:rPr lang="en-US" altLang="ko-KR" sz="1400" dirty="0"/>
              <a:t>contiguous 160MHz channels and even contiguous 320MHz </a:t>
            </a:r>
            <a:r>
              <a:rPr lang="en-US" altLang="ko-KR" sz="1400" dirty="0" smtClean="0"/>
              <a:t>channels in 6GHz as shown in Appendix A, and thus we </a:t>
            </a:r>
            <a:r>
              <a:rPr lang="en-US" altLang="ko-KR" sz="1400" dirty="0"/>
              <a:t>don’t have to waste the capacity of </a:t>
            </a:r>
            <a:r>
              <a:rPr lang="en-US" altLang="ko-KR" sz="1400" dirty="0" smtClean="0"/>
              <a:t>this band</a:t>
            </a:r>
          </a:p>
          <a:p>
            <a:pPr lvl="1"/>
            <a:r>
              <a:rPr lang="en-US" altLang="ko-KR" sz="1600" dirty="0" smtClean="0"/>
              <a:t>We can achieve a peak throughput increase by 2x (using 160MHz and 16 SS in 5GHz) or 4x (using 320MHz and 16 SS in 6GHz) without multi-band aggregation</a:t>
            </a:r>
          </a:p>
          <a:p>
            <a:pPr lvl="2"/>
            <a:r>
              <a:rPr lang="en-US" altLang="ko-KR" sz="1400" dirty="0" smtClean="0"/>
              <a:t>With </a:t>
            </a:r>
            <a:r>
              <a:rPr lang="en-US" altLang="ko-KR" sz="1400" dirty="0"/>
              <a:t>multi-band </a:t>
            </a:r>
            <a:r>
              <a:rPr lang="en-US" altLang="ko-KR" sz="1400" dirty="0" smtClean="0"/>
              <a:t>aggregation, </a:t>
            </a:r>
            <a:r>
              <a:rPr lang="en-US" altLang="ko-KR" sz="1400" dirty="0"/>
              <a:t>much higher throughput can be expected</a:t>
            </a:r>
            <a:endParaRPr lang="ko-KR" altLang="en-US" sz="1600"/>
          </a:p>
          <a:p>
            <a:pPr lvl="1"/>
            <a:r>
              <a:rPr lang="en-US" altLang="ko-KR" sz="1600" dirty="0" smtClean="0"/>
              <a:t>To this end, PHY features in slide 3 need to be developed</a:t>
            </a:r>
          </a:p>
          <a:p>
            <a:pPr lvl="2"/>
            <a:r>
              <a:rPr lang="en-US" altLang="ko-KR" sz="1400" dirty="0" smtClean="0"/>
              <a:t>For example, a tone plan for 320MHz needs to be designed for the 6GHz band</a:t>
            </a:r>
          </a:p>
          <a:p>
            <a:r>
              <a:rPr lang="en-US" altLang="ko-KR" sz="1800" dirty="0" smtClean="0"/>
              <a:t>Issues for supporting up to 16 SS in each band</a:t>
            </a:r>
          </a:p>
          <a:p>
            <a:pPr lvl="1"/>
            <a:r>
              <a:rPr lang="en-US" altLang="ko-KR" sz="1600" dirty="0" smtClean="0"/>
              <a:t>16 </a:t>
            </a:r>
            <a:r>
              <a:rPr lang="en-US" altLang="ko-KR" sz="1600" dirty="0"/>
              <a:t>antennas are </a:t>
            </a:r>
            <a:r>
              <a:rPr lang="en-US" altLang="ko-KR" sz="1600" dirty="0" smtClean="0"/>
              <a:t>needed per band </a:t>
            </a:r>
            <a:r>
              <a:rPr lang="en-US" altLang="ko-KR" sz="1600" dirty="0"/>
              <a:t>and it causes cost and size </a:t>
            </a:r>
            <a:r>
              <a:rPr lang="en-US" altLang="ko-KR" sz="1600" dirty="0" smtClean="0"/>
              <a:t>increase</a:t>
            </a:r>
          </a:p>
          <a:p>
            <a:pPr lvl="1"/>
            <a:r>
              <a:rPr lang="en-US" altLang="ko-KR" sz="1600" dirty="0"/>
              <a:t>To reduce </a:t>
            </a:r>
            <a:r>
              <a:rPr lang="en-US" altLang="ko-KR" sz="1600" dirty="0" smtClean="0"/>
              <a:t>the cost and size, we can consider antenna sharing </a:t>
            </a:r>
            <a:r>
              <a:rPr lang="en-US" altLang="ko-KR" sz="1600" dirty="0"/>
              <a:t>between 5GHz and 6GHz </a:t>
            </a:r>
            <a:r>
              <a:rPr lang="en-US" altLang="ko-KR" sz="1600" dirty="0" smtClean="0"/>
              <a:t>bands, and by doing so, we can even flexibly use them to support </a:t>
            </a:r>
            <a:r>
              <a:rPr lang="en-US" altLang="ko-KR" sz="1600" dirty="0"/>
              <a:t>these two </a:t>
            </a:r>
            <a:r>
              <a:rPr lang="en-US" altLang="ko-KR" sz="1600" dirty="0" smtClean="0"/>
              <a:t>bands</a:t>
            </a:r>
          </a:p>
          <a:p>
            <a:pPr lvl="1"/>
            <a:r>
              <a:rPr lang="en-US" altLang="ko-KR" sz="1600" dirty="0" smtClean="0"/>
              <a:t>To enable the antenna sharing, several hardware factors such as optimal antenna length, frequency tunable filter, oscillator and so on should be considered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2931795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How to </a:t>
            </a:r>
            <a:r>
              <a:rPr lang="en-US" altLang="ko-KR" dirty="0" smtClean="0"/>
              <a:t>Support </a:t>
            </a:r>
            <a:r>
              <a:rPr lang="en-US" altLang="ko-KR" dirty="0"/>
              <a:t>320MHz </a:t>
            </a:r>
            <a:r>
              <a:rPr lang="en-US" altLang="ko-KR" dirty="0" smtClean="0"/>
              <a:t>Bandwidth</a:t>
            </a:r>
            <a:r>
              <a:rPr lang="en-US" altLang="ko-KR" dirty="0"/>
              <a:t/>
            </a:r>
            <a:br>
              <a:rPr lang="en-US" altLang="ko-KR" dirty="0"/>
            </a:br>
            <a:r>
              <a:rPr lang="en-US" altLang="ko-KR" dirty="0"/>
              <a:t>and 16 SS – Approach 2 </a:t>
            </a:r>
            <a:r>
              <a:rPr lang="en-US" altLang="ko-KR" dirty="0" smtClean="0"/>
              <a:t>(2/3)</a:t>
            </a:r>
            <a:endParaRPr lang="ko-KR" altLang="en-US"/>
          </a:p>
        </p:txBody>
      </p:sp>
      <p:sp>
        <p:nvSpPr>
          <p:cNvPr id="3" name="내용 개체 틀 2"/>
          <p:cNvSpPr>
            <a:spLocks noGrp="1"/>
          </p:cNvSpPr>
          <p:nvPr>
            <p:ph idx="1"/>
          </p:nvPr>
        </p:nvSpPr>
        <p:spPr/>
        <p:txBody>
          <a:bodyPr/>
          <a:lstStyle/>
          <a:p>
            <a:r>
              <a:rPr lang="en-US" altLang="ko-KR" sz="1800" dirty="0" smtClean="0"/>
              <a:t>Issues for supporting up to 320MHz in 6GHz</a:t>
            </a:r>
          </a:p>
          <a:p>
            <a:pPr lvl="1"/>
            <a:r>
              <a:rPr lang="en-US" altLang="ko-KR" sz="1600" dirty="0" smtClean="0"/>
              <a:t>We need to decide what new bandwidths EHT supports</a:t>
            </a:r>
          </a:p>
          <a:p>
            <a:pPr lvl="2"/>
            <a:r>
              <a:rPr lang="en-US" altLang="ko-KR" sz="1400" dirty="0" smtClean="0"/>
              <a:t>Note that new bandwidths mentioned below are not the ones constructed across multiple bands (i.e., not the ones constructed from the multi-band aggregation) but the ones used within 6GHz</a:t>
            </a:r>
          </a:p>
          <a:p>
            <a:pPr lvl="1"/>
            <a:r>
              <a:rPr lang="en-US" altLang="ko-KR" sz="1600" dirty="0" smtClean="0"/>
              <a:t>The candidates of new bandwidths can be as follows</a:t>
            </a:r>
          </a:p>
          <a:p>
            <a:pPr lvl="2"/>
            <a:r>
              <a:rPr lang="en-US" altLang="ko-KR" sz="1400" dirty="0" smtClean="0"/>
              <a:t>Contiguous 320MHz / non-contiguous 320MHz (160+160 / 160+80+80 / 80+80+80+80 MHz)</a:t>
            </a:r>
          </a:p>
          <a:p>
            <a:pPr lvl="1"/>
            <a:r>
              <a:rPr lang="en-US" altLang="ko-KR" sz="1600" dirty="0" smtClean="0"/>
              <a:t>Additionally, we can also consider the bandwidths as below</a:t>
            </a:r>
          </a:p>
          <a:p>
            <a:pPr lvl="2"/>
            <a:r>
              <a:rPr lang="en-US" altLang="ko-KR" sz="1400" dirty="0" smtClean="0"/>
              <a:t>Contiguous 240MHz </a:t>
            </a:r>
            <a:r>
              <a:rPr lang="en-US" altLang="ko-KR" sz="1400" dirty="0"/>
              <a:t>/ non-contiguous </a:t>
            </a:r>
            <a:r>
              <a:rPr lang="en-US" altLang="ko-KR" sz="1400" dirty="0" smtClean="0"/>
              <a:t>240MHz (80+160 </a:t>
            </a:r>
            <a:r>
              <a:rPr lang="en-US" altLang="ko-KR" sz="1400" dirty="0"/>
              <a:t>/ 80+80+80 </a:t>
            </a:r>
            <a:r>
              <a:rPr lang="en-US" altLang="ko-KR" sz="1400" dirty="0" smtClean="0"/>
              <a:t>MHz)</a:t>
            </a:r>
          </a:p>
          <a:p>
            <a:pPr lvl="1"/>
            <a:r>
              <a:rPr lang="en-US" altLang="ko-KR" sz="1600" dirty="0" smtClean="0"/>
              <a:t>In terms of the frequency utilization, it would be better that various bandwidths are adopted</a:t>
            </a:r>
          </a:p>
          <a:p>
            <a:pPr lvl="2"/>
            <a:r>
              <a:rPr lang="en-US" altLang="ko-KR" sz="1400" dirty="0" smtClean="0"/>
              <a:t>Utilizing both 240MHz and 320MHz provides better throughput compared </a:t>
            </a:r>
            <a:r>
              <a:rPr lang="en-US" altLang="ko-KR" sz="1400" dirty="0"/>
              <a:t>to using only 320MHz </a:t>
            </a:r>
            <a:r>
              <a:rPr lang="en-US" altLang="ko-KR" sz="1400" dirty="0" smtClean="0"/>
              <a:t>as shown in Appendix B</a:t>
            </a:r>
          </a:p>
          <a:p>
            <a:pPr lvl="2"/>
            <a:r>
              <a:rPr lang="en-US" altLang="ko-KR" sz="1400" dirty="0" smtClean="0"/>
              <a:t>Also, having a variety of non-contiguous bandwidths can further increase efficiency</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3763208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How to </a:t>
            </a:r>
            <a:r>
              <a:rPr lang="en-US" altLang="ko-KR" dirty="0" smtClean="0"/>
              <a:t>Support </a:t>
            </a:r>
            <a:r>
              <a:rPr lang="en-US" altLang="ko-KR" dirty="0"/>
              <a:t>320MHz </a:t>
            </a:r>
            <a:r>
              <a:rPr lang="en-US" altLang="ko-KR" dirty="0" smtClean="0"/>
              <a:t>Bandwidth</a:t>
            </a:r>
            <a:r>
              <a:rPr lang="en-US" altLang="ko-KR" dirty="0"/>
              <a:t/>
            </a:r>
            <a:br>
              <a:rPr lang="en-US" altLang="ko-KR" dirty="0"/>
            </a:br>
            <a:r>
              <a:rPr lang="en-US" altLang="ko-KR" dirty="0"/>
              <a:t>and 16 SS – Approach 2 </a:t>
            </a:r>
            <a:r>
              <a:rPr lang="en-US" altLang="ko-KR" dirty="0" smtClean="0"/>
              <a:t>(3/3)</a:t>
            </a:r>
            <a:endParaRPr lang="ko-KR" altLang="en-US"/>
          </a:p>
        </p:txBody>
      </p:sp>
      <p:sp>
        <p:nvSpPr>
          <p:cNvPr id="3" name="내용 개체 틀 2"/>
          <p:cNvSpPr>
            <a:spLocks noGrp="1"/>
          </p:cNvSpPr>
          <p:nvPr>
            <p:ph idx="1"/>
          </p:nvPr>
        </p:nvSpPr>
        <p:spPr/>
        <p:txBody>
          <a:bodyPr/>
          <a:lstStyle/>
          <a:p>
            <a:r>
              <a:rPr lang="en-US" altLang="ko-KR" sz="1800" dirty="0"/>
              <a:t>Issues for supporting up to 320MHz in </a:t>
            </a:r>
            <a:r>
              <a:rPr lang="en-US" altLang="ko-KR" sz="1800" dirty="0" smtClean="0"/>
              <a:t>6GHz (cont.)</a:t>
            </a:r>
          </a:p>
          <a:p>
            <a:pPr lvl="1"/>
            <a:r>
              <a:rPr lang="en-US" altLang="ko-KR" sz="1600" dirty="0" smtClean="0"/>
              <a:t>When </a:t>
            </a:r>
            <a:r>
              <a:rPr lang="en-US" altLang="ko-KR" sz="1600" dirty="0"/>
              <a:t>320MHz with preamble puncturing is supported</a:t>
            </a:r>
            <a:r>
              <a:rPr lang="en-US" altLang="ko-KR" sz="1600" dirty="0" smtClean="0"/>
              <a:t>, adopting 240MHz </a:t>
            </a:r>
            <a:r>
              <a:rPr lang="en-US" altLang="ko-KR" sz="1600" dirty="0"/>
              <a:t>may not offer an additional throughput </a:t>
            </a:r>
            <a:r>
              <a:rPr lang="en-US" altLang="ko-KR" sz="1600" dirty="0" smtClean="0"/>
              <a:t>gain</a:t>
            </a:r>
          </a:p>
          <a:p>
            <a:pPr lvl="2"/>
            <a:r>
              <a:rPr lang="en-US" altLang="ko-KR" sz="1400" dirty="0" smtClean="0"/>
              <a:t>Bandwidths </a:t>
            </a:r>
            <a:r>
              <a:rPr lang="en-US" altLang="ko-KR" sz="1400" dirty="0"/>
              <a:t>constructed from 320MHz with preamble puncturing can include all the cases of 240MHz with preamble </a:t>
            </a:r>
            <a:r>
              <a:rPr lang="en-US" altLang="ko-KR" sz="1400" dirty="0" smtClean="0"/>
              <a:t>puncturing</a:t>
            </a:r>
          </a:p>
          <a:p>
            <a:pPr lvl="1"/>
            <a:r>
              <a:rPr lang="en-US" altLang="ko-KR" sz="1600" dirty="0" smtClean="0"/>
              <a:t>However, note that it is not always possible to support/implement 320MHz because of hardware limit or insufficient available channels, hence it seems that adopting 240MHz as a new bandwidth in EHT definitely has an advantage</a:t>
            </a:r>
          </a:p>
          <a:p>
            <a:pPr lvl="1"/>
            <a:r>
              <a:rPr lang="en-US" altLang="ko-KR" sz="1600" dirty="0" smtClean="0"/>
              <a:t>The following aspects need to be also considered carefully</a:t>
            </a:r>
          </a:p>
          <a:p>
            <a:pPr lvl="2"/>
            <a:r>
              <a:rPr lang="en-US" altLang="ko-KR" sz="1400" dirty="0" smtClean="0"/>
              <a:t>Signaling overhead may become larger especially with preamble puncturing based on 20MHz CCA</a:t>
            </a:r>
          </a:p>
          <a:p>
            <a:pPr lvl="2"/>
            <a:r>
              <a:rPr lang="en-US" altLang="ko-KR" sz="1400" dirty="0" smtClean="0"/>
              <a:t>Various BW capable RF and DSP designs may increase hardware complexity</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734812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for Approach 1 &amp; 2 </a:t>
            </a:r>
            <a:endParaRPr lang="ko-KR" altLang="en-US"/>
          </a:p>
        </p:txBody>
      </p:sp>
      <p:sp>
        <p:nvSpPr>
          <p:cNvPr id="3" name="내용 개체 틀 2"/>
          <p:cNvSpPr>
            <a:spLocks noGrp="1"/>
          </p:cNvSpPr>
          <p:nvPr>
            <p:ph idx="1"/>
          </p:nvPr>
        </p:nvSpPr>
        <p:spPr/>
        <p:txBody>
          <a:bodyPr/>
          <a:lstStyle/>
          <a:p>
            <a:r>
              <a:rPr lang="en-US" altLang="ko-KR" sz="2000" dirty="0"/>
              <a:t>Approach 1: EHT allows only up to 160MHz and </a:t>
            </a:r>
            <a:r>
              <a:rPr lang="en-US" altLang="ko-KR" sz="2000" dirty="0" smtClean="0"/>
              <a:t>8 SS </a:t>
            </a:r>
            <a:r>
              <a:rPr lang="en-US" altLang="ko-KR" sz="2000" dirty="0"/>
              <a:t>in each band as in </a:t>
            </a:r>
            <a:r>
              <a:rPr lang="en-US" altLang="ko-KR" sz="2000" dirty="0" smtClean="0"/>
              <a:t>11ax</a:t>
            </a:r>
            <a:endParaRPr lang="en-US" altLang="ko-KR" sz="2000" dirty="0"/>
          </a:p>
          <a:p>
            <a:r>
              <a:rPr lang="en-US" altLang="ko-KR" sz="2000" dirty="0"/>
              <a:t>Approach 2: EHT can support up to </a:t>
            </a:r>
            <a:r>
              <a:rPr lang="en-US" altLang="ko-KR" sz="2000" dirty="0" smtClean="0"/>
              <a:t>320MHz or 16 SS </a:t>
            </a:r>
            <a:r>
              <a:rPr lang="en-US" altLang="ko-KR" sz="2000" dirty="0"/>
              <a:t>in one </a:t>
            </a:r>
            <a:r>
              <a:rPr lang="en-US" altLang="ko-KR" sz="2000" dirty="0" smtClean="0"/>
              <a:t>band</a:t>
            </a:r>
          </a:p>
          <a:p>
            <a:endParaRPr lang="en-US" altLang="ko-KR" sz="2000" dirty="0"/>
          </a:p>
          <a:p>
            <a:endParaRPr lang="en-US" altLang="ko-KR" sz="2000" dirty="0" smtClean="0"/>
          </a:p>
          <a:p>
            <a:endParaRPr lang="en-US" altLang="ko-KR" sz="2000" dirty="0"/>
          </a:p>
          <a:p>
            <a:endParaRPr lang="en-US" altLang="ko-KR" sz="2000" dirty="0" smtClean="0"/>
          </a:p>
          <a:p>
            <a:endParaRPr lang="en-US" altLang="ko-KR" sz="2000" dirty="0" smtClean="0"/>
          </a:p>
          <a:p>
            <a:r>
              <a:rPr lang="en-US" altLang="ko-KR" sz="2000" dirty="0" smtClean="0"/>
              <a:t>For achieving the PAR requirement, we </a:t>
            </a:r>
            <a:r>
              <a:rPr lang="en-US" altLang="ko-KR" sz="2000" dirty="0"/>
              <a:t>prefer Approach </a:t>
            </a:r>
            <a:r>
              <a:rPr lang="en-US" altLang="ko-KR" sz="2000" dirty="0" smtClean="0"/>
              <a:t>2 which can attain a substantial peak rate increase</a:t>
            </a:r>
            <a:endParaRPr lang="en-US" altLang="ko-KR" sz="1600"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3511984987"/>
              </p:ext>
            </p:extLst>
          </p:nvPr>
        </p:nvGraphicFramePr>
        <p:xfrm>
          <a:off x="1120833" y="2910840"/>
          <a:ext cx="7315200" cy="1737360"/>
        </p:xfrm>
        <a:graphic>
          <a:graphicData uri="http://schemas.openxmlformats.org/drawingml/2006/table">
            <a:tbl>
              <a:tblPr firstRow="1" bandRow="1">
                <a:tableStyleId>{5940675A-B579-460E-94D1-54222C63F5DA}</a:tableStyleId>
              </a:tblPr>
              <a:tblGrid>
                <a:gridCol w="685800"/>
                <a:gridCol w="3276600"/>
                <a:gridCol w="3352800"/>
              </a:tblGrid>
              <a:tr h="289560">
                <a:tc>
                  <a:txBody>
                    <a:bodyPr/>
                    <a:lstStyle/>
                    <a:p>
                      <a:pPr algn="ctr" latinLnBrk="1"/>
                      <a:endParaRPr lang="ko-KR" altLang="en-US" sz="1400" dirty="0"/>
                    </a:p>
                  </a:txBody>
                  <a:tcPr anchor="ctr"/>
                </a:tc>
                <a:tc>
                  <a:txBody>
                    <a:bodyPr/>
                    <a:lstStyle/>
                    <a:p>
                      <a:pPr algn="ctr" latinLnBrk="1"/>
                      <a:r>
                        <a:rPr lang="en-US" altLang="ko-KR" sz="1400" dirty="0" smtClean="0"/>
                        <a:t>Approach 1</a:t>
                      </a:r>
                      <a:endParaRPr lang="ko-KR" altLang="en-US" sz="1400" dirty="0"/>
                    </a:p>
                  </a:txBody>
                  <a:tcPr anchor="ctr"/>
                </a:tc>
                <a:tc>
                  <a:txBody>
                    <a:bodyPr/>
                    <a:lstStyle/>
                    <a:p>
                      <a:pPr algn="ctr" latinLnBrk="1"/>
                      <a:r>
                        <a:rPr lang="en-US" altLang="ko-KR" sz="1400" dirty="0" smtClean="0"/>
                        <a:t>Approach 2</a:t>
                      </a:r>
                      <a:endParaRPr lang="ko-KR" altLang="en-US" sz="1400"/>
                    </a:p>
                  </a:txBody>
                  <a:tcPr anchor="ctr"/>
                </a:tc>
              </a:tr>
              <a:tr h="518160">
                <a:tc>
                  <a:txBody>
                    <a:bodyPr/>
                    <a:lstStyle/>
                    <a:p>
                      <a:pPr algn="ctr" latinLnBrk="1"/>
                      <a:r>
                        <a:rPr lang="en-US" altLang="ko-KR" sz="1400" dirty="0" smtClean="0"/>
                        <a:t>Pros</a:t>
                      </a:r>
                      <a:endParaRPr lang="ko-KR" altLang="en-US" sz="1400" dirty="0"/>
                    </a:p>
                  </a:txBody>
                  <a:tcPr anchor="ctr"/>
                </a:tc>
                <a:tc>
                  <a:txBody>
                    <a:bodyPr/>
                    <a:lstStyle/>
                    <a:p>
                      <a:pPr algn="l" latinLnBrk="1"/>
                      <a:r>
                        <a:rPr lang="en-US" altLang="ko-KR" sz="1400" dirty="0" smtClean="0"/>
                        <a:t>Reuse</a:t>
                      </a:r>
                      <a:r>
                        <a:rPr lang="en-US" altLang="ko-KR" sz="1400" baseline="0" dirty="0" smtClean="0"/>
                        <a:t> existing PHY features</a:t>
                      </a:r>
                      <a:endParaRPr lang="ko-KR" altLang="en-US" sz="1400" dirty="0"/>
                    </a:p>
                  </a:txBody>
                  <a:tcPr anchor="ctr"/>
                </a:tc>
                <a:tc>
                  <a:txBody>
                    <a:bodyPr/>
                    <a:lstStyle/>
                    <a:p>
                      <a:pPr algn="l" latinLnBrk="1"/>
                      <a:r>
                        <a:rPr lang="en-US" altLang="ko-KR" sz="1400" dirty="0" smtClean="0"/>
                        <a:t>Substantial</a:t>
                      </a:r>
                      <a:r>
                        <a:rPr lang="en-US" altLang="ko-KR" sz="1400" baseline="0" dirty="0" smtClean="0"/>
                        <a:t> increase in peak throughput</a:t>
                      </a:r>
                    </a:p>
                  </a:txBody>
                  <a:tcPr anchor="ctr"/>
                </a:tc>
              </a:tr>
              <a:tr h="914400">
                <a:tc>
                  <a:txBody>
                    <a:bodyPr/>
                    <a:lstStyle/>
                    <a:p>
                      <a:pPr algn="ctr" latinLnBrk="1"/>
                      <a:r>
                        <a:rPr lang="en-US" altLang="ko-KR" sz="1400" dirty="0" smtClean="0"/>
                        <a:t>Cons</a:t>
                      </a:r>
                      <a:endParaRPr lang="ko-KR" altLang="en-US" sz="1400"/>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Relatively small increase in peak throughput</a:t>
                      </a:r>
                      <a:endParaRPr lang="en-US" altLang="ko-KR" sz="1400" baseline="0" dirty="0" smtClean="0"/>
                    </a:p>
                  </a:txBody>
                  <a:tcPr anchor="ctr"/>
                </a:tc>
                <a:tc>
                  <a:txBody>
                    <a:bodyPr/>
                    <a:lstStyle/>
                    <a:p>
                      <a:pPr algn="l" latinLnBrk="1"/>
                      <a:r>
                        <a:rPr lang="en-US" altLang="ko-KR" sz="1400" dirty="0" smtClean="0"/>
                        <a:t>Need new</a:t>
                      </a:r>
                      <a:r>
                        <a:rPr lang="en-US" altLang="ko-KR" sz="1400" baseline="0" dirty="0" smtClean="0"/>
                        <a:t> PHY designs</a:t>
                      </a:r>
                      <a:endParaRPr lang="en-US" altLang="ko-KR" sz="1400" dirty="0" smtClean="0"/>
                    </a:p>
                    <a:p>
                      <a:pPr algn="l" latinLnBrk="1"/>
                      <a:endParaRPr lang="en-US" altLang="ko-KR" sz="1400" dirty="0" smtClean="0"/>
                    </a:p>
                    <a:p>
                      <a:pPr algn="l" latinLnBrk="1"/>
                      <a:r>
                        <a:rPr lang="en-US" altLang="ko-KR" sz="1400" dirty="0" smtClean="0"/>
                        <a:t>Need enhanced</a:t>
                      </a:r>
                      <a:r>
                        <a:rPr lang="en-US" altLang="ko-KR" sz="1400" baseline="0" dirty="0" smtClean="0"/>
                        <a:t> RF and DSP designs</a:t>
                      </a:r>
                      <a:endParaRPr lang="ko-KR" altLang="en-US" sz="1400" dirty="0"/>
                    </a:p>
                  </a:txBody>
                  <a:tcPr anchor="ctr"/>
                </a:tc>
              </a:tr>
            </a:tbl>
          </a:graphicData>
        </a:graphic>
      </p:graphicFrame>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2019</a:t>
            </a:r>
            <a:endParaRPr lang="en-US" dirty="0"/>
          </a:p>
        </p:txBody>
      </p:sp>
    </p:spTree>
    <p:extLst>
      <p:ext uri="{BB962C8B-B14F-4D97-AF65-F5344CB8AC3E}">
        <p14:creationId xmlns:p14="http://schemas.microsoft.com/office/powerpoint/2010/main" val="3024005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236172</TotalTime>
  <Words>2624</Words>
  <Application>Microsoft Office PowerPoint</Application>
  <PresentationFormat>화면 슬라이드 쇼(4:3)</PresentationFormat>
  <Paragraphs>385</Paragraphs>
  <Slides>27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27</vt:i4>
      </vt:variant>
    </vt:vector>
  </HeadingPairs>
  <TitlesOfParts>
    <vt:vector size="33" baseType="lpstr">
      <vt:lpstr>굴림</vt:lpstr>
      <vt:lpstr>맑은 고딕</vt:lpstr>
      <vt:lpstr>Arial</vt:lpstr>
      <vt:lpstr>Times New Roman</vt:lpstr>
      <vt:lpstr>Wingdings</vt:lpstr>
      <vt:lpstr>802-11-Submission</vt:lpstr>
      <vt:lpstr>Consideration on 320MHz Bandwidth and 16 Spatial Streams</vt:lpstr>
      <vt:lpstr>Introduction</vt:lpstr>
      <vt:lpstr>How to Support 320MHz Bandwidth and 16 SS</vt:lpstr>
      <vt:lpstr>BW and SS Related PHY Features</vt:lpstr>
      <vt:lpstr>How to Support 320MHz Bandwidth and 16 SS – Approach 1</vt:lpstr>
      <vt:lpstr>How to Support 320MHz Bandwidth and 16 SS – Approach 2 (1/3)</vt:lpstr>
      <vt:lpstr>How to Support 320MHz Bandwidth and 16 SS – Approach 2 (2/3)</vt:lpstr>
      <vt:lpstr>How to Support 320MHz Bandwidth and 16 SS – Approach 2 (3/3)</vt:lpstr>
      <vt:lpstr>Summary for Approach 1 &amp; 2 </vt:lpstr>
      <vt:lpstr>320MHz Tone Plan</vt:lpstr>
      <vt:lpstr>320MHz Tone Plan – Option 1</vt:lpstr>
      <vt:lpstr>320MHz Tone Plan – Option 2</vt:lpstr>
      <vt:lpstr>320MHz Tone Plan – Option 3</vt:lpstr>
      <vt:lpstr>Summary for 320MHz Tone Plan</vt:lpstr>
      <vt:lpstr>Conclusion</vt:lpstr>
      <vt:lpstr>SP #1</vt:lpstr>
      <vt:lpstr>SP #2</vt:lpstr>
      <vt:lpstr>SP #3</vt:lpstr>
      <vt:lpstr>SP #4</vt:lpstr>
      <vt:lpstr>SP #5</vt:lpstr>
      <vt:lpstr>SP #6</vt:lpstr>
      <vt:lpstr>SP #7</vt:lpstr>
      <vt:lpstr>SP #8</vt:lpstr>
      <vt:lpstr>Appendix A</vt:lpstr>
      <vt:lpstr>Appendix B (1/2)</vt:lpstr>
      <vt:lpstr>Appendix B (2/2)</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4751</cp:revision>
  <cp:lastPrinted>2017-07-07T02:11:09Z</cp:lastPrinted>
  <dcterms:created xsi:type="dcterms:W3CDTF">2007-05-21T21:00:37Z</dcterms:created>
  <dcterms:modified xsi:type="dcterms:W3CDTF">2019-05-09T03:26:04Z</dcterms:modified>
</cp:coreProperties>
</file>