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83" r:id="rId2"/>
    <p:sldId id="881" r:id="rId3"/>
    <p:sldId id="925" r:id="rId4"/>
    <p:sldId id="926" r:id="rId5"/>
    <p:sldId id="935" r:id="rId6"/>
    <p:sldId id="958" r:id="rId7"/>
    <p:sldId id="888" r:id="rId8"/>
    <p:sldId id="936" r:id="rId9"/>
    <p:sldId id="938" r:id="rId10"/>
    <p:sldId id="964" r:id="rId11"/>
    <p:sldId id="971" r:id="rId12"/>
    <p:sldId id="970" r:id="rId13"/>
    <p:sldId id="963" r:id="rId14"/>
    <p:sldId id="973" r:id="rId15"/>
    <p:sldId id="974" r:id="rId16"/>
    <p:sldId id="956" r:id="rId17"/>
    <p:sldId id="965" r:id="rId18"/>
    <p:sldId id="927" r:id="rId19"/>
    <p:sldId id="886" r:id="rId20"/>
    <p:sldId id="967" r:id="rId21"/>
    <p:sldId id="968" r:id="rId22"/>
    <p:sldId id="969" r:id="rId23"/>
    <p:sldId id="972" r:id="rId2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67" autoAdjust="0"/>
    <p:restoredTop sz="81106" autoAdjust="0"/>
  </p:normalViewPr>
  <p:slideViewPr>
    <p:cSldViewPr>
      <p:cViewPr varScale="1">
        <p:scale>
          <a:sx n="94" d="100"/>
          <a:sy n="94" d="100"/>
        </p:scale>
        <p:origin x="237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261408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539392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693358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505951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23982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809790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65809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43896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endParaRPr lang="en-US" altLang="ko-KR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174114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Symbol" panose="05050102010706020507" pitchFamily="18" charset="2"/>
              <a:buNone/>
            </a:pPr>
            <a:endParaRPr lang="en-US" altLang="ko-KR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9069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603346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Symbol" panose="05050102010706020507" pitchFamily="18" charset="2"/>
              <a:buNone/>
            </a:pPr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7319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Symbol" panose="05050102010706020507" pitchFamily="18" charset="2"/>
              <a:buNone/>
            </a:pPr>
            <a:endParaRPr lang="en-US" altLang="ko-KR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21606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5087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1405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5685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26322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355030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9728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802.11-19/0777r0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68214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May 2019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Performance on Multi-Band Operation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2019-05-13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811973"/>
              </p:ext>
            </p:extLst>
          </p:nvPr>
        </p:nvGraphicFramePr>
        <p:xfrm>
          <a:off x="762000" y="2895599"/>
          <a:ext cx="7620000" cy="1877568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362200"/>
            <a:ext cx="8229600" cy="3918799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Results: Throughput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panose="020B0600000101010101" pitchFamily="50" charset="-127"/>
              </a:rPr>
              <a:t>Traffic rate: 12Mbps or 50Mbps</a:t>
            </a:r>
          </a:p>
          <a:p>
            <a:pPr marL="0" indent="0">
              <a:buNone/>
            </a:pPr>
            <a:endParaRPr lang="en-US" altLang="ko-KR" sz="1600" dirty="0" smtClean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cxnSp>
        <p:nvCxnSpPr>
          <p:cNvPr id="10" name="직선 화살표 연결선 9"/>
          <p:cNvCxnSpPr/>
          <p:nvPr/>
        </p:nvCxnSpPr>
        <p:spPr bwMode="auto">
          <a:xfrm>
            <a:off x="1816916" y="3897103"/>
            <a:ext cx="377505" cy="4008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005668" y="3923145"/>
            <a:ext cx="604007" cy="269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45.3%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16" name="직선 화살표 연결선 15"/>
          <p:cNvCxnSpPr/>
          <p:nvPr/>
        </p:nvCxnSpPr>
        <p:spPr bwMode="auto">
          <a:xfrm>
            <a:off x="4232945" y="3582278"/>
            <a:ext cx="453006" cy="4146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534949" y="3606427"/>
            <a:ext cx="604007" cy="269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33.6%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18" name="직선 화살표 연결선 17"/>
          <p:cNvCxnSpPr/>
          <p:nvPr/>
        </p:nvCxnSpPr>
        <p:spPr bwMode="auto">
          <a:xfrm>
            <a:off x="6648974" y="3134363"/>
            <a:ext cx="528506" cy="4479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950978" y="3161422"/>
            <a:ext cx="604007" cy="269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25.8%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08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145" y="2312210"/>
            <a:ext cx="7958455" cy="385999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Results: Latency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panose="020B0600000101010101" pitchFamily="50" charset="-127"/>
              </a:rPr>
              <a:t>Traffic rate: 12Mbps or 50Mbps</a:t>
            </a:r>
          </a:p>
          <a:p>
            <a:pPr marL="0" indent="0">
              <a:buNone/>
            </a:pPr>
            <a:endParaRPr lang="en-US" altLang="ko-KR" sz="1600" dirty="0" smtClean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cxnSp>
        <p:nvCxnSpPr>
          <p:cNvPr id="20" name="직선 화살표 연결선 19"/>
          <p:cNvCxnSpPr/>
          <p:nvPr/>
        </p:nvCxnSpPr>
        <p:spPr bwMode="auto">
          <a:xfrm flipV="1">
            <a:off x="1889125" y="3150642"/>
            <a:ext cx="533400" cy="567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584325" y="3296101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26.7%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25" name="직선 화살표 연결선 24"/>
          <p:cNvCxnSpPr/>
          <p:nvPr/>
        </p:nvCxnSpPr>
        <p:spPr bwMode="auto">
          <a:xfrm flipV="1">
            <a:off x="2803525" y="3760241"/>
            <a:ext cx="457200" cy="4819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498725" y="3790413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33.7%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31" name="직선 화살표 연결선 30"/>
          <p:cNvCxnSpPr/>
          <p:nvPr/>
        </p:nvCxnSpPr>
        <p:spPr bwMode="auto">
          <a:xfrm flipV="1">
            <a:off x="4251325" y="3910091"/>
            <a:ext cx="533400" cy="2726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946525" y="3760241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22.2%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34" name="직선 화살표 연결선 33"/>
          <p:cNvCxnSpPr/>
          <p:nvPr/>
        </p:nvCxnSpPr>
        <p:spPr bwMode="auto">
          <a:xfrm flipV="1">
            <a:off x="5089525" y="4573497"/>
            <a:ext cx="533400" cy="1899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4860925" y="4391479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31.2%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38" name="직선 화살표 연결선 37"/>
          <p:cNvCxnSpPr/>
          <p:nvPr/>
        </p:nvCxnSpPr>
        <p:spPr bwMode="auto">
          <a:xfrm flipV="1">
            <a:off x="6583362" y="4235657"/>
            <a:ext cx="533400" cy="1899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6354762" y="4053639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18.4%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41" name="직선 화살표 연결선 40"/>
          <p:cNvCxnSpPr/>
          <p:nvPr/>
        </p:nvCxnSpPr>
        <p:spPr bwMode="auto">
          <a:xfrm flipV="1">
            <a:off x="7451725" y="5040202"/>
            <a:ext cx="468928" cy="504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7311053" y="474442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19.8%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14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panose="020B0600000101010101" pitchFamily="50" charset="-127"/>
              </a:rPr>
              <a:t>For throughput with low traffic rate and latency of multi-band operation, the relative difference to single-band operation decreases when the </a:t>
            </a:r>
            <a:r>
              <a:rPr lang="en-US" altLang="ko-KR" sz="2000" dirty="0">
                <a:ea typeface="굴림" panose="020B0600000101010101" pitchFamily="50" charset="-127"/>
              </a:rPr>
              <a:t>bandwidth of BSS 2 </a:t>
            </a:r>
            <a:r>
              <a:rPr lang="en-US" altLang="ko-KR" sz="2000" dirty="0" smtClean="0">
                <a:ea typeface="굴림" panose="020B0600000101010101" pitchFamily="50" charset="-127"/>
              </a:rPr>
              <a:t>increases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For High traffic rate, the </a:t>
            </a:r>
            <a:r>
              <a:rPr lang="en-US" altLang="ko-KR" sz="2000" dirty="0">
                <a:ea typeface="굴림" panose="020B0600000101010101" pitchFamily="50" charset="-127"/>
              </a:rPr>
              <a:t>main factor of </a:t>
            </a:r>
            <a:r>
              <a:rPr lang="en-US" altLang="ko-KR" sz="2000" dirty="0" smtClean="0">
                <a:ea typeface="굴림" panose="020B0600000101010101" pitchFamily="50" charset="-127"/>
              </a:rPr>
              <a:t>throughput/latency gain from multi-band operation </a:t>
            </a:r>
            <a:r>
              <a:rPr lang="en-US" altLang="ko-KR" sz="2000" dirty="0">
                <a:ea typeface="굴림" panose="020B0600000101010101" pitchFamily="50" charset="-127"/>
              </a:rPr>
              <a:t>is the flexibility of band usage, thereby preventing the waste of resources</a:t>
            </a:r>
          </a:p>
          <a:p>
            <a:pPr lvl="1"/>
            <a:r>
              <a:rPr lang="en-US" altLang="ko-KR" sz="1600" dirty="0">
                <a:ea typeface="굴림" panose="020B0600000101010101" pitchFamily="50" charset="-127"/>
              </a:rPr>
              <a:t>Multi-band in </a:t>
            </a:r>
            <a:r>
              <a:rPr lang="en-US" altLang="ko-KR" sz="1600" dirty="0" smtClean="0">
                <a:ea typeface="굴림" panose="020B0600000101010101" pitchFamily="50" charset="-127"/>
              </a:rPr>
              <a:t>11be </a:t>
            </a:r>
            <a:r>
              <a:rPr lang="en-US" altLang="ko-KR" sz="1600" dirty="0">
                <a:ea typeface="굴림" panose="020B0600000101010101" pitchFamily="50" charset="-127"/>
              </a:rPr>
              <a:t>can utilize the 6GHz </a:t>
            </a:r>
            <a:r>
              <a:rPr lang="en-US" altLang="ko-KR" sz="1600" dirty="0" smtClean="0">
                <a:ea typeface="굴림" panose="020B0600000101010101" pitchFamily="50" charset="-127"/>
              </a:rPr>
              <a:t>bandwidth regardless of the 5GHz operation</a:t>
            </a:r>
          </a:p>
          <a:p>
            <a:pPr lvl="1"/>
            <a:r>
              <a:rPr lang="en-US" altLang="ko-KR" sz="1600" dirty="0" smtClean="0">
                <a:ea typeface="굴림" panose="020B0600000101010101" pitchFamily="50" charset="-127"/>
              </a:rPr>
              <a:t>However, the latencies are too long because the portion of queue waiting time in latency is dominant</a:t>
            </a:r>
            <a:endParaRPr lang="en-US" altLang="ko-KR" sz="1600" dirty="0"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For Low traffic rate, the latency gain from multi-band operation is significant compared to the throughput gain</a:t>
            </a:r>
          </a:p>
          <a:p>
            <a:pPr lvl="1"/>
            <a:r>
              <a:rPr lang="en-US" altLang="ko-KR" sz="1600" dirty="0" smtClean="0">
                <a:ea typeface="굴림" panose="020B0600000101010101" pitchFamily="50" charset="-127"/>
              </a:rPr>
              <a:t>Throughputs of 11ax BSS and 11be BSS are saturated with the traffic rate</a:t>
            </a:r>
          </a:p>
          <a:p>
            <a:pPr lvl="1"/>
            <a:r>
              <a:rPr lang="en-US" altLang="ko-KR" sz="1600" dirty="0" smtClean="0">
                <a:ea typeface="굴림" panose="020B0600000101010101" pitchFamily="50" charset="-127"/>
              </a:rPr>
              <a:t>Meanwhile, 11be BSS can transmit packets more quickly by utilizing the 6GHz </a:t>
            </a:r>
            <a:r>
              <a:rPr lang="en-US" altLang="ko-KR" sz="1600" dirty="0" smtClean="0">
                <a:ea typeface="굴림" panose="020B0600000101010101" pitchFamily="50" charset="-127"/>
              </a:rPr>
              <a:t>bandwidth</a:t>
            </a:r>
            <a:endParaRPr lang="en-US" altLang="ko-KR" sz="1600" dirty="0" smtClean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0267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</a:t>
            </a:r>
            <a:r>
              <a:rPr lang="en-US" altLang="ko-KR" baseline="30000" dirty="0" smtClean="0"/>
              <a:t>rd</a:t>
            </a:r>
            <a:r>
              <a:rPr lang="en-US" altLang="ko-KR" dirty="0" smtClean="0"/>
              <a:t> Step: 4 BSSs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Band </a:t>
            </a:r>
            <a:r>
              <a:rPr lang="en-US" altLang="ko-KR" sz="2000" dirty="0"/>
              <a:t>and Bandwidth</a:t>
            </a:r>
          </a:p>
          <a:p>
            <a:pPr lvl="1"/>
            <a:r>
              <a:rPr lang="en-US" altLang="ko-KR" sz="1600" dirty="0"/>
              <a:t>11ax (Single band): 160MHz in </a:t>
            </a:r>
            <a:r>
              <a:rPr lang="en-US" altLang="ko-KR" sz="1600" dirty="0" smtClean="0"/>
              <a:t>5GHz</a:t>
            </a:r>
          </a:p>
          <a:p>
            <a:pPr lvl="1"/>
            <a:r>
              <a:rPr lang="en-US" altLang="ko-KR" sz="1600" dirty="0" smtClean="0"/>
              <a:t>11be (Multi-band): 80MHz in 5GHz + 80MHz in 6GHz</a:t>
            </a:r>
          </a:p>
          <a:p>
            <a:r>
              <a:rPr lang="en-US" altLang="ko-KR" sz="2000" dirty="0"/>
              <a:t>Traffic rate: 6Mbps or 50Mbps</a:t>
            </a:r>
          </a:p>
          <a:p>
            <a:pPr lvl="1"/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6189" y="3124200"/>
            <a:ext cx="5851622" cy="3263700"/>
          </a:xfrm>
          <a:prstGeom prst="rect">
            <a:avLst/>
          </a:prstGeom>
        </p:spPr>
      </p:pic>
      <p:sp>
        <p:nvSpPr>
          <p:cNvPr id="7" name="타원 6"/>
          <p:cNvSpPr/>
          <p:nvPr/>
        </p:nvSpPr>
        <p:spPr bwMode="auto">
          <a:xfrm>
            <a:off x="6114732" y="3129280"/>
            <a:ext cx="1295401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타원 8"/>
          <p:cNvSpPr/>
          <p:nvPr/>
        </p:nvSpPr>
        <p:spPr bwMode="auto">
          <a:xfrm>
            <a:off x="4844732" y="5878513"/>
            <a:ext cx="1295400" cy="305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30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Results: Throughput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panose="020B0600000101010101" pitchFamily="50" charset="-127"/>
              </a:rPr>
              <a:t>Traffic rate: 6Mbps or 50Mbps</a:t>
            </a:r>
          </a:p>
          <a:p>
            <a:pPr marL="0" indent="0">
              <a:buNone/>
            </a:pPr>
            <a:endParaRPr lang="en-US" altLang="ko-KR" sz="1600" dirty="0" smtClean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887" y="2286000"/>
            <a:ext cx="7896225" cy="4095750"/>
          </a:xfrm>
          <a:prstGeom prst="rect">
            <a:avLst/>
          </a:prstGeom>
        </p:spPr>
      </p:pic>
      <p:cxnSp>
        <p:nvCxnSpPr>
          <p:cNvPr id="21" name="직선 화살표 연결선 20"/>
          <p:cNvCxnSpPr/>
          <p:nvPr/>
        </p:nvCxnSpPr>
        <p:spPr bwMode="auto">
          <a:xfrm>
            <a:off x="2171700" y="3097445"/>
            <a:ext cx="640556" cy="4839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480707" y="311268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25.8%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23" name="직선 화살표 연결선 22"/>
          <p:cNvCxnSpPr/>
          <p:nvPr/>
        </p:nvCxnSpPr>
        <p:spPr bwMode="auto">
          <a:xfrm>
            <a:off x="5638800" y="3112685"/>
            <a:ext cx="640556" cy="4839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947807" y="312792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28.1%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98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Results: Latency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panose="020B0600000101010101" pitchFamily="50" charset="-127"/>
              </a:rPr>
              <a:t>Traffic rate: 6Mbps or 50Mbps</a:t>
            </a:r>
          </a:p>
          <a:p>
            <a:pPr marL="0" indent="0">
              <a:buNone/>
            </a:pPr>
            <a:endParaRPr lang="en-US" altLang="ko-KR" sz="1600" dirty="0" smtClean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" y="2359716"/>
            <a:ext cx="7467600" cy="4080137"/>
          </a:xfrm>
          <a:prstGeom prst="rect">
            <a:avLst/>
          </a:prstGeom>
        </p:spPr>
      </p:pic>
      <p:cxnSp>
        <p:nvCxnSpPr>
          <p:cNvPr id="8" name="직선 화살표 연결선 7"/>
          <p:cNvCxnSpPr/>
          <p:nvPr/>
        </p:nvCxnSpPr>
        <p:spPr bwMode="auto">
          <a:xfrm flipV="1">
            <a:off x="2343150" y="4299881"/>
            <a:ext cx="666750" cy="1782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209800" y="4161382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18.4%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10" name="직선 화살표 연결선 9"/>
          <p:cNvCxnSpPr/>
          <p:nvPr/>
        </p:nvCxnSpPr>
        <p:spPr bwMode="auto">
          <a:xfrm flipV="1">
            <a:off x="3581400" y="5239017"/>
            <a:ext cx="685800" cy="692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3500120" y="4991556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19.8%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16" name="직선 화살표 연결선 15"/>
          <p:cNvCxnSpPr/>
          <p:nvPr/>
        </p:nvCxnSpPr>
        <p:spPr bwMode="auto">
          <a:xfrm flipV="1">
            <a:off x="5619750" y="3276600"/>
            <a:ext cx="666750" cy="4359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429250" y="3314876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20.9%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21" name="직선 화살표 연결선 20"/>
          <p:cNvCxnSpPr/>
          <p:nvPr/>
        </p:nvCxnSpPr>
        <p:spPr bwMode="auto">
          <a:xfrm flipV="1">
            <a:off x="6865581" y="4991556"/>
            <a:ext cx="609600" cy="2179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6675081" y="481183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43.3%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30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panose="020B0600000101010101" pitchFamily="50" charset="-127"/>
              </a:rPr>
              <a:t>Like the case of 2 BSSs, multi-band operation provides throughput </a:t>
            </a:r>
            <a:r>
              <a:rPr lang="en-US" altLang="ko-KR" sz="2000" dirty="0">
                <a:ea typeface="굴림" panose="020B0600000101010101" pitchFamily="50" charset="-127"/>
              </a:rPr>
              <a:t>and/or latency </a:t>
            </a:r>
            <a:r>
              <a:rPr lang="en-US" altLang="ko-KR" sz="2000" dirty="0" smtClean="0">
                <a:ea typeface="굴림" panose="020B0600000101010101" pitchFamily="50" charset="-127"/>
              </a:rPr>
              <a:t>gain because of </a:t>
            </a:r>
            <a:r>
              <a:rPr lang="en-US" altLang="ko-KR" sz="2000" dirty="0">
                <a:ea typeface="굴림" panose="020B0600000101010101" pitchFamily="50" charset="-127"/>
              </a:rPr>
              <a:t>the flexibility of band usage</a:t>
            </a:r>
            <a:endParaRPr lang="en-US" altLang="ko-KR" sz="2000" dirty="0" smtClean="0">
              <a:ea typeface="굴림" panose="020B0600000101010101" pitchFamily="50" charset="-127"/>
            </a:endParaRPr>
          </a:p>
          <a:p>
            <a:endParaRPr lang="en-US" altLang="ko-KR" sz="2000" dirty="0" smtClean="0"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In </a:t>
            </a:r>
            <a:r>
              <a:rPr lang="en-US" altLang="ko-KR" sz="2000" dirty="0">
                <a:ea typeface="굴림" panose="020B0600000101010101" pitchFamily="50" charset="-127"/>
              </a:rPr>
              <a:t>denser environments (i.e., more </a:t>
            </a:r>
            <a:r>
              <a:rPr lang="en-US" altLang="ko-KR" sz="2000" dirty="0" smtClean="0">
                <a:ea typeface="굴림" panose="020B0600000101010101" pitchFamily="50" charset="-127"/>
              </a:rPr>
              <a:t>BSSs), </a:t>
            </a:r>
            <a:r>
              <a:rPr lang="en-US" altLang="ko-KR" sz="2000" dirty="0">
                <a:ea typeface="굴림" panose="020B0600000101010101" pitchFamily="50" charset="-127"/>
              </a:rPr>
              <a:t>the gain of multi-band operation can be further </a:t>
            </a:r>
            <a:r>
              <a:rPr lang="en-US" altLang="ko-KR" sz="2000" dirty="0" smtClean="0">
                <a:ea typeface="굴림" panose="020B0600000101010101" pitchFamily="50" charset="-127"/>
              </a:rPr>
              <a:t>improved</a:t>
            </a:r>
          </a:p>
          <a:p>
            <a:pPr lvl="1"/>
            <a:r>
              <a:rPr lang="en-US" altLang="ko-KR" sz="1600" dirty="0" smtClean="0">
                <a:ea typeface="굴림" panose="020B0600000101010101" pitchFamily="50" charset="-127"/>
              </a:rPr>
              <a:t>More BSSs, More severe contention</a:t>
            </a:r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03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panose="020B0600000101010101" pitchFamily="50" charset="-127"/>
              </a:rPr>
              <a:t>Operation of 11ax</a:t>
            </a:r>
          </a:p>
          <a:p>
            <a:pPr lvl="1"/>
            <a:r>
              <a:rPr lang="en-US" altLang="ko-KR" sz="1600" dirty="0" smtClean="0">
                <a:ea typeface="굴림" panose="020B0600000101010101" pitchFamily="50" charset="-127"/>
              </a:rPr>
              <a:t>In this simulation, we considered 5GHz operation of 11ax only</a:t>
            </a:r>
          </a:p>
          <a:p>
            <a:pPr lvl="1"/>
            <a:r>
              <a:rPr lang="en-US" altLang="ko-KR" sz="1600" dirty="0" smtClean="0">
                <a:ea typeface="굴림" panose="020B0600000101010101" pitchFamily="50" charset="-127"/>
              </a:rPr>
              <a:t>In the near future, 11ax AP/STAs will operate in 6GHz band</a:t>
            </a: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Scheduling </a:t>
            </a:r>
            <a:r>
              <a:rPr lang="en-US" altLang="ko-KR" sz="2000" dirty="0">
                <a:ea typeface="굴림" panose="020B0600000101010101" pitchFamily="50" charset="-127"/>
              </a:rPr>
              <a:t>in Multi-band</a:t>
            </a:r>
          </a:p>
          <a:p>
            <a:pPr lvl="1"/>
            <a:r>
              <a:rPr lang="en-US" altLang="ko-KR" sz="1600" dirty="0">
                <a:ea typeface="굴림" panose="020B0600000101010101" pitchFamily="50" charset="-127"/>
              </a:rPr>
              <a:t>In this simulation, the traffic rate is fixed </a:t>
            </a:r>
            <a:r>
              <a:rPr lang="en-US" altLang="ko-KR" sz="1600" dirty="0" smtClean="0">
                <a:ea typeface="굴림" panose="020B0600000101010101" pitchFamily="50" charset="-127"/>
              </a:rPr>
              <a:t>in each band and the RU assignment is also random</a:t>
            </a:r>
          </a:p>
          <a:p>
            <a:pPr lvl="1"/>
            <a:r>
              <a:rPr lang="en-US" altLang="ko-KR" sz="1600" dirty="0" smtClean="0">
                <a:ea typeface="굴림" panose="020B0600000101010101" pitchFamily="50" charset="-127"/>
              </a:rPr>
              <a:t>Practically, the fixed traffic rate and random assignment is not very proper</a:t>
            </a:r>
          </a:p>
          <a:p>
            <a:endParaRPr lang="en-US" altLang="ko-KR" sz="2000" dirty="0" smtClean="0"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Consequently, there </a:t>
            </a:r>
            <a:r>
              <a:rPr lang="en-US" altLang="ko-KR" sz="2000" dirty="0">
                <a:ea typeface="굴림" panose="020B0600000101010101" pitchFamily="50" charset="-127"/>
              </a:rPr>
              <a:t>are a lot of opportunities to further improve the performance of multi-band operation, which is our further </a:t>
            </a:r>
            <a:r>
              <a:rPr lang="en-US" altLang="ko-KR" sz="2000" dirty="0" smtClean="0">
                <a:ea typeface="굴림" panose="020B0600000101010101" pitchFamily="50" charset="-127"/>
              </a:rPr>
              <a:t>step implementing several features such as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pPr lvl="1"/>
            <a:r>
              <a:rPr lang="en-US" altLang="ko-KR" sz="1600" dirty="0" smtClean="0">
                <a:ea typeface="굴림" panose="020B0600000101010101" pitchFamily="50" charset="-127"/>
              </a:rPr>
              <a:t>Practical </a:t>
            </a:r>
            <a:r>
              <a:rPr lang="en-US" altLang="ko-KR" sz="1600" dirty="0">
                <a:ea typeface="굴림" panose="020B0600000101010101" pitchFamily="50" charset="-127"/>
              </a:rPr>
              <a:t>Scheduling and Assignment with 6GHz operation of 11ax AP/STAs</a:t>
            </a:r>
          </a:p>
          <a:p>
            <a:pPr lvl="1"/>
            <a:r>
              <a:rPr lang="en-US" altLang="ko-KR" sz="1600" dirty="0">
                <a:ea typeface="굴림" panose="020B0600000101010101" pitchFamily="50" charset="-127"/>
              </a:rPr>
              <a:t>Aggregation (to increase peak throughput for one target STA)</a:t>
            </a:r>
          </a:p>
          <a:p>
            <a:pPr lvl="1"/>
            <a:r>
              <a:rPr lang="en-US" altLang="ko-KR" sz="1600" dirty="0">
                <a:ea typeface="굴림" panose="020B0600000101010101" pitchFamily="50" charset="-127"/>
              </a:rPr>
              <a:t>Additional Features (e.g., mutual cooperation [6])</a:t>
            </a:r>
          </a:p>
          <a:p>
            <a:pPr lvl="1"/>
            <a:r>
              <a:rPr lang="en-US" altLang="ko-KR" sz="1600" dirty="0">
                <a:ea typeface="굴림" panose="020B0600000101010101" pitchFamily="50" charset="-127"/>
              </a:rPr>
              <a:t>….</a:t>
            </a:r>
          </a:p>
          <a:p>
            <a:endParaRPr lang="en-US" altLang="ko-KR" sz="2000" dirty="0" smtClean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1190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</a:t>
            </a:r>
            <a:r>
              <a:rPr lang="en-US" altLang="ko-KR" dirty="0"/>
              <a:t>this contribution, we have </a:t>
            </a:r>
            <a:r>
              <a:rPr lang="en-US" altLang="ko-KR" dirty="0" smtClean="0"/>
              <a:t>provided the simulation results for showing the efficiency of multi-band operation</a:t>
            </a:r>
          </a:p>
          <a:p>
            <a:endParaRPr lang="en-US" altLang="ko-KR" dirty="0" smtClean="0"/>
          </a:p>
          <a:p>
            <a:r>
              <a:rPr lang="en-US" altLang="ko-KR" dirty="0" smtClean="0">
                <a:ea typeface="굴림" panose="020B0600000101010101" pitchFamily="50" charset="-127"/>
              </a:rPr>
              <a:t>We observed that the flexibility of multi-band operation can improve the performance in terms of throughput and latency</a:t>
            </a:r>
          </a:p>
          <a:p>
            <a:endParaRPr lang="en-US" altLang="ko-KR" dirty="0">
              <a:solidFill>
                <a:srgbClr val="FF0000"/>
              </a:solidFill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We will elaborate the PHY/MAC integrated simulator in order to show the efficiency of multi-band operation by including various environments and features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3372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802.11-18/1155r1 Multi-AP Enhancement and Multi-Band Operations</a:t>
            </a:r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2] 802.11-18/1161r0 EHT Technology Candidate Discussions</a:t>
            </a:r>
          </a:p>
          <a:p>
            <a:pPr marL="0" indent="0">
              <a:buNone/>
            </a:pPr>
            <a:r>
              <a:rPr lang="en-US" altLang="ko-KR" sz="2000" dirty="0"/>
              <a:t>[3] 802.11-18/1171r0 View on EHT Objectives and Technologies</a:t>
            </a:r>
          </a:p>
          <a:p>
            <a:pPr marL="0" indent="0">
              <a:buNone/>
            </a:pPr>
            <a:r>
              <a:rPr lang="en-US" altLang="ko-KR" sz="2000" dirty="0"/>
              <a:t>[4] 802.11-18/1518r0 EHT Multi-Channel </a:t>
            </a:r>
            <a:r>
              <a:rPr lang="en-US" altLang="ko-KR" sz="2000" dirty="0" smtClean="0"/>
              <a:t>Operation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[5] 802.11-18/1525r1 EHT features for Multi-Band </a:t>
            </a:r>
            <a:r>
              <a:rPr lang="en-US" altLang="ko-KR" sz="2000" dirty="0" smtClean="0"/>
              <a:t>Operation</a:t>
            </a:r>
          </a:p>
          <a:p>
            <a:pPr marL="0" indent="0">
              <a:buNone/>
            </a:pPr>
            <a:r>
              <a:rPr lang="en-US" altLang="ko-KR" sz="2000" dirty="0" smtClean="0"/>
              <a:t>[6] 802.11-18/1908r0 </a:t>
            </a:r>
            <a:r>
              <a:rPr lang="en-US" altLang="ko-KR" sz="2000" dirty="0">
                <a:ea typeface="굴림" panose="020B0600000101010101" pitchFamily="50" charset="-127"/>
              </a:rPr>
              <a:t>Overview of  Full Duplex </a:t>
            </a:r>
            <a:r>
              <a:rPr lang="en-US" altLang="ko-KR" sz="2000" dirty="0" smtClean="0">
                <a:ea typeface="굴림" panose="020B0600000101010101" pitchFamily="50" charset="-127"/>
              </a:rPr>
              <a:t>over Multi- </a:t>
            </a:r>
            <a:r>
              <a:rPr lang="en-US" altLang="ko-KR" sz="2000" dirty="0">
                <a:ea typeface="굴림" panose="020B0600000101010101" pitchFamily="50" charset="-127"/>
              </a:rPr>
              <a:t>Band (FD-MB) for EHT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740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r>
              <a:rPr lang="en-US" altLang="ko-KR" dirty="0" smtClean="0"/>
              <a:t>This presentation :  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	provides the simulation results to show the 	efficiency on multi-band operation using 	PHY/MAC integrated simulator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0274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 smtClean="0">
                <a:solidFill>
                  <a:schemeClr val="tx1"/>
                </a:solidFill>
              </a:rPr>
              <a:t>Appendix - Results: 20MHz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ko-KR" b="1" dirty="0">
              <a:ea typeface="굴림" panose="020B0600000101010101" pitchFamily="50" charset="-127"/>
            </a:endParaRPr>
          </a:p>
          <a:p>
            <a:pPr lvl="1"/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838200" y="2286000"/>
          <a:ext cx="7170736" cy="14628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2684"/>
                <a:gridCol w="1792684"/>
                <a:gridCol w="1792684"/>
                <a:gridCol w="1792684"/>
              </a:tblGrid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err="1" smtClean="0"/>
                        <a:t>Tput</a:t>
                      </a:r>
                      <a:r>
                        <a:rPr lang="en-US" altLang="ko-KR" sz="1800" b="1" baseline="0" dirty="0" smtClean="0"/>
                        <a:t> [Mbps]</a:t>
                      </a:r>
                      <a:endParaRPr lang="ko-KR" altLang="en-US" sz="1800" b="1" dirty="0"/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Only 11ax</a:t>
                      </a:r>
                      <a:endParaRPr lang="ko-KR" altLang="en-US" sz="1800" b="1" dirty="0"/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11ax + 11be</a:t>
                      </a:r>
                      <a:endParaRPr lang="ko-KR" altLang="en-US" sz="1800" b="1" dirty="0"/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Difference</a:t>
                      </a:r>
                      <a:endParaRPr lang="ko-KR" altLang="en-US" sz="1800" b="1" dirty="0"/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ea typeface="굴림" charset="-127"/>
                        </a:rPr>
                        <a:t>50Mbps, MCS 7</a:t>
                      </a:r>
                      <a:endParaRPr lang="ko-KR" altLang="en-US" sz="1800" dirty="0"/>
                    </a:p>
                  </a:txBody>
                  <a:tcPr marT="45697" marB="45697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359.5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522.1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45.3%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>
                          <a:ea typeface="굴림" charset="-127"/>
                        </a:rPr>
                        <a:t>20Mbps, MCS 7</a:t>
                      </a:r>
                      <a:endParaRPr lang="ko-KR" altLang="en-US" sz="1800" dirty="0" smtClean="0"/>
                    </a:p>
                  </a:txBody>
                  <a:tcPr marT="45697" marB="45697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405.2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13.2</a:t>
                      </a:r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US" altLang="ko-KR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12Mbps,</a:t>
                      </a:r>
                      <a:r>
                        <a:rPr lang="en-US" altLang="ko-KR" sz="1800" baseline="0" dirty="0" smtClean="0"/>
                        <a:t> MCS 7</a:t>
                      </a:r>
                      <a:endParaRPr lang="ko-KR" altLang="en-US" sz="1800" dirty="0" smtClean="0"/>
                    </a:p>
                  </a:txBody>
                  <a:tcPr marT="45697" marB="45697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288.1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</a:t>
                      </a:r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US" altLang="ko-KR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/>
          </p:nvPr>
        </p:nvGraphicFramePr>
        <p:xfrm>
          <a:off x="838200" y="4343400"/>
          <a:ext cx="7170736" cy="14628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2684"/>
                <a:gridCol w="1792684"/>
                <a:gridCol w="1792684"/>
                <a:gridCol w="1792684"/>
              </a:tblGrid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Latency</a:t>
                      </a:r>
                      <a:r>
                        <a:rPr lang="en-US" altLang="ko-KR" sz="1800" b="1" baseline="0" dirty="0" smtClean="0"/>
                        <a:t> (</a:t>
                      </a:r>
                      <a:r>
                        <a:rPr lang="en-US" altLang="ko-KR" sz="1800" b="1" baseline="0" dirty="0" err="1" smtClean="0"/>
                        <a:t>ms</a:t>
                      </a:r>
                      <a:r>
                        <a:rPr lang="en-US" altLang="ko-KR" sz="1800" b="1" baseline="0" dirty="0" smtClean="0"/>
                        <a:t>)</a:t>
                      </a:r>
                      <a:endParaRPr lang="ko-KR" altLang="en-US" sz="1800" b="1" dirty="0"/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Only 11ax</a:t>
                      </a:r>
                      <a:endParaRPr lang="ko-KR" altLang="en-US" sz="1800" b="1" dirty="0"/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11ax + 11be</a:t>
                      </a:r>
                      <a:endParaRPr lang="ko-KR" altLang="en-US" sz="1800" b="1" dirty="0"/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Difference</a:t>
                      </a:r>
                      <a:endParaRPr lang="ko-KR" altLang="en-US" sz="1800" b="1" dirty="0"/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ea typeface="굴림" charset="-127"/>
                        </a:rPr>
                        <a:t>50Mbps, MCS 7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3423.3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2508.6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26.7%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>
                          <a:ea typeface="굴림" charset="-127"/>
                        </a:rPr>
                        <a:t>20Mbps, MCS 7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2993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2024.7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32.3</a:t>
                      </a:r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US" altLang="ko-KR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12Mbps,</a:t>
                      </a:r>
                      <a:r>
                        <a:rPr lang="en-US" altLang="ko-KR" sz="1800" baseline="0" dirty="0" smtClean="0"/>
                        <a:t> MCS 7</a:t>
                      </a:r>
                      <a:endParaRPr lang="ko-KR" altLang="en-US" sz="180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2404.3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1594.3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33.7</a:t>
                      </a:r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US" altLang="ko-KR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407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>
                <a:solidFill>
                  <a:schemeClr val="tx1"/>
                </a:solidFill>
              </a:rPr>
              <a:t>Appendix - </a:t>
            </a:r>
            <a:r>
              <a:rPr lang="en-US" altLang="ko-KR" dirty="0" smtClean="0">
                <a:solidFill>
                  <a:schemeClr val="tx1"/>
                </a:solidFill>
              </a:rPr>
              <a:t>Results</a:t>
            </a:r>
            <a:r>
              <a:rPr lang="en-US" altLang="ko-KR" dirty="0">
                <a:solidFill>
                  <a:schemeClr val="tx1"/>
                </a:solidFill>
              </a:rPr>
              <a:t>: 80MHz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ko-KR" b="1" dirty="0">
              <a:ea typeface="굴림" panose="020B0600000101010101" pitchFamily="50" charset="-127"/>
            </a:endParaRPr>
          </a:p>
          <a:p>
            <a:pPr lvl="1"/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838200" y="2270944"/>
          <a:ext cx="7170736" cy="14628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2684"/>
                <a:gridCol w="1792684"/>
                <a:gridCol w="1792684"/>
                <a:gridCol w="1792684"/>
              </a:tblGrid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Tput</a:t>
                      </a:r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[Mbps]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Only 11ax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11ax + 11be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Difference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ea typeface="굴림" charset="-127"/>
                        </a:rPr>
                        <a:t>50Mbps, MCS 7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478.7</a:t>
                      </a:r>
                      <a:endParaRPr lang="ko-KR" altLang="en-US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639.8</a:t>
                      </a:r>
                      <a:endParaRPr lang="ko-KR" altLang="en-US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33.6%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>
                          <a:ea typeface="굴림" charset="-127"/>
                        </a:rPr>
                        <a:t>20Mbps, MCS 7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480.4</a:t>
                      </a:r>
                      <a:endParaRPr lang="ko-KR" altLang="en-US" sz="1600" u="none" strike="noStrik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524.2</a:t>
                      </a:r>
                      <a:endParaRPr lang="ko-KR" altLang="en-US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9.1%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506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12Mbps,</a:t>
                      </a:r>
                      <a:r>
                        <a:rPr lang="en-US" altLang="ko-KR" sz="1800" baseline="0" dirty="0" smtClean="0"/>
                        <a:t> MCS 7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404.4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405.8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0.3%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/>
          </p:nvPr>
        </p:nvGraphicFramePr>
        <p:xfrm>
          <a:off x="838200" y="4343400"/>
          <a:ext cx="7170736" cy="14628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2684"/>
                <a:gridCol w="1792684"/>
                <a:gridCol w="1792684"/>
                <a:gridCol w="1792684"/>
              </a:tblGrid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Latency (</a:t>
                      </a:r>
                      <a:r>
                        <a:rPr lang="en-US" altLang="ko-KR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Only 11ax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11ax + 11be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Difference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ea typeface="굴림" charset="-127"/>
                        </a:rPr>
                        <a:t>50Mbps, MCS 7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2188.2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1702.5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22.2%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>
                          <a:ea typeface="굴림" charset="-127"/>
                        </a:rPr>
                        <a:t>20Mbps, MCS 7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1811.2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1246.5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31.2%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12Mbps,</a:t>
                      </a:r>
                      <a:r>
                        <a:rPr lang="en-US" altLang="ko-KR" sz="1800" baseline="0" dirty="0" smtClean="0"/>
                        <a:t> MCS 7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1068.2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734.8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31.2%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14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>
                <a:solidFill>
                  <a:schemeClr val="tx1"/>
                </a:solidFill>
              </a:rPr>
              <a:t>Appendix - </a:t>
            </a:r>
            <a:r>
              <a:rPr lang="en-US" altLang="ko-KR" dirty="0" smtClean="0">
                <a:solidFill>
                  <a:schemeClr val="tx1"/>
                </a:solidFill>
              </a:rPr>
              <a:t>Results</a:t>
            </a:r>
            <a:r>
              <a:rPr lang="en-US" altLang="ko-KR" dirty="0">
                <a:solidFill>
                  <a:schemeClr val="tx1"/>
                </a:solidFill>
              </a:rPr>
              <a:t>: 160MHz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ko-KR" b="1" dirty="0">
              <a:ea typeface="굴림" panose="020B0600000101010101" pitchFamily="50" charset="-127"/>
            </a:endParaRPr>
          </a:p>
          <a:p>
            <a:pPr lvl="1"/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/>
          </p:nvPr>
        </p:nvGraphicFramePr>
        <p:xfrm>
          <a:off x="838200" y="2270944"/>
          <a:ext cx="7170736" cy="14628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2684"/>
                <a:gridCol w="1792684"/>
                <a:gridCol w="1792684"/>
                <a:gridCol w="1792684"/>
              </a:tblGrid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Tput</a:t>
                      </a:r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[Mbps]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Only 11ax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11ax + 11be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Difference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ea typeface="굴림" charset="-127"/>
                        </a:rPr>
                        <a:t>50Mbps, MCS 7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638</a:t>
                      </a:r>
                      <a:endParaRPr lang="ko-KR" altLang="en-US" sz="16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802.8</a:t>
                      </a:r>
                      <a:endParaRPr lang="ko-KR" altLang="en-US" sz="16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25.8%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>
                          <a:ea typeface="굴림" charset="-127"/>
                        </a:rPr>
                        <a:t>20Mbps, MCS 7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636.2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686.1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7.8%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506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12Mbps,</a:t>
                      </a:r>
                      <a:r>
                        <a:rPr lang="en-US" altLang="ko-KR" sz="1800" baseline="0" dirty="0" smtClean="0"/>
                        <a:t> MCS 7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491.2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493.7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0.5%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표 13"/>
          <p:cNvGraphicFramePr>
            <a:graphicFrameLocks noGrp="1"/>
          </p:cNvGraphicFramePr>
          <p:nvPr>
            <p:extLst/>
          </p:nvPr>
        </p:nvGraphicFramePr>
        <p:xfrm>
          <a:off x="838200" y="4343400"/>
          <a:ext cx="7170736" cy="14628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2684"/>
                <a:gridCol w="1792684"/>
                <a:gridCol w="1792684"/>
                <a:gridCol w="1792684"/>
              </a:tblGrid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Latency (</a:t>
                      </a:r>
                      <a:r>
                        <a:rPr lang="en-US" altLang="ko-KR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Only 11ax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11ax + 11be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Difference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ea typeface="굴림" charset="-127"/>
                        </a:rPr>
                        <a:t>50Mbps, MCS 7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1552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1266.7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18.4%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>
                          <a:ea typeface="굴림" charset="-127"/>
                        </a:rPr>
                        <a:t>20Mbps, MCS 7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1020.5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705.6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30.8%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12Mbps,</a:t>
                      </a:r>
                      <a:r>
                        <a:rPr lang="en-US" altLang="ko-KR" sz="1800" baseline="0" dirty="0" smtClean="0"/>
                        <a:t> MCS 7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188.9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151.4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19.8%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080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>
                <a:solidFill>
                  <a:schemeClr val="tx1"/>
                </a:solidFill>
              </a:rPr>
              <a:t>Appendix - Results</a:t>
            </a:r>
            <a:r>
              <a:rPr lang="en-US" altLang="ko-KR" dirty="0" smtClean="0">
                <a:solidFill>
                  <a:schemeClr val="tx1"/>
                </a:solidFill>
              </a:rPr>
              <a:t>: 4BSS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ko-KR" b="1" dirty="0">
              <a:ea typeface="굴림" panose="020B0600000101010101" pitchFamily="50" charset="-127"/>
            </a:endParaRPr>
          </a:p>
          <a:p>
            <a:pPr lvl="1"/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838200" y="2286000"/>
          <a:ext cx="7170736" cy="14628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2684"/>
                <a:gridCol w="1792684"/>
                <a:gridCol w="1792684"/>
                <a:gridCol w="1792684"/>
              </a:tblGrid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Tput</a:t>
                      </a:r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[Mbps]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Only 11ax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11ax + 11be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Difference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ea typeface="굴림" charset="-127"/>
                        </a:rPr>
                        <a:t>50Mbps, MCS 7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621.1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795.6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28.1%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>
                          <a:ea typeface="굴림" charset="-127"/>
                        </a:rPr>
                        <a:t>20Mbps, MCS 7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621.5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797.6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28.3%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6Mbps,</a:t>
                      </a:r>
                      <a:r>
                        <a:rPr lang="en-US" altLang="ko-KR" sz="1800" baseline="0" dirty="0" smtClean="0"/>
                        <a:t> MCS 7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465.5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485.1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4.2%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013823"/>
              </p:ext>
            </p:extLst>
          </p:nvPr>
        </p:nvGraphicFramePr>
        <p:xfrm>
          <a:off x="838200" y="4343400"/>
          <a:ext cx="7170736" cy="14628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2684"/>
                <a:gridCol w="1792684"/>
                <a:gridCol w="1792684"/>
                <a:gridCol w="1792684"/>
              </a:tblGrid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Latency (</a:t>
                      </a:r>
                      <a:r>
                        <a:rPr lang="en-US" altLang="ko-KR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Only 11ax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11ax + 11be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Difference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ea typeface="굴림" charset="-127"/>
                        </a:rPr>
                        <a:t>50Mbps, MCS 7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2957.7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2340.7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20.9%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>
                          <a:ea typeface="굴림" charset="-127"/>
                        </a:rPr>
                        <a:t>20Mbps, MCS 7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2703.1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2052.2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24.1%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6Mbps,</a:t>
                      </a:r>
                      <a:r>
                        <a:rPr lang="en-US" altLang="ko-KR" sz="1800" baseline="0" dirty="0" smtClean="0"/>
                        <a:t> MCS 7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43.3%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440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838200" y="19050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dirty="0" smtClean="0"/>
              <a:t>Recap: Multi-band Operation to further improve the efficiency ha</a:t>
            </a:r>
            <a:r>
              <a:rPr lang="en-US" altLang="ko-KR" sz="2000" dirty="0"/>
              <a:t>s</a:t>
            </a:r>
            <a:r>
              <a:rPr lang="en-US" altLang="ko-KR" sz="2000" dirty="0" smtClean="0"/>
              <a:t> been discussed [1-6], e.g., called Full Duplex over Multi-band (FD-MB) [5], [6] and Multi-channel FDD [4], enabling </a:t>
            </a:r>
            <a:r>
              <a:rPr lang="en-US" altLang="ko-KR" sz="2000" dirty="0"/>
              <a:t>simultaneous (independent) DL/UL </a:t>
            </a:r>
            <a:r>
              <a:rPr lang="en-US" altLang="ko-KR" sz="2000" dirty="0" err="1"/>
              <a:t>Tx</a:t>
            </a:r>
            <a:r>
              <a:rPr lang="en-US" altLang="ko-KR" sz="2000" dirty="0"/>
              <a:t> over multi-bands</a:t>
            </a:r>
          </a:p>
          <a:p>
            <a:endParaRPr kumimoji="0" lang="en-US" altLang="ko-KR" sz="2000" kern="0" dirty="0" smtClean="0"/>
          </a:p>
          <a:p>
            <a:endParaRPr kumimoji="0" lang="en-US" altLang="ko-KR" sz="2000" kern="0" dirty="0" smtClean="0"/>
          </a:p>
          <a:p>
            <a:endParaRPr kumimoji="0" lang="en-US" altLang="ko-KR" sz="2000" kern="0" dirty="0" smtClean="0"/>
          </a:p>
          <a:p>
            <a:r>
              <a:rPr kumimoji="0" lang="en-US" altLang="ko-KR" sz="2000" kern="0" dirty="0" smtClean="0"/>
              <a:t>However, any observable results haven’t been shown yet for the operation</a:t>
            </a:r>
          </a:p>
          <a:p>
            <a:r>
              <a:rPr kumimoji="0" lang="en-US" altLang="ko-KR" sz="2000" kern="0" dirty="0" smtClean="0"/>
              <a:t>Therefore, in this contribution, we show the </a:t>
            </a:r>
            <a:r>
              <a:rPr lang="en-US" altLang="ko-KR" sz="2000" dirty="0" smtClean="0"/>
              <a:t>efficiency </a:t>
            </a:r>
            <a:r>
              <a:rPr lang="en-US" altLang="ko-KR" sz="2000" dirty="0"/>
              <a:t>on multi-band operation using 	PHY/MAC </a:t>
            </a:r>
            <a:r>
              <a:rPr lang="en-US" altLang="ko-KR" sz="2000" dirty="0" smtClean="0"/>
              <a:t>integrated simulator in terms of throughput and latency</a:t>
            </a:r>
            <a:endParaRPr lang="en-US" altLang="ko-KR" sz="2000" dirty="0"/>
          </a:p>
          <a:p>
            <a:pPr lvl="1"/>
            <a:r>
              <a:rPr kumimoji="0" lang="en-US" altLang="ko-KR" sz="1600" kern="0" dirty="0" smtClean="0"/>
              <a:t>We have renewed this contribution compared to previous version (i.e., 367r0 in EHT) for the stepwise simulation</a:t>
            </a:r>
          </a:p>
          <a:p>
            <a:endParaRPr kumimoji="0" lang="en-US" altLang="ko-KR" sz="2000" kern="0" dirty="0" smtClean="0"/>
          </a:p>
          <a:p>
            <a:pPr lvl="1"/>
            <a:endParaRPr kumimoji="0" lang="en-US" altLang="ko-KR" sz="1600" kern="0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7765" y="3200400"/>
            <a:ext cx="6376988" cy="1114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08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Setup: Operation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consider the multi-band operation in </a:t>
            </a:r>
            <a:r>
              <a:rPr lang="en-US" altLang="ko-KR" sz="2000" dirty="0"/>
              <a:t>11be and the single-band operation in 11ax </a:t>
            </a:r>
            <a:r>
              <a:rPr lang="en-US" altLang="ko-KR" sz="2000" dirty="0" smtClean="0"/>
              <a:t>(as the legacy)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Single-band </a:t>
            </a:r>
            <a:r>
              <a:rPr lang="en-US" altLang="ko-KR" sz="2000" dirty="0"/>
              <a:t>Operation in 11ax</a:t>
            </a:r>
          </a:p>
          <a:p>
            <a:pPr lvl="1"/>
            <a:r>
              <a:rPr lang="en-US" altLang="ko-KR" sz="1600" dirty="0" smtClean="0"/>
              <a:t>The band uses 11ax features for the data exchange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Multi-band Operation in 11be</a:t>
            </a:r>
          </a:p>
          <a:p>
            <a:pPr lvl="1"/>
            <a:r>
              <a:rPr lang="en-US" altLang="ko-KR" sz="1600" dirty="0" smtClean="0"/>
              <a:t>Simultaneous </a:t>
            </a:r>
            <a:r>
              <a:rPr lang="en-US" altLang="ko-KR" sz="1600" dirty="0"/>
              <a:t>(independent) DL/UL </a:t>
            </a:r>
            <a:r>
              <a:rPr lang="en-US" altLang="ko-KR" sz="1600" dirty="0" err="1"/>
              <a:t>Tx</a:t>
            </a:r>
            <a:r>
              <a:rPr lang="en-US" altLang="ko-KR" sz="1600" dirty="0"/>
              <a:t> over </a:t>
            </a:r>
            <a:r>
              <a:rPr lang="en-US" altLang="ko-KR" sz="1600" dirty="0" smtClean="0"/>
              <a:t>multi-bands is considered</a:t>
            </a:r>
          </a:p>
          <a:p>
            <a:pPr lvl="1"/>
            <a:r>
              <a:rPr lang="en-US" altLang="ko-KR" sz="1600" dirty="0" smtClean="0"/>
              <a:t>Traffic of each band is not shared between bands (e.g., 5GHz and 6GHz bands)</a:t>
            </a:r>
          </a:p>
          <a:p>
            <a:pPr lvl="2"/>
            <a:r>
              <a:rPr lang="en-US" altLang="ko-KR" sz="1400" dirty="0" smtClean="0"/>
              <a:t>Each band has its own queue</a:t>
            </a:r>
          </a:p>
          <a:p>
            <a:pPr lvl="1"/>
            <a:r>
              <a:rPr lang="en-US" altLang="ko-KR" sz="1600" dirty="0" smtClean="0"/>
              <a:t>Each band uses 11ax features for the data exchange (since any features haven’t been defined yet in 11be)</a:t>
            </a:r>
            <a:endParaRPr lang="en-US" altLang="ko-KR" sz="16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Setup: Baseline Topology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generate topologies step by step based on Residential described in 11ax simulation document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Topology is composed of more than 1 BSS (i.e., Square) including 1 APs and 10 STAs</a:t>
            </a:r>
          </a:p>
          <a:p>
            <a:pPr lvl="1"/>
            <a:r>
              <a:rPr lang="en-US" altLang="ko-KR" sz="1600" dirty="0"/>
              <a:t>APs are located in the center of square</a:t>
            </a:r>
          </a:p>
          <a:p>
            <a:pPr lvl="1"/>
            <a:r>
              <a:rPr lang="en-US" altLang="ko-KR" sz="1600" dirty="0"/>
              <a:t>STAs are randomly located</a:t>
            </a:r>
          </a:p>
          <a:p>
            <a:pPr lvl="1"/>
            <a:endParaRPr lang="en-US" altLang="ko-KR" dirty="0"/>
          </a:p>
          <a:p>
            <a:r>
              <a:rPr lang="en-US" altLang="ko-KR" sz="2000" dirty="0" smtClean="0"/>
              <a:t>Primary channel is randomly selected</a:t>
            </a:r>
          </a:p>
          <a:p>
            <a:pPr lvl="1"/>
            <a:r>
              <a:rPr lang="en-US" altLang="ko-KR" sz="1600" dirty="0"/>
              <a:t>Location: Top or Bottom</a:t>
            </a:r>
          </a:p>
          <a:p>
            <a:pPr lvl="1"/>
            <a:r>
              <a:rPr lang="en-US" altLang="ko-KR" sz="1600" dirty="0"/>
              <a:t>Example: unmanaged network</a:t>
            </a:r>
          </a:p>
          <a:p>
            <a:endParaRPr lang="en-US" altLang="ko-KR" dirty="0"/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400" y="3657600"/>
            <a:ext cx="2762250" cy="22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60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Setup: Performance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measure and compare the performance in environments including</a:t>
            </a:r>
          </a:p>
          <a:p>
            <a:pPr lvl="1"/>
            <a:r>
              <a:rPr lang="en-US" altLang="ko-KR" sz="1600" u="sng" dirty="0" smtClean="0"/>
              <a:t>1) Only 11ax BSS</a:t>
            </a:r>
            <a:r>
              <a:rPr lang="en-US" altLang="ko-KR" sz="1600" dirty="0" smtClean="0"/>
              <a:t> and 2) </a:t>
            </a:r>
            <a:r>
              <a:rPr lang="en-US" altLang="ko-KR" sz="1600" u="sng" dirty="0" smtClean="0"/>
              <a:t>Coexistence of 11ax </a:t>
            </a:r>
            <a:r>
              <a:rPr lang="en-US" altLang="ko-KR" sz="1600" u="sng" dirty="0"/>
              <a:t>BSS and 11be BSS</a:t>
            </a:r>
          </a:p>
          <a:p>
            <a:pPr lvl="1"/>
            <a:r>
              <a:rPr lang="en-US" altLang="ko-KR" sz="1600" dirty="0" smtClean="0"/>
              <a:t>Example of 2 BSSs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Performance </a:t>
            </a:r>
            <a:r>
              <a:rPr lang="en-US" altLang="ko-KR" sz="2000" dirty="0"/>
              <a:t>Metric</a:t>
            </a:r>
          </a:p>
          <a:p>
            <a:pPr lvl="1"/>
            <a:r>
              <a:rPr lang="en-US" altLang="ko-KR" sz="1600" dirty="0" smtClean="0"/>
              <a:t>(Aggregated</a:t>
            </a:r>
            <a:r>
              <a:rPr lang="en-US" altLang="ko-KR" sz="1600" dirty="0"/>
              <a:t>) BSS </a:t>
            </a:r>
            <a:r>
              <a:rPr lang="en-US" altLang="ko-KR" sz="1600" dirty="0" smtClean="0"/>
              <a:t>Throughput</a:t>
            </a:r>
          </a:p>
          <a:p>
            <a:pPr lvl="1"/>
            <a:r>
              <a:rPr lang="en-US" altLang="ko-KR" sz="1600" dirty="0" smtClean="0"/>
              <a:t>(Average</a:t>
            </a:r>
            <a:r>
              <a:rPr lang="en-US" altLang="ko-KR" sz="1600" dirty="0"/>
              <a:t>) Latency</a:t>
            </a:r>
          </a:p>
          <a:p>
            <a:pPr lvl="2"/>
            <a:r>
              <a:rPr lang="en-US" altLang="ko-KR" sz="1400" dirty="0"/>
              <a:t>Latency means time taken from that </a:t>
            </a:r>
            <a:r>
              <a:rPr lang="en-US" altLang="ko-KR" sz="1400" dirty="0" smtClean="0"/>
              <a:t>MAC queue receives </a:t>
            </a:r>
            <a:r>
              <a:rPr lang="en-US" altLang="ko-KR" sz="1400" dirty="0"/>
              <a:t>a packet till that </a:t>
            </a:r>
            <a:r>
              <a:rPr lang="en-US" altLang="ko-KR" sz="1400" dirty="0" smtClean="0"/>
              <a:t>MAC queue flushes out of the packet</a:t>
            </a:r>
            <a:endParaRPr lang="en-US" altLang="ko-KR" dirty="0"/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1193" y="3162300"/>
            <a:ext cx="5481614" cy="1524000"/>
          </a:xfrm>
          <a:prstGeom prst="rect">
            <a:avLst/>
          </a:prstGeom>
        </p:spPr>
      </p:pic>
      <p:sp>
        <p:nvSpPr>
          <p:cNvPr id="8" name="타원 7"/>
          <p:cNvSpPr/>
          <p:nvPr/>
        </p:nvSpPr>
        <p:spPr bwMode="auto">
          <a:xfrm>
            <a:off x="6172200" y="3162300"/>
            <a:ext cx="988207" cy="3429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2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Setup: Parameters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7092932"/>
              </p:ext>
            </p:extLst>
          </p:nvPr>
        </p:nvGraphicFramePr>
        <p:xfrm>
          <a:off x="228599" y="1412776"/>
          <a:ext cx="8610601" cy="498802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1203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029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873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Single band</a:t>
                      </a: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Multi-band</a:t>
                      </a: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Simulator Type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PHY/MAC Integrated simulator</a:t>
                      </a:r>
                    </a:p>
                  </a:txBody>
                  <a:tcPr marT="45716" marB="45716" anchor="ctr" horzOverflow="overflow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BSS Bandwidth / band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20/80/160MHz in 5/6GHz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80MHz in 5GHz + 80MHz in 6GHz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</a:t>
                      </a: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Power (AP/STA)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/ 20 </a:t>
                      </a:r>
                      <a:r>
                        <a:rPr lang="en-US" altLang="ko-KR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dBm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 / 17dBm for each band</a:t>
                      </a:r>
                    </a:p>
                  </a:txBody>
                  <a:tcPr marT="45716" marB="45716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95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Traffic Rate</a:t>
                      </a: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Variables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(Rate of each band in Multi-band = 0.5 * Rate of Single-band)</a:t>
                      </a:r>
                      <a:endParaRPr kumimoji="0" lang="ko-KR" altLang="en-US" sz="12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Antenna Gain (AP/STA)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0/-2 </a:t>
                      </a:r>
                      <a:r>
                        <a:rPr kumimoji="0" lang="en-US" altLang="ko-KR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dBi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marT="45716" marB="45716" anchor="ctr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Traffic Model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Mixed DL and UL</a:t>
                      </a:r>
                    </a:p>
                  </a:txBody>
                  <a:tcPr marT="45716" marB="45716" anchor="ctr" horzOverflow="overflow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marT="45716" marB="45716" anchor="ctr" horzOverflow="overflow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242</a:t>
                      </a: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marT="45716" marB="45716" anchor="ctr" horzOverflow="overflow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Noise Figure / Floor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0dB / -101dBm per 20MHz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Rate Control Algorithm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MCS 7 (73.1Mbps)</a:t>
                      </a:r>
                    </a:p>
                  </a:txBody>
                  <a:tcPr marT="45716" marB="45716" anchor="ctr" horzOverflow="overflow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MSDU size (bytes) / TXOP length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1472 / DL only: 5ms, UL only: 4.6ms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Feedback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GENIE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 </a:t>
                      </a:r>
                      <a:r>
                        <a:rPr kumimoji="0" lang="en-US" altLang="ko-KR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Retx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Symbol length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16usec (OFDMA)</a:t>
                      </a: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Metrics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Throughput, Latency</a:t>
                      </a: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71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Queue Size</a:t>
                      </a: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AP: 2000 * # of associated STA, STA:2000</a:t>
                      </a:r>
                    </a:p>
                  </a:txBody>
                  <a:tcPr marT="45716" marB="45716" anchor="ctr" horzOverflow="overflow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871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Scheduling</a:t>
                      </a: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Random</a:t>
                      </a:r>
                    </a:p>
                  </a:txBody>
                  <a:tcPr marT="45716" marB="45716" anchor="ctr" horzOverflow="overflow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157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</a:t>
            </a:r>
            <a:r>
              <a:rPr lang="en-US" altLang="ko-KR" baseline="30000" dirty="0" smtClean="0"/>
              <a:t>st</a:t>
            </a:r>
            <a:r>
              <a:rPr lang="en-US" altLang="ko-KR" dirty="0" smtClean="0"/>
              <a:t> Step: 1 BSS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Goal is to check that the single/multi-band operates properly</a:t>
            </a:r>
          </a:p>
          <a:p>
            <a:r>
              <a:rPr lang="en-US" altLang="ko-KR" sz="2000" dirty="0" smtClean="0"/>
              <a:t>Band </a:t>
            </a:r>
            <a:r>
              <a:rPr lang="en-US" altLang="ko-KR" sz="2000" dirty="0"/>
              <a:t>and Bandwidth</a:t>
            </a:r>
          </a:p>
          <a:p>
            <a:pPr lvl="1"/>
            <a:r>
              <a:rPr lang="en-US" altLang="ko-KR" sz="1600" dirty="0"/>
              <a:t>11ax (Single band): 160MHz in 5GHz</a:t>
            </a:r>
          </a:p>
          <a:p>
            <a:pPr lvl="1"/>
            <a:r>
              <a:rPr lang="en-US" altLang="ko-KR" sz="1600" dirty="0"/>
              <a:t>11be (Multi-band): 80MHz in 5GHz + 80MHz in 6GHz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r>
              <a:rPr lang="en-US" altLang="ko-KR" sz="2200" dirty="0" smtClean="0"/>
              <a:t>Results: the difference is less than 1%</a:t>
            </a:r>
          </a:p>
          <a:p>
            <a:pPr lvl="1"/>
            <a:r>
              <a:rPr lang="en-US" altLang="ko-KR" sz="1600" dirty="0"/>
              <a:t>It </a:t>
            </a:r>
            <a:r>
              <a:rPr lang="en-US" altLang="ko-KR" sz="1600" dirty="0" smtClean="0"/>
              <a:t>enables </a:t>
            </a:r>
            <a:r>
              <a:rPr lang="en-US" altLang="ko-KR" sz="1600" dirty="0"/>
              <a:t>to compare the performance between the single band and the multi-band </a:t>
            </a:r>
            <a:r>
              <a:rPr lang="en-US" altLang="ko-KR" sz="1600" dirty="0" smtClean="0"/>
              <a:t>operation depending on different parameters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6465" y="3124200"/>
            <a:ext cx="5417046" cy="210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09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Step: 2 BSSs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Band </a:t>
            </a:r>
            <a:r>
              <a:rPr lang="en-US" altLang="ko-KR" sz="2000" dirty="0"/>
              <a:t>and Bandwidth</a:t>
            </a:r>
          </a:p>
          <a:p>
            <a:pPr lvl="1"/>
            <a:r>
              <a:rPr lang="en-US" altLang="ko-KR" sz="1600" dirty="0"/>
              <a:t>11ax (Single band): 160MHz in 5GHz</a:t>
            </a:r>
          </a:p>
          <a:p>
            <a:pPr lvl="1"/>
            <a:r>
              <a:rPr lang="en-US" altLang="ko-KR" sz="1600" dirty="0"/>
              <a:t>11be (Multi-band): 80MHz in 5GHz + 80MHz in 6GHz</a:t>
            </a:r>
            <a:endParaRPr lang="en-US" altLang="ko-KR" sz="2000" dirty="0" smtClean="0"/>
          </a:p>
          <a:p>
            <a:r>
              <a:rPr lang="en-US" altLang="ko-KR" sz="2000" dirty="0" smtClean="0"/>
              <a:t>Variable: Band and Bandwidth of 11ax BSS 2 (on the right)</a:t>
            </a:r>
          </a:p>
          <a:p>
            <a:pPr lvl="1"/>
            <a:r>
              <a:rPr lang="en-US" altLang="ko-KR" sz="1600" dirty="0" smtClean="0"/>
              <a:t>20/80/160MHz in 5GHz</a:t>
            </a:r>
          </a:p>
          <a:p>
            <a:pPr lvl="1"/>
            <a:r>
              <a:rPr lang="en-US" altLang="ko-KR" sz="1600" dirty="0"/>
              <a:t>BSS 2 can be considered as the interference in BSS 1</a:t>
            </a:r>
          </a:p>
          <a:p>
            <a:r>
              <a:rPr lang="en-US" altLang="ko-KR" sz="2000" dirty="0" smtClean="0"/>
              <a:t>Traffic rate: 12Mbps or 50Mbps</a:t>
            </a:r>
          </a:p>
          <a:p>
            <a:pPr marL="457200" lvl="1" indent="0">
              <a:buNone/>
            </a:pP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/>
          </a:p>
          <a:p>
            <a:pPr lvl="1"/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650" y="4062095"/>
            <a:ext cx="7200900" cy="2028825"/>
          </a:xfrm>
          <a:prstGeom prst="rect">
            <a:avLst/>
          </a:prstGeom>
        </p:spPr>
      </p:pic>
      <p:sp>
        <p:nvSpPr>
          <p:cNvPr id="9" name="타원 8"/>
          <p:cNvSpPr/>
          <p:nvPr/>
        </p:nvSpPr>
        <p:spPr bwMode="auto">
          <a:xfrm>
            <a:off x="5877375" y="4057015"/>
            <a:ext cx="599626" cy="3429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96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233368</TotalTime>
  <Words>1843</Words>
  <Application>Microsoft Office PowerPoint</Application>
  <PresentationFormat>화면 슬라이드 쇼(4:3)</PresentationFormat>
  <Paragraphs>466</Paragraphs>
  <Slides>23</Slides>
  <Notes>21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30" baseType="lpstr">
      <vt:lpstr>MS PGothic</vt:lpstr>
      <vt:lpstr>굴림</vt:lpstr>
      <vt:lpstr>맑은 고딕</vt:lpstr>
      <vt:lpstr>Arial</vt:lpstr>
      <vt:lpstr>Symbol</vt:lpstr>
      <vt:lpstr>Times New Roman</vt:lpstr>
      <vt:lpstr>802-11-Submission</vt:lpstr>
      <vt:lpstr>Performance on Multi-Band Operation</vt:lpstr>
      <vt:lpstr>Abstract</vt:lpstr>
      <vt:lpstr>Introduction</vt:lpstr>
      <vt:lpstr>Simulation Setup: Operation</vt:lpstr>
      <vt:lpstr>Simulation Setup: Baseline Topology</vt:lpstr>
      <vt:lpstr>Simulation Setup: Performance</vt:lpstr>
      <vt:lpstr>Simulation Setup: Parameters</vt:lpstr>
      <vt:lpstr>1st Step: 1 BSS</vt:lpstr>
      <vt:lpstr>2nd Step: 2 BSSs</vt:lpstr>
      <vt:lpstr>Results: Throughput</vt:lpstr>
      <vt:lpstr>Results: Latency</vt:lpstr>
      <vt:lpstr>Observation</vt:lpstr>
      <vt:lpstr>3rd Step: 4 BSSs</vt:lpstr>
      <vt:lpstr>Results: Throughput</vt:lpstr>
      <vt:lpstr>Results: Latency</vt:lpstr>
      <vt:lpstr>Observation</vt:lpstr>
      <vt:lpstr>Discussion</vt:lpstr>
      <vt:lpstr>Summary</vt:lpstr>
      <vt:lpstr>References</vt:lpstr>
      <vt:lpstr>Appendix - Results: 20MHz</vt:lpstr>
      <vt:lpstr>Appendix - Results: 80MHz</vt:lpstr>
      <vt:lpstr>Appendix - Results: 160MHz</vt:lpstr>
      <vt:lpstr>Appendix - Results: 4BSS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7753</cp:revision>
  <cp:lastPrinted>2018-10-31T23:27:01Z</cp:lastPrinted>
  <dcterms:created xsi:type="dcterms:W3CDTF">2007-05-21T21:00:37Z</dcterms:created>
  <dcterms:modified xsi:type="dcterms:W3CDTF">2019-05-13T10:11:35Z</dcterms:modified>
</cp:coreProperties>
</file>