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317" r:id="rId3"/>
    <p:sldId id="330" r:id="rId4"/>
    <p:sldId id="341" r:id="rId5"/>
    <p:sldId id="339" r:id="rId6"/>
    <p:sldId id="344" r:id="rId7"/>
    <p:sldId id="343" r:id="rId8"/>
    <p:sldId id="349" r:id="rId9"/>
    <p:sldId id="350" r:id="rId10"/>
    <p:sldId id="351" r:id="rId11"/>
    <p:sldId id="352" r:id="rId12"/>
    <p:sldId id="295" r:id="rId13"/>
    <p:sldId id="329" r:id="rId14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2" autoAdjust="0"/>
    <p:restoredTop sz="94660"/>
  </p:normalViewPr>
  <p:slideViewPr>
    <p:cSldViewPr>
      <p:cViewPr varScale="1">
        <p:scale>
          <a:sx n="89" d="100"/>
          <a:sy n="89" d="100"/>
        </p:scale>
        <p:origin x="17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0776r0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PHY designs for NGV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60871"/>
              </p:ext>
            </p:extLst>
          </p:nvPr>
        </p:nvGraphicFramePr>
        <p:xfrm>
          <a:off x="655320" y="3440844"/>
          <a:ext cx="81534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25361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Commercentre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Dr Lake Forest, CA 92630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F92B0EE4-DEB8-420A-9771-0005BD58518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814" y="1578988"/>
            <a:ext cx="4152750" cy="3528000"/>
          </a:xfrm>
          <a:prstGeom prst="rect">
            <a:avLst/>
          </a:prstGeom>
        </p:spPr>
      </p:pic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1436170A-071C-431A-A1FE-92AB21037E9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8988"/>
            <a:ext cx="4677911" cy="35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B73ED-8F25-4906-87B3-46540A2CF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Highway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29F-FBC4-4D8E-9403-0F2D3DE0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5087597"/>
            <a:ext cx="7770813" cy="10024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300 bytes, MCS0 DCM shows around 3.0 dB and 4.2 dB gain with BCC and LDPC, respectively comparing to 11p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800 bytes with increased packet length, MCS0 DCM shows more benefit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0AFF-B42E-4569-9387-5177C678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D16C-6D80-465A-B07F-D24ADD75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6DF93E-F773-4616-93DD-8D259D485E01}"/>
              </a:ext>
            </a:extLst>
          </p:cNvPr>
          <p:cNvCxnSpPr>
            <a:cxnSpLocks/>
          </p:cNvCxnSpPr>
          <p:nvPr/>
        </p:nvCxnSpPr>
        <p:spPr>
          <a:xfrm>
            <a:off x="1672066" y="3258177"/>
            <a:ext cx="1232770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612780-DF14-4978-93E9-6EA22384C69B}"/>
              </a:ext>
            </a:extLst>
          </p:cNvPr>
          <p:cNvSpPr txBox="1"/>
          <p:nvPr/>
        </p:nvSpPr>
        <p:spPr>
          <a:xfrm>
            <a:off x="1975696" y="3221277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3.0 dB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C9AC660-7558-458E-BC4E-A1C6AA823ECB}"/>
              </a:ext>
            </a:extLst>
          </p:cNvPr>
          <p:cNvCxnSpPr>
            <a:cxnSpLocks/>
          </p:cNvCxnSpPr>
          <p:nvPr/>
        </p:nvCxnSpPr>
        <p:spPr>
          <a:xfrm>
            <a:off x="1170606" y="3266976"/>
            <a:ext cx="1734230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55BCBF-EEF0-438A-B71D-14FDF9DEBC7B}"/>
              </a:ext>
            </a:extLst>
          </p:cNvPr>
          <p:cNvSpPr txBox="1"/>
          <p:nvPr/>
        </p:nvSpPr>
        <p:spPr>
          <a:xfrm>
            <a:off x="1118538" y="3031979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4.2 dB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6C043E1-E44F-43C0-BD5B-3A52F78BE647}"/>
              </a:ext>
            </a:extLst>
          </p:cNvPr>
          <p:cNvCxnSpPr>
            <a:cxnSpLocks/>
          </p:cNvCxnSpPr>
          <p:nvPr/>
        </p:nvCxnSpPr>
        <p:spPr>
          <a:xfrm>
            <a:off x="5588959" y="3276649"/>
            <a:ext cx="1734230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40528A-8258-4583-9475-84F8E434346D}"/>
              </a:ext>
            </a:extLst>
          </p:cNvPr>
          <p:cNvSpPr txBox="1"/>
          <p:nvPr/>
        </p:nvSpPr>
        <p:spPr>
          <a:xfrm>
            <a:off x="5588959" y="3011380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5.0 dB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51EB344-8E09-4A38-9D95-D67B3522A5D9}"/>
              </a:ext>
            </a:extLst>
          </p:cNvPr>
          <p:cNvCxnSpPr>
            <a:cxnSpLocks/>
          </p:cNvCxnSpPr>
          <p:nvPr/>
        </p:nvCxnSpPr>
        <p:spPr>
          <a:xfrm flipV="1">
            <a:off x="6172200" y="3276649"/>
            <a:ext cx="1150989" cy="1173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55D421D-12A7-457B-830C-F0D5367B26AC}"/>
              </a:ext>
            </a:extLst>
          </p:cNvPr>
          <p:cNvSpPr txBox="1"/>
          <p:nvPr/>
        </p:nvSpPr>
        <p:spPr>
          <a:xfrm>
            <a:off x="6143319" y="3305885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3.2 dB</a:t>
            </a:r>
          </a:p>
        </p:txBody>
      </p:sp>
    </p:spTree>
    <p:extLst>
      <p:ext uri="{BB962C8B-B14F-4D97-AF65-F5344CB8AC3E}">
        <p14:creationId xmlns:p14="http://schemas.microsoft.com/office/powerpoint/2010/main" val="954303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037A13-F257-4130-9D23-4E0E3C6A67E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817" y="1613624"/>
            <a:ext cx="4152750" cy="3528000"/>
          </a:xfrm>
          <a:prstGeom prst="rect">
            <a:avLst/>
          </a:prstGeom>
        </p:spPr>
      </p:pic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91CB6946-E5E5-4EC8-84AE-E7C3B3FA17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13624"/>
            <a:ext cx="4677911" cy="35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B73ED-8F25-4906-87B3-46540A2CF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29F-FBC4-4D8E-9403-0F2D3DE0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81600"/>
            <a:ext cx="7770813" cy="9128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300 bytes, MCS0 DCM shows around 3.0 dB and 4.0 dB gain with BCC and LDPC, respectively comparing to 11p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800 bytes with increased packet length, MCS0 DCM shows more benefit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0AFF-B42E-4569-9387-5177C678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D16C-6D80-465A-B07F-D24ADD75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6DF93E-F773-4616-93DD-8D259D485E01}"/>
              </a:ext>
            </a:extLst>
          </p:cNvPr>
          <p:cNvCxnSpPr>
            <a:cxnSpLocks/>
          </p:cNvCxnSpPr>
          <p:nvPr/>
        </p:nvCxnSpPr>
        <p:spPr>
          <a:xfrm>
            <a:off x="1847272" y="3313544"/>
            <a:ext cx="1276928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612780-DF14-4978-93E9-6EA22384C69B}"/>
              </a:ext>
            </a:extLst>
          </p:cNvPr>
          <p:cNvSpPr txBox="1"/>
          <p:nvPr/>
        </p:nvSpPr>
        <p:spPr>
          <a:xfrm>
            <a:off x="2201845" y="3281217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3.0 dB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C9AC660-7558-458E-BC4E-A1C6AA823ECB}"/>
              </a:ext>
            </a:extLst>
          </p:cNvPr>
          <p:cNvCxnSpPr>
            <a:cxnSpLocks/>
          </p:cNvCxnSpPr>
          <p:nvPr/>
        </p:nvCxnSpPr>
        <p:spPr>
          <a:xfrm>
            <a:off x="1438564" y="3316520"/>
            <a:ext cx="1685636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55BCBF-EEF0-438A-B71D-14FDF9DEBC7B}"/>
              </a:ext>
            </a:extLst>
          </p:cNvPr>
          <p:cNvSpPr txBox="1"/>
          <p:nvPr/>
        </p:nvSpPr>
        <p:spPr>
          <a:xfrm>
            <a:off x="1380837" y="3062064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4.0 dB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436CDBE-1F9F-4F1E-B619-A04468DCA05E}"/>
              </a:ext>
            </a:extLst>
          </p:cNvPr>
          <p:cNvCxnSpPr>
            <a:cxnSpLocks/>
          </p:cNvCxnSpPr>
          <p:nvPr/>
        </p:nvCxnSpPr>
        <p:spPr>
          <a:xfrm>
            <a:off x="5553364" y="3311355"/>
            <a:ext cx="1685636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E0AD44-6CAF-4C5D-AFF0-1518CB041CD9}"/>
              </a:ext>
            </a:extLst>
          </p:cNvPr>
          <p:cNvSpPr txBox="1"/>
          <p:nvPr/>
        </p:nvSpPr>
        <p:spPr>
          <a:xfrm>
            <a:off x="5495608" y="3017710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4.5 dB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AA1F5B9-B59D-4ABE-A167-5D238CB555B2}"/>
              </a:ext>
            </a:extLst>
          </p:cNvPr>
          <p:cNvCxnSpPr>
            <a:cxnSpLocks/>
          </p:cNvCxnSpPr>
          <p:nvPr/>
        </p:nvCxnSpPr>
        <p:spPr>
          <a:xfrm>
            <a:off x="5974091" y="3316092"/>
            <a:ext cx="1264909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3F9E98D-F359-4547-9367-3FCBFA68FFC5}"/>
              </a:ext>
            </a:extLst>
          </p:cNvPr>
          <p:cNvSpPr txBox="1"/>
          <p:nvPr/>
        </p:nvSpPr>
        <p:spPr>
          <a:xfrm>
            <a:off x="6254247" y="3276956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3.2 dB</a:t>
            </a:r>
          </a:p>
        </p:txBody>
      </p:sp>
    </p:spTree>
    <p:extLst>
      <p:ext uri="{BB962C8B-B14F-4D97-AF65-F5344CB8AC3E}">
        <p14:creationId xmlns:p14="http://schemas.microsoft.com/office/powerpoint/2010/main" val="2626851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DCM is an implementation-friendly technology accepted in 11ax.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Once accepted, extra work may be needed depending on </a:t>
            </a:r>
            <a:r>
              <a:rPr lang="en-US" sz="1800" i="1" dirty="0"/>
              <a:t>N</a:t>
            </a:r>
            <a:r>
              <a:rPr lang="en-US" sz="1800" i="1" baseline="-25000" dirty="0"/>
              <a:t>SD</a:t>
            </a:r>
            <a:r>
              <a:rPr lang="en-US" sz="1800" dirty="0"/>
              <a:t> in DCM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most C2C channel circumstance with different packet length, MCS0 DCM seems to provide reasonable gain to meet at least 3 dB lower sensitivity requirement.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for some cases (e.g. low and medium Doppler channels, low packet length), MCS0 DCM with BCC may not provide enough gain to cover sensitivity requirement for 11bd.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Considering CAM size starting with around 190 bytes [5], what it can achieve might be lower than the gain of 300 bytes simulated here.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Given initial simulation results, once accepted in 11bd, how to operate MCS0 DCM needs to be taken into account.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11-19/0016r0 Potential PHY Designs for NGV</a:t>
            </a:r>
          </a:p>
          <a:p>
            <a:pPr marL="0" indent="0"/>
            <a:r>
              <a:rPr lang="en-US" dirty="0"/>
              <a:t>[2] 11-19/0009r0 Consideration on Features for 11bd</a:t>
            </a:r>
          </a:p>
          <a:p>
            <a:pPr marL="0" indent="0"/>
            <a:r>
              <a:rPr lang="en-US" dirty="0"/>
              <a:t>[3] 11-19/0343r0 Modulation Scheme for 11bd Range Extension</a:t>
            </a:r>
          </a:p>
          <a:p>
            <a:pPr marL="0" indent="0"/>
            <a:r>
              <a:rPr lang="en-US" dirty="0"/>
              <a:t>[4] 11-19/0514r2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 marL="0" indent="0"/>
            <a:r>
              <a:rPr lang="en-US" dirty="0"/>
              <a:t>[5] 11-19/0319r0 Car-2Car- A survey on CAM statics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11bd, advanced PHY candidates have been considered to achieve higher throughput and better reliability [1][2].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 far some documents provided simulation results to show how much gain 11bd can get from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DCM (Dual Carrier Modulation) under discussion to achieve at least 3 dB lower sensitivity (longer range)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LDPC adopted as a motion passed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with additional simulation results, DCM is intensely taken into account to help the group yield concrete results.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DCM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MCS0 DCM is a feature of 802.11ax to be possibly introduced for range extension in 11bd.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and             are BPSK modulated symbols for data subcarrier at </a:t>
            </a:r>
            <a:r>
              <a:rPr lang="en-US" sz="1800" i="1" dirty="0"/>
              <a:t>k </a:t>
            </a:r>
            <a:r>
              <a:rPr lang="en-US" sz="1800" dirty="0"/>
              <a:t>and </a:t>
            </a:r>
            <a:r>
              <a:rPr lang="en-US" sz="1800" i="1" dirty="0" err="1"/>
              <a:t>k+N</a:t>
            </a:r>
            <a:r>
              <a:rPr lang="en-US" sz="1800" i="1" baseline="-25000" dirty="0" err="1"/>
              <a:t>SD</a:t>
            </a:r>
            <a:r>
              <a:rPr lang="en-US" sz="180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/>
              <a:t>N</a:t>
            </a:r>
            <a:r>
              <a:rPr lang="en-US" sz="1600" i="1" baseline="-25000" dirty="0"/>
              <a:t>SD</a:t>
            </a:r>
            <a:r>
              <a:rPr lang="en-US" sz="1600" i="1" dirty="0"/>
              <a:t> </a:t>
            </a:r>
            <a:r>
              <a:rPr lang="en-US" sz="1600" dirty="0"/>
              <a:t>in DCM is defined with a half of               (</a:t>
            </a:r>
            <a:r>
              <a:rPr lang="en-US" sz="1600" i="1" dirty="0"/>
              <a:t>N</a:t>
            </a:r>
            <a:r>
              <a:rPr lang="en-US" sz="1600" i="1" baseline="-25000" dirty="0"/>
              <a:t>SD</a:t>
            </a:r>
            <a:r>
              <a:rPr lang="en-US" sz="1600" dirty="0"/>
              <a:t> when DCM is not enabled)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reduce the PAPR, additional modulation scheme is applied</a:t>
            </a:r>
            <a:r>
              <a:rPr lang="en-US" dirty="0"/>
              <a:t>.</a:t>
            </a:r>
          </a:p>
          <a:p>
            <a:pPr marL="457200" lvl="1" indent="0"/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60BBC734-CFF5-4F21-9548-7C141C074D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711915"/>
              </p:ext>
            </p:extLst>
          </p:nvPr>
        </p:nvGraphicFramePr>
        <p:xfrm>
          <a:off x="2304106" y="2761072"/>
          <a:ext cx="559389" cy="3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1" name="Equation" r:id="rId3" imgW="380880" imgH="241200" progId="Equation.DSMT4">
                  <p:embed/>
                </p:oleObj>
              </mc:Choice>
              <mc:Fallback>
                <p:oleObj name="Equation" r:id="rId3" imgW="380880" imgH="241200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106" y="2761072"/>
                        <a:ext cx="559389" cy="3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">
            <a:extLst>
              <a:ext uri="{FF2B5EF4-FFF2-40B4-BE49-F238E27FC236}">
                <a16:creationId xmlns:a16="http://schemas.microsoft.com/office/drawing/2014/main" id="{B0EAE109-20A7-437E-9149-EBC78DF2BE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887571"/>
              </p:ext>
            </p:extLst>
          </p:nvPr>
        </p:nvGraphicFramePr>
        <p:xfrm>
          <a:off x="1524000" y="2760080"/>
          <a:ext cx="256437" cy="355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2" name="Equation" r:id="rId5" imgW="164880" imgH="228600" progId="Equation.DSMT4">
                  <p:embed/>
                </p:oleObj>
              </mc:Choice>
              <mc:Fallback>
                <p:oleObj name="Equation" r:id="rId5" imgW="164880" imgH="22860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60080"/>
                        <a:ext cx="256437" cy="355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5">
            <a:extLst>
              <a:ext uri="{FF2B5EF4-FFF2-40B4-BE49-F238E27FC236}">
                <a16:creationId xmlns:a16="http://schemas.microsoft.com/office/drawing/2014/main" id="{2CE5C919-9340-4590-85EF-377054D922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757616"/>
              </p:ext>
            </p:extLst>
          </p:nvPr>
        </p:nvGraphicFramePr>
        <p:xfrm>
          <a:off x="5018309" y="3438053"/>
          <a:ext cx="580503" cy="28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" name="Equation" r:id="rId7" imgW="495000" imgH="241200" progId="Equation.DSMT4">
                  <p:embed/>
                </p:oleObj>
              </mc:Choice>
              <mc:Fallback>
                <p:oleObj name="Equation" r:id="rId7" imgW="495000" imgH="241200" progId="Equation.DSMT4">
                  <p:embed/>
                  <p:pic>
                    <p:nvPicPr>
                      <p:cNvPr id="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309" y="3438053"/>
                        <a:ext cx="580503" cy="283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" name="Group 70">
            <a:extLst>
              <a:ext uri="{FF2B5EF4-FFF2-40B4-BE49-F238E27FC236}">
                <a16:creationId xmlns:a16="http://schemas.microsoft.com/office/drawing/2014/main" id="{F23D0A9A-27B9-42CB-9652-27D95FD46ACD}"/>
              </a:ext>
            </a:extLst>
          </p:cNvPr>
          <p:cNvGrpSpPr/>
          <p:nvPr/>
        </p:nvGrpSpPr>
        <p:grpSpPr>
          <a:xfrm>
            <a:off x="2057400" y="4419600"/>
            <a:ext cx="5410200" cy="1752600"/>
            <a:chOff x="2361406" y="3700840"/>
            <a:chExt cx="5544529" cy="1967398"/>
          </a:xfrm>
        </p:grpSpPr>
        <p:graphicFrame>
          <p:nvGraphicFramePr>
            <p:cNvPr id="68" name="Object 2">
              <a:extLst>
                <a:ext uri="{FF2B5EF4-FFF2-40B4-BE49-F238E27FC236}">
                  <a16:creationId xmlns:a16="http://schemas.microsoft.com/office/drawing/2014/main" id="{564B0192-1F3F-43E0-A28C-1DE7C988704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633517"/>
                </p:ext>
              </p:extLst>
            </p:nvPr>
          </p:nvGraphicFramePr>
          <p:xfrm>
            <a:off x="5994220" y="4512637"/>
            <a:ext cx="1911715" cy="330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4" name="Equation" r:id="rId9" imgW="1180800" imgH="253800" progId="Equation.DSMT4">
                    <p:embed/>
                  </p:oleObj>
                </mc:Choice>
                <mc:Fallback>
                  <p:oleObj name="Equation" r:id="rId9" imgW="1180800" imgH="253800" progId="Equation.DSMT4">
                    <p:embed/>
                    <p:pic>
                      <p:nvPicPr>
                        <p:cNvPr id="2048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4220" y="4512637"/>
                          <a:ext cx="1911715" cy="3309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E8CD53A0-F1B5-4F43-9B7C-1E89DC3E6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361406" y="3700840"/>
              <a:ext cx="4419600" cy="1967398"/>
            </a:xfrm>
            <a:prstGeom prst="rect">
              <a:avLst/>
            </a:prstGeom>
          </p:spPr>
        </p:pic>
        <p:graphicFrame>
          <p:nvGraphicFramePr>
            <p:cNvPr id="69" name="Object 4">
              <a:extLst>
                <a:ext uri="{FF2B5EF4-FFF2-40B4-BE49-F238E27FC236}">
                  <a16:creationId xmlns:a16="http://schemas.microsoft.com/office/drawing/2014/main" id="{3A6909A9-9E5C-4DF8-94FB-49F1A4128B0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7269012"/>
                </p:ext>
              </p:extLst>
            </p:nvPr>
          </p:nvGraphicFramePr>
          <p:xfrm>
            <a:off x="2819400" y="4593131"/>
            <a:ext cx="210318" cy="291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" name="Equation" r:id="rId5" imgW="164880" imgH="228600" progId="Equation.DSMT4">
                    <p:embed/>
                  </p:oleObj>
                </mc:Choice>
                <mc:Fallback>
                  <p:oleObj name="Equation" r:id="rId5" imgW="164880" imgH="228600" progId="Equation.DSMT4">
                    <p:embed/>
                    <p:pic>
                      <p:nvPicPr>
                        <p:cNvPr id="42" name="Object 4">
                          <a:extLst>
                            <a:ext uri="{FF2B5EF4-FFF2-40B4-BE49-F238E27FC236}">
                              <a16:creationId xmlns:a16="http://schemas.microsoft.com/office/drawing/2014/main" id="{B0EAE109-20A7-437E-9149-EBC78DF2BE3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4593131"/>
                          <a:ext cx="210318" cy="291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2B7EC6-3D3C-4B00-94BC-23D214C3FF75}"/>
              </a:ext>
            </a:extLst>
          </p:cNvPr>
          <p:cNvCxnSpPr/>
          <p:nvPr/>
        </p:nvCxnSpPr>
        <p:spPr bwMode="auto">
          <a:xfrm>
            <a:off x="5598812" y="5473888"/>
            <a:ext cx="19812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3DE8-290D-4DC4-9635-AA9EEEFD7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DCM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A52DA-FFF9-4E32-B536-05991B891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4038600"/>
            <a:ext cx="7770813" cy="2436813"/>
          </a:xfrm>
        </p:spPr>
        <p:txBody>
          <a:bodyPr/>
          <a:lstStyle/>
          <a:p>
            <a:pPr lvl="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Once accepted, depending on OFDM numerology in 11bd,  </a:t>
            </a:r>
            <a:r>
              <a:rPr lang="en-US" sz="1800" i="1" dirty="0"/>
              <a:t>N</a:t>
            </a:r>
            <a:r>
              <a:rPr lang="en-US" sz="1800" i="1" baseline="-25000" dirty="0"/>
              <a:t>SD</a:t>
            </a:r>
            <a:r>
              <a:rPr lang="en-US" sz="1800" i="1" dirty="0"/>
              <a:t> </a:t>
            </a:r>
            <a:r>
              <a:rPr lang="en-US" sz="1800" dirty="0"/>
              <a:t>of 10 MHz and 20 MHz NGV PPDU for DCM will be specified.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With operation on BCC, the modulated symbols are mapped to a pair of DCM tones.</a:t>
            </a:r>
          </a:p>
          <a:p>
            <a:pPr lvl="2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BCC </a:t>
            </a:r>
            <a:r>
              <a:rPr lang="en-US" sz="1400" dirty="0" err="1">
                <a:solidFill>
                  <a:schemeClr val="tx1"/>
                </a:solidFill>
              </a:rPr>
              <a:t>interleaver</a:t>
            </a:r>
            <a:r>
              <a:rPr lang="en-US" sz="1400" dirty="0">
                <a:solidFill>
                  <a:schemeClr val="tx1"/>
                </a:solidFill>
              </a:rPr>
              <a:t> configuration for DCM needs to be defined if needed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With operation on LDPC, the LDPC tone mapper for the lower frequency segment and the LDPC tone mapper for the upper frequency segment are exactly the same. </a:t>
            </a:r>
          </a:p>
          <a:p>
            <a:pPr lvl="2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LDPC tone mapper (i.e., </a:t>
            </a:r>
            <a:r>
              <a:rPr lang="en-US" sz="1400" i="1" dirty="0">
                <a:solidFill>
                  <a:schemeClr val="tx1"/>
                </a:solidFill>
              </a:rPr>
              <a:t>D</a:t>
            </a:r>
            <a:r>
              <a:rPr lang="en-US" sz="1400" i="1" baseline="-25000" dirty="0">
                <a:solidFill>
                  <a:schemeClr val="tx1"/>
                </a:solidFill>
              </a:rPr>
              <a:t>TM,DCM</a:t>
            </a:r>
            <a:r>
              <a:rPr lang="en-US" sz="1400" dirty="0">
                <a:solidFill>
                  <a:schemeClr val="tx1"/>
                </a:solidFill>
              </a:rPr>
              <a:t>) for DCM needs to be defined if needed.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79152-97DF-4CCE-803E-C7685759ED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C892-FF9C-4026-80DB-1E594A32BE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F2E539C-8DBA-44B5-A789-DD6B1C442D12}"/>
              </a:ext>
            </a:extLst>
          </p:cNvPr>
          <p:cNvGrpSpPr/>
          <p:nvPr/>
        </p:nvGrpSpPr>
        <p:grpSpPr>
          <a:xfrm>
            <a:off x="1826718" y="1800699"/>
            <a:ext cx="5488973" cy="1999747"/>
            <a:chOff x="1826718" y="1800699"/>
            <a:chExt cx="5488973" cy="199974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01BF7C0-EA65-4CD5-8F50-8EACED09161D}"/>
                </a:ext>
              </a:extLst>
            </p:cNvPr>
            <p:cNvGrpSpPr/>
            <p:nvPr/>
          </p:nvGrpSpPr>
          <p:grpSpPr>
            <a:xfrm>
              <a:off x="1826718" y="1800699"/>
              <a:ext cx="5488973" cy="1999747"/>
              <a:chOff x="1826718" y="1800699"/>
              <a:chExt cx="5488973" cy="1999747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F0D2F72D-5A60-481A-9E6D-54FC510847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6718" y="1800699"/>
                <a:ext cx="5488973" cy="1670061"/>
              </a:xfrm>
              <a:prstGeom prst="rect">
                <a:avLst/>
              </a:prstGeom>
            </p:spPr>
          </p:pic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0251538-41F8-4A95-AC36-FFFB87D4B58D}"/>
                  </a:ext>
                </a:extLst>
              </p:cNvPr>
              <p:cNvSpPr/>
              <p:nvPr/>
            </p:nvSpPr>
            <p:spPr>
              <a:xfrm>
                <a:off x="2378078" y="3492669"/>
                <a:ext cx="457200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Transmission diagram for DCM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6E1595C-02DB-48AB-B300-96DFD6C090DF}"/>
                </a:ext>
              </a:extLst>
            </p:cNvPr>
            <p:cNvSpPr txBox="1"/>
            <p:nvPr/>
          </p:nvSpPr>
          <p:spPr>
            <a:xfrm rot="10800000">
              <a:off x="3429000" y="1891621"/>
              <a:ext cx="369332" cy="106521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(If BCC)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99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8551E-829D-4E1F-AE12-46458BB3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4BE19-DA0D-4C33-B987-E9D8CD6A8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General configuration: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 TX, 1 RX, 1 SS, 300 and 800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# of channel realizations:  10,000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C2C Channel Model (including Enhanced C2C channel Model)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12.5ns sampling rate, tapped delay line with Doppler shift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channel power distribution with the total power normalized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 Non-linearity : </a:t>
            </a:r>
            <a:r>
              <a:rPr lang="en-US" sz="1400" dirty="0"/>
              <a:t>RAPP PA model with p = 3.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Carrier Frequency Offset : fixed 20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Phase noise with a pole-zero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PSD(0) = -100 </a:t>
            </a:r>
            <a:r>
              <a:rPr lang="en-US" sz="1400" dirty="0" err="1">
                <a:solidFill>
                  <a:schemeClr val="tx1"/>
                </a:solidFill>
              </a:rPr>
              <a:t>dBc</a:t>
            </a:r>
            <a:r>
              <a:rPr lang="en-US" sz="1400" dirty="0">
                <a:solidFill>
                  <a:schemeClr val="tx1"/>
                </a:solidFill>
              </a:rPr>
              <a:t>/Hz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Pole frequency </a:t>
            </a:r>
            <a:r>
              <a:rPr lang="en-US" sz="1400" dirty="0" err="1">
                <a:solidFill>
                  <a:schemeClr val="tx1"/>
                </a:solidFill>
              </a:rPr>
              <a:t>fp</a:t>
            </a:r>
            <a:r>
              <a:rPr lang="en-US" sz="1400" dirty="0">
                <a:solidFill>
                  <a:schemeClr val="tx1"/>
                </a:solidFill>
              </a:rPr>
              <a:t> = 250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Zero frequency </a:t>
            </a:r>
            <a:r>
              <a:rPr lang="en-US" sz="1400" dirty="0" err="1">
                <a:solidFill>
                  <a:schemeClr val="tx1"/>
                </a:solidFill>
              </a:rPr>
              <a:t>fz</a:t>
            </a:r>
            <a:r>
              <a:rPr lang="en-US" sz="1400" dirty="0">
                <a:solidFill>
                  <a:schemeClr val="tx1"/>
                </a:solidFill>
              </a:rPr>
              <a:t> = 7905.7 kHz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Ideal timing and Ideal PPDU detection,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CFO estimation and compensation in preamble portion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F612D-EED5-4F95-B7D5-EDD4D6BF2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008F6-A00D-42E9-9B4E-88D1A484C4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89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8551E-829D-4E1F-AE12-46458BB3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4BE19-DA0D-4C33-B987-E9D8CD6A8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11p with DACE (Data-Aid Channel Estimation)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Channel estimation based on Genie-aided transmitted symbols with no errors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Tracking latency of 2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Tracking period of 1 OFDM symbol.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11p with M4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Half of L-LTF as </a:t>
            </a:r>
            <a:r>
              <a:rPr lang="en-US" sz="1400" dirty="0" err="1">
                <a:solidFill>
                  <a:schemeClr val="tx1"/>
                </a:solidFill>
              </a:rPr>
              <a:t>Midamble</a:t>
            </a:r>
            <a:r>
              <a:rPr lang="en-US" sz="1400" dirty="0">
                <a:solidFill>
                  <a:schemeClr val="tx1"/>
                </a:solidFill>
              </a:rPr>
              <a:t> inserted on every 4 data symbols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11ac 20MHz DC2 with BCC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VHT-LTF as </a:t>
            </a:r>
            <a:r>
              <a:rPr lang="en-US" sz="1400" dirty="0" err="1">
                <a:solidFill>
                  <a:schemeClr val="tx1"/>
                </a:solidFill>
              </a:rPr>
              <a:t>Midamble</a:t>
            </a:r>
            <a:r>
              <a:rPr lang="en-US" sz="1400" dirty="0">
                <a:solidFill>
                  <a:schemeClr val="tx1"/>
                </a:solidFill>
              </a:rPr>
              <a:t> inserted on every 4 data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MCS0 DCM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BCC </a:t>
            </a:r>
            <a:r>
              <a:rPr lang="en-US" sz="1400" dirty="0" err="1">
                <a:solidFill>
                  <a:schemeClr val="tx1"/>
                </a:solidFill>
              </a:rPr>
              <a:t>interleaver</a:t>
            </a:r>
            <a:r>
              <a:rPr lang="en-US" sz="1400" dirty="0">
                <a:solidFill>
                  <a:schemeClr val="tx1"/>
                </a:solidFill>
              </a:rPr>
              <a:t> configuration for DCM not optimized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11ac 20MHz DC2 with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VHT-LTF as </a:t>
            </a:r>
            <a:r>
              <a:rPr lang="en-US" sz="1400" dirty="0" err="1">
                <a:solidFill>
                  <a:schemeClr val="tx1"/>
                </a:solidFill>
              </a:rPr>
              <a:t>Midamble</a:t>
            </a:r>
            <a:r>
              <a:rPr lang="en-US" sz="1400" dirty="0">
                <a:solidFill>
                  <a:schemeClr val="tx1"/>
                </a:solidFill>
              </a:rPr>
              <a:t> inserted on every 4 data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MCS0 DCM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LDPC tone mapper (i.e., </a:t>
            </a:r>
            <a:r>
              <a:rPr lang="en-US" sz="1400" i="1" dirty="0">
                <a:solidFill>
                  <a:schemeClr val="tx1"/>
                </a:solidFill>
              </a:rPr>
              <a:t>D</a:t>
            </a:r>
            <a:r>
              <a:rPr lang="en-US" sz="1400" i="1" baseline="-25000" dirty="0">
                <a:solidFill>
                  <a:schemeClr val="tx1"/>
                </a:solidFill>
              </a:rPr>
              <a:t>TM,DCM</a:t>
            </a:r>
            <a:r>
              <a:rPr lang="en-US" sz="1400" dirty="0">
                <a:solidFill>
                  <a:schemeClr val="tx1"/>
                </a:solidFill>
              </a:rPr>
              <a:t>) for DCM not optimized</a:t>
            </a:r>
          </a:p>
          <a:p>
            <a:pPr marL="457200" lvl="1" indent="0"/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F612D-EED5-4F95-B7D5-EDD4D6BF2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008F6-A00D-42E9-9B4E-88D1A484C4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87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E68E2EA4-5198-4747-A2EB-EF2FB2A52BF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461744"/>
            <a:ext cx="4152749" cy="3528000"/>
          </a:xfrm>
          <a:prstGeom prst="rect">
            <a:avLst/>
          </a:prstGeom>
        </p:spPr>
      </p:pic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D5714BE3-01C4-4A12-9DE9-CBA5153EF0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8" y="1461744"/>
            <a:ext cx="4152749" cy="35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B73ED-8F25-4906-87B3-46540A2CF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29F-FBC4-4D8E-9403-0F2D3DE0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5004225"/>
            <a:ext cx="7770813" cy="13865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300 bytes, MCS0 DCM shows around 2.5 dB and 3.5 dB gain with BCC and LDPC, respectively comparing to 11p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800 bytes with increased packet length, MCS0 DCM shows more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achieve at least 3 dB lower sensitivity to meet PAR, MCS0 DCM may need to operate with LDPC together.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0AFF-B42E-4569-9387-5177C678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D16C-6D80-465A-B07F-D24ADD75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6DF93E-F773-4616-93DD-8D259D485E01}"/>
              </a:ext>
            </a:extLst>
          </p:cNvPr>
          <p:cNvCxnSpPr>
            <a:cxnSpLocks/>
          </p:cNvCxnSpPr>
          <p:nvPr/>
        </p:nvCxnSpPr>
        <p:spPr>
          <a:xfrm>
            <a:off x="1882140" y="3170329"/>
            <a:ext cx="861060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612780-DF14-4978-93E9-6EA22384C69B}"/>
              </a:ext>
            </a:extLst>
          </p:cNvPr>
          <p:cNvSpPr txBox="1"/>
          <p:nvPr/>
        </p:nvSpPr>
        <p:spPr>
          <a:xfrm>
            <a:off x="1936442" y="3152001"/>
            <a:ext cx="792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2.5 dB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C9AC660-7558-458E-BC4E-A1C6AA823ECB}"/>
              </a:ext>
            </a:extLst>
          </p:cNvPr>
          <p:cNvCxnSpPr>
            <a:cxnSpLocks/>
          </p:cNvCxnSpPr>
          <p:nvPr/>
        </p:nvCxnSpPr>
        <p:spPr>
          <a:xfrm>
            <a:off x="1578350" y="3171109"/>
            <a:ext cx="1173815" cy="6927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55BCBF-EEF0-438A-B71D-14FDF9DEBC7B}"/>
              </a:ext>
            </a:extLst>
          </p:cNvPr>
          <p:cNvSpPr txBox="1"/>
          <p:nvPr/>
        </p:nvSpPr>
        <p:spPr>
          <a:xfrm>
            <a:off x="1482639" y="2900257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3.5 dB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068B20-9B11-42AA-BFB9-8E0367AED7D4}"/>
              </a:ext>
            </a:extLst>
          </p:cNvPr>
          <p:cNvCxnSpPr>
            <a:cxnSpLocks/>
          </p:cNvCxnSpPr>
          <p:nvPr/>
        </p:nvCxnSpPr>
        <p:spPr>
          <a:xfrm>
            <a:off x="5544670" y="3165607"/>
            <a:ext cx="947239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7765BCC-4041-4076-9C51-E1459B991266}"/>
              </a:ext>
            </a:extLst>
          </p:cNvPr>
          <p:cNvSpPr txBox="1"/>
          <p:nvPr/>
        </p:nvSpPr>
        <p:spPr>
          <a:xfrm>
            <a:off x="5622049" y="3178036"/>
            <a:ext cx="792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3.2 dB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5CDB65-BA25-4386-BA94-88CB80FC4C6B}"/>
              </a:ext>
            </a:extLst>
          </p:cNvPr>
          <p:cNvCxnSpPr>
            <a:cxnSpLocks/>
          </p:cNvCxnSpPr>
          <p:nvPr/>
        </p:nvCxnSpPr>
        <p:spPr>
          <a:xfrm>
            <a:off x="5223030" y="3166865"/>
            <a:ext cx="1268879" cy="10391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7065D11-E337-4393-98AF-67EAD2999608}"/>
              </a:ext>
            </a:extLst>
          </p:cNvPr>
          <p:cNvSpPr txBox="1"/>
          <p:nvPr/>
        </p:nvSpPr>
        <p:spPr>
          <a:xfrm>
            <a:off x="5137728" y="2909222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4.2 dB</a:t>
            </a:r>
          </a:p>
        </p:txBody>
      </p:sp>
    </p:spTree>
    <p:extLst>
      <p:ext uri="{BB962C8B-B14F-4D97-AF65-F5344CB8AC3E}">
        <p14:creationId xmlns:p14="http://schemas.microsoft.com/office/powerpoint/2010/main" val="61637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F60FE53-7DA5-435A-9489-166FC2A6EA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705" y="1445636"/>
            <a:ext cx="4152750" cy="3528000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B98CA971-BCB3-484B-8528-A963FBB29CE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14" y="1445636"/>
            <a:ext cx="4677911" cy="35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B73ED-8F25-4906-87B3-46540A2CF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29F-FBC4-4D8E-9403-0F2D3DE0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5172379"/>
            <a:ext cx="7770813" cy="9998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300 bytes, MCS0 DCM shows around 3.3 dB and 4.0 dB gain with BCC and LDPC, respectively comparing to 11p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800 bytes with increased packet length, MCS0 DCM shows more benefit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0AFF-B42E-4569-9387-5177C678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D16C-6D80-465A-B07F-D24ADD75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6DF93E-F773-4616-93DD-8D259D485E01}"/>
              </a:ext>
            </a:extLst>
          </p:cNvPr>
          <p:cNvCxnSpPr>
            <a:cxnSpLocks/>
          </p:cNvCxnSpPr>
          <p:nvPr/>
        </p:nvCxnSpPr>
        <p:spPr>
          <a:xfrm>
            <a:off x="2093761" y="3143036"/>
            <a:ext cx="1293451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612780-DF14-4978-93E9-6EA22384C69B}"/>
              </a:ext>
            </a:extLst>
          </p:cNvPr>
          <p:cNvSpPr txBox="1"/>
          <p:nvPr/>
        </p:nvSpPr>
        <p:spPr>
          <a:xfrm>
            <a:off x="2445662" y="3138554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3.3 dB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C9AC660-7558-458E-BC4E-A1C6AA823ECB}"/>
              </a:ext>
            </a:extLst>
          </p:cNvPr>
          <p:cNvCxnSpPr>
            <a:cxnSpLocks/>
          </p:cNvCxnSpPr>
          <p:nvPr/>
        </p:nvCxnSpPr>
        <p:spPr>
          <a:xfrm>
            <a:off x="1837765" y="3143036"/>
            <a:ext cx="1516046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55BCBF-EEF0-438A-B71D-14FDF9DEBC7B}"/>
              </a:ext>
            </a:extLst>
          </p:cNvPr>
          <p:cNvSpPr txBox="1"/>
          <p:nvPr/>
        </p:nvSpPr>
        <p:spPr>
          <a:xfrm>
            <a:off x="1781006" y="2897415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4.0 dB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320F08-EDA6-4506-B3B6-DFC329378C01}"/>
              </a:ext>
            </a:extLst>
          </p:cNvPr>
          <p:cNvCxnSpPr>
            <a:cxnSpLocks/>
          </p:cNvCxnSpPr>
          <p:nvPr/>
        </p:nvCxnSpPr>
        <p:spPr>
          <a:xfrm>
            <a:off x="5638800" y="3134978"/>
            <a:ext cx="1311278" cy="3576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5B7A7-E5B2-4BF5-870B-31865D30BEEB}"/>
              </a:ext>
            </a:extLst>
          </p:cNvPr>
          <p:cNvCxnSpPr>
            <a:cxnSpLocks/>
          </p:cNvCxnSpPr>
          <p:nvPr/>
        </p:nvCxnSpPr>
        <p:spPr>
          <a:xfrm>
            <a:off x="5879441" y="3133188"/>
            <a:ext cx="1070637" cy="5366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10AE081-7C28-40A9-8960-A11B0F046244}"/>
              </a:ext>
            </a:extLst>
          </p:cNvPr>
          <p:cNvSpPr txBox="1"/>
          <p:nvPr/>
        </p:nvSpPr>
        <p:spPr>
          <a:xfrm>
            <a:off x="6102004" y="3156483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4.0 dB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43613F-0A47-4B57-B69F-0145FB1E3F4D}"/>
              </a:ext>
            </a:extLst>
          </p:cNvPr>
          <p:cNvSpPr txBox="1"/>
          <p:nvPr/>
        </p:nvSpPr>
        <p:spPr>
          <a:xfrm>
            <a:off x="5539013" y="2863345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5.0 dB</a:t>
            </a:r>
          </a:p>
        </p:txBody>
      </p:sp>
    </p:spTree>
    <p:extLst>
      <p:ext uri="{BB962C8B-B14F-4D97-AF65-F5344CB8AC3E}">
        <p14:creationId xmlns:p14="http://schemas.microsoft.com/office/powerpoint/2010/main" val="385287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8EB572-52B5-48C1-9FF3-1EBAA32BF04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650" y="1447800"/>
            <a:ext cx="4152750" cy="3528000"/>
          </a:xfrm>
          <a:prstGeom prst="rect">
            <a:avLst/>
          </a:prstGeom>
        </p:spPr>
      </p:pic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90540EB-CFE2-41E7-AC64-13D660A5064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2" y="1447800"/>
            <a:ext cx="4677911" cy="35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B73ED-8F25-4906-87B3-46540A2CF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Urban Crossing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29F-FBC4-4D8E-9403-0F2D3DE0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08" y="4954591"/>
            <a:ext cx="7770813" cy="13382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300 bytes, MCS0 DCM shows around 2.2 dB and 3.2 dB gain with BCC and LDPC, respectively comparing to 11p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800 bytes with increased packet length, MCS0 DCM shows more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/>
              <a:t>To achieve </a:t>
            </a:r>
            <a:r>
              <a:rPr lang="en-US" sz="1400" dirty="0"/>
              <a:t>at least 3 dB lower sensitivity to meet PAR, MCS0 DCM may need to operate with LDPC together.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0AFF-B42E-4569-9387-5177C678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D16C-6D80-465A-B07F-D24ADD75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6DF93E-F773-4616-93DD-8D259D485E01}"/>
              </a:ext>
            </a:extLst>
          </p:cNvPr>
          <p:cNvCxnSpPr>
            <a:cxnSpLocks/>
          </p:cNvCxnSpPr>
          <p:nvPr/>
        </p:nvCxnSpPr>
        <p:spPr>
          <a:xfrm>
            <a:off x="2552672" y="3139478"/>
            <a:ext cx="959452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612780-DF14-4978-93E9-6EA22384C69B}"/>
              </a:ext>
            </a:extLst>
          </p:cNvPr>
          <p:cNvSpPr txBox="1"/>
          <p:nvPr/>
        </p:nvSpPr>
        <p:spPr>
          <a:xfrm>
            <a:off x="2719643" y="3093391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2.2 dB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C9AC660-7558-458E-BC4E-A1C6AA823ECB}"/>
              </a:ext>
            </a:extLst>
          </p:cNvPr>
          <p:cNvCxnSpPr>
            <a:cxnSpLocks/>
          </p:cNvCxnSpPr>
          <p:nvPr/>
        </p:nvCxnSpPr>
        <p:spPr>
          <a:xfrm>
            <a:off x="2229679" y="3139478"/>
            <a:ext cx="1282445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55BCBF-EEF0-438A-B71D-14FDF9DEBC7B}"/>
              </a:ext>
            </a:extLst>
          </p:cNvPr>
          <p:cNvSpPr txBox="1"/>
          <p:nvPr/>
        </p:nvSpPr>
        <p:spPr>
          <a:xfrm>
            <a:off x="2223466" y="2914072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3.2 dB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F373A20-5B58-496C-9AB6-3C5334981D41}"/>
              </a:ext>
            </a:extLst>
          </p:cNvPr>
          <p:cNvCxnSpPr>
            <a:cxnSpLocks/>
          </p:cNvCxnSpPr>
          <p:nvPr/>
        </p:nvCxnSpPr>
        <p:spPr>
          <a:xfrm>
            <a:off x="6096000" y="3147921"/>
            <a:ext cx="1143000" cy="0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FF23E32-5D9C-485F-BB96-459CC6EA7E61}"/>
              </a:ext>
            </a:extLst>
          </p:cNvPr>
          <p:cNvSpPr txBox="1"/>
          <p:nvPr/>
        </p:nvSpPr>
        <p:spPr>
          <a:xfrm>
            <a:off x="6023519" y="2880951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4.0 dB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F9714A-AB68-49D9-ADA4-23B35CFFC415}"/>
              </a:ext>
            </a:extLst>
          </p:cNvPr>
          <p:cNvCxnSpPr>
            <a:cxnSpLocks/>
          </p:cNvCxnSpPr>
          <p:nvPr/>
        </p:nvCxnSpPr>
        <p:spPr>
          <a:xfrm>
            <a:off x="6487392" y="3139478"/>
            <a:ext cx="751608" cy="8443"/>
          </a:xfrm>
          <a:prstGeom prst="line">
            <a:avLst/>
          </a:prstGeom>
          <a:ln w="952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16D079F-7EE1-4735-9DF3-1341414CBE3D}"/>
              </a:ext>
            </a:extLst>
          </p:cNvPr>
          <p:cNvSpPr txBox="1"/>
          <p:nvPr/>
        </p:nvSpPr>
        <p:spPr>
          <a:xfrm>
            <a:off x="6613491" y="3139478"/>
            <a:ext cx="625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2.5 dB</a:t>
            </a:r>
          </a:p>
        </p:txBody>
      </p:sp>
    </p:spTree>
    <p:extLst>
      <p:ext uri="{BB962C8B-B14F-4D97-AF65-F5344CB8AC3E}">
        <p14:creationId xmlns:p14="http://schemas.microsoft.com/office/powerpoint/2010/main" val="244899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15458</TotalTime>
  <Words>1064</Words>
  <Application>Microsoft Office PowerPoint</Application>
  <PresentationFormat>On-screen Show (4:3)</PresentationFormat>
  <Paragraphs>147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Equation</vt:lpstr>
      <vt:lpstr>PHY designs for NGV</vt:lpstr>
      <vt:lpstr>Background</vt:lpstr>
      <vt:lpstr>DCM 1/2</vt:lpstr>
      <vt:lpstr>DCM 2/2</vt:lpstr>
      <vt:lpstr>Simulation Parameters 1/2</vt:lpstr>
      <vt:lpstr>Simulation Parameters 2/2</vt:lpstr>
      <vt:lpstr>Rural LOS</vt:lpstr>
      <vt:lpstr>Urban Approaching LOS </vt:lpstr>
      <vt:lpstr>Enhanced Urban Crossing NLOS</vt:lpstr>
      <vt:lpstr>Enhanced Highway LOS</vt:lpstr>
      <vt:lpstr>Enhanced Highway NLOS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788</cp:revision>
  <cp:lastPrinted>2019-02-27T17:27:41Z</cp:lastPrinted>
  <dcterms:created xsi:type="dcterms:W3CDTF">2016-07-23T21:44:38Z</dcterms:created>
  <dcterms:modified xsi:type="dcterms:W3CDTF">2019-05-10T16:40:22Z</dcterms:modified>
</cp:coreProperties>
</file>