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31" r:id="rId2"/>
    <p:sldId id="960" r:id="rId3"/>
    <p:sldId id="961" r:id="rId4"/>
    <p:sldId id="947" r:id="rId5"/>
    <p:sldId id="948" r:id="rId6"/>
    <p:sldId id="949" r:id="rId7"/>
    <p:sldId id="962" r:id="rId8"/>
    <p:sldId id="965" r:id="rId9"/>
    <p:sldId id="964" r:id="rId10"/>
    <p:sldId id="963" r:id="rId11"/>
    <p:sldId id="966" r:id="rId12"/>
    <p:sldId id="915" r:id="rId13"/>
    <p:sldId id="968" r:id="rId14"/>
    <p:sldId id="969" r:id="rId15"/>
    <p:sldId id="973" r:id="rId16"/>
    <p:sldId id="974" r:id="rId17"/>
    <p:sldId id="975" r:id="rId18"/>
    <p:sldId id="977" r:id="rId19"/>
    <p:sldId id="916" r:id="rId20"/>
    <p:sldId id="972" r:id="rId2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91" autoAdjust="0"/>
    <p:restoredTop sz="92810" autoAdjust="0"/>
  </p:normalViewPr>
  <p:slideViewPr>
    <p:cSldViewPr>
      <p:cViewPr varScale="1">
        <p:scale>
          <a:sx n="75" d="100"/>
          <a:sy n="75" d="100"/>
        </p:scale>
        <p:origin x="91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255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5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96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9/19/2019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802.11-19/0773r7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Multi-link Operation Framework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2019-07-01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16006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Intel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single link association, the link used for association singling exchange is enabled for class 2 and class 3 frame exchange (see </a:t>
            </a:r>
            <a:r>
              <a:rPr lang="en-US" dirty="0"/>
              <a:t>Figure </a:t>
            </a:r>
            <a:r>
              <a:rPr lang="en-US" dirty="0" smtClean="0"/>
              <a:t>11-16 [7])</a:t>
            </a:r>
          </a:p>
          <a:p>
            <a:r>
              <a:rPr lang="en-US" dirty="0" smtClean="0"/>
              <a:t>For multi-link setup, due to the nature of multiple links, different simultaneous operation capability, power save consideration, there is a need to 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  <a:endParaRPr lang="en-US" dirty="0" smtClean="0"/>
          </a:p>
          <a:p>
            <a:pPr lvl="1"/>
            <a:r>
              <a:rPr lang="en-US" dirty="0"/>
              <a:t>A identification for each link may be needed, but details are </a:t>
            </a:r>
            <a:r>
              <a:rPr lang="en-US" dirty="0" smtClean="0"/>
              <a:t>TBD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30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operation across links provides gains but also corresponding hardware investment</a:t>
            </a:r>
          </a:p>
          <a:p>
            <a:r>
              <a:rPr lang="en-US" dirty="0" smtClean="0"/>
              <a:t>We envision that the benefits multi-link operation can be enjoyed by a range of devices that support various capability of simultaneous operation across links </a:t>
            </a:r>
          </a:p>
          <a:p>
            <a:r>
              <a:rPr lang="en-US" dirty="0" smtClean="0"/>
              <a:t>To achieve this goal,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43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provide multi-link operation follow up to propose </a:t>
            </a:r>
            <a:r>
              <a:rPr lang="en-US" dirty="0"/>
              <a:t>a </a:t>
            </a:r>
            <a:r>
              <a:rPr lang="en-US" dirty="0" smtClean="0"/>
              <a:t>unified framework </a:t>
            </a:r>
            <a:r>
              <a:rPr lang="en-US" dirty="0"/>
              <a:t>that addresses </a:t>
            </a:r>
            <a:r>
              <a:rPr lang="en-US" dirty="0" smtClean="0"/>
              <a:t>the key use cases (load balancing and </a:t>
            </a:r>
            <a:r>
              <a:rPr lang="en-US" dirty="0" err="1" smtClean="0"/>
              <a:t>aggergation</a:t>
            </a:r>
            <a:r>
              <a:rPr lang="en-US" dirty="0" smtClean="0"/>
              <a:t>) </a:t>
            </a:r>
            <a:r>
              <a:rPr lang="en-US" dirty="0"/>
              <a:t>and keeps </a:t>
            </a:r>
            <a:r>
              <a:rPr lang="en-US" dirty="0" smtClean="0"/>
              <a:t>within </a:t>
            </a:r>
            <a:r>
              <a:rPr lang="en-US" dirty="0"/>
              <a:t>the current 802.11 architecture </a:t>
            </a:r>
            <a:r>
              <a:rPr lang="en-US" dirty="0" smtClean="0"/>
              <a:t>and definition</a:t>
            </a:r>
          </a:p>
          <a:p>
            <a:pPr lvl="1"/>
            <a:r>
              <a:rPr lang="en-US" dirty="0" smtClean="0"/>
              <a:t>Multi-link logical entity, </a:t>
            </a:r>
            <a:r>
              <a:rPr lang="en-US" dirty="0"/>
              <a:t>Multi-link </a:t>
            </a:r>
            <a:r>
              <a:rPr lang="en-US" dirty="0" smtClean="0"/>
              <a:t>AP logical entity, and </a:t>
            </a:r>
            <a:r>
              <a:rPr lang="en-US" dirty="0"/>
              <a:t>Multi-link </a:t>
            </a:r>
            <a:r>
              <a:rPr lang="en-US" dirty="0" smtClean="0"/>
              <a:t>non-AP </a:t>
            </a:r>
            <a:r>
              <a:rPr lang="en-US" dirty="0"/>
              <a:t>logical </a:t>
            </a:r>
            <a:r>
              <a:rPr lang="en-US" dirty="0" smtClean="0"/>
              <a:t>entity are defined</a:t>
            </a:r>
          </a:p>
          <a:p>
            <a:r>
              <a:rPr lang="en-US" dirty="0" smtClean="0"/>
              <a:t>We propose to define the basic terminology to facilitate the progress of multi-link topic in 11be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logical entity: </a:t>
            </a:r>
            <a:r>
              <a:rPr lang="en-US" dirty="0"/>
              <a:t>A 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dirty="0"/>
              <a:t>NOTE – The exact name can be changed</a:t>
            </a:r>
          </a:p>
          <a:p>
            <a:r>
              <a:rPr lang="en-US" dirty="0" smtClean="0"/>
              <a:t>Yes: 54 </a:t>
            </a:r>
          </a:p>
          <a:p>
            <a:r>
              <a:rPr lang="en-US" dirty="0" smtClean="0"/>
              <a:t>No: 17</a:t>
            </a:r>
          </a:p>
          <a:p>
            <a:r>
              <a:rPr lang="en-US" dirty="0" smtClean="0"/>
              <a:t>Abstain: many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48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AP logical entity:</a:t>
            </a:r>
            <a:r>
              <a:rPr lang="en-US" dirty="0"/>
              <a:t> A multi-link logical entity, where each STA affiliated with the multi-link logical entity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dirty="0"/>
              <a:t>A multi-link logical entity, where each STA affiliated with the multi-link logical entity is a non-AP STA. 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5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 –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Do you support the following:</a:t>
            </a:r>
          </a:p>
          <a:p>
            <a:pPr lvl="1"/>
            <a:r>
              <a:rPr lang="en-US" sz="18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</a:t>
            </a:r>
            <a:r>
              <a:rPr lang="en-US" sz="1600" dirty="0" smtClean="0"/>
              <a:t>bidirectional links </a:t>
            </a:r>
            <a:r>
              <a:rPr lang="en-US" sz="1600" dirty="0"/>
              <a:t>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 smtClean="0"/>
              <a:t>NOTE – The link is bidirectional.</a:t>
            </a:r>
          </a:p>
          <a:p>
            <a:pPr lvl="1"/>
            <a:r>
              <a:rPr lang="en-US" sz="1800" dirty="0" smtClean="0"/>
              <a:t>NOTE </a:t>
            </a:r>
            <a:r>
              <a:rPr lang="en-US" sz="1800" dirty="0"/>
              <a:t>- The link identification is TBD</a:t>
            </a:r>
          </a:p>
          <a:p>
            <a:pPr lvl="1"/>
            <a:r>
              <a:rPr lang="en-US" sz="1800" dirty="0"/>
              <a:t>NOTE – Details for non-infrastructure mode of operation </a:t>
            </a:r>
            <a:r>
              <a:rPr lang="en-US" sz="1800" dirty="0" smtClean="0"/>
              <a:t>TBD</a:t>
            </a:r>
          </a:p>
          <a:p>
            <a:pPr lvl="1"/>
            <a:r>
              <a:rPr lang="en-US" sz="1800" b="1" dirty="0" smtClean="0"/>
              <a:t>Yes 59</a:t>
            </a:r>
            <a:endParaRPr lang="en-US" sz="1800" b="1" dirty="0"/>
          </a:p>
          <a:p>
            <a:pPr lvl="1"/>
            <a:r>
              <a:rPr lang="en-US" sz="1800" b="1" dirty="0"/>
              <a:t>No </a:t>
            </a:r>
            <a:r>
              <a:rPr lang="en-US" sz="1800" b="1" dirty="0" smtClean="0"/>
              <a:t>11</a:t>
            </a:r>
            <a:endParaRPr lang="en-US" sz="1800" b="1" dirty="0"/>
          </a:p>
          <a:p>
            <a:pPr lvl="1"/>
            <a:r>
              <a:rPr lang="en-US" sz="1800" b="1" dirty="0" smtClean="0"/>
              <a:t>Abstain 35</a:t>
            </a:r>
            <a:endParaRPr lang="en-US" sz="1800" b="1" dirty="0"/>
          </a:p>
          <a:p>
            <a:pPr lvl="1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6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 </a:t>
            </a:r>
            <a:r>
              <a:rPr lang="en-US" dirty="0"/>
              <a:t>– Multi-link </a:t>
            </a:r>
            <a:r>
              <a:rPr lang="en-US" dirty="0" smtClean="0"/>
              <a:t>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that 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63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#5 – Link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04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</a:t>
            </a:r>
            <a:r>
              <a:rPr lang="en-US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Move to add the followings to the 11be </a:t>
            </a:r>
            <a:r>
              <a:rPr lang="en-US" sz="2200" dirty="0" smtClean="0"/>
              <a:t>SFD:</a:t>
            </a:r>
            <a:endParaRPr lang="en-US" sz="1800" dirty="0" smtClean="0"/>
          </a:p>
          <a:p>
            <a:pPr lvl="1"/>
            <a:r>
              <a:rPr lang="en-US" sz="1800" dirty="0" smtClean="0"/>
              <a:t>Define </a:t>
            </a:r>
            <a:r>
              <a:rPr lang="en-US" sz="1800" dirty="0"/>
              <a:t>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</a:t>
            </a:r>
            <a:r>
              <a:rPr lang="en-US" sz="1600" dirty="0" smtClean="0"/>
              <a:t>links </a:t>
            </a:r>
            <a:r>
              <a:rPr lang="en-US" sz="1600" dirty="0"/>
              <a:t>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 smtClean="0"/>
              <a:t>NOTE </a:t>
            </a:r>
            <a:r>
              <a:rPr lang="en-US" sz="1800" dirty="0"/>
              <a:t>- The link identification is TBD</a:t>
            </a:r>
          </a:p>
          <a:p>
            <a:pPr lvl="1"/>
            <a:r>
              <a:rPr lang="en-US" sz="1800" dirty="0"/>
              <a:t>NOTE – Details for non-infrastructure mode of operation TBD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4354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[</a:t>
            </a:r>
            <a:r>
              <a:rPr lang="en-GB" sz="1600" dirty="0"/>
              <a:t>1] 11-18/1231r4 </a:t>
            </a:r>
            <a:r>
              <a:rPr lang="en-US" sz="1600" dirty="0"/>
              <a:t>EHT draft proposed PAR</a:t>
            </a:r>
          </a:p>
          <a:p>
            <a:r>
              <a:rPr lang="en-US" sz="1600" dirty="0"/>
              <a:t>[2] </a:t>
            </a:r>
            <a:r>
              <a:rPr lang="en-US" sz="1600" dirty="0" smtClean="0"/>
              <a:t>11-19/0822r0 </a:t>
            </a:r>
            <a:r>
              <a:rPr lang="en-US" sz="1600" dirty="0"/>
              <a:t>Extremely Efficient Multi-band </a:t>
            </a:r>
            <a:r>
              <a:rPr lang="en-US" sz="1600" dirty="0" smtClean="0"/>
              <a:t>Operation</a:t>
            </a:r>
          </a:p>
          <a:p>
            <a:r>
              <a:rPr lang="en-GB" sz="1600" dirty="0" smtClean="0"/>
              <a:t>[</a:t>
            </a:r>
            <a:r>
              <a:rPr lang="en-GB" sz="1600" dirty="0"/>
              <a:t>3</a:t>
            </a:r>
            <a:r>
              <a:rPr lang="en-GB" sz="1600" dirty="0" smtClean="0"/>
              <a:t>] </a:t>
            </a:r>
            <a:r>
              <a:rPr lang="en-GB" sz="1600" dirty="0"/>
              <a:t>11-19/0731r0 Multi-link </a:t>
            </a:r>
            <a:r>
              <a:rPr lang="en-GB" sz="1600" dirty="0" smtClean="0"/>
              <a:t>Operation</a:t>
            </a:r>
            <a:endParaRPr lang="en-GB" sz="1600" dirty="0"/>
          </a:p>
          <a:p>
            <a:r>
              <a:rPr lang="en-US" sz="1600" dirty="0" smtClean="0"/>
              <a:t>[4] 11-19/0823r0 </a:t>
            </a:r>
            <a:r>
              <a:rPr lang="en-US" sz="1600" dirty="0"/>
              <a:t>Multi-Link </a:t>
            </a:r>
            <a:r>
              <a:rPr lang="en-US" sz="1600" dirty="0" smtClean="0"/>
              <a:t>Aggregation</a:t>
            </a:r>
          </a:p>
          <a:p>
            <a:r>
              <a:rPr lang="en-US" sz="1600" dirty="0" smtClean="0"/>
              <a:t>[5] 11-19/0766r1 </a:t>
            </a:r>
            <a:r>
              <a:rPr lang="en-US" sz="1600" dirty="0"/>
              <a:t>Enhanced Multi-band/Multi-channel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[6] 11-19/0821r0 </a:t>
            </a:r>
            <a:r>
              <a:rPr lang="en-GB" sz="1600" dirty="0" smtClean="0"/>
              <a:t>Multiple </a:t>
            </a:r>
            <a:r>
              <a:rPr lang="en-GB" sz="1600" dirty="0"/>
              <a:t>Band Operation </a:t>
            </a:r>
            <a:r>
              <a:rPr lang="en-GB" sz="1600" dirty="0" smtClean="0"/>
              <a:t>Discussion</a:t>
            </a:r>
          </a:p>
          <a:p>
            <a:r>
              <a:rPr lang="en-GB" sz="1600" dirty="0"/>
              <a:t>[7] Draft </a:t>
            </a:r>
            <a:r>
              <a:rPr lang="en-GB" sz="1600" dirty="0" smtClean="0"/>
              <a:t>P802.11REVmd D2.3</a:t>
            </a:r>
          </a:p>
          <a:p>
            <a:r>
              <a:rPr lang="en-GB" sz="1600" dirty="0" smtClean="0"/>
              <a:t>[8] </a:t>
            </a:r>
            <a:r>
              <a:rPr lang="en-GB" sz="1600" dirty="0"/>
              <a:t>11-19/0818r0 </a:t>
            </a:r>
            <a:r>
              <a:rPr lang="en-US" sz="1600" dirty="0"/>
              <a:t>Discussion on Multi-band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[9] 11-19/0824r3 </a:t>
            </a:r>
            <a:r>
              <a:rPr lang="en-US" sz="1600" dirty="0"/>
              <a:t>Multi-band Operation </a:t>
            </a:r>
            <a:r>
              <a:rPr lang="en-US" sz="1600" dirty="0" smtClean="0"/>
              <a:t>Performance</a:t>
            </a:r>
          </a:p>
          <a:p>
            <a:r>
              <a:rPr lang="en-US" sz="1600" dirty="0" smtClean="0"/>
              <a:t>[10] 11-19/1095r0 </a:t>
            </a:r>
            <a:r>
              <a:rPr lang="en-US" sz="1600" dirty="0"/>
              <a:t>Multi-link requirement </a:t>
            </a:r>
            <a:r>
              <a:rPr lang="en-US" sz="1600" dirty="0" smtClean="0"/>
              <a:t>discussion</a:t>
            </a:r>
          </a:p>
          <a:p>
            <a:r>
              <a:rPr lang="en-US" sz="1600" dirty="0" smtClean="0"/>
              <a:t>[11] 11-19/1128r0 </a:t>
            </a:r>
            <a:r>
              <a:rPr lang="en-US" sz="1600" dirty="0"/>
              <a:t>Multi-link </a:t>
            </a:r>
            <a:r>
              <a:rPr lang="en-US" sz="1600" dirty="0" smtClean="0"/>
              <a:t>transmission</a:t>
            </a:r>
          </a:p>
          <a:p>
            <a:r>
              <a:rPr lang="en-US" sz="1600" dirty="0" smtClean="0"/>
              <a:t>[12] 11-19/1144r0 </a:t>
            </a:r>
            <a:r>
              <a:rPr lang="en-US" sz="1600" dirty="0"/>
              <a:t>Channel Access for Multi-link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[13] 11-19/1213r0 </a:t>
            </a:r>
            <a:r>
              <a:rPr lang="en-US" sz="1600" dirty="0"/>
              <a:t>Discussion on Multi-link Operations </a:t>
            </a:r>
            <a:endParaRPr lang="en-US" sz="1600" dirty="0" smtClean="0"/>
          </a:p>
          <a:p>
            <a:r>
              <a:rPr lang="en-US" sz="1600" dirty="0" smtClean="0"/>
              <a:t>[14] 11-19/1116r0 </a:t>
            </a:r>
            <a:r>
              <a:rPr lang="en-US" altLang="zh-CN" sz="1600" dirty="0"/>
              <a:t>Channel Access in Multi-band operation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4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Multi-link operation has been discussed in [2-6] for the use cases of load balancing [2,4] and aggregation [3-6]</a:t>
            </a:r>
          </a:p>
          <a:p>
            <a:r>
              <a:rPr lang="en-US" dirty="0" smtClean="0"/>
              <a:t>The presentation provides the follow up for multi-link operation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3.1 Definitions [7]</a:t>
            </a:r>
            <a:endParaRPr lang="en-US" sz="1800" dirty="0"/>
          </a:p>
          <a:p>
            <a:r>
              <a:rPr lang="en-US" sz="1800" i="1" dirty="0"/>
              <a:t>station (STA): </a:t>
            </a:r>
            <a:r>
              <a:rPr lang="en-US" sz="1800" b="0" i="1" dirty="0"/>
              <a:t>A logical entity that is a singly addressable instance of a medium access control (MAC) </a:t>
            </a:r>
            <a:r>
              <a:rPr lang="en-US" sz="1800" b="0" i="1" dirty="0" smtClean="0"/>
              <a:t>and physical </a:t>
            </a:r>
            <a:r>
              <a:rPr lang="en-US" sz="1800" b="0" i="1" dirty="0"/>
              <a:t>layer (PHY) interface to the wireless medium (WM</a:t>
            </a:r>
            <a:r>
              <a:rPr lang="en-US" sz="1800" b="0" i="1" dirty="0" smtClean="0"/>
              <a:t>).</a:t>
            </a:r>
          </a:p>
          <a:p>
            <a:r>
              <a:rPr lang="en-US" sz="1800" dirty="0"/>
              <a:t>3.2 Definitions specific to IEEE </a:t>
            </a:r>
            <a:r>
              <a:rPr lang="en-US" sz="1800" dirty="0" err="1"/>
              <a:t>Std</a:t>
            </a:r>
            <a:r>
              <a:rPr lang="en-US" sz="1800" dirty="0"/>
              <a:t> </a:t>
            </a:r>
            <a:r>
              <a:rPr lang="en-US" sz="1800" dirty="0" smtClean="0"/>
              <a:t>802.11 [7]</a:t>
            </a:r>
            <a:endParaRPr lang="en-US" sz="1800" b="0" dirty="0" smtClean="0"/>
          </a:p>
          <a:p>
            <a:r>
              <a:rPr lang="en-US" sz="1800" i="1" dirty="0"/>
              <a:t>link: </a:t>
            </a:r>
            <a:r>
              <a:rPr lang="en-US" sz="1800" b="0" i="1" dirty="0"/>
              <a:t>In the context of an IEEE 802.11 medium access control (MAC) entity, a physical path consisting </a:t>
            </a:r>
            <a:r>
              <a:rPr lang="en-US" sz="1800" b="0" i="1" dirty="0" smtClean="0"/>
              <a:t>of exactly </a:t>
            </a:r>
            <a:r>
              <a:rPr lang="en-US" sz="1800" b="0" i="1" dirty="0"/>
              <a:t>one traversal of the wireless medium (WM) that is usable to transfer MAC service data </a:t>
            </a:r>
            <a:r>
              <a:rPr lang="en-US" sz="1800" b="0" i="1" dirty="0" smtClean="0"/>
              <a:t>units (MSDUs</a:t>
            </a:r>
            <a:r>
              <a:rPr lang="en-US" sz="1800" b="0" i="1" dirty="0"/>
              <a:t>) between two stations (STAs</a:t>
            </a:r>
            <a:r>
              <a:rPr lang="en-US" sz="1800" b="0" i="1" dirty="0" smtClean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720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[2,4]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Extremely efficient multi-link operation calls for a new definition of multi-link logical entity with one or more affiliated STAs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b="1" dirty="0" smtClean="0"/>
              <a:t>Multi-link </a:t>
            </a:r>
            <a:r>
              <a:rPr lang="en-US" b="1" dirty="0"/>
              <a:t>AP logical entity:</a:t>
            </a:r>
            <a:r>
              <a:rPr lang="en-US" dirty="0"/>
              <a:t> </a:t>
            </a:r>
            <a:r>
              <a:rPr lang="en-US" b="0" dirty="0"/>
              <a:t>A multi-link logical entity, where </a:t>
            </a:r>
            <a:r>
              <a:rPr lang="en-US" b="0" dirty="0" smtClean="0"/>
              <a:t>each affiliated </a:t>
            </a:r>
            <a:r>
              <a:rPr lang="en-US" b="0" dirty="0"/>
              <a:t>STA </a:t>
            </a:r>
            <a:r>
              <a:rPr lang="en-US" b="0" dirty="0" smtClean="0"/>
              <a:t>is </a:t>
            </a:r>
            <a:r>
              <a:rPr lang="en-US" b="0" dirty="0"/>
              <a:t>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b="0" dirty="0"/>
              <a:t>A multi-link logical entity, where each STA </a:t>
            </a:r>
            <a:r>
              <a:rPr lang="en-US" b="0" dirty="0" smtClean="0"/>
              <a:t>is </a:t>
            </a:r>
            <a:r>
              <a:rPr lang="en-US" b="0" dirty="0"/>
              <a:t>a non-AP STA. </a:t>
            </a:r>
            <a:endParaRPr lang="en-US" b="0" dirty="0" smtClean="0"/>
          </a:p>
          <a:p>
            <a:r>
              <a:rPr lang="en-US" dirty="0"/>
              <a:t>This definition keeps within the current 802.11 architecture and </a:t>
            </a:r>
            <a:r>
              <a:rPr lang="en-US" dirty="0" smtClean="0"/>
              <a:t>definition of STA and link</a:t>
            </a:r>
            <a:endParaRPr lang="en-US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9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Example 1                                        Example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Multi-link AP logical entity/Multi-link non-AP logical entity has </a:t>
            </a:r>
            <a:r>
              <a:rPr lang="en-US" sz="1800" dirty="0"/>
              <a:t>an address to communicate to DSM, which may not be the address used on </a:t>
            </a:r>
            <a:r>
              <a:rPr lang="en-US" sz="1800" dirty="0" smtClean="0"/>
              <a:t>each WM 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4940"/>
            <a:ext cx="9144000" cy="28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Steering/load balancing Use Case under the </a:t>
            </a:r>
            <a:r>
              <a:rPr lang="en-US" dirty="0" smtClean="0"/>
              <a:t>Framework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3628399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3707368" y="3868246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7" y="2743212"/>
            <a:ext cx="9144000" cy="281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Use case under the Framework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629951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TextBox 5"/>
          <p:cNvSpPr txBox="1"/>
          <p:nvPr/>
        </p:nvSpPr>
        <p:spPr>
          <a:xfrm>
            <a:off x="3708920" y="3861048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2789866"/>
            <a:ext cx="9144000" cy="279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Traditionally, single link setup is achieved through the functionality of association. </a:t>
            </a:r>
          </a:p>
          <a:p>
            <a:pPr lvl="1"/>
            <a:r>
              <a:rPr lang="en-US" sz="1600" dirty="0"/>
              <a:t>Executed over one link initiated by a </a:t>
            </a:r>
            <a:r>
              <a:rPr lang="en-US" sz="1600" dirty="0" smtClean="0"/>
              <a:t>non-AP STA </a:t>
            </a:r>
            <a:r>
              <a:rPr lang="en-US" sz="1600" dirty="0"/>
              <a:t>with </a:t>
            </a:r>
            <a:r>
              <a:rPr lang="en-US" sz="1600" dirty="0" smtClean="0"/>
              <a:t>an AP</a:t>
            </a:r>
            <a:endParaRPr lang="en-US" sz="1600" dirty="0"/>
          </a:p>
          <a:p>
            <a:pPr lvl="1"/>
            <a:r>
              <a:rPr lang="en-US" sz="1600" dirty="0"/>
              <a:t>Capability for one </a:t>
            </a:r>
            <a:r>
              <a:rPr lang="en-US" sz="1600" dirty="0" err="1" smtClean="0"/>
              <a:t>birdirectional</a:t>
            </a:r>
            <a:r>
              <a:rPr lang="en-US" sz="1600" dirty="0" smtClean="0"/>
              <a:t> link can </a:t>
            </a:r>
            <a:r>
              <a:rPr lang="en-US" sz="1600" dirty="0"/>
              <a:t>be exchanged during the </a:t>
            </a:r>
            <a:r>
              <a:rPr lang="en-US" sz="1600" dirty="0" smtClean="0"/>
              <a:t>association</a:t>
            </a:r>
            <a:endParaRPr lang="en-US" sz="1600" dirty="0"/>
          </a:p>
          <a:p>
            <a:pPr lvl="1"/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serves as the interface to the distribution system (DS) for the </a:t>
            </a:r>
            <a:r>
              <a:rPr lang="en-US" sz="1600" dirty="0" smtClean="0"/>
              <a:t>non-AP STA after successful association</a:t>
            </a:r>
          </a:p>
          <a:p>
            <a:r>
              <a:rPr lang="en-US" sz="1800" dirty="0" smtClean="0"/>
              <a:t>For Multi-link setup, an “association” like </a:t>
            </a:r>
            <a:r>
              <a:rPr lang="en-US" sz="1800" dirty="0"/>
              <a:t>multi-link setup </a:t>
            </a:r>
            <a:r>
              <a:rPr lang="en-US" sz="1800" dirty="0" smtClean="0"/>
              <a:t>signaling exchange is needed</a:t>
            </a:r>
            <a:endParaRPr lang="en-US" sz="1800" dirty="0"/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xecuted </a:t>
            </a:r>
            <a:r>
              <a:rPr lang="en-US" sz="1600" dirty="0"/>
              <a:t>over one link initiated by a multi-link non-AP logical entity with a multi-link AP logical </a:t>
            </a:r>
            <a:r>
              <a:rPr lang="en-US" sz="1600" dirty="0" smtClean="0"/>
              <a:t>entity</a:t>
            </a:r>
          </a:p>
          <a:p>
            <a:pPr lvl="1"/>
            <a:r>
              <a:rPr lang="en-US" sz="1600" dirty="0"/>
              <a:t>Capability for one or more bidirectional links can be exchanged during the multi-link setup</a:t>
            </a:r>
          </a:p>
          <a:p>
            <a:pPr lvl="1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10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Single Link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Reques</a:t>
            </a:r>
            <a:r>
              <a:rPr lang="en-US" dirty="0" smtClean="0"/>
              <a:t>t frame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Response frame for with capability of AP1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8" y="2755793"/>
            <a:ext cx="4756316" cy="266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</a:t>
            </a:r>
            <a:r>
              <a:rPr lang="en-US" dirty="0" smtClean="0"/>
              <a:t>t frame for multi-link setup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frame for multi-link setup with capability of AP1/2/3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3" y="2780928"/>
            <a:ext cx="4783758" cy="28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56845</TotalTime>
  <Words>1455</Words>
  <Application>Microsoft Office PowerPoint</Application>
  <PresentationFormat>On-screen Show (4:3)</PresentationFormat>
  <Paragraphs>182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Qualcomm Office Regular</vt:lpstr>
      <vt:lpstr>Qualcomm Regular</vt:lpstr>
      <vt:lpstr>Arial</vt:lpstr>
      <vt:lpstr>Times New Roman</vt:lpstr>
      <vt:lpstr>802-11-Submission</vt:lpstr>
      <vt:lpstr>Multi-link Operation Framework</vt:lpstr>
      <vt:lpstr>Abstract</vt:lpstr>
      <vt:lpstr>Terminology Recap [2,4]</vt:lpstr>
      <vt:lpstr>Terminology Recap [2]</vt:lpstr>
      <vt:lpstr>Steering/load balancing Use Case under the Framework [2]</vt:lpstr>
      <vt:lpstr>Aggregation Use case under the Framework [2]</vt:lpstr>
      <vt:lpstr>Multi-link Setup</vt:lpstr>
      <vt:lpstr>Illustration of Single Link Association</vt:lpstr>
      <vt:lpstr>Illustration of Multi-link Setup</vt:lpstr>
      <vt:lpstr>Enable Link</vt:lpstr>
      <vt:lpstr>Multi-link Capability</vt:lpstr>
      <vt:lpstr>Conclusion</vt:lpstr>
      <vt:lpstr>Straw Poll #1</vt:lpstr>
      <vt:lpstr>Straw Poll #2</vt:lpstr>
      <vt:lpstr>Straw Poll #3 – Multi-link Setup</vt:lpstr>
      <vt:lpstr>Straw Poll #4 – Multi-link Capability</vt:lpstr>
      <vt:lpstr>Straw Poll #5 – Link Management</vt:lpstr>
      <vt:lpstr>Motion #1</vt:lpstr>
      <vt:lpstr>Reference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1940</cp:revision>
  <cp:lastPrinted>1998-02-10T13:28:06Z</cp:lastPrinted>
  <dcterms:created xsi:type="dcterms:W3CDTF">2004-12-02T14:01:45Z</dcterms:created>
  <dcterms:modified xsi:type="dcterms:W3CDTF">2019-09-19T02:04:36Z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2019-09-19 02:04:35Z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